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 id="2147483660" r:id="rId2"/>
  </p:sldMasterIdLst>
  <p:notesMasterIdLst>
    <p:notesMasterId r:id="rId53"/>
  </p:notesMasterIdLst>
  <p:sldIdLst>
    <p:sldId id="271" r:id="rId3"/>
    <p:sldId id="324" r:id="rId4"/>
    <p:sldId id="286" r:id="rId5"/>
    <p:sldId id="293" r:id="rId6"/>
    <p:sldId id="297" r:id="rId7"/>
    <p:sldId id="372" r:id="rId8"/>
    <p:sldId id="260" r:id="rId9"/>
    <p:sldId id="261" r:id="rId10"/>
    <p:sldId id="262" r:id="rId11"/>
    <p:sldId id="266" r:id="rId12"/>
    <p:sldId id="394" r:id="rId13"/>
    <p:sldId id="355" r:id="rId14"/>
    <p:sldId id="395" r:id="rId15"/>
    <p:sldId id="397" r:id="rId16"/>
    <p:sldId id="398" r:id="rId17"/>
    <p:sldId id="399" r:id="rId18"/>
    <p:sldId id="317" r:id="rId19"/>
    <p:sldId id="319" r:id="rId20"/>
    <p:sldId id="335" r:id="rId21"/>
    <p:sldId id="400" r:id="rId22"/>
    <p:sldId id="402" r:id="rId23"/>
    <p:sldId id="403" r:id="rId24"/>
    <p:sldId id="404" r:id="rId25"/>
    <p:sldId id="405" r:id="rId26"/>
    <p:sldId id="406" r:id="rId27"/>
    <p:sldId id="407" r:id="rId28"/>
    <p:sldId id="423" r:id="rId29"/>
    <p:sldId id="409" r:id="rId30"/>
    <p:sldId id="307" r:id="rId31"/>
    <p:sldId id="418" r:id="rId32"/>
    <p:sldId id="417" r:id="rId33"/>
    <p:sldId id="411" r:id="rId34"/>
    <p:sldId id="408" r:id="rId35"/>
    <p:sldId id="410" r:id="rId36"/>
    <p:sldId id="356" r:id="rId37"/>
    <p:sldId id="412" r:id="rId38"/>
    <p:sldId id="352" r:id="rId39"/>
    <p:sldId id="401" r:id="rId40"/>
    <p:sldId id="413" r:id="rId41"/>
    <p:sldId id="353" r:id="rId42"/>
    <p:sldId id="354" r:id="rId43"/>
    <p:sldId id="414" r:id="rId44"/>
    <p:sldId id="415" r:id="rId45"/>
    <p:sldId id="357" r:id="rId46"/>
    <p:sldId id="419" r:id="rId47"/>
    <p:sldId id="420" r:id="rId48"/>
    <p:sldId id="421" r:id="rId49"/>
    <p:sldId id="422" r:id="rId50"/>
    <p:sldId id="424" r:id="rId51"/>
    <p:sldId id="416"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458" autoAdjust="0"/>
    <p:restoredTop sz="80704" autoAdjust="0"/>
  </p:normalViewPr>
  <p:slideViewPr>
    <p:cSldViewPr snapToGrid="0">
      <p:cViewPr varScale="1">
        <p:scale>
          <a:sx n="64" d="100"/>
          <a:sy n="64" d="100"/>
        </p:scale>
        <p:origin x="692"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notesMaster" Target="notesMasters/notesMaster1.xml"/><Relationship Id="rId5" Type="http://schemas.openxmlformats.org/officeDocument/2006/relationships/slide" Target="slides/slide3.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theme" Target="theme/theme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tableStyles" Target="tableStyles.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888C28-172F-4D14-8400-A9C7802DFF36}" type="datetimeFigureOut">
              <a:rPr lang="en-GB" smtClean="0"/>
              <a:t>03/03/2021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AEB0D1-7FC9-4A28-AB41-F0416FD5625D}" type="slidenum">
              <a:rPr lang="en-GB" smtClean="0"/>
              <a:t>‹#›</a:t>
            </a:fld>
            <a:endParaRPr lang="en-GB"/>
          </a:p>
        </p:txBody>
      </p:sp>
    </p:spTree>
    <p:extLst>
      <p:ext uri="{BB962C8B-B14F-4D97-AF65-F5344CB8AC3E}">
        <p14:creationId xmlns:p14="http://schemas.microsoft.com/office/powerpoint/2010/main" val="398248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cipd.co.uk/knowledge/study-guides/business-report-writing"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4C4C0BB-712E-40BA-BBFB-325B8917020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215607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Studying Human Resource Management Chapter 5 by Perkins and Woodhams, also a sample chapter ‘Investigating and Researching HR issues’</a:t>
            </a:r>
          </a:p>
          <a:p>
            <a:r>
              <a:rPr lang="en-GB" dirty="0"/>
              <a:t>Research Methods texts</a:t>
            </a:r>
          </a:p>
          <a:p>
            <a:endParaRPr lang="en-GB" dirty="0"/>
          </a:p>
          <a:p>
            <a:r>
              <a:rPr lang="en-GB" dirty="0" err="1"/>
              <a:t>Powerpoints</a:t>
            </a:r>
            <a:r>
              <a:rPr lang="en-GB" dirty="0"/>
              <a:t> – September’s workshop slides and </a:t>
            </a:r>
            <a:r>
              <a:rPr lang="en-GB" dirty="0" err="1"/>
              <a:t>Panapto</a:t>
            </a:r>
            <a:r>
              <a:rPr lang="en-GB" dirty="0"/>
              <a:t> and Assessment Guidance. </a:t>
            </a:r>
          </a:p>
          <a:p>
            <a:endParaRPr lang="en-GB" dirty="0"/>
          </a:p>
        </p:txBody>
      </p:sp>
      <p:sp>
        <p:nvSpPr>
          <p:cNvPr id="4" name="Header Placeholder 3"/>
          <p:cNvSpPr>
            <a:spLocks noGrp="1"/>
          </p:cNvSpPr>
          <p:nvPr>
            <p:ph type="hd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insert header</a:t>
            </a: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850853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Breaking down the research process into key steps – Anderson has created a roadmap, listing the stages of the research process, though not all research will include all stages. This is a useful map to use when planning your own research for activity 2 of your assignment. </a:t>
            </a:r>
          </a:p>
          <a:p>
            <a:endParaRPr lang="en-GB" dirty="0"/>
          </a:p>
          <a:p>
            <a:r>
              <a:rPr lang="en-GB" dirty="0"/>
              <a:t> </a:t>
            </a:r>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t>insert header</a:t>
            </a: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203081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insert header</a:t>
            </a: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818012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26325CF-E0AC-41FE-AE0E-A0601A017CC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078089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26325CF-E0AC-41FE-AE0E-A0601A017CCA}" type="slidenum">
              <a:rPr lang="en-GB" smtClean="0"/>
              <a:t>7</a:t>
            </a:fld>
            <a:endParaRPr lang="en-GB"/>
          </a:p>
        </p:txBody>
      </p:sp>
    </p:spTree>
    <p:extLst>
      <p:ext uri="{BB962C8B-B14F-4D97-AF65-F5344CB8AC3E}">
        <p14:creationId xmlns:p14="http://schemas.microsoft.com/office/powerpoint/2010/main" val="23998884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26325CF-E0AC-41FE-AE0E-A0601A017CCA}" type="slidenum">
              <a:rPr lang="en-GB" smtClean="0"/>
              <a:t>8</a:t>
            </a:fld>
            <a:endParaRPr lang="en-GB"/>
          </a:p>
        </p:txBody>
      </p:sp>
    </p:spTree>
    <p:extLst>
      <p:ext uri="{BB962C8B-B14F-4D97-AF65-F5344CB8AC3E}">
        <p14:creationId xmlns:p14="http://schemas.microsoft.com/office/powerpoint/2010/main" val="10670473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Much of this is covered within your research proposal. </a:t>
            </a:r>
          </a:p>
        </p:txBody>
      </p:sp>
      <p:sp>
        <p:nvSpPr>
          <p:cNvPr id="4" name="Slide Number Placeholder 3"/>
          <p:cNvSpPr>
            <a:spLocks noGrp="1"/>
          </p:cNvSpPr>
          <p:nvPr>
            <p:ph type="sldNum" sz="quarter" idx="10"/>
          </p:nvPr>
        </p:nvSpPr>
        <p:spPr/>
        <p:txBody>
          <a:bodyPr/>
          <a:lstStyle/>
          <a:p>
            <a:fld id="{226325CF-E0AC-41FE-AE0E-A0601A017CCA}" type="slidenum">
              <a:rPr lang="en-GB" smtClean="0"/>
              <a:t>9</a:t>
            </a:fld>
            <a:endParaRPr lang="en-GB"/>
          </a:p>
        </p:txBody>
      </p:sp>
    </p:spTree>
    <p:extLst>
      <p:ext uri="{BB962C8B-B14F-4D97-AF65-F5344CB8AC3E}">
        <p14:creationId xmlns:p14="http://schemas.microsoft.com/office/powerpoint/2010/main" val="21587598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6AEB0D1-7FC9-4A28-AB41-F0416FD5625D}" type="slidenum">
              <a:rPr lang="en-GB" smtClean="0"/>
              <a:t>10</a:t>
            </a:fld>
            <a:endParaRPr lang="en-GB"/>
          </a:p>
        </p:txBody>
      </p:sp>
    </p:spTree>
    <p:extLst>
      <p:ext uri="{BB962C8B-B14F-4D97-AF65-F5344CB8AC3E}">
        <p14:creationId xmlns:p14="http://schemas.microsoft.com/office/powerpoint/2010/main" val="41939822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Guidance in the CIPD’s ‘How to write a persuasive business report’:</a:t>
            </a:r>
          </a:p>
          <a:p>
            <a:r>
              <a:rPr lang="en-GB" dirty="0">
                <a:hlinkClick r:id="rId3"/>
              </a:rPr>
              <a:t>Https://www.cipd.co.uk/knowledge/study-guides/business-report-writing</a:t>
            </a:r>
            <a:endParaRPr lang="en-GB" dirty="0"/>
          </a:p>
          <a:p>
            <a:endParaRPr lang="en-GB" dirty="0"/>
          </a:p>
          <a:p>
            <a:r>
              <a:rPr lang="en-GB" dirty="0"/>
              <a:t>Template for Research Report on Moodle, shows structure and some detail on what to include in each section. </a:t>
            </a:r>
          </a:p>
          <a:p>
            <a:endParaRPr lang="en-GB"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t>insert header</a:t>
            </a: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040947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6AEB0D1-7FC9-4A28-AB41-F0416FD5625D}" type="slidenum">
              <a:rPr lang="en-GB" smtClean="0"/>
              <a:t>13</a:t>
            </a:fld>
            <a:endParaRPr lang="en-GB"/>
          </a:p>
        </p:txBody>
      </p:sp>
    </p:spTree>
    <p:extLst>
      <p:ext uri="{BB962C8B-B14F-4D97-AF65-F5344CB8AC3E}">
        <p14:creationId xmlns:p14="http://schemas.microsoft.com/office/powerpoint/2010/main" val="8218702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Keep your report focussed on your subject area, narrow this area to a specific concern/business case to allow in depth research and analyses. Report should be focussed on one or more of the Diploma’s applied units – consider any advice from your research proposal in keeping this focussed. </a:t>
            </a:r>
          </a:p>
          <a:p>
            <a:endParaRPr lang="en-GB" dirty="0"/>
          </a:p>
          <a:p>
            <a:r>
              <a:rPr lang="en-GB" dirty="0"/>
              <a:t>Unhide next slide…</a:t>
            </a:r>
          </a:p>
        </p:txBody>
      </p:sp>
      <p:sp>
        <p:nvSpPr>
          <p:cNvPr id="4" name="Slide Number Placeholder 3"/>
          <p:cNvSpPr>
            <a:spLocks noGrp="1"/>
          </p:cNvSpPr>
          <p:nvPr>
            <p:ph type="sldNum" sz="quarter" idx="5"/>
          </p:nvPr>
        </p:nvSpPr>
        <p:spPr/>
        <p:txBody>
          <a:bodyPr/>
          <a:lstStyle/>
          <a:p>
            <a:fld id="{06AEB0D1-7FC9-4A28-AB41-F0416FD5625D}" type="slidenum">
              <a:rPr lang="en-GB" smtClean="0"/>
              <a:t>14</a:t>
            </a:fld>
            <a:endParaRPr lang="en-GB"/>
          </a:p>
        </p:txBody>
      </p:sp>
    </p:spTree>
    <p:extLst>
      <p:ext uri="{BB962C8B-B14F-4D97-AF65-F5344CB8AC3E}">
        <p14:creationId xmlns:p14="http://schemas.microsoft.com/office/powerpoint/2010/main" val="31523652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Gathering information from a variety of sources, to be able to critically review the data and establish what information already exists.   </a:t>
            </a:r>
          </a:p>
        </p:txBody>
      </p:sp>
      <p:sp>
        <p:nvSpPr>
          <p:cNvPr id="4" name="Slide Number Placeholder 3"/>
          <p:cNvSpPr>
            <a:spLocks noGrp="1"/>
          </p:cNvSpPr>
          <p:nvPr>
            <p:ph type="sldNum" sz="quarter" idx="5"/>
          </p:nvPr>
        </p:nvSpPr>
        <p:spPr/>
        <p:txBody>
          <a:bodyPr/>
          <a:lstStyle/>
          <a:p>
            <a:fld id="{06AEB0D1-7FC9-4A28-AB41-F0416FD5625D}" type="slidenum">
              <a:rPr lang="en-GB" smtClean="0"/>
              <a:t>16</a:t>
            </a:fld>
            <a:endParaRPr lang="en-GB"/>
          </a:p>
        </p:txBody>
      </p:sp>
    </p:spTree>
    <p:extLst>
      <p:ext uri="{BB962C8B-B14F-4D97-AF65-F5344CB8AC3E}">
        <p14:creationId xmlns:p14="http://schemas.microsoft.com/office/powerpoint/2010/main" val="6554506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Breakout rooms</a:t>
            </a:r>
          </a:p>
        </p:txBody>
      </p:sp>
      <p:sp>
        <p:nvSpPr>
          <p:cNvPr id="4" name="Slide Number Placeholder 3"/>
          <p:cNvSpPr>
            <a:spLocks noGrp="1"/>
          </p:cNvSpPr>
          <p:nvPr>
            <p:ph type="sldNum" sz="quarter" idx="5"/>
          </p:nvPr>
        </p:nvSpPr>
        <p:spPr/>
        <p:txBody>
          <a:bodyPr/>
          <a:lstStyle/>
          <a:p>
            <a:fld id="{06AEB0D1-7FC9-4A28-AB41-F0416FD5625D}" type="slidenum">
              <a:rPr lang="en-GB" smtClean="0"/>
              <a:t>17</a:t>
            </a:fld>
            <a:endParaRPr lang="en-GB"/>
          </a:p>
        </p:txBody>
      </p:sp>
    </p:spTree>
    <p:extLst>
      <p:ext uri="{BB962C8B-B14F-4D97-AF65-F5344CB8AC3E}">
        <p14:creationId xmlns:p14="http://schemas.microsoft.com/office/powerpoint/2010/main" val="3444094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literature review will inform your primary research and be the basis for your questions/focus, so you need to complete the review of the literature before you can design and conduct your primary research – be aware of timescales!!</a:t>
            </a:r>
          </a:p>
        </p:txBody>
      </p:sp>
      <p:sp>
        <p:nvSpPr>
          <p:cNvPr id="4" name="Slide Number Placeholder 3"/>
          <p:cNvSpPr>
            <a:spLocks noGrp="1"/>
          </p:cNvSpPr>
          <p:nvPr>
            <p:ph type="sldNum" sz="quarter" idx="5"/>
          </p:nvPr>
        </p:nvSpPr>
        <p:spPr/>
        <p:txBody>
          <a:bodyPr/>
          <a:lstStyle/>
          <a:p>
            <a:fld id="{06AEB0D1-7FC9-4A28-AB41-F0416FD5625D}" type="slidenum">
              <a:rPr lang="en-GB" smtClean="0"/>
              <a:t>18</a:t>
            </a:fld>
            <a:endParaRPr lang="en-GB"/>
          </a:p>
        </p:txBody>
      </p:sp>
    </p:spTree>
    <p:extLst>
      <p:ext uri="{BB962C8B-B14F-4D97-AF65-F5344CB8AC3E}">
        <p14:creationId xmlns:p14="http://schemas.microsoft.com/office/powerpoint/2010/main" val="13646557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Assessment Criteria 2.1 </a:t>
            </a:r>
            <a:r>
              <a:rPr lang="en-GB" dirty="0"/>
              <a:t>Assess a range of primary and </a:t>
            </a:r>
            <a:r>
              <a:rPr lang="en-GB" b="1" dirty="0"/>
              <a:t>secondary data </a:t>
            </a:r>
            <a:r>
              <a:rPr lang="en-GB" dirty="0"/>
              <a:t>sources suitable for investigating an area of HR. </a:t>
            </a:r>
          </a:p>
          <a:p>
            <a:endParaRPr lang="en-GB" dirty="0"/>
          </a:p>
        </p:txBody>
      </p:sp>
      <p:sp>
        <p:nvSpPr>
          <p:cNvPr id="4" name="Slide Number Placeholder 3"/>
          <p:cNvSpPr>
            <a:spLocks noGrp="1"/>
          </p:cNvSpPr>
          <p:nvPr>
            <p:ph type="sldNum" sz="quarter" idx="5"/>
          </p:nvPr>
        </p:nvSpPr>
        <p:spPr/>
        <p:txBody>
          <a:bodyPr/>
          <a:lstStyle/>
          <a:p>
            <a:fld id="{06AEB0D1-7FC9-4A28-AB41-F0416FD5625D}" type="slidenum">
              <a:rPr lang="en-GB" smtClean="0"/>
              <a:t>19</a:t>
            </a:fld>
            <a:endParaRPr lang="en-GB"/>
          </a:p>
        </p:txBody>
      </p:sp>
    </p:spTree>
    <p:extLst>
      <p:ext uri="{BB962C8B-B14F-4D97-AF65-F5344CB8AC3E}">
        <p14:creationId xmlns:p14="http://schemas.microsoft.com/office/powerpoint/2010/main" val="5289474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ffectLst/>
                <a:latin typeface="Arial" panose="020B0604020202020204" pitchFamily="34" charset="0"/>
              </a:rPr>
              <a:t>Clear introduction: overview of topic, aim of review and structure</a:t>
            </a:r>
          </a:p>
          <a:p>
            <a:r>
              <a:rPr lang="en-US" dirty="0">
                <a:effectLst/>
                <a:latin typeface="Arial" panose="020B0604020202020204" pitchFamily="34" charset="0"/>
              </a:rPr>
              <a:t>Clear paragraph structure – use headings</a:t>
            </a:r>
          </a:p>
          <a:p>
            <a:r>
              <a:rPr lang="en-US" dirty="0">
                <a:effectLst/>
                <a:latin typeface="Arial" panose="020B0604020202020204" pitchFamily="34" charset="0"/>
              </a:rPr>
              <a:t>Make sure the subject of your sentence is clear</a:t>
            </a:r>
          </a:p>
          <a:p>
            <a:r>
              <a:rPr lang="en-US" dirty="0">
                <a:effectLst/>
                <a:latin typeface="Arial" panose="020B0604020202020204" pitchFamily="34" charset="0"/>
              </a:rPr>
              <a:t>Don’t assume knowledge</a:t>
            </a:r>
          </a:p>
          <a:p>
            <a:r>
              <a:rPr lang="en-US" dirty="0">
                <a:effectLst/>
                <a:latin typeface="Arial" panose="020B0604020202020204" pitchFamily="34" charset="0"/>
              </a:rPr>
              <a:t>Make sure key terminology and difficult ideas are always explained thoroughly (ask your yourself: does it make sense?)</a:t>
            </a:r>
          </a:p>
          <a:p>
            <a:r>
              <a:rPr lang="en-US" dirty="0">
                <a:effectLst/>
                <a:latin typeface="Arial" panose="020B0604020202020204" pitchFamily="34" charset="0"/>
              </a:rPr>
              <a:t>Be objective and balanced</a:t>
            </a:r>
          </a:p>
          <a:p>
            <a:r>
              <a:rPr lang="en-US" dirty="0">
                <a:effectLst/>
                <a:latin typeface="Arial" panose="020B0604020202020204" pitchFamily="34" charset="0"/>
              </a:rPr>
              <a:t>Conclusion/</a:t>
            </a:r>
            <a:r>
              <a:rPr lang="en-US" dirty="0" err="1">
                <a:effectLst/>
                <a:latin typeface="Arial" panose="020B0604020202020204" pitchFamily="34" charset="0"/>
              </a:rPr>
              <a:t>Summarise</a:t>
            </a:r>
            <a:r>
              <a:rPr lang="en-US" dirty="0">
                <a:effectLst/>
                <a:latin typeface="Arial" panose="020B0604020202020204" pitchFamily="34" charset="0"/>
              </a:rPr>
              <a:t>, highlighting the gaps in research. </a:t>
            </a:r>
            <a:endParaRPr lang="en-GB" dirty="0"/>
          </a:p>
        </p:txBody>
      </p:sp>
      <p:sp>
        <p:nvSpPr>
          <p:cNvPr id="4" name="Slide Number Placeholder 3"/>
          <p:cNvSpPr>
            <a:spLocks noGrp="1"/>
          </p:cNvSpPr>
          <p:nvPr>
            <p:ph type="sldNum" sz="quarter" idx="5"/>
          </p:nvPr>
        </p:nvSpPr>
        <p:spPr/>
        <p:txBody>
          <a:bodyPr/>
          <a:lstStyle/>
          <a:p>
            <a:fld id="{06AEB0D1-7FC9-4A28-AB41-F0416FD5625D}" type="slidenum">
              <a:rPr lang="en-GB" smtClean="0"/>
              <a:t>20</a:t>
            </a:fld>
            <a:endParaRPr lang="en-GB"/>
          </a:p>
        </p:txBody>
      </p:sp>
    </p:spTree>
    <p:extLst>
      <p:ext uri="{BB962C8B-B14F-4D97-AF65-F5344CB8AC3E}">
        <p14:creationId xmlns:p14="http://schemas.microsoft.com/office/powerpoint/2010/main" val="2415555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Whiteboard – what methods do you intend to use?</a:t>
            </a:r>
          </a:p>
        </p:txBody>
      </p:sp>
      <p:sp>
        <p:nvSpPr>
          <p:cNvPr id="4" name="Slide Number Placeholder 3"/>
          <p:cNvSpPr>
            <a:spLocks noGrp="1"/>
          </p:cNvSpPr>
          <p:nvPr>
            <p:ph type="sldNum" sz="quarter" idx="5"/>
          </p:nvPr>
        </p:nvSpPr>
        <p:spPr/>
        <p:txBody>
          <a:bodyPr/>
          <a:lstStyle/>
          <a:p>
            <a:fld id="{06AEB0D1-7FC9-4A28-AB41-F0416FD5625D}" type="slidenum">
              <a:rPr lang="en-GB" smtClean="0"/>
              <a:t>24</a:t>
            </a:fld>
            <a:endParaRPr lang="en-GB"/>
          </a:p>
        </p:txBody>
      </p:sp>
    </p:spTree>
    <p:extLst>
      <p:ext uri="{BB962C8B-B14F-4D97-AF65-F5344CB8AC3E}">
        <p14:creationId xmlns:p14="http://schemas.microsoft.com/office/powerpoint/2010/main" val="14108697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Research Method texts to underpin this section </a:t>
            </a:r>
            <a:r>
              <a:rPr lang="en-GB" dirty="0" err="1"/>
              <a:t>eg</a:t>
            </a:r>
            <a:r>
              <a:rPr lang="en-GB" dirty="0"/>
              <a:t> Anderson, Horn, Bryman and Bell, Saunders et al. </a:t>
            </a:r>
          </a:p>
          <a:p>
            <a:r>
              <a:rPr lang="en-GB" dirty="0"/>
              <a:t>Key is to explain and defend the research methods chosen to achieve the research aim, why you chose this approach over other methods, sample strategy etc (see previous workshop slides)</a:t>
            </a:r>
          </a:p>
        </p:txBody>
      </p:sp>
      <p:sp>
        <p:nvSpPr>
          <p:cNvPr id="4" name="Slide Number Placeholder 3"/>
          <p:cNvSpPr>
            <a:spLocks noGrp="1"/>
          </p:cNvSpPr>
          <p:nvPr>
            <p:ph type="sldNum" sz="quarter" idx="5"/>
          </p:nvPr>
        </p:nvSpPr>
        <p:spPr/>
        <p:txBody>
          <a:bodyPr/>
          <a:lstStyle/>
          <a:p>
            <a:fld id="{06AEB0D1-7FC9-4A28-AB41-F0416FD5625D}" type="slidenum">
              <a:rPr lang="en-GB" smtClean="0"/>
              <a:t>25</a:t>
            </a:fld>
            <a:endParaRPr lang="en-GB"/>
          </a:p>
        </p:txBody>
      </p:sp>
    </p:spTree>
    <p:extLst>
      <p:ext uri="{BB962C8B-B14F-4D97-AF65-F5344CB8AC3E}">
        <p14:creationId xmlns:p14="http://schemas.microsoft.com/office/powerpoint/2010/main" val="314278727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6AEB0D1-7FC9-4A28-AB41-F0416FD5625D}" type="slidenum">
              <a:rPr lang="en-GB" smtClean="0"/>
              <a:t>26</a:t>
            </a:fld>
            <a:endParaRPr lang="en-GB"/>
          </a:p>
        </p:txBody>
      </p:sp>
    </p:spTree>
    <p:extLst>
      <p:ext uri="{BB962C8B-B14F-4D97-AF65-F5344CB8AC3E}">
        <p14:creationId xmlns:p14="http://schemas.microsoft.com/office/powerpoint/2010/main" val="284905448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Preferred </a:t>
            </a:r>
          </a:p>
        </p:txBody>
      </p:sp>
      <p:sp>
        <p:nvSpPr>
          <p:cNvPr id="4" name="Header Placeholder 3"/>
          <p:cNvSpPr>
            <a:spLocks noGrp="1"/>
          </p:cNvSpPr>
          <p:nvPr>
            <p:ph type="hdr" sz="quarter"/>
          </p:nvPr>
        </p:nvSpPr>
        <p:spPr/>
        <p:txBody>
          <a:bodyPr/>
          <a:lstStyle/>
          <a:p>
            <a:r>
              <a:rPr lang="en-GB"/>
              <a:t>insert header</a:t>
            </a:r>
            <a:endParaRPr lang="en-GB" dirty="0"/>
          </a:p>
        </p:txBody>
      </p:sp>
      <p:sp>
        <p:nvSpPr>
          <p:cNvPr id="5" name="Slide Number Placeholder 4"/>
          <p:cNvSpPr>
            <a:spLocks noGrp="1"/>
          </p:cNvSpPr>
          <p:nvPr>
            <p:ph type="sldNum" sz="quarter" idx="5"/>
          </p:nvPr>
        </p:nvSpPr>
        <p:spPr/>
        <p:txBody>
          <a:bodyPr/>
          <a:lstStyle/>
          <a:p>
            <a:fld id="{831A1511-BA99-4995-9603-94CCAF14FA3D}" type="slidenum">
              <a:rPr lang="en-GB" smtClean="0"/>
              <a:t>28</a:t>
            </a:fld>
            <a:endParaRPr lang="en-GB" dirty="0"/>
          </a:p>
        </p:txBody>
      </p:sp>
    </p:spTree>
    <p:extLst>
      <p:ext uri="{BB962C8B-B14F-4D97-AF65-F5344CB8AC3E}">
        <p14:creationId xmlns:p14="http://schemas.microsoft.com/office/powerpoint/2010/main" val="12636856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Questionnaires or surveys – a document with specific questions, can be open or closed questions.</a:t>
            </a:r>
          </a:p>
          <a:p>
            <a:endParaRPr lang="en-GB" dirty="0"/>
          </a:p>
          <a:p>
            <a:r>
              <a:rPr lang="en-GB" dirty="0"/>
              <a:t>Interviews – also question based, though can be structured or unstructured. Interviews allow opportunity for further probing on questions or to clarify the meaning/purpose. </a:t>
            </a:r>
          </a:p>
        </p:txBody>
      </p:sp>
      <p:sp>
        <p:nvSpPr>
          <p:cNvPr id="4" name="Header Placeholder 3"/>
          <p:cNvSpPr>
            <a:spLocks noGrp="1"/>
          </p:cNvSpPr>
          <p:nvPr>
            <p:ph type="hdr" sz="quarter"/>
          </p:nvPr>
        </p:nvSpPr>
        <p:spPr/>
        <p:txBody>
          <a:bodyPr/>
          <a:lstStyle/>
          <a:p>
            <a:r>
              <a:rPr lang="en-GB"/>
              <a:t>insert header</a:t>
            </a:r>
            <a:endParaRPr lang="en-GB" dirty="0"/>
          </a:p>
        </p:txBody>
      </p:sp>
      <p:sp>
        <p:nvSpPr>
          <p:cNvPr id="5" name="Slide Number Placeholder 4"/>
          <p:cNvSpPr>
            <a:spLocks noGrp="1"/>
          </p:cNvSpPr>
          <p:nvPr>
            <p:ph type="sldNum" sz="quarter" idx="5"/>
          </p:nvPr>
        </p:nvSpPr>
        <p:spPr/>
        <p:txBody>
          <a:bodyPr/>
          <a:lstStyle/>
          <a:p>
            <a:fld id="{831A1511-BA99-4995-9603-94CCAF14FA3D}" type="slidenum">
              <a:rPr lang="en-GB" smtClean="0"/>
              <a:t>29</a:t>
            </a:fld>
            <a:endParaRPr lang="en-GB" dirty="0"/>
          </a:p>
        </p:txBody>
      </p:sp>
    </p:spTree>
    <p:extLst>
      <p:ext uri="{BB962C8B-B14F-4D97-AF65-F5344CB8AC3E}">
        <p14:creationId xmlns:p14="http://schemas.microsoft.com/office/powerpoint/2010/main" val="49492491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Limit your discussion to information that is relevant to your research aim and objectives – you don’t need to analyse every finding from your primary data – highlight those that show trends, patterns, linked to or in contrast to the literature. </a:t>
            </a:r>
          </a:p>
          <a:p>
            <a:r>
              <a:rPr lang="en-GB" dirty="0"/>
              <a:t>You can include your full results as an appendix if needed. </a:t>
            </a:r>
          </a:p>
        </p:txBody>
      </p:sp>
      <p:sp>
        <p:nvSpPr>
          <p:cNvPr id="4" name="Slide Number Placeholder 3"/>
          <p:cNvSpPr>
            <a:spLocks noGrp="1"/>
          </p:cNvSpPr>
          <p:nvPr>
            <p:ph type="sldNum" sz="quarter" idx="5"/>
          </p:nvPr>
        </p:nvSpPr>
        <p:spPr/>
        <p:txBody>
          <a:bodyPr/>
          <a:lstStyle/>
          <a:p>
            <a:fld id="{06AEB0D1-7FC9-4A28-AB41-F0416FD5625D}" type="slidenum">
              <a:rPr lang="en-GB" smtClean="0"/>
              <a:t>34</a:t>
            </a:fld>
            <a:endParaRPr lang="en-GB"/>
          </a:p>
        </p:txBody>
      </p:sp>
    </p:spTree>
    <p:extLst>
      <p:ext uri="{BB962C8B-B14F-4D97-AF65-F5344CB8AC3E}">
        <p14:creationId xmlns:p14="http://schemas.microsoft.com/office/powerpoint/2010/main" val="352722950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where you report your results, using charts/tables/visual aids to set out the data.</a:t>
            </a:r>
          </a:p>
          <a:p>
            <a:r>
              <a:rPr lang="en-GB" dirty="0"/>
              <a:t>Your analysis methods will depend on the type of data you have collected. </a:t>
            </a:r>
          </a:p>
          <a:p>
            <a:endParaRPr lang="en-GB" dirty="0"/>
          </a:p>
        </p:txBody>
      </p:sp>
      <p:sp>
        <p:nvSpPr>
          <p:cNvPr id="4" name="Header Placeholder 3"/>
          <p:cNvSpPr>
            <a:spLocks noGrp="1"/>
          </p:cNvSpPr>
          <p:nvPr>
            <p:ph type="hdr" sz="quarter"/>
          </p:nvPr>
        </p:nvSpPr>
        <p:spPr/>
        <p:txBody>
          <a:bodyPr/>
          <a:lstStyle/>
          <a:p>
            <a:r>
              <a:rPr lang="en-GB"/>
              <a:t>insert header</a:t>
            </a:r>
            <a:endParaRPr lang="en-GB" dirty="0"/>
          </a:p>
        </p:txBody>
      </p:sp>
      <p:sp>
        <p:nvSpPr>
          <p:cNvPr id="5" name="Slide Number Placeholder 4"/>
          <p:cNvSpPr>
            <a:spLocks noGrp="1"/>
          </p:cNvSpPr>
          <p:nvPr>
            <p:ph type="sldNum" sz="quarter" idx="5"/>
          </p:nvPr>
        </p:nvSpPr>
        <p:spPr/>
        <p:txBody>
          <a:bodyPr/>
          <a:lstStyle/>
          <a:p>
            <a:fld id="{831A1511-BA99-4995-9603-94CCAF14FA3D}" type="slidenum">
              <a:rPr lang="en-GB" smtClean="0"/>
              <a:t>35</a:t>
            </a:fld>
            <a:endParaRPr lang="en-GB" dirty="0"/>
          </a:p>
        </p:txBody>
      </p:sp>
    </p:spTree>
    <p:extLst>
      <p:ext uri="{BB962C8B-B14F-4D97-AF65-F5344CB8AC3E}">
        <p14:creationId xmlns:p14="http://schemas.microsoft.com/office/powerpoint/2010/main" val="218682350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Approx</a:t>
            </a:r>
            <a:r>
              <a:rPr lang="en-GB" dirty="0"/>
              <a:t> 10% of word count</a:t>
            </a:r>
          </a:p>
        </p:txBody>
      </p:sp>
      <p:sp>
        <p:nvSpPr>
          <p:cNvPr id="4" name="Header Placeholder 3"/>
          <p:cNvSpPr>
            <a:spLocks noGrp="1"/>
          </p:cNvSpPr>
          <p:nvPr>
            <p:ph type="hdr" sz="quarter"/>
          </p:nvPr>
        </p:nvSpPr>
        <p:spPr/>
        <p:txBody>
          <a:bodyPr/>
          <a:lstStyle/>
          <a:p>
            <a:r>
              <a:rPr lang="en-GB"/>
              <a:t>insert header</a:t>
            </a:r>
            <a:endParaRPr lang="en-GB" dirty="0"/>
          </a:p>
        </p:txBody>
      </p:sp>
      <p:sp>
        <p:nvSpPr>
          <p:cNvPr id="5" name="Slide Number Placeholder 4"/>
          <p:cNvSpPr>
            <a:spLocks noGrp="1"/>
          </p:cNvSpPr>
          <p:nvPr>
            <p:ph type="sldNum" sz="quarter" idx="5"/>
          </p:nvPr>
        </p:nvSpPr>
        <p:spPr/>
        <p:txBody>
          <a:bodyPr/>
          <a:lstStyle/>
          <a:p>
            <a:fld id="{831A1511-BA99-4995-9603-94CCAF14FA3D}" type="slidenum">
              <a:rPr lang="en-GB" smtClean="0"/>
              <a:t>37</a:t>
            </a:fld>
            <a:endParaRPr lang="en-GB" dirty="0"/>
          </a:p>
        </p:txBody>
      </p:sp>
    </p:spTree>
    <p:extLst>
      <p:ext uri="{BB962C8B-B14F-4D97-AF65-F5344CB8AC3E}">
        <p14:creationId xmlns:p14="http://schemas.microsoft.com/office/powerpoint/2010/main" val="244612584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6AEB0D1-7FC9-4A28-AB41-F0416FD5625D}" type="slidenum">
              <a:rPr lang="en-GB" smtClean="0"/>
              <a:t>38</a:t>
            </a:fld>
            <a:endParaRPr lang="en-GB"/>
          </a:p>
        </p:txBody>
      </p:sp>
    </p:spTree>
    <p:extLst>
      <p:ext uri="{BB962C8B-B14F-4D97-AF65-F5344CB8AC3E}">
        <p14:creationId xmlns:p14="http://schemas.microsoft.com/office/powerpoint/2010/main" val="231486346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Include an action plan. </a:t>
            </a:r>
          </a:p>
        </p:txBody>
      </p:sp>
      <p:sp>
        <p:nvSpPr>
          <p:cNvPr id="4" name="Header Placeholder 3"/>
          <p:cNvSpPr>
            <a:spLocks noGrp="1"/>
          </p:cNvSpPr>
          <p:nvPr>
            <p:ph type="hdr" sz="quarter"/>
          </p:nvPr>
        </p:nvSpPr>
        <p:spPr/>
        <p:txBody>
          <a:bodyPr/>
          <a:lstStyle/>
          <a:p>
            <a:r>
              <a:rPr lang="en-GB"/>
              <a:t>insert header</a:t>
            </a:r>
            <a:endParaRPr lang="en-GB" dirty="0"/>
          </a:p>
        </p:txBody>
      </p:sp>
      <p:sp>
        <p:nvSpPr>
          <p:cNvPr id="5" name="Slide Number Placeholder 4"/>
          <p:cNvSpPr>
            <a:spLocks noGrp="1"/>
          </p:cNvSpPr>
          <p:nvPr>
            <p:ph type="sldNum" sz="quarter" idx="5"/>
          </p:nvPr>
        </p:nvSpPr>
        <p:spPr/>
        <p:txBody>
          <a:bodyPr/>
          <a:lstStyle/>
          <a:p>
            <a:fld id="{831A1511-BA99-4995-9603-94CCAF14FA3D}" type="slidenum">
              <a:rPr lang="en-GB" smtClean="0"/>
              <a:t>41</a:t>
            </a:fld>
            <a:endParaRPr lang="en-GB" dirty="0"/>
          </a:p>
        </p:txBody>
      </p:sp>
    </p:spTree>
    <p:extLst>
      <p:ext uri="{BB962C8B-B14F-4D97-AF65-F5344CB8AC3E}">
        <p14:creationId xmlns:p14="http://schemas.microsoft.com/office/powerpoint/2010/main" val="316081856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6AEB0D1-7FC9-4A28-AB41-F0416FD5625D}" type="slidenum">
              <a:rPr lang="en-GB" smtClean="0"/>
              <a:t>43</a:t>
            </a:fld>
            <a:endParaRPr lang="en-GB"/>
          </a:p>
        </p:txBody>
      </p:sp>
    </p:spTree>
    <p:extLst>
      <p:ext uri="{BB962C8B-B14F-4D97-AF65-F5344CB8AC3E}">
        <p14:creationId xmlns:p14="http://schemas.microsoft.com/office/powerpoint/2010/main" val="282629153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6AEB0D1-7FC9-4A28-AB41-F0416FD5625D}" type="slidenum">
              <a:rPr lang="en-GB" smtClean="0"/>
              <a:t>44</a:t>
            </a:fld>
            <a:endParaRPr lang="en-GB"/>
          </a:p>
        </p:txBody>
      </p:sp>
    </p:spTree>
    <p:extLst>
      <p:ext uri="{BB962C8B-B14F-4D97-AF65-F5344CB8AC3E}">
        <p14:creationId xmlns:p14="http://schemas.microsoft.com/office/powerpoint/2010/main" val="157173047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 session in April due to Easter break, and one month between Employment Law (19/4) and Coaching and Mentoring Assignments (17/5) = good time to be conducting your primary research.  </a:t>
            </a:r>
          </a:p>
          <a:p>
            <a:r>
              <a:rPr lang="en-GB" dirty="0"/>
              <a:t>No assignment due in June, time to write report (Coaching portfolio also in on 5/7)</a:t>
            </a:r>
          </a:p>
        </p:txBody>
      </p:sp>
      <p:sp>
        <p:nvSpPr>
          <p:cNvPr id="4" name="Slide Number Placeholder 3"/>
          <p:cNvSpPr>
            <a:spLocks noGrp="1"/>
          </p:cNvSpPr>
          <p:nvPr>
            <p:ph type="sldNum" sz="quarter" idx="5"/>
          </p:nvPr>
        </p:nvSpPr>
        <p:spPr/>
        <p:txBody>
          <a:bodyPr/>
          <a:lstStyle/>
          <a:p>
            <a:fld id="{06AEB0D1-7FC9-4A28-AB41-F0416FD5625D}" type="slidenum">
              <a:rPr lang="en-GB" smtClean="0"/>
              <a:t>49</a:t>
            </a:fld>
            <a:endParaRPr lang="en-GB"/>
          </a:p>
        </p:txBody>
      </p:sp>
    </p:spTree>
    <p:extLst>
      <p:ext uri="{BB962C8B-B14F-4D97-AF65-F5344CB8AC3E}">
        <p14:creationId xmlns:p14="http://schemas.microsoft.com/office/powerpoint/2010/main" val="33277801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2.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03/03/2021</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9967578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03/03/2021</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240993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03/03/2021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251956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03/03/2021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4438559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03/03/2021</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4116933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03/03/2021</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76420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03/03/2021</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684951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03/03/2021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607930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03/03/2021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7641952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03/03/2021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5742290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03/03/2021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077193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dirty="0"/>
          </a:p>
        </p:txBody>
      </p:sp>
    </p:spTree>
    <p:extLst>
      <p:ext uri="{BB962C8B-B14F-4D97-AF65-F5344CB8AC3E}">
        <p14:creationId xmlns:p14="http://schemas.microsoft.com/office/powerpoint/2010/main" val="41827674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31A6B2F9-3230-4B75-9BBA-DE430636042A}" type="datetimeFigureOut">
              <a:rPr lang="en-GB" smtClean="0"/>
              <a:t>03/03/2021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ADA17B8-1FFB-4A39-A176-29951078F9CE}" type="slidenum">
              <a:rPr lang="en-GB" smtClean="0"/>
              <a:t>‹#›</a:t>
            </a:fld>
            <a:endParaRPr lang="en-GB"/>
          </a:p>
        </p:txBody>
      </p:sp>
    </p:spTree>
    <p:extLst>
      <p:ext uri="{BB962C8B-B14F-4D97-AF65-F5344CB8AC3E}">
        <p14:creationId xmlns:p14="http://schemas.microsoft.com/office/powerpoint/2010/main" val="40628557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A6B2F9-3230-4B75-9BBA-DE430636042A}" type="datetimeFigureOut">
              <a:rPr lang="en-GB" smtClean="0"/>
              <a:t>03/03/2021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ADA17B8-1FFB-4A39-A176-29951078F9CE}" type="slidenum">
              <a:rPr lang="en-GB" smtClean="0"/>
              <a:t>‹#›</a:t>
            </a:fld>
            <a:endParaRPr lang="en-GB"/>
          </a:p>
        </p:txBody>
      </p:sp>
    </p:spTree>
    <p:extLst>
      <p:ext uri="{BB962C8B-B14F-4D97-AF65-F5344CB8AC3E}">
        <p14:creationId xmlns:p14="http://schemas.microsoft.com/office/powerpoint/2010/main" val="34385915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1A6B2F9-3230-4B75-9BBA-DE430636042A}" type="datetimeFigureOut">
              <a:rPr lang="en-GB" smtClean="0"/>
              <a:t>03/03/2021</a:t>
            </a:fld>
            <a:endParaRPr lang="en-GB"/>
          </a:p>
        </p:txBody>
      </p:sp>
      <p:sp>
        <p:nvSpPr>
          <p:cNvPr id="6" name="Slide Number Placeholder 5"/>
          <p:cNvSpPr>
            <a:spLocks noGrp="1"/>
          </p:cNvSpPr>
          <p:nvPr>
            <p:ph type="sldNum" sz="quarter" idx="12"/>
          </p:nvPr>
        </p:nvSpPr>
        <p:spPr/>
        <p:txBody>
          <a:bodyPr/>
          <a:lstStyle/>
          <a:p>
            <a:fld id="{0ADA17B8-1FFB-4A39-A176-29951078F9CE}" type="slidenum">
              <a:rPr lang="en-GB" smtClean="0"/>
              <a:t>‹#›</a:t>
            </a:fld>
            <a:endParaRPr lang="en-GB"/>
          </a:p>
        </p:txBody>
      </p:sp>
    </p:spTree>
    <p:extLst>
      <p:ext uri="{BB962C8B-B14F-4D97-AF65-F5344CB8AC3E}">
        <p14:creationId xmlns:p14="http://schemas.microsoft.com/office/powerpoint/2010/main" val="29314583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1A6B2F9-3230-4B75-9BBA-DE430636042A}" type="datetimeFigureOut">
              <a:rPr lang="en-GB" smtClean="0"/>
              <a:t>03/03/2021</a:t>
            </a:fld>
            <a:endParaRPr lang="en-GB"/>
          </a:p>
        </p:txBody>
      </p:sp>
      <p:sp>
        <p:nvSpPr>
          <p:cNvPr id="7" name="Slide Number Placeholder 6"/>
          <p:cNvSpPr>
            <a:spLocks noGrp="1"/>
          </p:cNvSpPr>
          <p:nvPr>
            <p:ph type="sldNum" sz="quarter" idx="12"/>
          </p:nvPr>
        </p:nvSpPr>
        <p:spPr/>
        <p:txBody>
          <a:bodyPr/>
          <a:lstStyle/>
          <a:p>
            <a:fld id="{0ADA17B8-1FFB-4A39-A176-29951078F9CE}" type="slidenum">
              <a:rPr lang="en-GB" smtClean="0"/>
              <a:t>‹#›</a:t>
            </a:fld>
            <a:endParaRPr lang="en-GB"/>
          </a:p>
        </p:txBody>
      </p:sp>
    </p:spTree>
    <p:extLst>
      <p:ext uri="{BB962C8B-B14F-4D97-AF65-F5344CB8AC3E}">
        <p14:creationId xmlns:p14="http://schemas.microsoft.com/office/powerpoint/2010/main" val="41819799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1A6B2F9-3230-4B75-9BBA-DE430636042A}" type="datetimeFigureOut">
              <a:rPr lang="en-GB" smtClean="0"/>
              <a:t>03/03/2021</a:t>
            </a:fld>
            <a:endParaRPr lang="en-GB"/>
          </a:p>
        </p:txBody>
      </p:sp>
      <p:sp>
        <p:nvSpPr>
          <p:cNvPr id="9" name="Slide Number Placeholder 8"/>
          <p:cNvSpPr>
            <a:spLocks noGrp="1"/>
          </p:cNvSpPr>
          <p:nvPr>
            <p:ph type="sldNum" sz="quarter" idx="12"/>
          </p:nvPr>
        </p:nvSpPr>
        <p:spPr/>
        <p:txBody>
          <a:bodyPr/>
          <a:lstStyle/>
          <a:p>
            <a:fld id="{0ADA17B8-1FFB-4A39-A176-29951078F9CE}" type="slidenum">
              <a:rPr lang="en-GB" smtClean="0"/>
              <a:t>‹#›</a:t>
            </a:fld>
            <a:endParaRPr lang="en-GB"/>
          </a:p>
        </p:txBody>
      </p:sp>
    </p:spTree>
    <p:extLst>
      <p:ext uri="{BB962C8B-B14F-4D97-AF65-F5344CB8AC3E}">
        <p14:creationId xmlns:p14="http://schemas.microsoft.com/office/powerpoint/2010/main" val="252229357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1A6B2F9-3230-4B75-9BBA-DE430636042A}" type="datetimeFigureOut">
              <a:rPr lang="en-GB" smtClean="0"/>
              <a:t>03/03/2021</a:t>
            </a:fld>
            <a:endParaRPr lang="en-GB"/>
          </a:p>
        </p:txBody>
      </p:sp>
      <p:sp>
        <p:nvSpPr>
          <p:cNvPr id="5" name="Slide Number Placeholder 4"/>
          <p:cNvSpPr>
            <a:spLocks noGrp="1"/>
          </p:cNvSpPr>
          <p:nvPr>
            <p:ph type="sldNum" sz="quarter" idx="12"/>
          </p:nvPr>
        </p:nvSpPr>
        <p:spPr/>
        <p:txBody>
          <a:bodyPr/>
          <a:lstStyle/>
          <a:p>
            <a:fld id="{0ADA17B8-1FFB-4A39-A176-29951078F9CE}" type="slidenum">
              <a:rPr lang="en-GB" smtClean="0"/>
              <a:t>‹#›</a:t>
            </a:fld>
            <a:endParaRPr lang="en-GB"/>
          </a:p>
        </p:txBody>
      </p:sp>
    </p:spTree>
    <p:extLst>
      <p:ext uri="{BB962C8B-B14F-4D97-AF65-F5344CB8AC3E}">
        <p14:creationId xmlns:p14="http://schemas.microsoft.com/office/powerpoint/2010/main" val="5980329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A6B2F9-3230-4B75-9BBA-DE430636042A}" type="datetimeFigureOut">
              <a:rPr lang="en-GB" smtClean="0"/>
              <a:t>03/03/2021</a:t>
            </a:fld>
            <a:endParaRPr lang="en-GB"/>
          </a:p>
        </p:txBody>
      </p:sp>
      <p:sp>
        <p:nvSpPr>
          <p:cNvPr id="4" name="Slide Number Placeholder 3"/>
          <p:cNvSpPr>
            <a:spLocks noGrp="1"/>
          </p:cNvSpPr>
          <p:nvPr>
            <p:ph type="sldNum" sz="quarter" idx="12"/>
          </p:nvPr>
        </p:nvSpPr>
        <p:spPr/>
        <p:txBody>
          <a:bodyPr/>
          <a:lstStyle/>
          <a:p>
            <a:fld id="{0ADA17B8-1FFB-4A39-A176-29951078F9CE}" type="slidenum">
              <a:rPr lang="en-GB" smtClean="0"/>
              <a:t>‹#›</a:t>
            </a:fld>
            <a:endParaRPr lang="en-GB"/>
          </a:p>
        </p:txBody>
      </p:sp>
    </p:spTree>
    <p:extLst>
      <p:ext uri="{BB962C8B-B14F-4D97-AF65-F5344CB8AC3E}">
        <p14:creationId xmlns:p14="http://schemas.microsoft.com/office/powerpoint/2010/main" val="311521094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1A6B2F9-3230-4B75-9BBA-DE430636042A}" type="datetimeFigureOut">
              <a:rPr lang="en-GB" smtClean="0"/>
              <a:t>03/03/2021</a:t>
            </a:fld>
            <a:endParaRPr lang="en-GB"/>
          </a:p>
        </p:txBody>
      </p:sp>
      <p:sp>
        <p:nvSpPr>
          <p:cNvPr id="7" name="Slide Number Placeholder 6"/>
          <p:cNvSpPr>
            <a:spLocks noGrp="1"/>
          </p:cNvSpPr>
          <p:nvPr>
            <p:ph type="sldNum" sz="quarter" idx="12"/>
          </p:nvPr>
        </p:nvSpPr>
        <p:spPr/>
        <p:txBody>
          <a:bodyPr/>
          <a:lstStyle/>
          <a:p>
            <a:fld id="{0ADA17B8-1FFB-4A39-A176-29951078F9CE}" type="slidenum">
              <a:rPr lang="en-GB" smtClean="0"/>
              <a:t>‹#›</a:t>
            </a:fld>
            <a:endParaRPr lang="en-GB"/>
          </a:p>
        </p:txBody>
      </p:sp>
    </p:spTree>
    <p:extLst>
      <p:ext uri="{BB962C8B-B14F-4D97-AF65-F5344CB8AC3E}">
        <p14:creationId xmlns:p14="http://schemas.microsoft.com/office/powerpoint/2010/main" val="337701353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1A6B2F9-3230-4B75-9BBA-DE430636042A}" type="datetimeFigureOut">
              <a:rPr lang="en-GB" smtClean="0"/>
              <a:t>03/03/2021</a:t>
            </a:fld>
            <a:endParaRPr lang="en-GB"/>
          </a:p>
        </p:txBody>
      </p:sp>
      <p:sp>
        <p:nvSpPr>
          <p:cNvPr id="7" name="Slide Number Placeholder 6"/>
          <p:cNvSpPr>
            <a:spLocks noGrp="1"/>
          </p:cNvSpPr>
          <p:nvPr>
            <p:ph type="sldNum" sz="quarter" idx="12"/>
          </p:nvPr>
        </p:nvSpPr>
        <p:spPr/>
        <p:txBody>
          <a:bodyPr/>
          <a:lstStyle/>
          <a:p>
            <a:fld id="{0ADA17B8-1FFB-4A39-A176-29951078F9CE}" type="slidenum">
              <a:rPr lang="en-GB" smtClean="0"/>
              <a:t>‹#›</a:t>
            </a:fld>
            <a:endParaRPr lang="en-GB"/>
          </a:p>
        </p:txBody>
      </p:sp>
    </p:spTree>
    <p:extLst>
      <p:ext uri="{BB962C8B-B14F-4D97-AF65-F5344CB8AC3E}">
        <p14:creationId xmlns:p14="http://schemas.microsoft.com/office/powerpoint/2010/main" val="400753060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A6B2F9-3230-4B75-9BBA-DE430636042A}" type="datetimeFigureOut">
              <a:rPr lang="en-GB" smtClean="0"/>
              <a:t>03/03/2021</a:t>
            </a:fld>
            <a:endParaRPr lang="en-GB"/>
          </a:p>
        </p:txBody>
      </p:sp>
      <p:sp>
        <p:nvSpPr>
          <p:cNvPr id="6" name="Slide Number Placeholder 5"/>
          <p:cNvSpPr>
            <a:spLocks noGrp="1"/>
          </p:cNvSpPr>
          <p:nvPr>
            <p:ph type="sldNum" sz="quarter" idx="12"/>
          </p:nvPr>
        </p:nvSpPr>
        <p:spPr/>
        <p:txBody>
          <a:bodyPr/>
          <a:lstStyle/>
          <a:p>
            <a:fld id="{0ADA17B8-1FFB-4A39-A176-29951078F9CE}" type="slidenum">
              <a:rPr lang="en-GB" smtClean="0"/>
              <a:t>‹#›</a:t>
            </a:fld>
            <a:endParaRPr lang="en-GB"/>
          </a:p>
        </p:txBody>
      </p:sp>
    </p:spTree>
    <p:extLst>
      <p:ext uri="{BB962C8B-B14F-4D97-AF65-F5344CB8AC3E}">
        <p14:creationId xmlns:p14="http://schemas.microsoft.com/office/powerpoint/2010/main" val="164557647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A6B2F9-3230-4B75-9BBA-DE430636042A}" type="datetimeFigureOut">
              <a:rPr lang="en-GB" smtClean="0"/>
              <a:t>03/03/2021</a:t>
            </a:fld>
            <a:endParaRPr lang="en-GB"/>
          </a:p>
        </p:txBody>
      </p:sp>
      <p:sp>
        <p:nvSpPr>
          <p:cNvPr id="6" name="Slide Number Placeholder 5"/>
          <p:cNvSpPr>
            <a:spLocks noGrp="1"/>
          </p:cNvSpPr>
          <p:nvPr>
            <p:ph type="sldNum" sz="quarter" idx="12"/>
          </p:nvPr>
        </p:nvSpPr>
        <p:spPr/>
        <p:txBody>
          <a:bodyPr/>
          <a:lstStyle/>
          <a:p>
            <a:fld id="{0ADA17B8-1FFB-4A39-A176-29951078F9CE}" type="slidenum">
              <a:rPr lang="en-GB" smtClean="0"/>
              <a:t>‹#›</a:t>
            </a:fld>
            <a:endParaRPr lang="en-GB"/>
          </a:p>
        </p:txBody>
      </p:sp>
    </p:spTree>
    <p:extLst>
      <p:ext uri="{BB962C8B-B14F-4D97-AF65-F5344CB8AC3E}">
        <p14:creationId xmlns:p14="http://schemas.microsoft.com/office/powerpoint/2010/main" val="18662715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Colored bar - 100% text">
    <p:spTree>
      <p:nvGrpSpPr>
        <p:cNvPr id="1" name=""/>
        <p:cNvGrpSpPr/>
        <p:nvPr/>
      </p:nvGrpSpPr>
      <p:grpSpPr>
        <a:xfrm>
          <a:off x="0" y="0"/>
          <a:ext cx="0" cy="0"/>
          <a:chOff x="0" y="0"/>
          <a:chExt cx="0" cy="0"/>
        </a:xfrm>
      </p:grpSpPr>
      <p:sp>
        <p:nvSpPr>
          <p:cNvPr id="5" name="Tekstvak 6"/>
          <p:cNvSpPr txBox="1"/>
          <p:nvPr/>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a:t>Click to edit Master title style</a:t>
            </a:r>
            <a:endParaRPr lang="en-US" dirty="0"/>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a:t>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fld id="{0ADA17B8-1FFB-4A39-A176-29951078F9CE}" type="slidenum">
              <a:rPr lang="en-GB" smtClean="0"/>
              <a:t>‹#›</a:t>
            </a:fld>
            <a:endParaRPr lang="en-GB"/>
          </a:p>
        </p:txBody>
      </p:sp>
    </p:spTree>
    <p:extLst>
      <p:ext uri="{BB962C8B-B14F-4D97-AF65-F5344CB8AC3E}">
        <p14:creationId xmlns:p14="http://schemas.microsoft.com/office/powerpoint/2010/main" val="169877112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cSld name="Index slide">
    <p:spTree>
      <p:nvGrpSpPr>
        <p:cNvPr id="1" name=""/>
        <p:cNvGrpSpPr/>
        <p:nvPr/>
      </p:nvGrpSpPr>
      <p:grpSpPr>
        <a:xfrm>
          <a:off x="0" y="0"/>
          <a:ext cx="0" cy="0"/>
          <a:chOff x="0" y="0"/>
          <a:chExt cx="0" cy="0"/>
        </a:xfrm>
      </p:grpSpPr>
      <p:sp>
        <p:nvSpPr>
          <p:cNvPr id="4" name="Tekstvak 14"/>
          <p:cNvSpPr txBox="1"/>
          <p:nvPr/>
        </p:nvSpPr>
        <p:spPr>
          <a:xfrm>
            <a:off x="-114300" y="-261938"/>
            <a:ext cx="2089151"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Index slide</a:t>
            </a:r>
          </a:p>
        </p:txBody>
      </p:sp>
      <p:grpSp>
        <p:nvGrpSpPr>
          <p:cNvPr id="5" name="Groep 56" hidden="1"/>
          <p:cNvGrpSpPr>
            <a:grpSpLocks/>
          </p:cNvGrpSpPr>
          <p:nvPr/>
        </p:nvGrpSpPr>
        <p:grpSpPr bwMode="auto">
          <a:xfrm>
            <a:off x="12492567" y="106363"/>
            <a:ext cx="3972984" cy="5918200"/>
            <a:chOff x="9234062" y="-92622"/>
            <a:chExt cx="2979308" cy="5917970"/>
          </a:xfrm>
        </p:grpSpPr>
        <p:sp>
          <p:nvSpPr>
            <p:cNvPr id="6" name="Tekstvak 33"/>
            <p:cNvSpPr txBox="1">
              <a:spLocks noChangeArrowheads="1"/>
            </p:cNvSpPr>
            <p:nvPr/>
          </p:nvSpPr>
          <p:spPr bwMode="auto">
            <a:xfrm>
              <a:off x="9438820" y="896352"/>
              <a:ext cx="2068213" cy="430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dirty="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Search and selected the picture you want.</a:t>
              </a:r>
              <a:br>
                <a:rPr lang="en-US" altLang="en-US" sz="1400" dirty="0">
                  <a:solidFill>
                    <a:srgbClr val="000000"/>
                  </a:solidFill>
                  <a:ea typeface="Tahoma" panose="020B0604030504040204" pitchFamily="34" charset="0"/>
                  <a:cs typeface="Arial" panose="020B0604020202020204" pitchFamily="34" charset="0"/>
                </a:rPr>
              </a:br>
              <a:r>
                <a:rPr lang="en-US" altLang="en-US" sz="1400" dirty="0">
                  <a:solidFill>
                    <a:srgbClr val="000000"/>
                  </a:solidFill>
                  <a:ea typeface="Tahoma" panose="020B0604030504040204" pitchFamily="34" charset="0"/>
                  <a:cs typeface="Arial" panose="020B0604020202020204" pitchFamily="34" charset="0"/>
                </a:rPr>
                <a:t>Click</a:t>
              </a:r>
              <a:r>
                <a:rPr lang="en-US" altLang="en-US" sz="1400" dirty="0">
                  <a:solidFill>
                    <a:srgbClr val="FFA100"/>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Select the picture and select</a:t>
              </a:r>
              <a:r>
                <a:rPr lang="en-US" altLang="en-US" sz="1400" dirty="0">
                  <a:solidFill>
                    <a:srgbClr val="3D7EDB"/>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527765" y="820313"/>
            <a:ext cx="11103403"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540779" y="1210970"/>
            <a:ext cx="11088789"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fld id="{0ADA17B8-1FFB-4A39-A176-29951078F9CE}" type="slidenum">
              <a:rPr lang="en-GB" smtClean="0"/>
              <a:t>‹#›</a:t>
            </a:fld>
            <a:endParaRPr lang="en-GB"/>
          </a:p>
        </p:txBody>
      </p:sp>
    </p:spTree>
    <p:extLst>
      <p:ext uri="{BB962C8B-B14F-4D97-AF65-F5344CB8AC3E}">
        <p14:creationId xmlns:p14="http://schemas.microsoft.com/office/powerpoint/2010/main" val="41685693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1.jp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03/03/2021</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57144285"/>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31A6B2F9-3230-4B75-9BBA-DE430636042A}" type="datetimeFigureOut">
              <a:rPr lang="en-GB" smtClean="0"/>
              <a:t>03/03/2021</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0ADA17B8-1FFB-4A39-A176-29951078F9CE}" type="slidenum">
              <a:rPr lang="en-GB" smtClean="0"/>
              <a:t>‹#›</a:t>
            </a:fld>
            <a:endParaRPr lang="en-GB"/>
          </a:p>
        </p:txBody>
      </p:sp>
    </p:spTree>
    <p:extLst>
      <p:ext uri="{BB962C8B-B14F-4D97-AF65-F5344CB8AC3E}">
        <p14:creationId xmlns:p14="http://schemas.microsoft.com/office/powerpoint/2010/main" val="22059602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image" Target="../media/image7.jpg"/></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docs.google.com/forms/d/e/1FAIpQLSe0Qii-lHcoMbYbqB_nnLXgOO_1p1DT1fP1G8wIYLLkgdTiFg/viewform?usp=sf_link"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36.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ctrTitle"/>
          </p:nvPr>
        </p:nvSpPr>
        <p:spPr>
          <a:xfrm>
            <a:off x="2351584" y="1916832"/>
            <a:ext cx="7772400" cy="2123658"/>
          </a:xfrm>
        </p:spPr>
        <p:txBody>
          <a:bodyPr>
            <a:normAutofit/>
          </a:bodyPr>
          <a:lstStyle/>
          <a:p>
            <a:r>
              <a:rPr lang="en-GB" dirty="0">
                <a:solidFill>
                  <a:schemeClr val="accent4"/>
                </a:solidFill>
              </a:rPr>
              <a:t>Using a Research Approach in HR – Second Session</a:t>
            </a:r>
            <a:endParaRPr lang="en-GB" dirty="0">
              <a:solidFill>
                <a:schemeClr val="bg1"/>
              </a:solidFill>
            </a:endParaRPr>
          </a:p>
        </p:txBody>
      </p:sp>
      <p:sp>
        <p:nvSpPr>
          <p:cNvPr id="2" name="TextBox 1"/>
          <p:cNvSpPr txBox="1"/>
          <p:nvPr/>
        </p:nvSpPr>
        <p:spPr>
          <a:xfrm>
            <a:off x="6672064" y="4725144"/>
            <a:ext cx="3312368" cy="369332"/>
          </a:xfrm>
          <a:prstGeom prst="rect">
            <a:avLst/>
          </a:prstGeom>
          <a:noFill/>
        </p:spPr>
        <p:txBody>
          <a:bodyPr wrap="square" rtlCol="0">
            <a:spAutoFit/>
          </a:bodyPr>
          <a:lstStyle/>
          <a:p>
            <a:pPr algn="r"/>
            <a:r>
              <a:rPr lang="en-GB" dirty="0">
                <a:solidFill>
                  <a:prstClr val="white"/>
                </a:solidFill>
                <a:latin typeface="Myriad Pro"/>
              </a:rPr>
              <a:t>Rachael Jones March 2021</a:t>
            </a:r>
          </a:p>
        </p:txBody>
      </p:sp>
    </p:spTree>
    <p:extLst>
      <p:ext uri="{BB962C8B-B14F-4D97-AF65-F5344CB8AC3E}">
        <p14:creationId xmlns:p14="http://schemas.microsoft.com/office/powerpoint/2010/main" val="1667229515"/>
      </p:ext>
    </p:extLst>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DBAB3-AD12-4358-9ED5-1B13208F5976}"/>
              </a:ext>
            </a:extLst>
          </p:cNvPr>
          <p:cNvSpPr>
            <a:spLocks noGrp="1"/>
          </p:cNvSpPr>
          <p:nvPr>
            <p:ph type="title"/>
          </p:nvPr>
        </p:nvSpPr>
        <p:spPr/>
        <p:txBody>
          <a:bodyPr/>
          <a:lstStyle/>
          <a:p>
            <a:r>
              <a:rPr lang="en-GB" dirty="0"/>
              <a:t>Learning Outcomes</a:t>
            </a:r>
          </a:p>
        </p:txBody>
      </p:sp>
      <p:sp>
        <p:nvSpPr>
          <p:cNvPr id="7" name="Content Placeholder 6">
            <a:extLst>
              <a:ext uri="{FF2B5EF4-FFF2-40B4-BE49-F238E27FC236}">
                <a16:creationId xmlns:a16="http://schemas.microsoft.com/office/drawing/2014/main" id="{F4309A60-7254-47DF-BD67-3B46E1FB2686}"/>
              </a:ext>
            </a:extLst>
          </p:cNvPr>
          <p:cNvSpPr>
            <a:spLocks noGrp="1"/>
          </p:cNvSpPr>
          <p:nvPr>
            <p:ph idx="1"/>
          </p:nvPr>
        </p:nvSpPr>
        <p:spPr/>
        <p:txBody>
          <a:bodyPr>
            <a:normAutofit/>
          </a:bodyPr>
          <a:lstStyle/>
          <a:p>
            <a:pPr>
              <a:buFont typeface="+mj-lt"/>
              <a:buAutoNum type="arabicPeriod"/>
            </a:pPr>
            <a:r>
              <a:rPr lang="en-GB" sz="2800" dirty="0">
                <a:ea typeface="Calibri" panose="020F0502020204030204" pitchFamily="34" charset="0"/>
                <a:cs typeface="Times New Roman" panose="02020603050405020304" pitchFamily="18" charset="0"/>
              </a:rPr>
              <a:t>Understand the meaning of research and the research process</a:t>
            </a:r>
          </a:p>
          <a:p>
            <a:pPr>
              <a:buFont typeface="+mj-lt"/>
              <a:buAutoNum type="arabicPeriod"/>
            </a:pPr>
            <a:r>
              <a:rPr lang="en-GB" sz="2800" dirty="0">
                <a:ea typeface="Calibri" panose="020F0502020204030204" pitchFamily="34" charset="0"/>
                <a:cs typeface="Times New Roman" panose="02020603050405020304" pitchFamily="18" charset="0"/>
              </a:rPr>
              <a:t>Be able to conduct a data review and analyse the findings</a:t>
            </a:r>
          </a:p>
          <a:p>
            <a:pPr>
              <a:buFont typeface="+mj-lt"/>
              <a:buAutoNum type="arabicPeriod"/>
            </a:pPr>
            <a:r>
              <a:rPr lang="en-GB" sz="2800" dirty="0">
                <a:ea typeface="Calibri" panose="020F0502020204030204" pitchFamily="34" charset="0"/>
                <a:cs typeface="Times New Roman" panose="02020603050405020304" pitchFamily="18" charset="0"/>
              </a:rPr>
              <a:t>Be able to draw meaningful conclusions and make recommendations</a:t>
            </a:r>
          </a:p>
          <a:p>
            <a:pPr>
              <a:buFont typeface="+mj-lt"/>
              <a:buAutoNum type="arabicPeriod"/>
            </a:pPr>
            <a:r>
              <a:rPr lang="en-GB" sz="2800" dirty="0">
                <a:ea typeface="Calibri" panose="020F0502020204030204" pitchFamily="34" charset="0"/>
                <a:cs typeface="Times New Roman" panose="02020603050405020304" pitchFamily="18" charset="0"/>
              </a:rPr>
              <a:t>Be able to prepare clear, business-focussed reports on an HR issue</a:t>
            </a:r>
          </a:p>
        </p:txBody>
      </p:sp>
    </p:spTree>
    <p:extLst>
      <p:ext uri="{BB962C8B-B14F-4D97-AF65-F5344CB8AC3E}">
        <p14:creationId xmlns:p14="http://schemas.microsoft.com/office/powerpoint/2010/main" val="5832706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Core Resources</a:t>
            </a:r>
          </a:p>
        </p:txBody>
      </p:sp>
      <p:sp>
        <p:nvSpPr>
          <p:cNvPr id="5" name="Vertical Text Placeholder 4"/>
          <p:cNvSpPr>
            <a:spLocks noGrp="1"/>
          </p:cNvSpPr>
          <p:nvPr>
            <p:ph type="body" orient="vert" idx="1"/>
          </p:nvPr>
        </p:nvSpPr>
        <p:spPr/>
        <p:txBody>
          <a:bodyPr>
            <a:normAutofit fontScale="92500" lnSpcReduction="20000"/>
          </a:bodyPr>
          <a:lstStyle/>
          <a:p>
            <a:r>
              <a:rPr lang="en-GB" dirty="0"/>
              <a:t>Essential Texts</a:t>
            </a:r>
          </a:p>
          <a:p>
            <a:r>
              <a:rPr lang="en-GB" dirty="0" err="1"/>
              <a:t>Powerpoints</a:t>
            </a:r>
            <a:endParaRPr lang="en-GB" dirty="0"/>
          </a:p>
          <a:p>
            <a:r>
              <a:rPr lang="en-GB" dirty="0"/>
              <a:t>Research Proposal</a:t>
            </a:r>
          </a:p>
          <a:p>
            <a:r>
              <a:rPr lang="en-GB" dirty="0"/>
              <a:t>Template for Research Report</a:t>
            </a:r>
          </a:p>
          <a:p>
            <a:r>
              <a:rPr lang="en-GB" dirty="0"/>
              <a:t>Example Reports</a:t>
            </a:r>
          </a:p>
          <a:p>
            <a:r>
              <a:rPr lang="en-GB" dirty="0"/>
              <a:t>Lesson plan</a:t>
            </a:r>
          </a:p>
          <a:p>
            <a:r>
              <a:rPr lang="en-GB" dirty="0"/>
              <a:t>Assessment activity</a:t>
            </a:r>
          </a:p>
          <a:p>
            <a:r>
              <a:rPr lang="en-GB" dirty="0"/>
              <a:t>Assessment marking scheme</a:t>
            </a:r>
          </a:p>
        </p:txBody>
      </p:sp>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51985" y="169886"/>
            <a:ext cx="2280207" cy="28270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a:extLst>
              <a:ext uri="{FF2B5EF4-FFF2-40B4-BE49-F238E27FC236}">
                <a16:creationId xmlns:a16="http://schemas.microsoft.com/office/drawing/2014/main" id="{EAB1F79D-BC1A-49DB-8202-9B73F2EB847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28248" y="930324"/>
            <a:ext cx="2016224" cy="2827066"/>
          </a:xfrm>
          <a:prstGeom prst="rect">
            <a:avLst/>
          </a:prstGeom>
        </p:spPr>
      </p:pic>
    </p:spTree>
    <p:extLst>
      <p:ext uri="{BB962C8B-B14F-4D97-AF65-F5344CB8AC3E}">
        <p14:creationId xmlns:p14="http://schemas.microsoft.com/office/powerpoint/2010/main" val="9362021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3961" y="116633"/>
            <a:ext cx="8229600" cy="929329"/>
          </a:xfrm>
        </p:spPr>
        <p:txBody>
          <a:bodyPr>
            <a:normAutofit/>
          </a:bodyPr>
          <a:lstStyle/>
          <a:p>
            <a:r>
              <a:rPr lang="en-GB" sz="2800" dirty="0"/>
              <a:t>The Research Process</a:t>
            </a:r>
          </a:p>
        </p:txBody>
      </p:sp>
      <p:sp>
        <p:nvSpPr>
          <p:cNvPr id="4" name="Vertical Text Placeholder 3"/>
          <p:cNvSpPr>
            <a:spLocks noGrp="1"/>
          </p:cNvSpPr>
          <p:nvPr>
            <p:ph type="body" orient="vert" idx="13"/>
          </p:nvPr>
        </p:nvSpPr>
        <p:spPr>
          <a:xfrm>
            <a:off x="1973961" y="908720"/>
            <a:ext cx="8317230" cy="455040"/>
          </a:xfrm>
        </p:spPr>
        <p:txBody>
          <a:bodyPr/>
          <a:lstStyle/>
          <a:p>
            <a:pPr marL="0" indent="0">
              <a:buNone/>
            </a:pPr>
            <a:r>
              <a:rPr lang="en-GB" sz="2400" dirty="0"/>
              <a:t>The research project journey – Anderson 2013</a:t>
            </a:r>
          </a:p>
        </p:txBody>
      </p:sp>
      <p:pic>
        <p:nvPicPr>
          <p:cNvPr id="5" name="Content Placeholder 4" descr="figure 10.JPG"/>
          <p:cNvPicPr>
            <a:picLocks noChangeAspect="1"/>
          </p:cNvPicPr>
          <p:nvPr/>
        </p:nvPicPr>
        <p:blipFill>
          <a:blip r:embed="rId3" cstate="print">
            <a:lum bright="-6000" contrast="24000"/>
          </a:blip>
          <a:srcRect t="46419"/>
          <a:stretch>
            <a:fillRect/>
          </a:stretch>
        </p:blipFill>
        <p:spPr bwMode="auto">
          <a:xfrm>
            <a:off x="1524000" y="1340767"/>
            <a:ext cx="9144000" cy="5400600"/>
          </a:xfrm>
          <a:prstGeom prst="rect">
            <a:avLst/>
          </a:prstGeom>
          <a:noFill/>
          <a:ln w="9525">
            <a:noFill/>
            <a:miter lim="800000"/>
            <a:headEnd/>
            <a:tailEnd/>
          </a:ln>
        </p:spPr>
      </p:pic>
      <p:sp>
        <p:nvSpPr>
          <p:cNvPr id="3" name="Arrow: Down 2">
            <a:extLst>
              <a:ext uri="{FF2B5EF4-FFF2-40B4-BE49-F238E27FC236}">
                <a16:creationId xmlns:a16="http://schemas.microsoft.com/office/drawing/2014/main" id="{4C3AE677-F169-4F40-B7A0-831562FC9B5B}"/>
              </a:ext>
            </a:extLst>
          </p:cNvPr>
          <p:cNvSpPr/>
          <p:nvPr/>
        </p:nvSpPr>
        <p:spPr>
          <a:xfrm>
            <a:off x="3308278" y="3750066"/>
            <a:ext cx="1613043" cy="1283041"/>
          </a:xfrm>
          <a:prstGeom prst="downArrow">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2"/>
                </a:solidFill>
              </a:rPr>
              <a:t>Research Proposal</a:t>
            </a:r>
          </a:p>
        </p:txBody>
      </p:sp>
    </p:spTree>
    <p:extLst>
      <p:ext uri="{BB962C8B-B14F-4D97-AF65-F5344CB8AC3E}">
        <p14:creationId xmlns:p14="http://schemas.microsoft.com/office/powerpoint/2010/main" val="10742182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Vertical Text Placeholder 3"/>
          <p:cNvSpPr>
            <a:spLocks noGrp="1"/>
          </p:cNvSpPr>
          <p:nvPr>
            <p:ph type="body" orient="vert" idx="13"/>
          </p:nvPr>
        </p:nvSpPr>
        <p:spPr>
          <a:xfrm>
            <a:off x="1937385" y="620689"/>
            <a:ext cx="8317230" cy="558693"/>
          </a:xfrm>
        </p:spPr>
        <p:txBody>
          <a:bodyPr/>
          <a:lstStyle/>
          <a:p>
            <a:pPr marL="0" indent="0">
              <a:buNone/>
            </a:pPr>
            <a:r>
              <a:rPr lang="en-GB" sz="2400" dirty="0"/>
              <a:t>The research project journey continued</a:t>
            </a:r>
          </a:p>
        </p:txBody>
      </p:sp>
      <p:pic>
        <p:nvPicPr>
          <p:cNvPr id="6" name="Content Placeholder 4" descr="figure 10.JPG"/>
          <p:cNvPicPr>
            <a:picLocks noChangeAspect="1"/>
          </p:cNvPicPr>
          <p:nvPr/>
        </p:nvPicPr>
        <p:blipFill rotWithShape="1">
          <a:blip r:embed="rId3" cstate="print">
            <a:lum bright="-6000" contrast="24000"/>
          </a:blip>
          <a:srcRect t="4034" b="52358"/>
          <a:stretch/>
        </p:blipFill>
        <p:spPr bwMode="auto">
          <a:xfrm>
            <a:off x="1937385" y="1412777"/>
            <a:ext cx="8072494" cy="3689779"/>
          </a:xfrm>
          <a:prstGeom prst="rect">
            <a:avLst/>
          </a:prstGeom>
          <a:noFill/>
          <a:ln w="9525">
            <a:noFill/>
            <a:miter lim="800000"/>
            <a:headEnd/>
            <a:tailEnd/>
          </a:ln>
        </p:spPr>
      </p:pic>
      <p:sp>
        <p:nvSpPr>
          <p:cNvPr id="3" name="Line Callout 1 2"/>
          <p:cNvSpPr/>
          <p:nvPr/>
        </p:nvSpPr>
        <p:spPr>
          <a:xfrm>
            <a:off x="7032104" y="3717032"/>
            <a:ext cx="2088232" cy="1152128"/>
          </a:xfrm>
          <a:prstGeom prst="borderCallout1">
            <a:avLst>
              <a:gd name="adj1" fmla="val -5478"/>
              <a:gd name="adj2" fmla="val 99063"/>
              <a:gd name="adj3" fmla="val -134788"/>
              <a:gd name="adj4" fmla="val 105938"/>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solidFill>
                  <a:prstClr val="black"/>
                </a:solidFill>
                <a:latin typeface="Myriad Pro"/>
              </a:rPr>
              <a:t>Upload to Turnitin by 5</a:t>
            </a:r>
            <a:r>
              <a:rPr lang="en-GB" baseline="30000" dirty="0">
                <a:solidFill>
                  <a:prstClr val="black"/>
                </a:solidFill>
                <a:latin typeface="Myriad Pro"/>
              </a:rPr>
              <a:t>th</a:t>
            </a:r>
            <a:r>
              <a:rPr lang="en-GB" dirty="0">
                <a:solidFill>
                  <a:prstClr val="black"/>
                </a:solidFill>
                <a:latin typeface="Myriad Pro"/>
              </a:rPr>
              <a:t> July 2021</a:t>
            </a:r>
          </a:p>
        </p:txBody>
      </p:sp>
    </p:spTree>
    <p:extLst>
      <p:ext uri="{BB962C8B-B14F-4D97-AF65-F5344CB8AC3E}">
        <p14:creationId xmlns:p14="http://schemas.microsoft.com/office/powerpoint/2010/main" val="17089069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Assessment Guidance</a:t>
            </a:r>
          </a:p>
        </p:txBody>
      </p:sp>
      <p:sp>
        <p:nvSpPr>
          <p:cNvPr id="3" name="Subtitle 2"/>
          <p:cNvSpPr>
            <a:spLocks noGrp="1"/>
          </p:cNvSpPr>
          <p:nvPr>
            <p:ph type="subTitle" idx="1"/>
          </p:nvPr>
        </p:nvSpPr>
        <p:spPr/>
        <p:txBody>
          <a:bodyPr/>
          <a:lstStyle/>
          <a:p>
            <a:r>
              <a:rPr lang="en-GB" dirty="0"/>
              <a:t>Assessments – 5CIHR – I1C1003</a:t>
            </a:r>
          </a:p>
        </p:txBody>
      </p:sp>
    </p:spTree>
    <p:extLst>
      <p:ext uri="{BB962C8B-B14F-4D97-AF65-F5344CB8AC3E}">
        <p14:creationId xmlns:p14="http://schemas.microsoft.com/office/powerpoint/2010/main" val="4506191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747827"/>
          </a:xfrm>
        </p:spPr>
        <p:txBody>
          <a:bodyPr>
            <a:normAutofit fontScale="90000"/>
          </a:bodyPr>
          <a:lstStyle/>
          <a:p>
            <a:r>
              <a:rPr lang="en-GB" dirty="0"/>
              <a:t>Activity 2</a:t>
            </a:r>
          </a:p>
        </p:txBody>
      </p:sp>
      <p:sp>
        <p:nvSpPr>
          <p:cNvPr id="3" name="Content Placeholder 2"/>
          <p:cNvSpPr>
            <a:spLocks noGrp="1"/>
          </p:cNvSpPr>
          <p:nvPr>
            <p:ph idx="1"/>
          </p:nvPr>
        </p:nvSpPr>
        <p:spPr>
          <a:xfrm>
            <a:off x="609600" y="1105593"/>
            <a:ext cx="10972800" cy="4411640"/>
          </a:xfrm>
        </p:spPr>
        <p:txBody>
          <a:bodyPr>
            <a:normAutofit fontScale="70000" lnSpcReduction="20000"/>
          </a:bodyPr>
          <a:lstStyle/>
          <a:p>
            <a:pPr marL="0" indent="0">
              <a:buNone/>
            </a:pPr>
            <a:r>
              <a:rPr lang="en-GB" dirty="0"/>
              <a:t>A research-based business report of approximately 2250 words.</a:t>
            </a:r>
          </a:p>
          <a:p>
            <a:pPr marL="0" indent="0">
              <a:buNone/>
            </a:pPr>
            <a:endParaRPr lang="en-GB" dirty="0"/>
          </a:p>
          <a:p>
            <a:pPr marL="0" indent="0">
              <a:buNone/>
            </a:pPr>
            <a:r>
              <a:rPr lang="en-GB" dirty="0"/>
              <a:t>Undertake research in an area of HR (e.g. reward; employee engagement levels; employee satisfaction) and write a business report for identified stakeholders. Within your report you should: </a:t>
            </a:r>
          </a:p>
          <a:p>
            <a:pPr marL="0" indent="0">
              <a:buNone/>
            </a:pPr>
            <a:r>
              <a:rPr lang="en-GB" dirty="0"/>
              <a:t> </a:t>
            </a:r>
          </a:p>
          <a:p>
            <a:pPr marL="0" lvl="0" indent="0">
              <a:buNone/>
            </a:pPr>
            <a:r>
              <a:rPr lang="en-GB" dirty="0"/>
              <a:t>1. Assess a range of primary and secondary data sources suitable for the area investigated.</a:t>
            </a:r>
            <a:br>
              <a:rPr lang="en-GB" dirty="0"/>
            </a:br>
            <a:endParaRPr lang="en-GB" dirty="0"/>
          </a:p>
          <a:p>
            <a:pPr marL="0" lvl="0" indent="0">
              <a:buNone/>
            </a:pPr>
            <a:r>
              <a:rPr lang="en-GB" dirty="0"/>
              <a:t>2. Explain how you collected and analysed the data, justifying the methodology adopted.</a:t>
            </a:r>
            <a:br>
              <a:rPr lang="en-GB" dirty="0"/>
            </a:br>
            <a:endParaRPr lang="en-GB" dirty="0"/>
          </a:p>
          <a:p>
            <a:pPr marL="0" lvl="0" indent="0">
              <a:buNone/>
            </a:pPr>
            <a:r>
              <a:rPr lang="en-GB" dirty="0"/>
              <a:t>3. Draw conclusions and make recommendations based on the data.</a:t>
            </a:r>
            <a:br>
              <a:rPr lang="en-GB" dirty="0"/>
            </a:br>
            <a:endParaRPr lang="en-GB" dirty="0"/>
          </a:p>
          <a:p>
            <a:endParaRPr lang="en-GB" dirty="0"/>
          </a:p>
        </p:txBody>
      </p:sp>
    </p:spTree>
    <p:extLst>
      <p:ext uri="{BB962C8B-B14F-4D97-AF65-F5344CB8AC3E}">
        <p14:creationId xmlns:p14="http://schemas.microsoft.com/office/powerpoint/2010/main" val="22292003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589886"/>
          </a:xfrm>
        </p:spPr>
        <p:txBody>
          <a:bodyPr>
            <a:normAutofit fontScale="90000"/>
          </a:bodyPr>
          <a:lstStyle/>
          <a:p>
            <a:r>
              <a:rPr lang="en-GB" dirty="0"/>
              <a:t>Assessment Criteria</a:t>
            </a:r>
          </a:p>
        </p:txBody>
      </p:sp>
      <p:sp>
        <p:nvSpPr>
          <p:cNvPr id="3" name="Content Placeholder 2"/>
          <p:cNvSpPr>
            <a:spLocks noGrp="1"/>
          </p:cNvSpPr>
          <p:nvPr>
            <p:ph idx="1"/>
          </p:nvPr>
        </p:nvSpPr>
        <p:spPr>
          <a:xfrm>
            <a:off x="609600" y="989215"/>
            <a:ext cx="10972800" cy="4528018"/>
          </a:xfrm>
        </p:spPr>
        <p:txBody>
          <a:bodyPr>
            <a:normAutofit fontScale="55000" lnSpcReduction="20000"/>
          </a:bodyPr>
          <a:lstStyle/>
          <a:p>
            <a:pPr marL="0" indent="0">
              <a:buNone/>
            </a:pPr>
            <a:r>
              <a:rPr lang="en-GB" dirty="0"/>
              <a:t>General: </a:t>
            </a:r>
            <a:r>
              <a:rPr lang="en-GB" b="1" dirty="0"/>
              <a:t>(Introduction)</a:t>
            </a:r>
          </a:p>
          <a:p>
            <a:pPr marL="0" indent="0">
              <a:buNone/>
            </a:pPr>
            <a:r>
              <a:rPr lang="en-GB" dirty="0"/>
              <a:t>1.3 Identify researchable areas in HR.  </a:t>
            </a:r>
          </a:p>
          <a:p>
            <a:pPr marL="0" indent="0">
              <a:buNone/>
            </a:pPr>
            <a:r>
              <a:rPr lang="en-GB" dirty="0"/>
              <a:t>4.1 Identify the main stakeholders and their interests in the area investigated. </a:t>
            </a:r>
          </a:p>
          <a:p>
            <a:pPr marL="0" indent="0">
              <a:buNone/>
            </a:pPr>
            <a:r>
              <a:rPr lang="en-GB" dirty="0"/>
              <a:t>4.2 Prepare a business report for the main stakeholders on an HR issue. </a:t>
            </a:r>
          </a:p>
          <a:p>
            <a:pPr marL="0" indent="0">
              <a:buNone/>
            </a:pPr>
            <a:endParaRPr lang="en-GB" dirty="0"/>
          </a:p>
          <a:p>
            <a:pPr marL="0" indent="0">
              <a:buNone/>
            </a:pPr>
            <a:r>
              <a:rPr lang="en-GB" dirty="0"/>
              <a:t>Activity 2.1: </a:t>
            </a:r>
            <a:r>
              <a:rPr lang="en-GB" b="1" dirty="0"/>
              <a:t>(Literature Review and detail of primary research)</a:t>
            </a:r>
          </a:p>
          <a:p>
            <a:pPr marL="0" indent="0">
              <a:buNone/>
            </a:pPr>
            <a:r>
              <a:rPr lang="en-GB" dirty="0"/>
              <a:t>2.1 Assess a range of primary and secondary data sources suitable for investigating an area of HR. </a:t>
            </a:r>
          </a:p>
          <a:p>
            <a:pPr marL="0" indent="0">
              <a:buNone/>
            </a:pPr>
            <a:endParaRPr lang="en-GB" dirty="0"/>
          </a:p>
          <a:p>
            <a:pPr marL="0" indent="0">
              <a:buNone/>
            </a:pPr>
            <a:r>
              <a:rPr lang="en-GB" dirty="0"/>
              <a:t>Activity 2.2: </a:t>
            </a:r>
            <a:r>
              <a:rPr lang="en-GB" b="1" dirty="0"/>
              <a:t>(Methodology and Findings)</a:t>
            </a:r>
          </a:p>
          <a:p>
            <a:pPr marL="0" indent="0">
              <a:buNone/>
            </a:pPr>
            <a:r>
              <a:rPr lang="en-GB" dirty="0"/>
              <a:t>2.2 Collect and analyse data relating to practice in an area of HR. </a:t>
            </a:r>
          </a:p>
          <a:p>
            <a:pPr marL="0" indent="0">
              <a:buNone/>
            </a:pPr>
            <a:r>
              <a:rPr lang="en-GB" dirty="0"/>
              <a:t>2.3 Justify the selection of data and the analysis methods used. </a:t>
            </a:r>
          </a:p>
          <a:p>
            <a:endParaRPr lang="en-GB" dirty="0"/>
          </a:p>
          <a:p>
            <a:pPr marL="0" indent="0">
              <a:buNone/>
            </a:pPr>
            <a:r>
              <a:rPr lang="en-GB" dirty="0"/>
              <a:t>Activity 2.3: </a:t>
            </a:r>
            <a:r>
              <a:rPr lang="en-GB" b="1" dirty="0"/>
              <a:t>(Conclusions and Recommendations) </a:t>
            </a:r>
          </a:p>
          <a:p>
            <a:pPr marL="0" indent="0">
              <a:buNone/>
            </a:pPr>
            <a:r>
              <a:rPr lang="en-GB" dirty="0"/>
              <a:t>3.1 Draw conclusions and explain how data analysis has informed these. </a:t>
            </a:r>
          </a:p>
          <a:p>
            <a:pPr marL="0" indent="0">
              <a:buNone/>
            </a:pPr>
            <a:r>
              <a:rPr lang="en-GB" dirty="0"/>
              <a:t>3.2 Articulate recommendations suitable for inclusion in a business report. </a:t>
            </a:r>
          </a:p>
          <a:p>
            <a:pPr marL="0" indent="0">
              <a:buNone/>
            </a:pPr>
            <a:r>
              <a:rPr lang="en-GB" dirty="0"/>
              <a:t>4.1 Identify the main stakeholders and their interests in the area investigated.</a:t>
            </a:r>
          </a:p>
        </p:txBody>
      </p:sp>
    </p:spTree>
    <p:extLst>
      <p:ext uri="{BB962C8B-B14F-4D97-AF65-F5344CB8AC3E}">
        <p14:creationId xmlns:p14="http://schemas.microsoft.com/office/powerpoint/2010/main" val="34637395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3005"/>
            <a:ext cx="10972800" cy="598516"/>
          </a:xfrm>
        </p:spPr>
        <p:txBody>
          <a:bodyPr>
            <a:normAutofit fontScale="90000"/>
          </a:bodyPr>
          <a:lstStyle/>
          <a:p>
            <a:r>
              <a:rPr lang="en-GB" dirty="0"/>
              <a:t>Guidance</a:t>
            </a:r>
          </a:p>
        </p:txBody>
      </p:sp>
      <p:sp>
        <p:nvSpPr>
          <p:cNvPr id="3" name="Content Placeholder 2"/>
          <p:cNvSpPr>
            <a:spLocks noGrp="1"/>
          </p:cNvSpPr>
          <p:nvPr>
            <p:ph idx="1"/>
          </p:nvPr>
        </p:nvSpPr>
        <p:spPr>
          <a:xfrm>
            <a:off x="609600" y="822960"/>
            <a:ext cx="10972800" cy="4694273"/>
          </a:xfrm>
        </p:spPr>
        <p:txBody>
          <a:bodyPr>
            <a:normAutofit fontScale="85000" lnSpcReduction="20000"/>
          </a:bodyPr>
          <a:lstStyle/>
          <a:p>
            <a:r>
              <a:rPr lang="en-GB" dirty="0"/>
              <a:t>Learners should undertake research in an area of HR and produce a </a:t>
            </a:r>
            <a:r>
              <a:rPr lang="en-GB" b="1" dirty="0"/>
              <a:t>business report</a:t>
            </a:r>
            <a:r>
              <a:rPr lang="en-GB" dirty="0"/>
              <a:t>. </a:t>
            </a:r>
          </a:p>
          <a:p>
            <a:r>
              <a:rPr lang="en-GB" dirty="0"/>
              <a:t>The report should have a </a:t>
            </a:r>
            <a:r>
              <a:rPr lang="en-GB" b="1" dirty="0"/>
              <a:t>title</a:t>
            </a:r>
            <a:r>
              <a:rPr lang="en-GB" dirty="0"/>
              <a:t> which clearly indicates the focus of the report. </a:t>
            </a:r>
          </a:p>
          <a:p>
            <a:r>
              <a:rPr lang="en-GB" dirty="0"/>
              <a:t>There should be an explanation of the </a:t>
            </a:r>
            <a:r>
              <a:rPr lang="en-GB" b="1" dirty="0"/>
              <a:t>overall purpose </a:t>
            </a:r>
            <a:r>
              <a:rPr lang="en-GB" dirty="0"/>
              <a:t>of the research and why it will be of benefit to </a:t>
            </a:r>
            <a:r>
              <a:rPr lang="en-GB" b="1" dirty="0"/>
              <a:t>identified stakeholders</a:t>
            </a:r>
            <a:r>
              <a:rPr lang="en-GB" dirty="0"/>
              <a:t>. </a:t>
            </a:r>
          </a:p>
          <a:p>
            <a:r>
              <a:rPr lang="en-GB" dirty="0"/>
              <a:t>The specific </a:t>
            </a:r>
            <a:r>
              <a:rPr lang="en-GB" b="1" dirty="0"/>
              <a:t>objectives</a:t>
            </a:r>
            <a:r>
              <a:rPr lang="en-GB" dirty="0"/>
              <a:t> of the research should be stated clearly (can be a series of questions which the research seeks to answer). </a:t>
            </a:r>
          </a:p>
          <a:p>
            <a:r>
              <a:rPr lang="en-GB" dirty="0"/>
              <a:t>Learners </a:t>
            </a:r>
            <a:r>
              <a:rPr lang="en-GB" b="1" dirty="0"/>
              <a:t>should explain and defend </a:t>
            </a:r>
            <a:r>
              <a:rPr lang="en-GB" dirty="0"/>
              <a:t>the data collection methods chosen for achieving the objectives of the research. </a:t>
            </a:r>
          </a:p>
          <a:p>
            <a:r>
              <a:rPr lang="en-GB" dirty="0"/>
              <a:t>If the research involves respondents/participants, a rationale for the chosen sample should be provided. </a:t>
            </a:r>
          </a:p>
          <a:p>
            <a:endParaRPr lang="en-GB" dirty="0"/>
          </a:p>
        </p:txBody>
      </p:sp>
    </p:spTree>
    <p:extLst>
      <p:ext uri="{BB962C8B-B14F-4D97-AF65-F5344CB8AC3E}">
        <p14:creationId xmlns:p14="http://schemas.microsoft.com/office/powerpoint/2010/main" val="38147028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839EF-C356-4B14-A38B-E8B228BFBA6F}"/>
              </a:ext>
            </a:extLst>
          </p:cNvPr>
          <p:cNvSpPr>
            <a:spLocks noGrp="1"/>
          </p:cNvSpPr>
          <p:nvPr>
            <p:ph type="title"/>
          </p:nvPr>
        </p:nvSpPr>
        <p:spPr>
          <a:xfrm>
            <a:off x="609600" y="109057"/>
            <a:ext cx="10972800" cy="738231"/>
          </a:xfrm>
        </p:spPr>
        <p:txBody>
          <a:bodyPr>
            <a:normAutofit fontScale="90000"/>
          </a:bodyPr>
          <a:lstStyle/>
          <a:p>
            <a:r>
              <a:rPr lang="en-GB" dirty="0"/>
              <a:t>Guidance (2)</a:t>
            </a:r>
          </a:p>
        </p:txBody>
      </p:sp>
      <p:sp>
        <p:nvSpPr>
          <p:cNvPr id="3" name="Content Placeholder 2">
            <a:extLst>
              <a:ext uri="{FF2B5EF4-FFF2-40B4-BE49-F238E27FC236}">
                <a16:creationId xmlns:a16="http://schemas.microsoft.com/office/drawing/2014/main" id="{3F5B5457-201E-4D6C-9119-2B2EB8F77D25}"/>
              </a:ext>
            </a:extLst>
          </p:cNvPr>
          <p:cNvSpPr>
            <a:spLocks noGrp="1"/>
          </p:cNvSpPr>
          <p:nvPr>
            <p:ph idx="1"/>
          </p:nvPr>
        </p:nvSpPr>
        <p:spPr>
          <a:xfrm>
            <a:off x="609600" y="1040235"/>
            <a:ext cx="10972800" cy="4476998"/>
          </a:xfrm>
        </p:spPr>
        <p:txBody>
          <a:bodyPr>
            <a:normAutofit fontScale="85000" lnSpcReduction="20000"/>
          </a:bodyPr>
          <a:lstStyle/>
          <a:p>
            <a:r>
              <a:rPr lang="en-GB" dirty="0"/>
              <a:t>The findings of the research should be presented clearly and succinctly using </a:t>
            </a:r>
            <a:r>
              <a:rPr lang="en-GB" b="1" dirty="0"/>
              <a:t>tables and graphs </a:t>
            </a:r>
            <a:r>
              <a:rPr lang="en-GB" dirty="0"/>
              <a:t>where appropriate. </a:t>
            </a:r>
          </a:p>
          <a:p>
            <a:r>
              <a:rPr lang="en-GB" dirty="0"/>
              <a:t>The student should discuss the findings, presenting any </a:t>
            </a:r>
            <a:r>
              <a:rPr lang="en-GB" b="1" dirty="0"/>
              <a:t>themes</a:t>
            </a:r>
            <a:r>
              <a:rPr lang="en-GB" dirty="0"/>
              <a:t> that have emerged. </a:t>
            </a:r>
          </a:p>
          <a:p>
            <a:r>
              <a:rPr lang="en-GB" dirty="0"/>
              <a:t>Conclusions and recommendations arising from the findings should be presented.</a:t>
            </a:r>
          </a:p>
          <a:p>
            <a:r>
              <a:rPr lang="en-GB" dirty="0"/>
              <a:t>An acknowledgement of any </a:t>
            </a:r>
            <a:r>
              <a:rPr lang="en-GB" b="1" dirty="0"/>
              <a:t>limitations</a:t>
            </a:r>
            <a:r>
              <a:rPr lang="en-GB" dirty="0"/>
              <a:t> of the research. </a:t>
            </a:r>
          </a:p>
          <a:p>
            <a:r>
              <a:rPr lang="en-GB" dirty="0"/>
              <a:t>Appendices should be provided which will not be included in the word count but these should be kept to a minimum. </a:t>
            </a:r>
          </a:p>
          <a:p>
            <a:r>
              <a:rPr lang="en-GB" dirty="0"/>
              <a:t>References and bibliography should be provided at the end using the Harvard convention.  </a:t>
            </a:r>
          </a:p>
          <a:p>
            <a:endParaRPr lang="en-GB" dirty="0"/>
          </a:p>
        </p:txBody>
      </p:sp>
    </p:spTree>
    <p:extLst>
      <p:ext uri="{BB962C8B-B14F-4D97-AF65-F5344CB8AC3E}">
        <p14:creationId xmlns:p14="http://schemas.microsoft.com/office/powerpoint/2010/main" val="11456981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301C2-D828-430D-919D-7C0871176B66}"/>
              </a:ext>
            </a:extLst>
          </p:cNvPr>
          <p:cNvSpPr>
            <a:spLocks noGrp="1"/>
          </p:cNvSpPr>
          <p:nvPr>
            <p:ph type="title"/>
          </p:nvPr>
        </p:nvSpPr>
        <p:spPr>
          <a:xfrm>
            <a:off x="2389717" y="4763120"/>
            <a:ext cx="7315200" cy="566738"/>
          </a:xfrm>
        </p:spPr>
        <p:txBody>
          <a:bodyPr anchor="b">
            <a:noAutofit/>
          </a:bodyPr>
          <a:lstStyle/>
          <a:p>
            <a:pPr algn="ctr"/>
            <a:r>
              <a:rPr lang="en-GB" sz="4000" dirty="0"/>
              <a:t>The </a:t>
            </a:r>
            <a:r>
              <a:rPr lang="en-GB" sz="4400" dirty="0"/>
              <a:t>Research</a:t>
            </a:r>
            <a:r>
              <a:rPr lang="en-GB" sz="4000" dirty="0"/>
              <a:t> Report</a:t>
            </a:r>
          </a:p>
        </p:txBody>
      </p:sp>
      <p:pic>
        <p:nvPicPr>
          <p:cNvPr id="8194" name="Picture 2" descr="Image result for Business Report Clip Art">
            <a:extLst>
              <a:ext uri="{FF2B5EF4-FFF2-40B4-BE49-F238E27FC236}">
                <a16:creationId xmlns:a16="http://schemas.microsoft.com/office/drawing/2014/main" id="{1654446A-398F-48EE-90E7-20A580292167}"/>
              </a:ext>
            </a:extLst>
          </p:cNvPr>
          <p:cNvPicPr>
            <a:picLocks noGrp="1" noChangeAspect="1" noChangeArrowheads="1"/>
          </p:cNvPicPr>
          <p:nvPr>
            <p:ph type="pic" idx="1"/>
          </p:nvPr>
        </p:nvPicPr>
        <p:blipFill rotWithShape="1">
          <a:blip r:embed="rId2">
            <a:extLst>
              <a:ext uri="{28A0092B-C50C-407E-A947-70E740481C1C}">
                <a14:useLocalDpi xmlns:a14="http://schemas.microsoft.com/office/drawing/2010/main" val="0"/>
              </a:ext>
            </a:extLst>
          </a:blip>
          <a:stretch/>
        </p:blipFill>
        <p:spPr bwMode="auto">
          <a:xfrm>
            <a:off x="4298037" y="612776"/>
            <a:ext cx="3498560" cy="3824337"/>
          </a:xfrm>
          <a:prstGeom prst="rect">
            <a:avLst/>
          </a:prstGeom>
          <a:noFill/>
        </p:spPr>
      </p:pic>
    </p:spTree>
    <p:extLst>
      <p:ext uri="{BB962C8B-B14F-4D97-AF65-F5344CB8AC3E}">
        <p14:creationId xmlns:p14="http://schemas.microsoft.com/office/powerpoint/2010/main" val="8807714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847528" y="1268760"/>
            <a:ext cx="7200800" cy="4247317"/>
          </a:xfrm>
          <a:prstGeom prst="rect">
            <a:avLst/>
          </a:prstGeom>
        </p:spPr>
        <p:txBody>
          <a:bodyPr wrap="square">
            <a:spAutoFit/>
          </a:bodyPr>
          <a:lstStyle/>
          <a:p>
            <a:pPr marL="285750" indent="-285750">
              <a:buFont typeface="Wingdings" panose="05000000000000000000" pitchFamily="2" charset="2"/>
              <a:buChar char="§"/>
            </a:pPr>
            <a:r>
              <a:rPr lang="en-GB" dirty="0">
                <a:solidFill>
                  <a:prstClr val="black"/>
                </a:solidFill>
                <a:latin typeface="Myriad Pro"/>
              </a:rPr>
              <a:t>Title page (report title and their name, submission date)</a:t>
            </a:r>
          </a:p>
          <a:p>
            <a:pPr marL="285750" indent="-285750">
              <a:buFont typeface="Wingdings" panose="05000000000000000000" pitchFamily="2" charset="2"/>
              <a:buChar char="§"/>
            </a:pPr>
            <a:r>
              <a:rPr lang="en-GB" dirty="0">
                <a:solidFill>
                  <a:prstClr val="black"/>
                </a:solidFill>
                <a:latin typeface="Myriad Pro"/>
              </a:rPr>
              <a:t>Executive summary (overview, methods of analysis, findings, recommendations)</a:t>
            </a:r>
          </a:p>
          <a:p>
            <a:pPr marL="285750" indent="-285750">
              <a:buFont typeface="Wingdings" panose="05000000000000000000" pitchFamily="2" charset="2"/>
              <a:buChar char="§"/>
            </a:pPr>
            <a:r>
              <a:rPr lang="en-GB" dirty="0">
                <a:solidFill>
                  <a:prstClr val="black"/>
                </a:solidFill>
                <a:latin typeface="Myriad Pro"/>
              </a:rPr>
              <a:t>Table of contents (list of numbered sections)</a:t>
            </a:r>
          </a:p>
          <a:p>
            <a:pPr marL="285750" indent="-285750">
              <a:buFont typeface="Wingdings" panose="05000000000000000000" pitchFamily="2" charset="2"/>
              <a:buChar char="§"/>
            </a:pPr>
            <a:r>
              <a:rPr lang="en-GB" dirty="0">
                <a:solidFill>
                  <a:srgbClr val="FF0000"/>
                </a:solidFill>
                <a:latin typeface="Myriad Pro"/>
              </a:rPr>
              <a:t>Introduction (terms of reference)</a:t>
            </a:r>
          </a:p>
          <a:p>
            <a:pPr marL="285750" indent="-285750">
              <a:buFont typeface="Wingdings" panose="05000000000000000000" pitchFamily="2" charset="2"/>
              <a:buChar char="§"/>
            </a:pPr>
            <a:r>
              <a:rPr lang="en-GB" dirty="0">
                <a:solidFill>
                  <a:srgbClr val="FF0000"/>
                </a:solidFill>
                <a:latin typeface="Myriad Pro"/>
              </a:rPr>
              <a:t>Literature Review</a:t>
            </a:r>
          </a:p>
          <a:p>
            <a:pPr marL="285750" indent="-285750">
              <a:buFont typeface="Wingdings" panose="05000000000000000000" pitchFamily="2" charset="2"/>
              <a:buChar char="§"/>
            </a:pPr>
            <a:r>
              <a:rPr lang="en-GB" dirty="0">
                <a:solidFill>
                  <a:srgbClr val="FF0000"/>
                </a:solidFill>
              </a:rPr>
              <a:t>Methodology – Justification of the sources used</a:t>
            </a:r>
          </a:p>
          <a:p>
            <a:pPr marL="285750" indent="-285750">
              <a:buFont typeface="Wingdings" panose="05000000000000000000" pitchFamily="2" charset="2"/>
              <a:buChar char="§"/>
            </a:pPr>
            <a:r>
              <a:rPr lang="en-GB" dirty="0">
                <a:solidFill>
                  <a:srgbClr val="FF0000"/>
                </a:solidFill>
                <a:latin typeface="Myriad Pro"/>
              </a:rPr>
              <a:t>Main body (headings and sub-headings). Candidates should use a mix of narrative and diagrammatic formats where appropriate to present their findings.</a:t>
            </a:r>
          </a:p>
          <a:p>
            <a:pPr marL="285750" indent="-285750">
              <a:buFont typeface="Wingdings" panose="05000000000000000000" pitchFamily="2" charset="2"/>
              <a:buChar char="§"/>
            </a:pPr>
            <a:r>
              <a:rPr lang="en-GB" dirty="0">
                <a:solidFill>
                  <a:srgbClr val="FF0000"/>
                </a:solidFill>
                <a:latin typeface="Myriad Pro"/>
              </a:rPr>
              <a:t>Conclusion (including major inferences) </a:t>
            </a:r>
          </a:p>
          <a:p>
            <a:pPr marL="285750" indent="-285750">
              <a:buFont typeface="Wingdings" panose="05000000000000000000" pitchFamily="2" charset="2"/>
              <a:buChar char="§"/>
            </a:pPr>
            <a:r>
              <a:rPr lang="en-GB" dirty="0">
                <a:solidFill>
                  <a:srgbClr val="FF0000"/>
                </a:solidFill>
                <a:latin typeface="Myriad Pro"/>
              </a:rPr>
              <a:t>Recommendations</a:t>
            </a:r>
          </a:p>
          <a:p>
            <a:pPr marL="285750" indent="-285750">
              <a:buFont typeface="Wingdings" panose="05000000000000000000" pitchFamily="2" charset="2"/>
              <a:buChar char="§"/>
            </a:pPr>
            <a:r>
              <a:rPr lang="en-GB" dirty="0">
                <a:solidFill>
                  <a:prstClr val="black"/>
                </a:solidFill>
                <a:latin typeface="Myriad Pro"/>
              </a:rPr>
              <a:t>Reference list</a:t>
            </a:r>
          </a:p>
          <a:p>
            <a:pPr marL="285750" indent="-285750">
              <a:buFont typeface="Wingdings" panose="05000000000000000000" pitchFamily="2" charset="2"/>
              <a:buChar char="§"/>
            </a:pPr>
            <a:r>
              <a:rPr lang="en-GB" dirty="0">
                <a:solidFill>
                  <a:prstClr val="black"/>
                </a:solidFill>
                <a:latin typeface="Myriad Pro"/>
              </a:rPr>
              <a:t>Appendix if used i.e. information supporting their analysis but not essential to its explanation.</a:t>
            </a:r>
          </a:p>
        </p:txBody>
      </p:sp>
      <p:sp>
        <p:nvSpPr>
          <p:cNvPr id="3" name="TextBox 2"/>
          <p:cNvSpPr txBox="1"/>
          <p:nvPr/>
        </p:nvSpPr>
        <p:spPr>
          <a:xfrm>
            <a:off x="0" y="5612565"/>
            <a:ext cx="12192000" cy="1107996"/>
          </a:xfrm>
          <a:prstGeom prst="rect">
            <a:avLst/>
          </a:prstGeom>
          <a:solidFill>
            <a:schemeClr val="accent5">
              <a:lumMod val="20000"/>
              <a:lumOff val="80000"/>
            </a:schemeClr>
          </a:solidFill>
        </p:spPr>
        <p:txBody>
          <a:bodyPr wrap="square" rtlCol="0">
            <a:spAutoFit/>
          </a:bodyPr>
          <a:lstStyle/>
          <a:p>
            <a:r>
              <a:rPr lang="en-GB" sz="1200" dirty="0">
                <a:solidFill>
                  <a:prstClr val="black"/>
                </a:solidFill>
                <a:latin typeface="Myriad Pro"/>
              </a:rPr>
              <a:t>The title page, executive summary, reference list and any appendices are excluded from the word count.</a:t>
            </a:r>
          </a:p>
          <a:p>
            <a:r>
              <a:rPr lang="en-GB" sz="1200" dirty="0">
                <a:solidFill>
                  <a:prstClr val="black"/>
                </a:solidFill>
                <a:latin typeface="Myriad Pro"/>
              </a:rPr>
              <a:t>You should relate academic concepts, theories and professional practice to the way organisations operate, in a critical and informed way, and with reference to key texts, articles and other publications and by using organisational examples for illustration. </a:t>
            </a:r>
          </a:p>
          <a:p>
            <a:r>
              <a:rPr lang="en-GB" sz="1200" dirty="0">
                <a:solidFill>
                  <a:prstClr val="black"/>
                </a:solidFill>
                <a:latin typeface="Myriad Pro"/>
              </a:rPr>
              <a:t>All reference sources should be acknowledged correctly and a bibliography provided where appropriate (these should be excluded from the word count).</a:t>
            </a:r>
          </a:p>
          <a:p>
            <a:r>
              <a:rPr lang="en-GB" dirty="0">
                <a:solidFill>
                  <a:prstClr val="black"/>
                </a:solidFill>
                <a:latin typeface="Myriad Pro"/>
              </a:rPr>
              <a:t> </a:t>
            </a:r>
          </a:p>
        </p:txBody>
      </p:sp>
      <p:sp>
        <p:nvSpPr>
          <p:cNvPr id="4" name="Rectangle 3"/>
          <p:cNvSpPr/>
          <p:nvPr/>
        </p:nvSpPr>
        <p:spPr>
          <a:xfrm>
            <a:off x="1847529" y="272268"/>
            <a:ext cx="3617465" cy="646331"/>
          </a:xfrm>
          <a:prstGeom prst="rect">
            <a:avLst/>
          </a:prstGeom>
        </p:spPr>
        <p:txBody>
          <a:bodyPr wrap="none">
            <a:spAutoFit/>
          </a:bodyPr>
          <a:lstStyle/>
          <a:p>
            <a:r>
              <a:rPr lang="en-GB" sz="3600" dirty="0">
                <a:solidFill>
                  <a:prstClr val="black"/>
                </a:solidFill>
                <a:latin typeface="Myriad Pro"/>
              </a:rPr>
              <a:t>Report structure </a:t>
            </a:r>
          </a:p>
        </p:txBody>
      </p:sp>
      <p:sp>
        <p:nvSpPr>
          <p:cNvPr id="5" name="TextBox 4"/>
          <p:cNvSpPr txBox="1"/>
          <p:nvPr/>
        </p:nvSpPr>
        <p:spPr>
          <a:xfrm>
            <a:off x="9192344" y="2924944"/>
            <a:ext cx="1368152" cy="923330"/>
          </a:xfrm>
          <a:prstGeom prst="rect">
            <a:avLst/>
          </a:prstGeom>
          <a:noFill/>
        </p:spPr>
        <p:txBody>
          <a:bodyPr wrap="square" rtlCol="0">
            <a:spAutoFit/>
          </a:bodyPr>
          <a:lstStyle/>
          <a:p>
            <a:r>
              <a:rPr lang="en-GB" b="1" dirty="0">
                <a:solidFill>
                  <a:srgbClr val="FF0000"/>
                </a:solidFill>
                <a:latin typeface="Myriad Pro"/>
              </a:rPr>
              <a:t>Included in Word count</a:t>
            </a:r>
          </a:p>
        </p:txBody>
      </p:sp>
    </p:spTree>
    <p:extLst>
      <p:ext uri="{BB962C8B-B14F-4D97-AF65-F5344CB8AC3E}">
        <p14:creationId xmlns:p14="http://schemas.microsoft.com/office/powerpoint/2010/main" val="29281902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189A0-8B1F-4750-BA74-DAB6BC3E7167}"/>
              </a:ext>
            </a:extLst>
          </p:cNvPr>
          <p:cNvSpPr>
            <a:spLocks noGrp="1"/>
          </p:cNvSpPr>
          <p:nvPr>
            <p:ph type="title"/>
          </p:nvPr>
        </p:nvSpPr>
        <p:spPr/>
        <p:txBody>
          <a:bodyPr/>
          <a:lstStyle/>
          <a:p>
            <a:r>
              <a:rPr lang="en-GB" dirty="0"/>
              <a:t>Report Introduction</a:t>
            </a:r>
          </a:p>
        </p:txBody>
      </p:sp>
      <p:sp>
        <p:nvSpPr>
          <p:cNvPr id="3" name="Content Placeholder 2">
            <a:extLst>
              <a:ext uri="{FF2B5EF4-FFF2-40B4-BE49-F238E27FC236}">
                <a16:creationId xmlns:a16="http://schemas.microsoft.com/office/drawing/2014/main" id="{58A2BE5F-E4A8-4EC8-B25F-47995D06B551}"/>
              </a:ext>
            </a:extLst>
          </p:cNvPr>
          <p:cNvSpPr>
            <a:spLocks noGrp="1"/>
          </p:cNvSpPr>
          <p:nvPr>
            <p:ph idx="1"/>
          </p:nvPr>
        </p:nvSpPr>
        <p:spPr/>
        <p:txBody>
          <a:bodyPr>
            <a:normAutofit fontScale="92500" lnSpcReduction="10000"/>
          </a:bodyPr>
          <a:lstStyle/>
          <a:p>
            <a:r>
              <a:rPr lang="en-GB" dirty="0"/>
              <a:t>Provides a clear overview of the topic</a:t>
            </a:r>
          </a:p>
          <a:p>
            <a:r>
              <a:rPr lang="en-GB" dirty="0"/>
              <a:t>Should contain the </a:t>
            </a:r>
            <a:r>
              <a:rPr lang="en-GB" b="1" dirty="0"/>
              <a:t>aim and objectives </a:t>
            </a:r>
            <a:r>
              <a:rPr lang="en-GB" dirty="0"/>
              <a:t>of the research report</a:t>
            </a:r>
          </a:p>
          <a:p>
            <a:r>
              <a:rPr lang="en-GB" dirty="0"/>
              <a:t>Covers any necessary background information – company information/history, reasons why research was necessary</a:t>
            </a:r>
          </a:p>
          <a:p>
            <a:r>
              <a:rPr lang="en-GB" dirty="0"/>
              <a:t>Considers the </a:t>
            </a:r>
            <a:r>
              <a:rPr lang="en-GB" b="1" dirty="0"/>
              <a:t>stakeholders</a:t>
            </a:r>
            <a:r>
              <a:rPr lang="en-GB" dirty="0"/>
              <a:t> of the research and their interests in it</a:t>
            </a:r>
          </a:p>
          <a:p>
            <a:r>
              <a:rPr lang="en-GB" dirty="0"/>
              <a:t>Often written last</a:t>
            </a:r>
          </a:p>
          <a:p>
            <a:r>
              <a:rPr lang="en-GB" dirty="0" err="1"/>
              <a:t>Approx</a:t>
            </a:r>
            <a:r>
              <a:rPr lang="en-GB" dirty="0"/>
              <a:t> 8% of word count</a:t>
            </a:r>
          </a:p>
        </p:txBody>
      </p:sp>
    </p:spTree>
    <p:extLst>
      <p:ext uri="{BB962C8B-B14F-4D97-AF65-F5344CB8AC3E}">
        <p14:creationId xmlns:p14="http://schemas.microsoft.com/office/powerpoint/2010/main" val="3986025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5E151-0F7C-45A3-87E5-E159D8677B78}"/>
              </a:ext>
            </a:extLst>
          </p:cNvPr>
          <p:cNvSpPr>
            <a:spLocks noGrp="1"/>
          </p:cNvSpPr>
          <p:nvPr>
            <p:ph type="title"/>
          </p:nvPr>
        </p:nvSpPr>
        <p:spPr/>
        <p:txBody>
          <a:bodyPr/>
          <a:lstStyle/>
          <a:p>
            <a:r>
              <a:rPr lang="en-GB" dirty="0"/>
              <a:t>Aim and Objectives</a:t>
            </a:r>
          </a:p>
        </p:txBody>
      </p:sp>
      <p:sp>
        <p:nvSpPr>
          <p:cNvPr id="3" name="Content Placeholder 2">
            <a:extLst>
              <a:ext uri="{FF2B5EF4-FFF2-40B4-BE49-F238E27FC236}">
                <a16:creationId xmlns:a16="http://schemas.microsoft.com/office/drawing/2014/main" id="{B9511344-54EE-460F-B6FC-68815DE2F56E}"/>
              </a:ext>
            </a:extLst>
          </p:cNvPr>
          <p:cNvSpPr>
            <a:spLocks noGrp="1"/>
          </p:cNvSpPr>
          <p:nvPr>
            <p:ph idx="1"/>
          </p:nvPr>
        </p:nvSpPr>
        <p:spPr/>
        <p:txBody>
          <a:bodyPr>
            <a:normAutofit fontScale="85000" lnSpcReduction="20000"/>
          </a:bodyPr>
          <a:lstStyle/>
          <a:p>
            <a:pPr marL="0" indent="0">
              <a:buNone/>
            </a:pPr>
            <a:r>
              <a:rPr lang="en-GB" b="1" dirty="0"/>
              <a:t>Aim:</a:t>
            </a:r>
          </a:p>
          <a:p>
            <a:pPr marL="0" indent="0">
              <a:buNone/>
            </a:pPr>
            <a:r>
              <a:rPr lang="en-GB" dirty="0"/>
              <a:t>The aim of this research is to critically analyse the strategies used to manage performance with a view to improve the process at X organisation. </a:t>
            </a:r>
          </a:p>
          <a:p>
            <a:pPr marL="0" indent="0">
              <a:buNone/>
            </a:pPr>
            <a:endParaRPr lang="en-GB" dirty="0"/>
          </a:p>
          <a:p>
            <a:pPr marL="0" indent="0">
              <a:buNone/>
            </a:pPr>
            <a:r>
              <a:rPr lang="en-GB" b="1" dirty="0"/>
              <a:t>Objectives:</a:t>
            </a:r>
          </a:p>
          <a:p>
            <a:pPr marL="0" indent="0">
              <a:buNone/>
            </a:pPr>
            <a:r>
              <a:rPr lang="en-GB" dirty="0"/>
              <a:t>1.</a:t>
            </a:r>
          </a:p>
          <a:p>
            <a:pPr marL="0" indent="0">
              <a:buNone/>
            </a:pPr>
            <a:r>
              <a:rPr lang="en-GB" dirty="0"/>
              <a:t>2.</a:t>
            </a:r>
          </a:p>
          <a:p>
            <a:pPr marL="0" indent="0">
              <a:buNone/>
            </a:pPr>
            <a:r>
              <a:rPr lang="en-GB" dirty="0"/>
              <a:t>3.</a:t>
            </a:r>
          </a:p>
          <a:p>
            <a:pPr marL="514350" indent="-514350">
              <a:buFont typeface="+mj-lt"/>
              <a:buAutoNum type="arabicPeriod"/>
            </a:pPr>
            <a:endParaRPr lang="en-GB" dirty="0"/>
          </a:p>
        </p:txBody>
      </p:sp>
    </p:spTree>
    <p:extLst>
      <p:ext uri="{BB962C8B-B14F-4D97-AF65-F5344CB8AC3E}">
        <p14:creationId xmlns:p14="http://schemas.microsoft.com/office/powerpoint/2010/main" val="23900953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5E151-0F7C-45A3-87E5-E159D8677B78}"/>
              </a:ext>
            </a:extLst>
          </p:cNvPr>
          <p:cNvSpPr>
            <a:spLocks noGrp="1"/>
          </p:cNvSpPr>
          <p:nvPr>
            <p:ph type="title"/>
          </p:nvPr>
        </p:nvSpPr>
        <p:spPr/>
        <p:txBody>
          <a:bodyPr/>
          <a:lstStyle/>
          <a:p>
            <a:r>
              <a:rPr lang="en-GB" dirty="0"/>
              <a:t>Aim and Objectives</a:t>
            </a:r>
          </a:p>
        </p:txBody>
      </p:sp>
      <p:sp>
        <p:nvSpPr>
          <p:cNvPr id="3" name="Content Placeholder 2">
            <a:extLst>
              <a:ext uri="{FF2B5EF4-FFF2-40B4-BE49-F238E27FC236}">
                <a16:creationId xmlns:a16="http://schemas.microsoft.com/office/drawing/2014/main" id="{B9511344-54EE-460F-B6FC-68815DE2F56E}"/>
              </a:ext>
            </a:extLst>
          </p:cNvPr>
          <p:cNvSpPr>
            <a:spLocks noGrp="1"/>
          </p:cNvSpPr>
          <p:nvPr>
            <p:ph idx="1"/>
          </p:nvPr>
        </p:nvSpPr>
        <p:spPr/>
        <p:txBody>
          <a:bodyPr>
            <a:normAutofit fontScale="77500" lnSpcReduction="20000"/>
          </a:bodyPr>
          <a:lstStyle/>
          <a:p>
            <a:pPr marL="0" indent="0">
              <a:buNone/>
            </a:pPr>
            <a:r>
              <a:rPr lang="en-GB" b="1" dirty="0"/>
              <a:t>Aim:</a:t>
            </a:r>
          </a:p>
          <a:p>
            <a:pPr marL="0" indent="0">
              <a:buNone/>
            </a:pPr>
            <a:r>
              <a:rPr lang="en-GB" dirty="0"/>
              <a:t>The aim of this research is to critically analyse the strategies used to manage performance with a view to improve the process at X organisation. </a:t>
            </a:r>
          </a:p>
          <a:p>
            <a:pPr marL="0" indent="0">
              <a:buNone/>
            </a:pPr>
            <a:endParaRPr lang="en-GB" dirty="0"/>
          </a:p>
          <a:p>
            <a:pPr marL="0" indent="0">
              <a:buNone/>
            </a:pPr>
            <a:r>
              <a:rPr lang="en-GB" b="1" dirty="0"/>
              <a:t>Objectives:</a:t>
            </a:r>
          </a:p>
          <a:p>
            <a:pPr marL="514350" indent="-514350">
              <a:buFont typeface="+mj-lt"/>
              <a:buAutoNum type="arabicPeriod"/>
            </a:pPr>
            <a:r>
              <a:rPr lang="en-GB" dirty="0"/>
              <a:t>To critically evaluate the existing literature on effective performance management. </a:t>
            </a:r>
          </a:p>
          <a:p>
            <a:pPr marL="514350" indent="-514350">
              <a:buFont typeface="+mj-lt"/>
              <a:buAutoNum type="arabicPeriod"/>
            </a:pPr>
            <a:r>
              <a:rPr lang="en-GB" dirty="0"/>
              <a:t>To identify and critically analyse the effectiveness of performance management at X organisation. </a:t>
            </a:r>
          </a:p>
          <a:p>
            <a:pPr marL="514350" indent="-514350">
              <a:buFont typeface="+mj-lt"/>
              <a:buAutoNum type="arabicPeriod"/>
            </a:pPr>
            <a:r>
              <a:rPr lang="en-GB" dirty="0"/>
              <a:t>Make recommendations to improve the management of performance at X organisation. </a:t>
            </a:r>
          </a:p>
          <a:p>
            <a:pPr marL="514350" indent="-514350">
              <a:buFont typeface="+mj-lt"/>
              <a:buAutoNum type="arabicPeriod"/>
            </a:pPr>
            <a:endParaRPr lang="en-GB" dirty="0"/>
          </a:p>
          <a:p>
            <a:pPr marL="514350" indent="-514350">
              <a:buFont typeface="+mj-lt"/>
              <a:buAutoNum type="arabicPeriod"/>
            </a:pPr>
            <a:endParaRPr lang="en-GB" dirty="0"/>
          </a:p>
          <a:p>
            <a:pPr marL="514350" indent="-514350">
              <a:buFont typeface="+mj-lt"/>
              <a:buAutoNum type="arabicPeriod"/>
            </a:pPr>
            <a:endParaRPr lang="en-GB" dirty="0"/>
          </a:p>
          <a:p>
            <a:pPr marL="514350" indent="-514350">
              <a:buFont typeface="+mj-lt"/>
              <a:buAutoNum type="arabicPeriod"/>
            </a:pPr>
            <a:endParaRPr lang="en-GB" dirty="0"/>
          </a:p>
        </p:txBody>
      </p:sp>
    </p:spTree>
    <p:extLst>
      <p:ext uri="{BB962C8B-B14F-4D97-AF65-F5344CB8AC3E}">
        <p14:creationId xmlns:p14="http://schemas.microsoft.com/office/powerpoint/2010/main" val="25532304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25FF257A-32E8-4FE7-8413-927A60817552}"/>
              </a:ext>
            </a:extLst>
          </p:cNvPr>
          <p:cNvPicPr>
            <a:picLocks noGrp="1" noChangeAspect="1"/>
          </p:cNvPicPr>
          <p:nvPr>
            <p:ph idx="1"/>
          </p:nvPr>
        </p:nvPicPr>
        <p:blipFill>
          <a:blip r:embed="rId3"/>
          <a:stretch>
            <a:fillRect/>
          </a:stretch>
        </p:blipFill>
        <p:spPr>
          <a:xfrm>
            <a:off x="2443269" y="98743"/>
            <a:ext cx="7305461" cy="5479099"/>
          </a:xfrm>
          <a:prstGeom prst="rect">
            <a:avLst/>
          </a:prstGeom>
          <a:noFill/>
        </p:spPr>
      </p:pic>
    </p:spTree>
    <p:extLst>
      <p:ext uri="{BB962C8B-B14F-4D97-AF65-F5344CB8AC3E}">
        <p14:creationId xmlns:p14="http://schemas.microsoft.com/office/powerpoint/2010/main" val="15853176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literature review (for)?</a:t>
            </a:r>
          </a:p>
        </p:txBody>
      </p:sp>
      <p:sp>
        <p:nvSpPr>
          <p:cNvPr id="3" name="Content Placeholder 2"/>
          <p:cNvSpPr>
            <a:spLocks noGrp="1"/>
          </p:cNvSpPr>
          <p:nvPr>
            <p:ph idx="1"/>
          </p:nvPr>
        </p:nvSpPr>
        <p:spPr/>
        <p:txBody>
          <a:bodyPr>
            <a:normAutofit/>
          </a:bodyPr>
          <a:lstStyle/>
          <a:p>
            <a:r>
              <a:rPr lang="en-GB" dirty="0"/>
              <a:t>When thinking about what a literature review </a:t>
            </a:r>
            <a:r>
              <a:rPr lang="en-GB" i="1" dirty="0"/>
              <a:t>is</a:t>
            </a:r>
            <a:r>
              <a:rPr lang="en-GB" dirty="0"/>
              <a:t>, we need to think about what it is </a:t>
            </a:r>
            <a:r>
              <a:rPr lang="en-GB" i="1" dirty="0"/>
              <a:t>for</a:t>
            </a:r>
            <a:r>
              <a:rPr lang="en-GB" dirty="0"/>
              <a:t>. What is the purpose of a literature review?</a:t>
            </a:r>
          </a:p>
          <a:p>
            <a:endParaRPr lang="en-GB" sz="3600" dirty="0"/>
          </a:p>
          <a:p>
            <a:pPr marL="0" indent="0" algn="ctr">
              <a:buNone/>
            </a:pPr>
            <a:r>
              <a:rPr lang="en-GB" sz="3600" dirty="0"/>
              <a:t>Discuss what you think a literature review is for. </a:t>
            </a:r>
          </a:p>
        </p:txBody>
      </p:sp>
    </p:spTree>
    <p:extLst>
      <p:ext uri="{BB962C8B-B14F-4D97-AF65-F5344CB8AC3E}">
        <p14:creationId xmlns:p14="http://schemas.microsoft.com/office/powerpoint/2010/main" val="31893347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78906"/>
            <a:ext cx="10972800" cy="1143000"/>
          </a:xfrm>
        </p:spPr>
        <p:txBody>
          <a:bodyPr/>
          <a:lstStyle/>
          <a:p>
            <a:r>
              <a:rPr lang="en-GB" dirty="0"/>
              <a:t>Literature Review</a:t>
            </a:r>
          </a:p>
        </p:txBody>
      </p:sp>
      <p:sp>
        <p:nvSpPr>
          <p:cNvPr id="3" name="Content Placeholder 2"/>
          <p:cNvSpPr>
            <a:spLocks noGrp="1"/>
          </p:cNvSpPr>
          <p:nvPr>
            <p:ph idx="1"/>
          </p:nvPr>
        </p:nvSpPr>
        <p:spPr>
          <a:xfrm>
            <a:off x="609600" y="1321906"/>
            <a:ext cx="10972800" cy="3269973"/>
          </a:xfrm>
        </p:spPr>
        <p:txBody>
          <a:bodyPr>
            <a:noAutofit/>
          </a:bodyPr>
          <a:lstStyle/>
          <a:p>
            <a:r>
              <a:rPr lang="en-GB" sz="1600" dirty="0"/>
              <a:t>A critical analysis of existing research in your field; it highlights both the strengths and weaknesses of existing research</a:t>
            </a:r>
          </a:p>
          <a:p>
            <a:endParaRPr lang="en-GB" sz="1600" dirty="0"/>
          </a:p>
          <a:p>
            <a:r>
              <a:rPr lang="en-GB" sz="1600" dirty="0"/>
              <a:t>Allows you to gain a critical understanding of your field</a:t>
            </a:r>
          </a:p>
          <a:p>
            <a:endParaRPr lang="en-GB" sz="1600" dirty="0"/>
          </a:p>
          <a:p>
            <a:r>
              <a:rPr lang="en-GB" sz="1600" dirty="0"/>
              <a:t>Opportunity to think about what has been done in your field; opportunity to think about the similarities, patterns, trends and also differences across the existing research</a:t>
            </a:r>
          </a:p>
          <a:p>
            <a:endParaRPr lang="en-GB" sz="1600" dirty="0"/>
          </a:p>
          <a:p>
            <a:r>
              <a:rPr lang="en-GB" sz="1600" dirty="0"/>
              <a:t>By identifying strengths and weakness, you will be able to think about what has not/needs to be done in your field</a:t>
            </a:r>
          </a:p>
          <a:p>
            <a:endParaRPr lang="en-GB" sz="1600" dirty="0"/>
          </a:p>
          <a:p>
            <a:r>
              <a:rPr lang="en-GB" sz="1600" dirty="0"/>
              <a:t>The gap in the literature is your justification for your research </a:t>
            </a:r>
          </a:p>
          <a:p>
            <a:endParaRPr lang="en-GB" sz="1600" dirty="0"/>
          </a:p>
          <a:p>
            <a:r>
              <a:rPr lang="en-GB" sz="1600" dirty="0"/>
              <a:t>Provides the basis of further inquiry and data collection</a:t>
            </a:r>
          </a:p>
          <a:p>
            <a:endParaRPr lang="en-GB" sz="1600" dirty="0"/>
          </a:p>
          <a:p>
            <a:r>
              <a:rPr lang="en-GB" sz="1600" dirty="0"/>
              <a:t>Provides a point of evaluation for your own research findings</a:t>
            </a:r>
          </a:p>
        </p:txBody>
      </p:sp>
    </p:spTree>
    <p:extLst>
      <p:ext uri="{BB962C8B-B14F-4D97-AF65-F5344CB8AC3E}">
        <p14:creationId xmlns:p14="http://schemas.microsoft.com/office/powerpoint/2010/main" val="26144863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Thinking about your literature review</a:t>
            </a:r>
          </a:p>
        </p:txBody>
      </p:sp>
      <p:sp>
        <p:nvSpPr>
          <p:cNvPr id="3" name="Content Placeholder 2"/>
          <p:cNvSpPr>
            <a:spLocks noGrp="1"/>
          </p:cNvSpPr>
          <p:nvPr>
            <p:ph idx="1"/>
          </p:nvPr>
        </p:nvSpPr>
        <p:spPr/>
        <p:txBody>
          <a:bodyPr>
            <a:normAutofit fontScale="62500" lnSpcReduction="20000"/>
          </a:bodyPr>
          <a:lstStyle/>
          <a:p>
            <a:pPr marL="0" indent="0">
              <a:buNone/>
            </a:pPr>
            <a:r>
              <a:rPr lang="en-GB" dirty="0"/>
              <a:t>Map your story:</a:t>
            </a:r>
          </a:p>
          <a:p>
            <a:pPr marL="0" indent="0">
              <a:buNone/>
            </a:pPr>
            <a:endParaRPr lang="en-GB" dirty="0"/>
          </a:p>
          <a:p>
            <a:r>
              <a:rPr lang="en-GB" dirty="0"/>
              <a:t>What is your topic?</a:t>
            </a:r>
          </a:p>
          <a:p>
            <a:r>
              <a:rPr lang="en-GB" dirty="0"/>
              <a:t>How has the topic or problem been defined?</a:t>
            </a:r>
          </a:p>
          <a:p>
            <a:r>
              <a:rPr lang="en-GB" dirty="0"/>
              <a:t>Who are the key people in your field? What are the key resources?</a:t>
            </a:r>
          </a:p>
          <a:p>
            <a:r>
              <a:rPr lang="en-GB" dirty="0"/>
              <a:t>What are the key ideas in your field? What methodologies have been used?</a:t>
            </a:r>
          </a:p>
          <a:p>
            <a:r>
              <a:rPr lang="en-GB" dirty="0"/>
              <a:t>Are there any trends or patterns within the literature?</a:t>
            </a:r>
          </a:p>
          <a:p>
            <a:r>
              <a:rPr lang="en-GB" dirty="0"/>
              <a:t>Identify contemporary ideas and thinking – discuss relevant models, concepts, ideas and current best practice </a:t>
            </a:r>
          </a:p>
          <a:p>
            <a:r>
              <a:rPr lang="en-GB" dirty="0"/>
              <a:t>What are some of the strengths and weaknesses of existing research?</a:t>
            </a:r>
          </a:p>
          <a:p>
            <a:r>
              <a:rPr lang="en-GB" dirty="0"/>
              <a:t>What will your contribution be? How will it be different?</a:t>
            </a:r>
          </a:p>
          <a:p>
            <a:r>
              <a:rPr lang="en-GB" dirty="0" err="1"/>
              <a:t>Approx</a:t>
            </a:r>
            <a:r>
              <a:rPr lang="en-GB" dirty="0"/>
              <a:t> 20% of word count</a:t>
            </a:r>
          </a:p>
          <a:p>
            <a:endParaRPr lang="en-GB" dirty="0"/>
          </a:p>
          <a:p>
            <a:endParaRPr lang="en-GB" dirty="0"/>
          </a:p>
        </p:txBody>
      </p:sp>
    </p:spTree>
    <p:extLst>
      <p:ext uri="{BB962C8B-B14F-4D97-AF65-F5344CB8AC3E}">
        <p14:creationId xmlns:p14="http://schemas.microsoft.com/office/powerpoint/2010/main" val="3679982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AF22F227-781F-4287-B08D-37CC588B345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1081757" y="0"/>
            <a:ext cx="10028485" cy="5641022"/>
          </a:xfrm>
          <a:prstGeom prst="rect">
            <a:avLst/>
          </a:prstGeom>
          <a:solidFill>
            <a:srgbClr val="FFFFFF"/>
          </a:solidFill>
        </p:spPr>
      </p:pic>
    </p:spTree>
    <p:extLst>
      <p:ext uri="{BB962C8B-B14F-4D97-AF65-F5344CB8AC3E}">
        <p14:creationId xmlns:p14="http://schemas.microsoft.com/office/powerpoint/2010/main" val="6224386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F1D20-F2EE-469A-B63C-EE217F34B402}"/>
              </a:ext>
            </a:extLst>
          </p:cNvPr>
          <p:cNvSpPr>
            <a:spLocks noGrp="1"/>
          </p:cNvSpPr>
          <p:nvPr>
            <p:ph type="title"/>
          </p:nvPr>
        </p:nvSpPr>
        <p:spPr>
          <a:xfrm>
            <a:off x="2389717" y="4509120"/>
            <a:ext cx="7315200" cy="566738"/>
          </a:xfrm>
        </p:spPr>
        <p:txBody>
          <a:bodyPr anchor="b">
            <a:normAutofit/>
          </a:bodyPr>
          <a:lstStyle/>
          <a:p>
            <a:r>
              <a:rPr lang="en-GB" dirty="0"/>
              <a:t>Critical Thinking</a:t>
            </a:r>
          </a:p>
        </p:txBody>
      </p:sp>
      <p:pic>
        <p:nvPicPr>
          <p:cNvPr id="5" name="Content Placeholder 4">
            <a:extLst>
              <a:ext uri="{FF2B5EF4-FFF2-40B4-BE49-F238E27FC236}">
                <a16:creationId xmlns:a16="http://schemas.microsoft.com/office/drawing/2014/main" id="{0DECCF62-2685-4E7F-A89D-B8E0B16A770E}"/>
              </a:ext>
            </a:extLst>
          </p:cNvPr>
          <p:cNvPicPr>
            <a:picLocks noGrp="1" noChangeAspect="1"/>
          </p:cNvPicPr>
          <p:nvPr>
            <p:ph type="pic" idx="1"/>
          </p:nvPr>
        </p:nvPicPr>
        <p:blipFill rotWithShape="1">
          <a:blip r:embed="rId2"/>
          <a:stretch/>
        </p:blipFill>
        <p:spPr>
          <a:xfrm>
            <a:off x="2405091" y="612776"/>
            <a:ext cx="7284451" cy="3824337"/>
          </a:xfrm>
          <a:noFill/>
        </p:spPr>
      </p:pic>
      <p:sp>
        <p:nvSpPr>
          <p:cNvPr id="10" name="Content Placeholder 3">
            <a:extLst>
              <a:ext uri="{FF2B5EF4-FFF2-40B4-BE49-F238E27FC236}">
                <a16:creationId xmlns:a16="http://schemas.microsoft.com/office/drawing/2014/main" id="{2A7F1F38-1EEA-4C20-AB5C-8804BB5EE4D7}"/>
              </a:ext>
            </a:extLst>
          </p:cNvPr>
          <p:cNvSpPr>
            <a:spLocks noGrp="1"/>
          </p:cNvSpPr>
          <p:nvPr>
            <p:ph type="body" sz="half" idx="2"/>
          </p:nvPr>
        </p:nvSpPr>
        <p:spPr>
          <a:xfrm>
            <a:off x="2389717" y="5157192"/>
            <a:ext cx="7315200" cy="432048"/>
          </a:xfrm>
        </p:spPr>
        <p:txBody>
          <a:bodyPr>
            <a:normAutofit/>
          </a:bodyPr>
          <a:lstStyle/>
          <a:p>
            <a:pPr marL="0" indent="0">
              <a:buNone/>
            </a:pPr>
            <a:r>
              <a:rPr lang="en-US" dirty="0"/>
              <a:t>Backing your points up with appropriate, authoritative sources</a:t>
            </a:r>
            <a:endParaRPr lang="en-US"/>
          </a:p>
          <a:p>
            <a:pPr marL="0" indent="0">
              <a:buNone/>
            </a:pPr>
            <a:endParaRPr lang="en-US"/>
          </a:p>
        </p:txBody>
      </p:sp>
    </p:spTree>
    <p:extLst>
      <p:ext uri="{BB962C8B-B14F-4D97-AF65-F5344CB8AC3E}">
        <p14:creationId xmlns:p14="http://schemas.microsoft.com/office/powerpoint/2010/main" val="2211075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2FE6EDEC-3B00-4331-8150-97BC9B3A2843}"/>
              </a:ext>
            </a:extLst>
          </p:cNvPr>
          <p:cNvSpPr>
            <a:spLocks noGrp="1"/>
          </p:cNvSpPr>
          <p:nvPr>
            <p:ph type="title"/>
          </p:nvPr>
        </p:nvSpPr>
        <p:spPr>
          <a:xfrm>
            <a:off x="609600" y="274638"/>
            <a:ext cx="10972800" cy="1143000"/>
          </a:xfrm>
        </p:spPr>
        <p:txBody>
          <a:bodyPr/>
          <a:lstStyle/>
          <a:p>
            <a:r>
              <a:rPr lang="en-US" dirty="0"/>
              <a:t>Your critical voice</a:t>
            </a:r>
          </a:p>
        </p:txBody>
      </p:sp>
      <p:sp>
        <p:nvSpPr>
          <p:cNvPr id="6" name="TextBox 5">
            <a:extLst>
              <a:ext uri="{FF2B5EF4-FFF2-40B4-BE49-F238E27FC236}">
                <a16:creationId xmlns:a16="http://schemas.microsoft.com/office/drawing/2014/main" id="{1B9739BD-B6C7-4891-83A4-1D7D279C4E7B}"/>
              </a:ext>
            </a:extLst>
          </p:cNvPr>
          <p:cNvSpPr txBox="1"/>
          <p:nvPr/>
        </p:nvSpPr>
        <p:spPr>
          <a:xfrm>
            <a:off x="609600" y="1600201"/>
            <a:ext cx="10972800" cy="3917032"/>
          </a:xfrm>
          <a:prstGeom prst="rect">
            <a:avLst/>
          </a:prstGeom>
        </p:spPr>
        <p:txBody>
          <a:bodyPr vert="horz" lIns="91440" tIns="45720" rIns="91440" bIns="45720" rtlCol="0">
            <a:normAutofit fontScale="92500" lnSpcReduction="20000"/>
          </a:bodyPr>
          <a:lstStyle/>
          <a:p>
            <a:pPr marL="457200" indent="-457200">
              <a:spcBef>
                <a:spcPct val="20000"/>
              </a:spcBef>
              <a:buFont typeface="Arial" panose="020B0604020202020204" pitchFamily="34" charset="0"/>
              <a:buChar char="•"/>
            </a:pPr>
            <a:r>
              <a:rPr lang="en-US" sz="3200" dirty="0">
                <a:effectLst/>
              </a:rPr>
              <a:t>Doesn’t mean being negative, looking for themes, comparing and contrasting ideas/views.</a:t>
            </a:r>
          </a:p>
          <a:p>
            <a:pPr marL="457200" indent="-457200">
              <a:spcBef>
                <a:spcPct val="20000"/>
              </a:spcBef>
              <a:buFont typeface="Arial" panose="020B0604020202020204" pitchFamily="34" charset="0"/>
              <a:buChar char="•"/>
            </a:pPr>
            <a:r>
              <a:rPr lang="en-US" sz="3200" dirty="0">
                <a:effectLst/>
              </a:rPr>
              <a:t>Where appropriate, begin sections and paragraphs with a statement which </a:t>
            </a:r>
            <a:r>
              <a:rPr lang="en-US" sz="3200" dirty="0" err="1">
                <a:effectLst/>
              </a:rPr>
              <a:t>synthesises</a:t>
            </a:r>
            <a:r>
              <a:rPr lang="en-US" sz="3200" dirty="0">
                <a:effectLst/>
              </a:rPr>
              <a:t> or analyses, rather than just describes</a:t>
            </a:r>
          </a:p>
          <a:p>
            <a:pPr marL="457200" indent="-457200">
              <a:spcBef>
                <a:spcPct val="20000"/>
              </a:spcBef>
              <a:buFont typeface="Arial" panose="020B0604020202020204" pitchFamily="34" charset="0"/>
              <a:buChar char="•"/>
            </a:pPr>
            <a:r>
              <a:rPr lang="en-US" sz="3200" dirty="0">
                <a:effectLst/>
              </a:rPr>
              <a:t>Use signposting words to demonstrate how texts relate to each other and also what you think of them </a:t>
            </a:r>
          </a:p>
          <a:p>
            <a:pPr>
              <a:spcBef>
                <a:spcPct val="20000"/>
              </a:spcBef>
            </a:pPr>
            <a:r>
              <a:rPr lang="en-US" sz="3200" dirty="0">
                <a:effectLst/>
              </a:rPr>
              <a:t>	</a:t>
            </a:r>
            <a:r>
              <a:rPr lang="en-US" sz="3200" dirty="0" err="1">
                <a:effectLst/>
              </a:rPr>
              <a:t>Eg.</a:t>
            </a:r>
            <a:r>
              <a:rPr lang="en-US" sz="3200" dirty="0">
                <a:effectLst/>
              </a:rPr>
              <a:t> However, yet, moreover, indeed, similarly </a:t>
            </a:r>
            <a:r>
              <a:rPr lang="en-US" sz="3200" dirty="0" err="1">
                <a:effectLst/>
              </a:rPr>
              <a:t>etc</a:t>
            </a:r>
            <a:endParaRPr lang="en-US" sz="3200" dirty="0">
              <a:effectLst/>
            </a:endParaRPr>
          </a:p>
          <a:p>
            <a:pPr marL="457200" indent="-457200">
              <a:spcBef>
                <a:spcPct val="20000"/>
              </a:spcBef>
              <a:buFont typeface="Arial" panose="020B0604020202020204" pitchFamily="34" charset="0"/>
              <a:buChar char="•"/>
            </a:pPr>
            <a:r>
              <a:rPr lang="en-GB" sz="3200" dirty="0"/>
              <a:t>Avoid list-like structure by illustrating trends and patterns</a:t>
            </a:r>
            <a:endParaRPr lang="en-US" sz="3200" dirty="0">
              <a:effectLst/>
            </a:endParaRPr>
          </a:p>
          <a:p>
            <a:pPr>
              <a:spcBef>
                <a:spcPct val="20000"/>
              </a:spcBef>
            </a:pPr>
            <a:endParaRPr lang="en-GB" sz="3200" dirty="0"/>
          </a:p>
        </p:txBody>
      </p:sp>
    </p:spTree>
    <p:extLst>
      <p:ext uri="{BB962C8B-B14F-4D97-AF65-F5344CB8AC3E}">
        <p14:creationId xmlns:p14="http://schemas.microsoft.com/office/powerpoint/2010/main" val="29435560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F79E2-DA75-4EC8-8957-88995F44227D}"/>
              </a:ext>
            </a:extLst>
          </p:cNvPr>
          <p:cNvSpPr>
            <a:spLocks noGrp="1"/>
          </p:cNvSpPr>
          <p:nvPr>
            <p:ph type="title"/>
          </p:nvPr>
        </p:nvSpPr>
        <p:spPr/>
        <p:txBody>
          <a:bodyPr/>
          <a:lstStyle/>
          <a:p>
            <a:r>
              <a:rPr lang="en-GB" dirty="0"/>
              <a:t>Examples</a:t>
            </a:r>
          </a:p>
        </p:txBody>
      </p:sp>
      <p:sp>
        <p:nvSpPr>
          <p:cNvPr id="3" name="Content Placeholder 2">
            <a:extLst>
              <a:ext uri="{FF2B5EF4-FFF2-40B4-BE49-F238E27FC236}">
                <a16:creationId xmlns:a16="http://schemas.microsoft.com/office/drawing/2014/main" id="{63708AE4-BDE1-4413-B4D2-60B91E432B35}"/>
              </a:ext>
            </a:extLst>
          </p:cNvPr>
          <p:cNvSpPr>
            <a:spLocks noGrp="1"/>
          </p:cNvSpPr>
          <p:nvPr>
            <p:ph idx="1"/>
          </p:nvPr>
        </p:nvSpPr>
        <p:spPr/>
        <p:txBody>
          <a:bodyPr>
            <a:normAutofit fontScale="85000" lnSpcReduction="20000"/>
          </a:bodyPr>
          <a:lstStyle/>
          <a:p>
            <a:pPr marL="0" indent="0">
              <a:buNone/>
            </a:pPr>
            <a:r>
              <a:rPr lang="en-GB" sz="3200" i="1" dirty="0">
                <a:effectLst/>
                <a:ea typeface="Times New Roman" panose="02020603050405020304" pitchFamily="18" charset="0"/>
                <a:cs typeface="Times New Roman" panose="02020603050405020304" pitchFamily="18" charset="0"/>
              </a:rPr>
              <a:t>Traditional annual appraisals are criticised for being time consuming, focusing on past-performance and accountability rather than developing talent and are loathed by managers and employees (Gaskell, 2018), </a:t>
            </a:r>
            <a:r>
              <a:rPr lang="en-GB" sz="3200" b="1" i="1" dirty="0">
                <a:effectLst/>
                <a:ea typeface="Times New Roman" panose="02020603050405020304" pitchFamily="18" charset="0"/>
                <a:cs typeface="Times New Roman" panose="02020603050405020304" pitchFamily="18" charset="0"/>
              </a:rPr>
              <a:t>however</a:t>
            </a:r>
            <a:r>
              <a:rPr lang="en-GB" sz="3200" i="1" dirty="0">
                <a:effectLst/>
                <a:ea typeface="Times New Roman" panose="02020603050405020304" pitchFamily="18" charset="0"/>
                <a:cs typeface="Times New Roman" panose="02020603050405020304" pitchFamily="18" charset="0"/>
              </a:rPr>
              <a:t> Murphy (2018) warns that annual reviews shouldn’t be discarded if a good replacement has not been devised </a:t>
            </a:r>
            <a:r>
              <a:rPr lang="en-GB" sz="3200" b="1" i="1" dirty="0">
                <a:effectLst/>
                <a:ea typeface="Times New Roman" panose="02020603050405020304" pitchFamily="18" charset="0"/>
                <a:cs typeface="Times New Roman" panose="02020603050405020304" pitchFamily="18" charset="0"/>
              </a:rPr>
              <a:t>with</a:t>
            </a:r>
            <a:r>
              <a:rPr lang="en-GB" sz="3200" i="1" dirty="0">
                <a:effectLst/>
                <a:ea typeface="Times New Roman" panose="02020603050405020304" pitchFamily="18" charset="0"/>
                <a:cs typeface="Times New Roman" panose="02020603050405020304" pitchFamily="18" charset="0"/>
              </a:rPr>
              <a:t> Cappelli &amp; Tavis, (2016) identifying that certain sectors may be served well by the traditional system. </a:t>
            </a:r>
            <a:endParaRPr lang="en-US" sz="4800" i="1" dirty="0">
              <a:effectLst/>
            </a:endParaRPr>
          </a:p>
          <a:p>
            <a:pPr marL="0" indent="0">
              <a:buNone/>
            </a:pPr>
            <a:endParaRPr lang="en-GB" sz="3200" dirty="0"/>
          </a:p>
          <a:p>
            <a:pPr marL="0" indent="0">
              <a:buNone/>
            </a:pPr>
            <a:r>
              <a:rPr lang="en-GB" sz="3200" i="1" dirty="0"/>
              <a:t>The difficulty in retaining social workers has been well documented over the years and remains an issue for many local authorities (Collins, 2008, </a:t>
            </a:r>
            <a:r>
              <a:rPr lang="en-GB" sz="3200" i="1" dirty="0" err="1"/>
              <a:t>Tham</a:t>
            </a:r>
            <a:r>
              <a:rPr lang="en-GB" sz="3200" i="1" dirty="0"/>
              <a:t>, 2007, Webb and Carpenter, 2012, London Councils, 2015). </a:t>
            </a:r>
          </a:p>
          <a:p>
            <a:endParaRPr lang="en-GB" dirty="0"/>
          </a:p>
        </p:txBody>
      </p:sp>
    </p:spTree>
    <p:extLst>
      <p:ext uri="{BB962C8B-B14F-4D97-AF65-F5344CB8AC3E}">
        <p14:creationId xmlns:p14="http://schemas.microsoft.com/office/powerpoint/2010/main" val="42064079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EB5B8-2B7E-4898-885F-F9D15D7028C3}"/>
              </a:ext>
            </a:extLst>
          </p:cNvPr>
          <p:cNvSpPr>
            <a:spLocks noGrp="1"/>
          </p:cNvSpPr>
          <p:nvPr>
            <p:ph type="title"/>
          </p:nvPr>
        </p:nvSpPr>
        <p:spPr>
          <a:xfrm>
            <a:off x="609600" y="4538504"/>
            <a:ext cx="10972800" cy="1143000"/>
          </a:xfrm>
        </p:spPr>
        <p:txBody>
          <a:bodyPr/>
          <a:lstStyle/>
          <a:p>
            <a:r>
              <a:rPr lang="en-GB" b="1" dirty="0"/>
              <a:t>Methodology</a:t>
            </a:r>
          </a:p>
        </p:txBody>
      </p:sp>
      <p:pic>
        <p:nvPicPr>
          <p:cNvPr id="11" name="Picture 10" descr="A picture containing text&#10;&#10;Description automatically generated">
            <a:extLst>
              <a:ext uri="{FF2B5EF4-FFF2-40B4-BE49-F238E27FC236}">
                <a16:creationId xmlns:a16="http://schemas.microsoft.com/office/drawing/2014/main" id="{11EFC5A5-39F8-4033-92A4-4F44AB0C996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19834" y="963137"/>
            <a:ext cx="5552332" cy="3148806"/>
          </a:xfrm>
          <a:prstGeom prst="rect">
            <a:avLst/>
          </a:prstGeom>
        </p:spPr>
      </p:pic>
    </p:spTree>
    <p:extLst>
      <p:ext uri="{BB962C8B-B14F-4D97-AF65-F5344CB8AC3E}">
        <p14:creationId xmlns:p14="http://schemas.microsoft.com/office/powerpoint/2010/main" val="36558473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E0113-E993-43B9-806F-37784B21F5D0}"/>
              </a:ext>
            </a:extLst>
          </p:cNvPr>
          <p:cNvSpPr>
            <a:spLocks noGrp="1"/>
          </p:cNvSpPr>
          <p:nvPr>
            <p:ph type="title"/>
          </p:nvPr>
        </p:nvSpPr>
        <p:spPr>
          <a:xfrm>
            <a:off x="367748" y="274638"/>
            <a:ext cx="11499574" cy="1143000"/>
          </a:xfrm>
        </p:spPr>
        <p:txBody>
          <a:bodyPr>
            <a:noAutofit/>
          </a:bodyPr>
          <a:lstStyle/>
          <a:p>
            <a:r>
              <a:rPr lang="en-GB" sz="3600" dirty="0"/>
              <a:t>2.3 </a:t>
            </a:r>
            <a:r>
              <a:rPr lang="en-GB" sz="3600" u="sng" dirty="0"/>
              <a:t>Justify</a:t>
            </a:r>
            <a:r>
              <a:rPr lang="en-GB" sz="3600" dirty="0"/>
              <a:t> the selection of data and the analysis methods used. </a:t>
            </a:r>
          </a:p>
        </p:txBody>
      </p:sp>
      <p:sp>
        <p:nvSpPr>
          <p:cNvPr id="3" name="Content Placeholder 2">
            <a:extLst>
              <a:ext uri="{FF2B5EF4-FFF2-40B4-BE49-F238E27FC236}">
                <a16:creationId xmlns:a16="http://schemas.microsoft.com/office/drawing/2014/main" id="{13364418-B0C9-4B45-B87F-BD48A5D9D961}"/>
              </a:ext>
            </a:extLst>
          </p:cNvPr>
          <p:cNvSpPr>
            <a:spLocks noGrp="1"/>
          </p:cNvSpPr>
          <p:nvPr>
            <p:ph idx="1"/>
          </p:nvPr>
        </p:nvSpPr>
        <p:spPr/>
        <p:txBody>
          <a:bodyPr>
            <a:normAutofit fontScale="77500" lnSpcReduction="20000"/>
          </a:bodyPr>
          <a:lstStyle/>
          <a:p>
            <a:pPr>
              <a:buFont typeface="Wingdings" panose="05000000000000000000" pitchFamily="2" charset="2"/>
              <a:buChar char="Ø"/>
            </a:pPr>
            <a:r>
              <a:rPr lang="en-US" i="0" dirty="0">
                <a:effectLst/>
              </a:rPr>
              <a:t>This section must explain what you did to gather the information that you are presenting. </a:t>
            </a:r>
          </a:p>
          <a:p>
            <a:pPr>
              <a:buFont typeface="Wingdings" panose="05000000000000000000" pitchFamily="2" charset="2"/>
              <a:buChar char="Ø"/>
            </a:pPr>
            <a:r>
              <a:rPr lang="en-US" i="0" dirty="0">
                <a:effectLst/>
              </a:rPr>
              <a:t>You should explain the approach used (such as questionnaires, interviews, and so on), </a:t>
            </a:r>
          </a:p>
          <a:p>
            <a:pPr>
              <a:buFont typeface="Wingdings" panose="05000000000000000000" pitchFamily="2" charset="2"/>
              <a:buChar char="Ø"/>
            </a:pPr>
            <a:r>
              <a:rPr lang="en-US" dirty="0"/>
              <a:t>W</a:t>
            </a:r>
            <a:r>
              <a:rPr lang="en-US" i="0" dirty="0">
                <a:effectLst/>
              </a:rPr>
              <a:t>hy you took this approach and how you decided what sample of people to include in any surveys that you undertook. </a:t>
            </a:r>
          </a:p>
          <a:p>
            <a:pPr>
              <a:buFont typeface="Wingdings" panose="05000000000000000000" pitchFamily="2" charset="2"/>
              <a:buChar char="Ø"/>
            </a:pPr>
            <a:r>
              <a:rPr lang="en-US" i="0" dirty="0">
                <a:effectLst/>
              </a:rPr>
              <a:t>You should also demonstrate an awareness of alternative methods, the suitability of primary and secondary data sources to your investigation, ethical considerations and any logistical problems you may have encountered. </a:t>
            </a:r>
            <a:endParaRPr lang="en-US" dirty="0"/>
          </a:p>
          <a:p>
            <a:pPr marL="0" indent="0" algn="r">
              <a:buNone/>
            </a:pPr>
            <a:r>
              <a:rPr lang="en-US" i="0" dirty="0">
                <a:effectLst/>
              </a:rPr>
              <a:t>(CIPD: </a:t>
            </a:r>
            <a:r>
              <a:rPr lang="en-US" dirty="0"/>
              <a:t>H</a:t>
            </a:r>
            <a:r>
              <a:rPr lang="en-US" i="0" dirty="0">
                <a:effectLst/>
              </a:rPr>
              <a:t>ow to write a persuasive business report)</a:t>
            </a:r>
            <a:endParaRPr lang="en-GB" dirty="0"/>
          </a:p>
          <a:p>
            <a:endParaRPr lang="en-GB" dirty="0"/>
          </a:p>
        </p:txBody>
      </p:sp>
    </p:spTree>
    <p:extLst>
      <p:ext uri="{BB962C8B-B14F-4D97-AF65-F5344CB8AC3E}">
        <p14:creationId xmlns:p14="http://schemas.microsoft.com/office/powerpoint/2010/main" val="24641211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40E5C-9890-4EE1-98EB-11E502AD332A}"/>
              </a:ext>
            </a:extLst>
          </p:cNvPr>
          <p:cNvSpPr>
            <a:spLocks noGrp="1"/>
          </p:cNvSpPr>
          <p:nvPr>
            <p:ph type="title"/>
          </p:nvPr>
        </p:nvSpPr>
        <p:spPr/>
        <p:txBody>
          <a:bodyPr/>
          <a:lstStyle/>
          <a:p>
            <a:r>
              <a:rPr lang="en-GB" dirty="0"/>
              <a:t>Content</a:t>
            </a:r>
          </a:p>
        </p:txBody>
      </p:sp>
      <p:sp>
        <p:nvSpPr>
          <p:cNvPr id="3" name="Content Placeholder 2">
            <a:extLst>
              <a:ext uri="{FF2B5EF4-FFF2-40B4-BE49-F238E27FC236}">
                <a16:creationId xmlns:a16="http://schemas.microsoft.com/office/drawing/2014/main" id="{23EFB6F0-1DB1-4F32-9772-040463939C62}"/>
              </a:ext>
            </a:extLst>
          </p:cNvPr>
          <p:cNvSpPr>
            <a:spLocks noGrp="1"/>
          </p:cNvSpPr>
          <p:nvPr>
            <p:ph idx="1"/>
          </p:nvPr>
        </p:nvSpPr>
        <p:spPr/>
        <p:txBody>
          <a:bodyPr>
            <a:normAutofit/>
          </a:bodyPr>
          <a:lstStyle/>
          <a:p>
            <a:pPr marL="342900" lvl="0" indent="-342900">
              <a:lnSpc>
                <a:spcPct val="115000"/>
              </a:lnSpc>
              <a:buFont typeface="Symbol" panose="05050102010706020507" pitchFamily="18" charset="2"/>
              <a:buChar char=""/>
            </a:pPr>
            <a:r>
              <a:rPr lang="en-GB" sz="1800" dirty="0">
                <a:effectLst/>
                <a:latin typeface="Calibri" panose="020F0502020204030204" pitchFamily="34" charset="0"/>
                <a:ea typeface="Times New Roman" panose="02020603050405020304" pitchFamily="18" charset="0"/>
                <a:cs typeface="Arial" panose="020B0604020202020204" pitchFamily="34" charset="0"/>
              </a:rPr>
              <a:t>Your basic philosophical approach – positivist or interpretivist.</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buFont typeface="Symbol" panose="05050102010706020507" pitchFamily="18" charset="2"/>
              <a:buChar char=""/>
            </a:pPr>
            <a:r>
              <a:rPr lang="en-GB" sz="1800" dirty="0">
                <a:effectLst/>
                <a:latin typeface="Calibri" panose="020F0502020204030204" pitchFamily="34" charset="0"/>
                <a:ea typeface="Times New Roman" panose="02020603050405020304" pitchFamily="18" charset="0"/>
                <a:cs typeface="Arial" panose="020B0604020202020204" pitchFamily="34" charset="0"/>
              </a:rPr>
              <a:t>Methods – quantitative (questionnaires) or qualitative (interviews/focus groups) or mixed methods.</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buFont typeface="Symbol" panose="05050102010706020507" pitchFamily="18" charset="2"/>
              <a:buChar char=""/>
            </a:pPr>
            <a:r>
              <a:rPr lang="en-GB" sz="1800" dirty="0">
                <a:effectLst/>
                <a:latin typeface="Calibri" panose="020F0502020204030204" pitchFamily="34" charset="0"/>
                <a:ea typeface="Times New Roman" panose="02020603050405020304" pitchFamily="18" charset="0"/>
                <a:cs typeface="Arial" panose="020B0604020202020204" pitchFamily="34" charset="0"/>
              </a:rPr>
              <a:t>Reliability and validity of methods chosen.</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buFont typeface="Symbol" panose="05050102010706020507" pitchFamily="18" charset="2"/>
              <a:buChar char=""/>
            </a:pPr>
            <a:r>
              <a:rPr lang="en-GB" sz="1800" dirty="0">
                <a:effectLst/>
                <a:latin typeface="Calibri" panose="020F0502020204030204" pitchFamily="34" charset="0"/>
                <a:ea typeface="Times New Roman" panose="02020603050405020304" pitchFamily="18" charset="0"/>
                <a:cs typeface="Arial" panose="020B0604020202020204" pitchFamily="34" charset="0"/>
              </a:rPr>
              <a:t>If the research involves respondents/participants, how they were chosen and a rationale for the chosen sample should be provided. </a:t>
            </a:r>
          </a:p>
          <a:p>
            <a:pPr marL="342900" lvl="0" indent="-342900">
              <a:lnSpc>
                <a:spcPct val="115000"/>
              </a:lnSpc>
              <a:buFont typeface="Symbol" panose="05050102010706020507" pitchFamily="18" charset="2"/>
              <a:buChar char=""/>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How the research data was analysed</a:t>
            </a:r>
          </a:p>
          <a:p>
            <a:pPr marL="342900" lvl="0" indent="-342900">
              <a:lnSpc>
                <a:spcPct val="115000"/>
              </a:lnSpc>
              <a:buFont typeface="Symbol" panose="05050102010706020507" pitchFamily="18" charset="2"/>
              <a:buChar char=""/>
            </a:pPr>
            <a:r>
              <a:rPr lang="en-GB" sz="1800" dirty="0">
                <a:effectLst/>
                <a:latin typeface="Calibri" panose="020F0502020204030204" pitchFamily="34" charset="0"/>
                <a:ea typeface="Times New Roman" panose="02020603050405020304" pitchFamily="18" charset="0"/>
                <a:cs typeface="Arial" panose="020B0604020202020204" pitchFamily="34" charset="0"/>
              </a:rPr>
              <a:t>Mention ethical considerations and research limitations. </a:t>
            </a:r>
          </a:p>
          <a:p>
            <a:pPr marL="342900" lvl="0" indent="-342900">
              <a:lnSpc>
                <a:spcPct val="115000"/>
              </a:lnSpc>
              <a:buFont typeface="Symbol" panose="05050102010706020507" pitchFamily="18" charset="2"/>
              <a:buChar char=""/>
            </a:pPr>
            <a:r>
              <a:rPr lang="en-GB" sz="1800" dirty="0" err="1">
                <a:latin typeface="Calibri" panose="020F0502020204030204" pitchFamily="34" charset="0"/>
                <a:ea typeface="Times New Roman" panose="02020603050405020304" pitchFamily="18" charset="0"/>
                <a:cs typeface="Arial" panose="020B0604020202020204" pitchFamily="34" charset="0"/>
              </a:rPr>
              <a:t>Approx</a:t>
            </a:r>
            <a:r>
              <a:rPr lang="en-GB" sz="1800" dirty="0">
                <a:latin typeface="Calibri" panose="020F0502020204030204" pitchFamily="34" charset="0"/>
                <a:ea typeface="Times New Roman" panose="02020603050405020304" pitchFamily="18" charset="0"/>
                <a:cs typeface="Arial" panose="020B0604020202020204" pitchFamily="34" charset="0"/>
              </a:rPr>
              <a:t> 15% of word count</a:t>
            </a:r>
          </a:p>
          <a:p>
            <a:pPr marL="0" lvl="0" indent="0">
              <a:lnSpc>
                <a:spcPct val="115000"/>
              </a:lnSpc>
              <a:buNone/>
            </a:pPr>
            <a:endParaRPr lang="en-GB" sz="1800" dirty="0">
              <a:latin typeface="Calibri" panose="020F0502020204030204" pitchFamily="34" charset="0"/>
              <a:ea typeface="Times New Roman" panose="02020603050405020304" pitchFamily="18" charset="0"/>
              <a:cs typeface="Arial" panose="020B0604020202020204" pitchFamily="34" charset="0"/>
            </a:endParaRPr>
          </a:p>
          <a:p>
            <a:pPr marL="342900" lvl="0" indent="-342900" algn="just">
              <a:lnSpc>
                <a:spcPts val="1340"/>
              </a:lnSpc>
              <a:buFont typeface="Symbol" panose="05050102010706020507" pitchFamily="18" charset="2"/>
              <a:buChar char=""/>
              <a:tabLst>
                <a:tab pos="228600" algn="l"/>
              </a:tabLst>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2417837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3177E-6FBE-4D13-879C-DE10725BA59C}"/>
              </a:ext>
            </a:extLst>
          </p:cNvPr>
          <p:cNvSpPr>
            <a:spLocks noGrp="1"/>
          </p:cNvSpPr>
          <p:nvPr>
            <p:ph type="title"/>
          </p:nvPr>
        </p:nvSpPr>
        <p:spPr/>
        <p:txBody>
          <a:bodyPr/>
          <a:lstStyle/>
          <a:p>
            <a:r>
              <a:rPr lang="en-GB" dirty="0"/>
              <a:t>Examples</a:t>
            </a:r>
          </a:p>
        </p:txBody>
      </p:sp>
      <p:sp>
        <p:nvSpPr>
          <p:cNvPr id="3" name="Content Placeholder 2">
            <a:extLst>
              <a:ext uri="{FF2B5EF4-FFF2-40B4-BE49-F238E27FC236}">
                <a16:creationId xmlns:a16="http://schemas.microsoft.com/office/drawing/2014/main" id="{0B6AF656-283E-493F-B783-D8B268C31F64}"/>
              </a:ext>
            </a:extLst>
          </p:cNvPr>
          <p:cNvSpPr>
            <a:spLocks noGrp="1"/>
          </p:cNvSpPr>
          <p:nvPr>
            <p:ph idx="1"/>
          </p:nvPr>
        </p:nvSpPr>
        <p:spPr/>
        <p:txBody>
          <a:bodyPr/>
          <a:lstStyle/>
          <a:p>
            <a:pPr marL="0" indent="0" algn="just">
              <a:buNone/>
            </a:pPr>
            <a:r>
              <a:rPr lang="en-GB" sz="1800" i="1" dirty="0">
                <a:effectLst/>
                <a:ea typeface="Times New Roman" panose="02020603050405020304" pitchFamily="18" charset="0"/>
                <a:cs typeface="Times New Roman" panose="02020603050405020304" pitchFamily="18" charset="0"/>
              </a:rPr>
              <a:t>Primary research was undertaken by utilising a quantitative questionnaire and a qualitative management focus group with the basic philosophical approach being interpretivist (Anderson, 2011). </a:t>
            </a:r>
          </a:p>
          <a:p>
            <a:pPr marL="0" indent="0" algn="just">
              <a:buNone/>
            </a:pPr>
            <a:endParaRPr lang="en-GB" sz="1800" dirty="0">
              <a:latin typeface="Arial" panose="020B0604020202020204" pitchFamily="34" charset="0"/>
              <a:ea typeface="Calibri" panose="020F0502020204030204" pitchFamily="34" charset="0"/>
              <a:cs typeface="Times New Roman" panose="02020603050405020304" pitchFamily="18" charset="0"/>
            </a:endParaRPr>
          </a:p>
          <a:p>
            <a:pPr marL="0" indent="0" algn="just">
              <a:buNone/>
            </a:pPr>
            <a:r>
              <a:rPr lang="en-GB" sz="1800" i="1" dirty="0">
                <a:effectLst/>
                <a:ea typeface="Calibri" panose="020F0502020204030204" pitchFamily="34" charset="0"/>
                <a:cs typeface="Times New Roman" panose="02020603050405020304" pitchFamily="18" charset="0"/>
              </a:rPr>
              <a:t>A survey was selected as it provided an opportunity for the participants to remain anonymous, reflect positively and negatively on their experience during their induction and allowed them to complete the survey at a time convenient to themselves. This supports the theory that “the survey strategy is perceived as authoritative by people in general and is both comparatively easy to explain and understand” (Saunders, 2007, p.138). It also provided quantitative and qualitative data which could be analysed.  </a:t>
            </a:r>
          </a:p>
          <a:p>
            <a:pPr marL="0" indent="0" algn="just">
              <a:buNone/>
            </a:pPr>
            <a:r>
              <a:rPr lang="en-GB" sz="1800" i="1" dirty="0">
                <a:effectLst/>
                <a:ea typeface="Calibri" panose="020F0502020204030204" pitchFamily="34" charset="0"/>
                <a:cs typeface="Times New Roman" panose="02020603050405020304" pitchFamily="18" charset="0"/>
              </a:rPr>
              <a:t>Alternative approaches were considered to gather this data, such as focus groups and individual meetings as identified in Table 1.  However, due to the number of staff identified that may be eligible to participate in the study it would have been challenging within the time frame of the study to undertake these particular methods.</a:t>
            </a:r>
          </a:p>
          <a:p>
            <a:endParaRPr lang="en-GB" dirty="0"/>
          </a:p>
        </p:txBody>
      </p:sp>
    </p:spTree>
    <p:extLst>
      <p:ext uri="{BB962C8B-B14F-4D97-AF65-F5344CB8AC3E}">
        <p14:creationId xmlns:p14="http://schemas.microsoft.com/office/powerpoint/2010/main" val="36805124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0FEB2-F760-49D6-BB64-09635FA34F98}"/>
              </a:ext>
            </a:extLst>
          </p:cNvPr>
          <p:cNvSpPr>
            <a:spLocks noGrp="1"/>
          </p:cNvSpPr>
          <p:nvPr>
            <p:ph type="title"/>
          </p:nvPr>
        </p:nvSpPr>
        <p:spPr>
          <a:xfrm>
            <a:off x="1981200" y="-99392"/>
            <a:ext cx="8229600" cy="1143000"/>
          </a:xfrm>
        </p:spPr>
        <p:txBody>
          <a:bodyPr/>
          <a:lstStyle/>
          <a:p>
            <a:r>
              <a:rPr lang="en-GB" dirty="0"/>
              <a:t>Primary Research</a:t>
            </a:r>
          </a:p>
        </p:txBody>
      </p:sp>
      <p:sp>
        <p:nvSpPr>
          <p:cNvPr id="3" name="Content Placeholder 2">
            <a:extLst>
              <a:ext uri="{FF2B5EF4-FFF2-40B4-BE49-F238E27FC236}">
                <a16:creationId xmlns:a16="http://schemas.microsoft.com/office/drawing/2014/main" id="{0AC65078-3D1F-4F6D-A76C-1F7E2BACFFD5}"/>
              </a:ext>
            </a:extLst>
          </p:cNvPr>
          <p:cNvSpPr>
            <a:spLocks noGrp="1"/>
          </p:cNvSpPr>
          <p:nvPr>
            <p:ph idx="1"/>
          </p:nvPr>
        </p:nvSpPr>
        <p:spPr>
          <a:xfrm>
            <a:off x="1539240" y="1124745"/>
            <a:ext cx="9113520" cy="4392489"/>
          </a:xfrm>
        </p:spPr>
        <p:txBody>
          <a:bodyPr>
            <a:normAutofit fontScale="85000" lnSpcReduction="20000"/>
          </a:bodyPr>
          <a:lstStyle/>
          <a:p>
            <a:pPr>
              <a:buFont typeface="Wingdings" panose="05000000000000000000" pitchFamily="2" charset="2"/>
              <a:buChar char="ü"/>
            </a:pPr>
            <a:r>
              <a:rPr lang="en-GB" dirty="0"/>
              <a:t>Use literature review to formulate questions for interviews/focus groups/questionnaire</a:t>
            </a:r>
          </a:p>
          <a:p>
            <a:pPr>
              <a:buFont typeface="Wingdings" panose="05000000000000000000" pitchFamily="2" charset="2"/>
              <a:buChar char="ü"/>
            </a:pPr>
            <a:r>
              <a:rPr lang="en-GB" dirty="0"/>
              <a:t>Carefully consider the design</a:t>
            </a:r>
          </a:p>
          <a:p>
            <a:pPr>
              <a:buFont typeface="Wingdings" panose="05000000000000000000" pitchFamily="2" charset="2"/>
              <a:buChar char="ü"/>
            </a:pPr>
            <a:r>
              <a:rPr lang="en-GB" dirty="0"/>
              <a:t>Pilot the questions/questionnaire</a:t>
            </a:r>
          </a:p>
          <a:p>
            <a:pPr>
              <a:buFont typeface="Wingdings" panose="05000000000000000000" pitchFamily="2" charset="2"/>
              <a:buChar char="ü"/>
            </a:pPr>
            <a:r>
              <a:rPr lang="en-GB" dirty="0"/>
              <a:t>Questionnaires – On-line (</a:t>
            </a:r>
            <a:r>
              <a:rPr lang="en-GB" dirty="0" err="1"/>
              <a:t>eg</a:t>
            </a:r>
            <a:r>
              <a:rPr lang="en-GB" dirty="0"/>
              <a:t> Google Forms) or paper-based</a:t>
            </a:r>
          </a:p>
          <a:p>
            <a:pPr>
              <a:buFont typeface="Wingdings" panose="05000000000000000000" pitchFamily="2" charset="2"/>
              <a:buChar char="ü"/>
            </a:pPr>
            <a:r>
              <a:rPr lang="en-GB" dirty="0"/>
              <a:t>Include introduction explaining why you are asking the questions and how the data will be used </a:t>
            </a:r>
          </a:p>
          <a:p>
            <a:pPr>
              <a:buFont typeface="Wingdings" panose="05000000000000000000" pitchFamily="2" charset="2"/>
              <a:buChar char="ü"/>
            </a:pPr>
            <a:r>
              <a:rPr lang="en-GB" dirty="0"/>
              <a:t>Consider sufficient response time/availability for interviews etc</a:t>
            </a:r>
          </a:p>
          <a:p>
            <a:pPr>
              <a:buFont typeface="Wingdings" panose="05000000000000000000" pitchFamily="2" charset="2"/>
              <a:buChar char="ü"/>
            </a:pPr>
            <a:r>
              <a:rPr lang="en-GB" dirty="0"/>
              <a:t>Analyse thematically</a:t>
            </a:r>
          </a:p>
        </p:txBody>
      </p:sp>
    </p:spTree>
    <p:extLst>
      <p:ext uri="{BB962C8B-B14F-4D97-AF65-F5344CB8AC3E}">
        <p14:creationId xmlns:p14="http://schemas.microsoft.com/office/powerpoint/2010/main" val="2672499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Content Placeholder 2"/>
          <p:cNvSpPr>
            <a:spLocks/>
          </p:cNvSpPr>
          <p:nvPr/>
        </p:nvSpPr>
        <p:spPr bwMode="auto">
          <a:xfrm>
            <a:off x="2705150" y="764704"/>
            <a:ext cx="70866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411163" indent="-342900">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fontAlgn="base">
              <a:spcBef>
                <a:spcPct val="0"/>
              </a:spcBef>
              <a:spcAft>
                <a:spcPct val="0"/>
              </a:spcAft>
              <a:defRPr sz="2400">
                <a:solidFill>
                  <a:schemeClr val="tx1"/>
                </a:solidFill>
                <a:latin typeface="Times New Roman" pitchFamily="18" charset="0"/>
              </a:defRPr>
            </a:lvl6pPr>
            <a:lvl7pPr marL="2971800" indent="-228600" fontAlgn="base">
              <a:spcBef>
                <a:spcPct val="0"/>
              </a:spcBef>
              <a:spcAft>
                <a:spcPct val="0"/>
              </a:spcAft>
              <a:defRPr sz="2400">
                <a:solidFill>
                  <a:schemeClr val="tx1"/>
                </a:solidFill>
                <a:latin typeface="Times New Roman" pitchFamily="18" charset="0"/>
              </a:defRPr>
            </a:lvl7pPr>
            <a:lvl8pPr marL="3429000" indent="-228600" fontAlgn="base">
              <a:spcBef>
                <a:spcPct val="0"/>
              </a:spcBef>
              <a:spcAft>
                <a:spcPct val="0"/>
              </a:spcAft>
              <a:defRPr sz="2400">
                <a:solidFill>
                  <a:schemeClr val="tx1"/>
                </a:solidFill>
                <a:latin typeface="Times New Roman" pitchFamily="18" charset="0"/>
              </a:defRPr>
            </a:lvl8pPr>
            <a:lvl9pPr marL="3886200" indent="-228600" fontAlgn="base">
              <a:spcBef>
                <a:spcPct val="0"/>
              </a:spcBef>
              <a:spcAft>
                <a:spcPct val="0"/>
              </a:spcAft>
              <a:defRPr sz="2400">
                <a:solidFill>
                  <a:schemeClr val="tx1"/>
                </a:solidFill>
                <a:latin typeface="Times New Roman" pitchFamily="18" charset="0"/>
              </a:defRPr>
            </a:lvl9pPr>
          </a:lstStyle>
          <a:p>
            <a:pPr>
              <a:spcBef>
                <a:spcPct val="20000"/>
              </a:spcBef>
            </a:pPr>
            <a:r>
              <a:rPr lang="en-GB" altLang="en-US" sz="3200" dirty="0">
                <a:solidFill>
                  <a:schemeClr val="accent4"/>
                </a:solidFill>
                <a:latin typeface="Arial" charset="0"/>
              </a:rPr>
              <a:t>Questionnaires:</a:t>
            </a:r>
          </a:p>
          <a:p>
            <a:pPr>
              <a:spcBef>
                <a:spcPct val="20000"/>
              </a:spcBef>
            </a:pPr>
            <a:r>
              <a:rPr lang="en-GB" altLang="en-US" sz="2600" dirty="0">
                <a:latin typeface="Arial" charset="0"/>
              </a:rPr>
              <a:t>	</a:t>
            </a:r>
            <a:r>
              <a:rPr lang="en-GB" altLang="en-US" sz="2600" b="1" dirty="0">
                <a:latin typeface="Arial" charset="0"/>
              </a:rPr>
              <a:t>Good for gathering large quantities of data relatively cheaply</a:t>
            </a:r>
          </a:p>
          <a:p>
            <a:pPr>
              <a:spcBef>
                <a:spcPct val="20000"/>
              </a:spcBef>
            </a:pPr>
            <a:r>
              <a:rPr lang="en-GB" altLang="en-US" sz="2600" b="1" dirty="0">
                <a:latin typeface="Arial" charset="0"/>
              </a:rPr>
              <a:t>	Must be properly designed</a:t>
            </a:r>
          </a:p>
          <a:p>
            <a:pPr>
              <a:spcBef>
                <a:spcPct val="20000"/>
              </a:spcBef>
            </a:pPr>
            <a:endParaRPr lang="en-GB" altLang="en-US" sz="800" b="1" dirty="0">
              <a:latin typeface="Arial" charset="0"/>
            </a:endParaRPr>
          </a:p>
          <a:p>
            <a:pPr>
              <a:spcBef>
                <a:spcPct val="20000"/>
              </a:spcBef>
            </a:pPr>
            <a:r>
              <a:rPr lang="en-GB" altLang="en-US" sz="3200" dirty="0">
                <a:solidFill>
                  <a:schemeClr val="accent4"/>
                </a:solidFill>
                <a:latin typeface="Arial" charset="0"/>
              </a:rPr>
              <a:t>Interviews:</a:t>
            </a:r>
          </a:p>
          <a:p>
            <a:pPr>
              <a:spcBef>
                <a:spcPct val="20000"/>
              </a:spcBef>
            </a:pPr>
            <a:r>
              <a:rPr lang="en-GB" altLang="en-US" sz="2600" dirty="0">
                <a:latin typeface="Arial" charset="0"/>
              </a:rPr>
              <a:t>   </a:t>
            </a:r>
            <a:r>
              <a:rPr lang="en-GB" altLang="en-US" sz="2600" b="1" dirty="0">
                <a:latin typeface="Arial" charset="0"/>
              </a:rPr>
              <a:t>Good for gathering rich data and exploring themes</a:t>
            </a:r>
          </a:p>
          <a:p>
            <a:pPr>
              <a:spcBef>
                <a:spcPct val="20000"/>
              </a:spcBef>
            </a:pPr>
            <a:r>
              <a:rPr lang="en-GB" altLang="en-US" sz="2600" b="1" dirty="0">
                <a:latin typeface="Arial" charset="0"/>
              </a:rPr>
              <a:t>   Need robust interviewing/interpersonal skills</a:t>
            </a:r>
          </a:p>
          <a:p>
            <a:pPr>
              <a:spcBef>
                <a:spcPct val="20000"/>
              </a:spcBef>
            </a:pPr>
            <a:endParaRPr lang="en-US" altLang="en-US" sz="3200" dirty="0">
              <a:latin typeface="Arial" charset="0"/>
            </a:endParaRPr>
          </a:p>
        </p:txBody>
      </p:sp>
      <p:sp>
        <p:nvSpPr>
          <p:cNvPr id="4" name="Smiley Face 3"/>
          <p:cNvSpPr>
            <a:spLocks noChangeArrowheads="1"/>
          </p:cNvSpPr>
          <p:nvPr/>
        </p:nvSpPr>
        <p:spPr bwMode="auto">
          <a:xfrm>
            <a:off x="2495601" y="1471142"/>
            <a:ext cx="500063" cy="500062"/>
          </a:xfrm>
          <a:prstGeom prst="smileyFace">
            <a:avLst>
              <a:gd name="adj" fmla="val 4653"/>
            </a:avLst>
          </a:prstGeom>
          <a:solidFill>
            <a:schemeClr val="bg1"/>
          </a:solidFill>
          <a:ln w="19050" algn="ctr">
            <a:solidFill>
              <a:schemeClr val="tx1"/>
            </a:solidFill>
            <a:round/>
            <a:headEnd/>
            <a:tailEnd/>
          </a:ln>
        </p:spPr>
        <p:txBody>
          <a:bodyPr anchor="ctr"/>
          <a:lstStyle/>
          <a:p>
            <a:pPr algn="ctr">
              <a:defRPr/>
            </a:pPr>
            <a:endParaRPr lang="en-US" dirty="0">
              <a:solidFill>
                <a:schemeClr val="lt1"/>
              </a:solidFill>
            </a:endParaRPr>
          </a:p>
        </p:txBody>
      </p:sp>
      <p:sp>
        <p:nvSpPr>
          <p:cNvPr id="5" name="Smiley Face 4"/>
          <p:cNvSpPr>
            <a:spLocks noChangeArrowheads="1"/>
          </p:cNvSpPr>
          <p:nvPr/>
        </p:nvSpPr>
        <p:spPr bwMode="auto">
          <a:xfrm>
            <a:off x="2495601" y="2114080"/>
            <a:ext cx="500063" cy="500063"/>
          </a:xfrm>
          <a:prstGeom prst="smileyFace">
            <a:avLst>
              <a:gd name="adj" fmla="val -4653"/>
            </a:avLst>
          </a:prstGeom>
          <a:solidFill>
            <a:schemeClr val="bg1"/>
          </a:solidFill>
          <a:ln w="19050" algn="ctr">
            <a:solidFill>
              <a:schemeClr val="tx1"/>
            </a:solidFill>
            <a:round/>
            <a:headEnd/>
            <a:tailEnd/>
          </a:ln>
        </p:spPr>
        <p:txBody>
          <a:bodyPr anchor="ctr"/>
          <a:lstStyle/>
          <a:p>
            <a:pPr algn="ctr">
              <a:defRPr/>
            </a:pPr>
            <a:endParaRPr lang="en-US" dirty="0">
              <a:solidFill>
                <a:schemeClr val="lt1"/>
              </a:solidFill>
            </a:endParaRPr>
          </a:p>
        </p:txBody>
      </p:sp>
      <p:sp>
        <p:nvSpPr>
          <p:cNvPr id="6" name="Smiley Face 5"/>
          <p:cNvSpPr>
            <a:spLocks noChangeArrowheads="1"/>
          </p:cNvSpPr>
          <p:nvPr/>
        </p:nvSpPr>
        <p:spPr bwMode="auto">
          <a:xfrm>
            <a:off x="2495601" y="3647605"/>
            <a:ext cx="500063" cy="500063"/>
          </a:xfrm>
          <a:prstGeom prst="smileyFace">
            <a:avLst>
              <a:gd name="adj" fmla="val 4653"/>
            </a:avLst>
          </a:prstGeom>
          <a:solidFill>
            <a:schemeClr val="bg1"/>
          </a:solidFill>
          <a:ln w="19050" algn="ctr">
            <a:solidFill>
              <a:schemeClr val="tx1"/>
            </a:solidFill>
            <a:round/>
            <a:headEnd/>
            <a:tailEnd/>
          </a:ln>
        </p:spPr>
        <p:txBody>
          <a:bodyPr anchor="ctr"/>
          <a:lstStyle/>
          <a:p>
            <a:pPr algn="ctr">
              <a:defRPr/>
            </a:pPr>
            <a:endParaRPr lang="en-US" dirty="0">
              <a:solidFill>
                <a:schemeClr val="lt1"/>
              </a:solidFill>
            </a:endParaRPr>
          </a:p>
        </p:txBody>
      </p:sp>
      <p:sp>
        <p:nvSpPr>
          <p:cNvPr id="7" name="Smiley Face 6"/>
          <p:cNvSpPr>
            <a:spLocks noChangeArrowheads="1"/>
          </p:cNvSpPr>
          <p:nvPr/>
        </p:nvSpPr>
        <p:spPr bwMode="auto">
          <a:xfrm>
            <a:off x="2495601" y="4371505"/>
            <a:ext cx="500063" cy="500063"/>
          </a:xfrm>
          <a:prstGeom prst="smileyFace">
            <a:avLst>
              <a:gd name="adj" fmla="val -4653"/>
            </a:avLst>
          </a:prstGeom>
          <a:solidFill>
            <a:schemeClr val="bg1"/>
          </a:solidFill>
          <a:ln w="19050" algn="ctr">
            <a:solidFill>
              <a:schemeClr val="tx1"/>
            </a:solidFill>
            <a:round/>
            <a:headEnd/>
            <a:tailEnd/>
          </a:ln>
        </p:spPr>
        <p:txBody>
          <a:bodyPr anchor="ctr"/>
          <a:lstStyle/>
          <a:p>
            <a:pPr algn="ctr">
              <a:defRPr/>
            </a:pPr>
            <a:endParaRPr lang="en-US" dirty="0">
              <a:solidFill>
                <a:schemeClr val="lt1"/>
              </a:solidFill>
            </a:endParaRPr>
          </a:p>
        </p:txBody>
      </p:sp>
      <p:sp>
        <p:nvSpPr>
          <p:cNvPr id="3" name="TextBox 2"/>
          <p:cNvSpPr txBox="1"/>
          <p:nvPr/>
        </p:nvSpPr>
        <p:spPr>
          <a:xfrm>
            <a:off x="7178452" y="764704"/>
            <a:ext cx="2808312" cy="369332"/>
          </a:xfrm>
          <a:prstGeom prst="rect">
            <a:avLst/>
          </a:prstGeom>
          <a:noFill/>
        </p:spPr>
        <p:txBody>
          <a:bodyPr wrap="square" rtlCol="0">
            <a:spAutoFit/>
          </a:bodyPr>
          <a:lstStyle/>
          <a:p>
            <a:r>
              <a:rPr lang="en-GB" dirty="0"/>
              <a:t>Cameron &amp; Price (2009)</a:t>
            </a:r>
          </a:p>
        </p:txBody>
      </p:sp>
    </p:spTree>
    <p:extLst>
      <p:ext uri="{BB962C8B-B14F-4D97-AF65-F5344CB8AC3E}">
        <p14:creationId xmlns:p14="http://schemas.microsoft.com/office/powerpoint/2010/main" val="2855990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CDE20-E1EA-416D-BD46-C738B63017B0}"/>
              </a:ext>
            </a:extLst>
          </p:cNvPr>
          <p:cNvSpPr>
            <a:spLocks noGrp="1"/>
          </p:cNvSpPr>
          <p:nvPr>
            <p:ph type="title"/>
          </p:nvPr>
        </p:nvSpPr>
        <p:spPr/>
        <p:txBody>
          <a:bodyPr/>
          <a:lstStyle/>
          <a:p>
            <a:r>
              <a:rPr lang="en-GB" dirty="0"/>
              <a:t>Remember</a:t>
            </a:r>
          </a:p>
        </p:txBody>
      </p:sp>
      <p:sp>
        <p:nvSpPr>
          <p:cNvPr id="3" name="Content Placeholder 2">
            <a:extLst>
              <a:ext uri="{FF2B5EF4-FFF2-40B4-BE49-F238E27FC236}">
                <a16:creationId xmlns:a16="http://schemas.microsoft.com/office/drawing/2014/main" id="{ED73E234-14C8-434E-8260-9860E5F7A06D}"/>
              </a:ext>
            </a:extLst>
          </p:cNvPr>
          <p:cNvSpPr>
            <a:spLocks noGrp="1"/>
          </p:cNvSpPr>
          <p:nvPr>
            <p:ph idx="1"/>
          </p:nvPr>
        </p:nvSpPr>
        <p:spPr/>
        <p:txBody>
          <a:bodyPr/>
          <a:lstStyle/>
          <a:p>
            <a:r>
              <a:rPr lang="en-GB" dirty="0"/>
              <a:t>Small scale piece of research</a:t>
            </a:r>
          </a:p>
          <a:p>
            <a:r>
              <a:rPr lang="en-GB" dirty="0"/>
              <a:t>Timeframe for conducting research and to analyse results</a:t>
            </a:r>
          </a:p>
          <a:p>
            <a:r>
              <a:rPr lang="en-GB" dirty="0"/>
              <a:t>Need to be able to effectively analyse the results – Balance between too much data and enough to be reliable and valid</a:t>
            </a:r>
          </a:p>
          <a:p>
            <a:r>
              <a:rPr lang="en-GB" dirty="0"/>
              <a:t>Consider access restrictions, availability of people – holidays etc.</a:t>
            </a:r>
          </a:p>
        </p:txBody>
      </p:sp>
    </p:spTree>
    <p:extLst>
      <p:ext uri="{BB962C8B-B14F-4D97-AF65-F5344CB8AC3E}">
        <p14:creationId xmlns:p14="http://schemas.microsoft.com/office/powerpoint/2010/main" val="6934746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67C15-5A1E-4A16-ABF2-09DECC89982D}"/>
              </a:ext>
            </a:extLst>
          </p:cNvPr>
          <p:cNvSpPr>
            <a:spLocks noGrp="1"/>
          </p:cNvSpPr>
          <p:nvPr>
            <p:ph type="title"/>
          </p:nvPr>
        </p:nvSpPr>
        <p:spPr/>
        <p:txBody>
          <a:bodyPr/>
          <a:lstStyle/>
          <a:p>
            <a:r>
              <a:rPr lang="en-GB" dirty="0"/>
              <a:t>Google Forms</a:t>
            </a:r>
          </a:p>
        </p:txBody>
      </p:sp>
      <p:sp>
        <p:nvSpPr>
          <p:cNvPr id="3" name="Content Placeholder 2">
            <a:extLst>
              <a:ext uri="{FF2B5EF4-FFF2-40B4-BE49-F238E27FC236}">
                <a16:creationId xmlns:a16="http://schemas.microsoft.com/office/drawing/2014/main" id="{106D829B-D39D-4C86-AAF0-D708DC8000B2}"/>
              </a:ext>
            </a:extLst>
          </p:cNvPr>
          <p:cNvSpPr>
            <a:spLocks noGrp="1"/>
          </p:cNvSpPr>
          <p:nvPr>
            <p:ph idx="1"/>
          </p:nvPr>
        </p:nvSpPr>
        <p:spPr/>
        <p:txBody>
          <a:bodyPr/>
          <a:lstStyle/>
          <a:p>
            <a:pPr marL="0" indent="0">
              <a:buNone/>
            </a:pPr>
            <a:r>
              <a:rPr lang="en-GB" dirty="0">
                <a:hlinkClick r:id="rId2"/>
              </a:rPr>
              <a:t>https://docs.google.com/forms/d/e/1FAIpQLSe0Qii-lHcoMbYbqB_nnLXgOO_1p1DT1fP1G8wIYLLkgdTiFg/viewform?usp=sf_link</a:t>
            </a:r>
            <a:endParaRPr lang="en-GB" dirty="0"/>
          </a:p>
          <a:p>
            <a:endParaRPr lang="en-GB" dirty="0"/>
          </a:p>
        </p:txBody>
      </p:sp>
    </p:spTree>
    <p:extLst>
      <p:ext uri="{BB962C8B-B14F-4D97-AF65-F5344CB8AC3E}">
        <p14:creationId xmlns:p14="http://schemas.microsoft.com/office/powerpoint/2010/main" val="24025595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902FA-50B6-4176-AD55-9317A03DE56C}"/>
              </a:ext>
            </a:extLst>
          </p:cNvPr>
          <p:cNvSpPr>
            <a:spLocks noGrp="1"/>
          </p:cNvSpPr>
          <p:nvPr>
            <p:ph type="title"/>
          </p:nvPr>
        </p:nvSpPr>
        <p:spPr/>
        <p:txBody>
          <a:bodyPr/>
          <a:lstStyle/>
          <a:p>
            <a:r>
              <a:rPr lang="en-GB" dirty="0"/>
              <a:t>Ethics and Professionalism</a:t>
            </a:r>
          </a:p>
        </p:txBody>
      </p:sp>
      <p:sp>
        <p:nvSpPr>
          <p:cNvPr id="3" name="Content Placeholder 2">
            <a:extLst>
              <a:ext uri="{FF2B5EF4-FFF2-40B4-BE49-F238E27FC236}">
                <a16:creationId xmlns:a16="http://schemas.microsoft.com/office/drawing/2014/main" id="{78098E9E-1DE0-46BB-821C-9E7B8FBAFE04}"/>
              </a:ext>
            </a:extLst>
          </p:cNvPr>
          <p:cNvSpPr>
            <a:spLocks noGrp="1"/>
          </p:cNvSpPr>
          <p:nvPr>
            <p:ph idx="1"/>
          </p:nvPr>
        </p:nvSpPr>
        <p:spPr/>
        <p:txBody>
          <a:bodyPr>
            <a:normAutofit lnSpcReduction="10000"/>
          </a:bodyPr>
          <a:lstStyle/>
          <a:p>
            <a:r>
              <a:rPr lang="en-GB" dirty="0"/>
              <a:t>CIPD Code of Conduct</a:t>
            </a:r>
          </a:p>
          <a:p>
            <a:r>
              <a:rPr lang="en-GB" dirty="0"/>
              <a:t>University Guides</a:t>
            </a:r>
          </a:p>
          <a:p>
            <a:r>
              <a:rPr lang="en-GB" dirty="0"/>
              <a:t>Factors to consider – permission to conduct research, consent and confidentiality/privacy of participants, risk to participants, risk to reputation, conflicts of interest with sponsors/stakeholders.</a:t>
            </a:r>
          </a:p>
          <a:p>
            <a:r>
              <a:rPr lang="en-GB" b="1" dirty="0"/>
              <a:t>Complete Ethics form before conducting any primary research. </a:t>
            </a:r>
          </a:p>
        </p:txBody>
      </p:sp>
    </p:spTree>
    <p:extLst>
      <p:ext uri="{BB962C8B-B14F-4D97-AF65-F5344CB8AC3E}">
        <p14:creationId xmlns:p14="http://schemas.microsoft.com/office/powerpoint/2010/main" val="29166920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656AB-FB91-496B-8719-CBD7930831E9}"/>
              </a:ext>
            </a:extLst>
          </p:cNvPr>
          <p:cNvSpPr>
            <a:spLocks noGrp="1"/>
          </p:cNvSpPr>
          <p:nvPr>
            <p:ph type="title"/>
          </p:nvPr>
        </p:nvSpPr>
        <p:spPr>
          <a:xfrm>
            <a:off x="609600" y="4488180"/>
            <a:ext cx="10972800" cy="1143000"/>
          </a:xfrm>
        </p:spPr>
        <p:txBody>
          <a:bodyPr/>
          <a:lstStyle/>
          <a:p>
            <a:r>
              <a:rPr lang="en-GB" b="1" dirty="0"/>
              <a:t>Main Body - Findings</a:t>
            </a:r>
          </a:p>
        </p:txBody>
      </p:sp>
      <p:pic>
        <p:nvPicPr>
          <p:cNvPr id="1026" name="Picture 2" descr="Image result for research findings image">
            <a:extLst>
              <a:ext uri="{FF2B5EF4-FFF2-40B4-BE49-F238E27FC236}">
                <a16:creationId xmlns:a16="http://schemas.microsoft.com/office/drawing/2014/main" id="{27B22F05-6DAB-47DC-9D80-308493D3D63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339860" y="393700"/>
            <a:ext cx="7512280" cy="4102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81067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74376-1391-44FB-8EC5-906FB98B8170}"/>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F6E36697-451D-4B85-8680-7FA6D128E9C3}"/>
              </a:ext>
            </a:extLst>
          </p:cNvPr>
          <p:cNvSpPr>
            <a:spLocks noGrp="1"/>
          </p:cNvSpPr>
          <p:nvPr>
            <p:ph idx="1"/>
          </p:nvPr>
        </p:nvSpPr>
        <p:spPr/>
        <p:txBody>
          <a:bodyPr/>
          <a:lstStyle/>
          <a:p>
            <a:r>
              <a:rPr lang="en-GB" dirty="0"/>
              <a:t>Discuss what you have found</a:t>
            </a:r>
          </a:p>
          <a:p>
            <a:r>
              <a:rPr lang="en-GB" dirty="0"/>
              <a:t>Highlight key trends and themes</a:t>
            </a:r>
          </a:p>
          <a:p>
            <a:r>
              <a:rPr lang="en-GB" dirty="0"/>
              <a:t>Show how this compares or links to the literature</a:t>
            </a:r>
          </a:p>
          <a:p>
            <a:r>
              <a:rPr lang="en-GB" dirty="0"/>
              <a:t>Present findings clearly – headings/sub headings, use of diagrams and charts etc</a:t>
            </a:r>
          </a:p>
          <a:p>
            <a:r>
              <a:rPr lang="en-GB" dirty="0"/>
              <a:t>Main body of report = approx. 35% of word count</a:t>
            </a:r>
          </a:p>
          <a:p>
            <a:endParaRPr lang="en-GB" dirty="0"/>
          </a:p>
          <a:p>
            <a:endParaRPr lang="en-GB" dirty="0"/>
          </a:p>
        </p:txBody>
      </p:sp>
    </p:spTree>
    <p:extLst>
      <p:ext uri="{BB962C8B-B14F-4D97-AF65-F5344CB8AC3E}">
        <p14:creationId xmlns:p14="http://schemas.microsoft.com/office/powerpoint/2010/main" val="18876111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2A4D1-9E8C-466A-A4BA-CFD254A2260E}"/>
              </a:ext>
            </a:extLst>
          </p:cNvPr>
          <p:cNvSpPr>
            <a:spLocks noGrp="1"/>
          </p:cNvSpPr>
          <p:nvPr>
            <p:ph type="title"/>
          </p:nvPr>
        </p:nvSpPr>
        <p:spPr/>
        <p:txBody>
          <a:bodyPr/>
          <a:lstStyle/>
          <a:p>
            <a:r>
              <a:rPr lang="en-GB" dirty="0"/>
              <a:t>Presenting the Findings</a:t>
            </a:r>
          </a:p>
        </p:txBody>
      </p:sp>
      <p:sp>
        <p:nvSpPr>
          <p:cNvPr id="29697" name="Rectangle 1"/>
          <p:cNvSpPr>
            <a:spLocks noGrp="1" noChangeArrowheads="1"/>
          </p:cNvSpPr>
          <p:nvPr>
            <p:ph idx="1"/>
          </p:nvPr>
        </p:nvSpPr>
        <p:spPr>
          <a:xfrm>
            <a:off x="1251052" y="1359897"/>
            <a:ext cx="9217706" cy="3917032"/>
          </a:xfrm>
        </p:spPr>
        <p:txBody>
          <a:bodyPr vert="horz" lIns="88896" tIns="50798" rIns="88896" bIns="50798" rtlCol="0" anchor="t">
            <a:normAutofit/>
          </a:bodyPr>
          <a:lstStyle/>
          <a:p>
            <a:pPr marL="0" indent="0" defTabSz="914145">
              <a:lnSpc>
                <a:spcPct val="90000"/>
              </a:lnSpc>
              <a:spcBef>
                <a:spcPts val="422"/>
              </a:spcBef>
              <a:buClr>
                <a:srgbClr val="000000"/>
              </a:buClr>
              <a:buNone/>
              <a:defRPr/>
            </a:pPr>
            <a:r>
              <a:rPr lang="en-US" altLang="en-US" sz="2200" dirty="0">
                <a:latin typeface="Arial" panose="020B0604020202020204" pitchFamily="34" charset="0"/>
                <a:ea typeface="Helvetica" charset="0"/>
                <a:cs typeface="Arial" panose="020B0604020202020204" pitchFamily="34" charset="0"/>
                <a:sym typeface="Helvetica" charset="0"/>
              </a:rPr>
              <a:t>Charts and diagrams - </a:t>
            </a:r>
            <a:r>
              <a:rPr lang="en-US" altLang="en-US" sz="2200" dirty="0" err="1">
                <a:latin typeface="Arial" panose="020B0604020202020204" pitchFamily="34" charset="0"/>
                <a:ea typeface="Helvetica" charset="0"/>
                <a:cs typeface="Arial" panose="020B0604020202020204" pitchFamily="34" charset="0"/>
                <a:sym typeface="Helvetica" charset="0"/>
              </a:rPr>
              <a:t>summarise</a:t>
            </a:r>
            <a:r>
              <a:rPr lang="en-US" altLang="en-US" sz="2200" dirty="0">
                <a:latin typeface="Arial" panose="020B0604020202020204" pitchFamily="34" charset="0"/>
                <a:ea typeface="Helvetica" charset="0"/>
                <a:cs typeface="Arial" panose="020B0604020202020204" pitchFamily="34" charset="0"/>
                <a:sym typeface="Helvetica" charset="0"/>
              </a:rPr>
              <a:t> and provide powerful visual impact </a:t>
            </a:r>
          </a:p>
          <a:p>
            <a:pPr marL="0" indent="0" defTabSz="914145">
              <a:lnSpc>
                <a:spcPct val="90000"/>
              </a:lnSpc>
              <a:spcBef>
                <a:spcPts val="422"/>
              </a:spcBef>
              <a:buClr>
                <a:srgbClr val="000000"/>
              </a:buClr>
              <a:buNone/>
              <a:defRPr/>
            </a:pPr>
            <a:endParaRPr lang="en-US" altLang="en-US" sz="2200" dirty="0">
              <a:latin typeface="Arial" panose="020B0604020202020204" pitchFamily="34" charset="0"/>
              <a:ea typeface="Helvetica" charset="0"/>
              <a:cs typeface="Arial" panose="020B0604020202020204" pitchFamily="34" charset="0"/>
              <a:sym typeface="Helvetica" charset="0"/>
            </a:endParaRPr>
          </a:p>
          <a:p>
            <a:pPr marL="0" indent="0" defTabSz="914145">
              <a:lnSpc>
                <a:spcPct val="90000"/>
              </a:lnSpc>
              <a:spcBef>
                <a:spcPts val="422"/>
              </a:spcBef>
              <a:buClr>
                <a:srgbClr val="000000"/>
              </a:buClr>
              <a:buNone/>
              <a:defRPr/>
            </a:pPr>
            <a:r>
              <a:rPr lang="en-US" altLang="en-US" sz="1400" dirty="0">
                <a:latin typeface="Arial" panose="020B0604020202020204" pitchFamily="34" charset="0"/>
                <a:ea typeface="Helvetica" charset="0"/>
                <a:cs typeface="Arial" panose="020B0604020202020204" pitchFamily="34" charset="0"/>
                <a:sym typeface="Helvetica" charset="0"/>
              </a:rPr>
              <a:t>Used for different purposes: </a:t>
            </a:r>
          </a:p>
          <a:p>
            <a:pPr marL="629521" indent="-392892" defTabSz="914145">
              <a:lnSpc>
                <a:spcPct val="90000"/>
              </a:lnSpc>
              <a:spcBef>
                <a:spcPts val="422"/>
              </a:spcBef>
              <a:buClr>
                <a:srgbClr val="000000"/>
              </a:buClr>
              <a:buFont typeface="Wingdings" panose="05000000000000000000" pitchFamily="2" charset="2"/>
              <a:buChar char="ü"/>
              <a:defRPr/>
            </a:pPr>
            <a:r>
              <a:rPr lang="en-US" altLang="en-US" sz="1400" dirty="0">
                <a:latin typeface="Arial" panose="020B0604020202020204" pitchFamily="34" charset="0"/>
                <a:ea typeface="Helvetica" charset="0"/>
                <a:cs typeface="Arial" panose="020B0604020202020204" pitchFamily="34" charset="0"/>
                <a:sym typeface="Helvetica" charset="0"/>
              </a:rPr>
              <a:t>Gantt chart - project plan</a:t>
            </a:r>
          </a:p>
          <a:p>
            <a:pPr marL="629521" indent="-392892" defTabSz="914145">
              <a:lnSpc>
                <a:spcPct val="90000"/>
              </a:lnSpc>
              <a:spcBef>
                <a:spcPts val="422"/>
              </a:spcBef>
              <a:buClr>
                <a:srgbClr val="000000"/>
              </a:buClr>
              <a:buFont typeface="Wingdings" panose="05000000000000000000" pitchFamily="2" charset="2"/>
              <a:buChar char="ü"/>
              <a:defRPr/>
            </a:pPr>
            <a:r>
              <a:rPr lang="en-US" altLang="en-US" sz="1400" dirty="0">
                <a:latin typeface="Arial" panose="020B0604020202020204" pitchFamily="34" charset="0"/>
                <a:ea typeface="Helvetica" charset="0"/>
                <a:cs typeface="Arial" panose="020B0604020202020204" pitchFamily="34" charset="0"/>
                <a:sym typeface="Helvetica" charset="0"/>
              </a:rPr>
              <a:t>Bar chart compare turnover over time </a:t>
            </a:r>
          </a:p>
          <a:p>
            <a:pPr marL="629521" indent="-392892" defTabSz="914145">
              <a:lnSpc>
                <a:spcPct val="90000"/>
              </a:lnSpc>
              <a:spcBef>
                <a:spcPts val="422"/>
              </a:spcBef>
              <a:buClr>
                <a:srgbClr val="000000"/>
              </a:buClr>
              <a:buFont typeface="Wingdings" panose="05000000000000000000" pitchFamily="2" charset="2"/>
              <a:buChar char="ü"/>
              <a:defRPr/>
            </a:pPr>
            <a:r>
              <a:rPr lang="en-US" altLang="en-US" sz="1400" dirty="0">
                <a:latin typeface="Arial" panose="020B0604020202020204" pitchFamily="34" charset="0"/>
                <a:ea typeface="Helvetica" charset="0"/>
                <a:cs typeface="Arial" panose="020B0604020202020204" pitchFamily="34" charset="0"/>
                <a:sym typeface="Helvetica" charset="0"/>
              </a:rPr>
              <a:t>Pie chart to </a:t>
            </a:r>
            <a:r>
              <a:rPr lang="en-US" altLang="en-US" sz="1400" dirty="0" err="1">
                <a:latin typeface="Arial" panose="020B0604020202020204" pitchFamily="34" charset="0"/>
                <a:ea typeface="Helvetica" charset="0"/>
                <a:cs typeface="Arial" panose="020B0604020202020204" pitchFamily="34" charset="0"/>
                <a:sym typeface="Helvetica" charset="0"/>
              </a:rPr>
              <a:t>categorise</a:t>
            </a:r>
            <a:r>
              <a:rPr lang="en-US" altLang="en-US" sz="1400" dirty="0">
                <a:latin typeface="Arial" panose="020B0604020202020204" pitchFamily="34" charset="0"/>
                <a:ea typeface="Helvetica" charset="0"/>
                <a:cs typeface="Arial" panose="020B0604020202020204" pitchFamily="34" charset="0"/>
                <a:sym typeface="Helvetica" charset="0"/>
              </a:rPr>
              <a:t> reasons for leaving</a:t>
            </a:r>
            <a:endParaRPr lang="en-US" altLang="en-US" sz="2000" dirty="0">
              <a:latin typeface="Arial" panose="020B0604020202020204" pitchFamily="34" charset="0"/>
              <a:ea typeface="Helvetica" charset="0"/>
              <a:cs typeface="Arial" panose="020B0604020202020204" pitchFamily="34" charset="0"/>
              <a:sym typeface="Helvetica" charset="0"/>
            </a:endParaRPr>
          </a:p>
          <a:p>
            <a:pPr marL="0" indent="0" defTabSz="914145">
              <a:lnSpc>
                <a:spcPct val="90000"/>
              </a:lnSpc>
              <a:spcBef>
                <a:spcPts val="422"/>
              </a:spcBef>
              <a:buClr>
                <a:srgbClr val="000000"/>
              </a:buClr>
              <a:buNone/>
              <a:defRPr/>
            </a:pPr>
            <a:endParaRPr lang="en-US" altLang="en-US" sz="2200" dirty="0">
              <a:latin typeface="Arial" panose="020B0604020202020204" pitchFamily="34" charset="0"/>
              <a:ea typeface="Helvetica" charset="0"/>
              <a:cs typeface="Arial" panose="020B0604020202020204" pitchFamily="34" charset="0"/>
              <a:sym typeface="Helvetica" charset="0"/>
            </a:endParaRPr>
          </a:p>
          <a:p>
            <a:pPr marL="116082" indent="-116082" defTabSz="914145">
              <a:lnSpc>
                <a:spcPct val="90000"/>
              </a:lnSpc>
              <a:spcBef>
                <a:spcPts val="422"/>
              </a:spcBef>
              <a:buNone/>
              <a:defRPr/>
            </a:pPr>
            <a:endParaRPr lang="en-US" altLang="en-US" sz="2200" dirty="0">
              <a:latin typeface="Arial" panose="020B0604020202020204" pitchFamily="34" charset="0"/>
              <a:ea typeface="Helvetica" charset="0"/>
              <a:cs typeface="Arial" panose="020B0604020202020204" pitchFamily="34" charset="0"/>
              <a:sym typeface="Helvetica" charset="0"/>
            </a:endParaRPr>
          </a:p>
        </p:txBody>
      </p:sp>
      <p:pic>
        <p:nvPicPr>
          <p:cNvPr id="10" name="Picture 1" descr="image7.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323384" y="3318413"/>
            <a:ext cx="3920295" cy="237626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1" name="Picture 2" descr="image8.pn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032104" y="2060848"/>
            <a:ext cx="3429000" cy="268002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3" name="Rectangle 4"/>
          <p:cNvSpPr>
            <a:spLocks/>
          </p:cNvSpPr>
          <p:nvPr/>
        </p:nvSpPr>
        <p:spPr bwMode="auto">
          <a:xfrm>
            <a:off x="6826817" y="4855165"/>
            <a:ext cx="4041799" cy="6429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8896" tIns="50798" rIns="88896" bIns="50798"/>
          <a:lstStyle>
            <a:lvl1pPr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eaLnBrk="1">
              <a:spcBef>
                <a:spcPts val="1125"/>
              </a:spcBef>
              <a:buSzTx/>
              <a:buNone/>
            </a:pPr>
            <a:r>
              <a:rPr lang="en-US" altLang="en-US" sz="1800" b="1" dirty="0">
                <a:latin typeface="Arial" pitchFamily="34" charset="0"/>
                <a:cs typeface="Arial" pitchFamily="34" charset="0"/>
                <a:sym typeface="Arial" pitchFamily="34" charset="0"/>
              </a:rPr>
              <a:t>Pie chart- </a:t>
            </a:r>
            <a:r>
              <a:rPr lang="en-US" altLang="en-US" sz="1800" dirty="0">
                <a:latin typeface="Arial" pitchFamily="34" charset="0"/>
                <a:cs typeface="Arial" pitchFamily="34" charset="0"/>
                <a:sym typeface="Arial" pitchFamily="34" charset="0"/>
              </a:rPr>
              <a:t>useful to show breakdown of a whole into key categories.</a:t>
            </a:r>
            <a:endParaRPr lang="en-US" altLang="en-US" sz="2500" dirty="0"/>
          </a:p>
        </p:txBody>
      </p:sp>
    </p:spTree>
    <p:extLst>
      <p:ext uri="{BB962C8B-B14F-4D97-AF65-F5344CB8AC3E}">
        <p14:creationId xmlns:p14="http://schemas.microsoft.com/office/powerpoint/2010/main" val="2122240586"/>
      </p:ext>
    </p:extLst>
  </p:cSld>
  <p:clrMapOvr>
    <a:masterClrMapping/>
  </p:clrMapOvr>
  <p:transition spd="med"/>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BAABA-9496-47FC-A0B6-AF97B6C4D180}"/>
              </a:ext>
            </a:extLst>
          </p:cNvPr>
          <p:cNvSpPr>
            <a:spLocks noGrp="1"/>
          </p:cNvSpPr>
          <p:nvPr>
            <p:ph type="title"/>
          </p:nvPr>
        </p:nvSpPr>
        <p:spPr>
          <a:xfrm>
            <a:off x="609599" y="4429919"/>
            <a:ext cx="10972800" cy="1143000"/>
          </a:xfrm>
        </p:spPr>
        <p:txBody>
          <a:bodyPr/>
          <a:lstStyle/>
          <a:p>
            <a:r>
              <a:rPr lang="en-GB" b="1" dirty="0"/>
              <a:t>Conclusion</a:t>
            </a:r>
          </a:p>
        </p:txBody>
      </p:sp>
      <p:pic>
        <p:nvPicPr>
          <p:cNvPr id="5" name="Content Placeholder 4" descr="Text&#10;&#10;Description automatically generated">
            <a:extLst>
              <a:ext uri="{FF2B5EF4-FFF2-40B4-BE49-F238E27FC236}">
                <a16:creationId xmlns:a16="http://schemas.microsoft.com/office/drawing/2014/main" id="{3ECDD686-093E-4E4D-BCF1-7376D15A7B7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82435" y="457745"/>
            <a:ext cx="6227128" cy="4143871"/>
          </a:xfrm>
        </p:spPr>
      </p:pic>
    </p:spTree>
    <p:extLst>
      <p:ext uri="{BB962C8B-B14F-4D97-AF65-F5344CB8AC3E}">
        <p14:creationId xmlns:p14="http://schemas.microsoft.com/office/powerpoint/2010/main" val="53607395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Drawing Conclusions</a:t>
            </a:r>
          </a:p>
        </p:txBody>
      </p:sp>
      <p:sp>
        <p:nvSpPr>
          <p:cNvPr id="3" name="Content Placeholder 2"/>
          <p:cNvSpPr>
            <a:spLocks noGrp="1"/>
          </p:cNvSpPr>
          <p:nvPr>
            <p:ph idx="1"/>
          </p:nvPr>
        </p:nvSpPr>
        <p:spPr/>
        <p:txBody>
          <a:bodyPr>
            <a:normAutofit fontScale="92500"/>
          </a:bodyPr>
          <a:lstStyle/>
          <a:p>
            <a:r>
              <a:rPr lang="en-GB" dirty="0"/>
              <a:t>Conclusions bring together all the information presented to provide a response to the aim of the report</a:t>
            </a:r>
          </a:p>
          <a:p>
            <a:r>
              <a:rPr lang="en-GB" dirty="0"/>
              <a:t>Logical deductions based on the data in the literature review</a:t>
            </a:r>
          </a:p>
          <a:p>
            <a:r>
              <a:rPr lang="en-GB" dirty="0"/>
              <a:t>Includes a comprehensive summary of your research findings</a:t>
            </a:r>
          </a:p>
          <a:p>
            <a:r>
              <a:rPr lang="en-GB" dirty="0"/>
              <a:t>Refer back to the aim and objectives</a:t>
            </a:r>
          </a:p>
          <a:p>
            <a:r>
              <a:rPr lang="en-GB" dirty="0"/>
              <a:t>No new information</a:t>
            </a:r>
          </a:p>
          <a:p>
            <a:r>
              <a:rPr lang="en-GB" dirty="0"/>
              <a:t>End with a statement leading to the recommendations section</a:t>
            </a:r>
          </a:p>
        </p:txBody>
      </p:sp>
    </p:spTree>
    <p:extLst>
      <p:ext uri="{BB962C8B-B14F-4D97-AF65-F5344CB8AC3E}">
        <p14:creationId xmlns:p14="http://schemas.microsoft.com/office/powerpoint/2010/main" val="26189364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7FCAB-B860-4CD0-9450-2C8BD92A15C3}"/>
              </a:ext>
            </a:extLst>
          </p:cNvPr>
          <p:cNvSpPr>
            <a:spLocks noGrp="1"/>
          </p:cNvSpPr>
          <p:nvPr>
            <p:ph type="title"/>
          </p:nvPr>
        </p:nvSpPr>
        <p:spPr/>
        <p:txBody>
          <a:bodyPr/>
          <a:lstStyle/>
          <a:p>
            <a:r>
              <a:rPr lang="en-GB" dirty="0"/>
              <a:t>CIPD Guidance</a:t>
            </a:r>
          </a:p>
        </p:txBody>
      </p:sp>
      <p:sp>
        <p:nvSpPr>
          <p:cNvPr id="3" name="Content Placeholder 2">
            <a:extLst>
              <a:ext uri="{FF2B5EF4-FFF2-40B4-BE49-F238E27FC236}">
                <a16:creationId xmlns:a16="http://schemas.microsoft.com/office/drawing/2014/main" id="{A7E43487-0F4D-47B8-A4FC-2136A433EB61}"/>
              </a:ext>
            </a:extLst>
          </p:cNvPr>
          <p:cNvSpPr>
            <a:spLocks noGrp="1"/>
          </p:cNvSpPr>
          <p:nvPr>
            <p:ph idx="1"/>
          </p:nvPr>
        </p:nvSpPr>
        <p:spPr/>
        <p:txBody>
          <a:bodyPr>
            <a:normAutofit fontScale="85000" lnSpcReduction="10000"/>
          </a:bodyPr>
          <a:lstStyle/>
          <a:p>
            <a:pPr marL="0" indent="0">
              <a:buNone/>
            </a:pPr>
            <a:r>
              <a:rPr lang="en-US" dirty="0"/>
              <a:t>A key part of a critical review is assessing the author’s ‘argument’. In this context, the argument is the line of reasoning or the approach or point of view of the author. It may be the author is defending a particular idea. They may be trying to make a case for something, perhaps a new idea, in which case there would then need to be evidence, examples and a clear set of conclusions coming from the research, or investigation done. To be academically acceptable, any outcomes stated should not be just the author’s ideas alone, they must be backed up with valid, appropriate evidence.</a:t>
            </a:r>
          </a:p>
          <a:p>
            <a:pPr marL="0" indent="0" algn="r">
              <a:buNone/>
            </a:pPr>
            <a:r>
              <a:rPr lang="en-US" dirty="0"/>
              <a:t>(CIPD: How to Write a Critical Review)</a:t>
            </a:r>
            <a:endParaRPr lang="en-GB" dirty="0"/>
          </a:p>
        </p:txBody>
      </p:sp>
    </p:spTree>
    <p:extLst>
      <p:ext uri="{BB962C8B-B14F-4D97-AF65-F5344CB8AC3E}">
        <p14:creationId xmlns:p14="http://schemas.microsoft.com/office/powerpoint/2010/main" val="375140335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3EE85-56A4-42E3-B6B2-80F00F1D2CD8}"/>
              </a:ext>
            </a:extLst>
          </p:cNvPr>
          <p:cNvSpPr>
            <a:spLocks noGrp="1"/>
          </p:cNvSpPr>
          <p:nvPr>
            <p:ph type="title"/>
          </p:nvPr>
        </p:nvSpPr>
        <p:spPr>
          <a:xfrm>
            <a:off x="609599" y="4541838"/>
            <a:ext cx="10972800" cy="1143000"/>
          </a:xfrm>
        </p:spPr>
        <p:txBody>
          <a:bodyPr/>
          <a:lstStyle/>
          <a:p>
            <a:r>
              <a:rPr lang="en-GB" b="1" dirty="0"/>
              <a:t>Recommendations</a:t>
            </a:r>
          </a:p>
        </p:txBody>
      </p:sp>
      <p:pic>
        <p:nvPicPr>
          <p:cNvPr id="4" name="Content Placeholder 4" descr="A picture containing logo&#10;&#10;Description automatically generated">
            <a:extLst>
              <a:ext uri="{FF2B5EF4-FFF2-40B4-BE49-F238E27FC236}">
                <a16:creationId xmlns:a16="http://schemas.microsoft.com/office/drawing/2014/main" id="{B0AA281B-01B9-4E52-AF85-5AFC54DF9A7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990497" y="330835"/>
            <a:ext cx="4211003" cy="4211003"/>
          </a:xfrm>
        </p:spPr>
      </p:pic>
    </p:spTree>
    <p:extLst>
      <p:ext uri="{BB962C8B-B14F-4D97-AF65-F5344CB8AC3E}">
        <p14:creationId xmlns:p14="http://schemas.microsoft.com/office/powerpoint/2010/main" val="242269079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Making Recommendations</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a:solidFill>
                  <a:srgbClr val="000000"/>
                </a:solidFill>
                <a:effectLst/>
                <a:ea typeface="Calibri" panose="020F0502020204030204" pitchFamily="34" charset="0"/>
                <a:cs typeface="Arial" panose="020B0604020202020204" pitchFamily="34" charset="0"/>
              </a:rPr>
              <a:t>Make justified recommendations to named stakeholders for sustaining and/or improving practice based on findings in the report.</a:t>
            </a:r>
            <a:endParaRPr lang="en-GB" dirty="0">
              <a:effectLst/>
              <a:ea typeface="Calibri" panose="020F0502020204030204" pitchFamily="34" charset="0"/>
              <a:cs typeface="Times New Roman" panose="02020603050405020304" pitchFamily="18" charset="0"/>
            </a:endParaRPr>
          </a:p>
          <a:p>
            <a:pPr marL="0" indent="0">
              <a:buNone/>
            </a:pPr>
            <a:endParaRPr lang="en-GB" dirty="0"/>
          </a:p>
          <a:p>
            <a:pPr marL="0" indent="0">
              <a:buNone/>
            </a:pPr>
            <a:r>
              <a:rPr lang="en-GB" dirty="0"/>
              <a:t>Recommendations should be:</a:t>
            </a:r>
          </a:p>
          <a:p>
            <a:r>
              <a:rPr lang="en-GB" dirty="0"/>
              <a:t>Logical – should flow logically from the conclusions</a:t>
            </a:r>
          </a:p>
          <a:p>
            <a:r>
              <a:rPr lang="en-GB" dirty="0"/>
              <a:t>Relevant – must meet the purpose and scope outlined</a:t>
            </a:r>
          </a:p>
          <a:p>
            <a:r>
              <a:rPr lang="en-GB" dirty="0"/>
              <a:t>Feasible – must be practical and workable</a:t>
            </a:r>
          </a:p>
        </p:txBody>
      </p:sp>
    </p:spTree>
    <p:extLst>
      <p:ext uri="{BB962C8B-B14F-4D97-AF65-F5344CB8AC3E}">
        <p14:creationId xmlns:p14="http://schemas.microsoft.com/office/powerpoint/2010/main" val="197930038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06090"/>
          </a:xfrm>
        </p:spPr>
        <p:txBody>
          <a:bodyPr>
            <a:normAutofit fontScale="90000"/>
          </a:bodyPr>
          <a:lstStyle/>
          <a:p>
            <a:r>
              <a:rPr lang="en-GB" dirty="0"/>
              <a:t>How to make Recommendations</a:t>
            </a:r>
          </a:p>
        </p:txBody>
      </p:sp>
      <p:sp>
        <p:nvSpPr>
          <p:cNvPr id="3" name="Content Placeholder 2"/>
          <p:cNvSpPr>
            <a:spLocks noGrp="1"/>
          </p:cNvSpPr>
          <p:nvPr>
            <p:ph idx="1"/>
          </p:nvPr>
        </p:nvSpPr>
        <p:spPr>
          <a:xfrm>
            <a:off x="1117600" y="1176433"/>
            <a:ext cx="9956800" cy="4320481"/>
          </a:xfrm>
        </p:spPr>
        <p:txBody>
          <a:bodyPr>
            <a:normAutofit fontScale="92500" lnSpcReduction="20000"/>
          </a:bodyPr>
          <a:lstStyle/>
          <a:p>
            <a:r>
              <a:rPr lang="en-GB" dirty="0"/>
              <a:t>Brief – write concisely</a:t>
            </a:r>
          </a:p>
          <a:p>
            <a:r>
              <a:rPr lang="en-GB" dirty="0"/>
              <a:t>Clear – do not be ambiguous as to how the suggestion should be implemented. Ask who, what, when, where and how much?</a:t>
            </a:r>
          </a:p>
          <a:p>
            <a:r>
              <a:rPr lang="en-GB" dirty="0"/>
              <a:t>Precise – vague recommendations usually result from insufficient research/analysis</a:t>
            </a:r>
          </a:p>
          <a:p>
            <a:r>
              <a:rPr lang="en-GB" dirty="0"/>
              <a:t>Include a cost/benefit and resource analysis. What is the cost of doing nothing?</a:t>
            </a:r>
          </a:p>
          <a:p>
            <a:r>
              <a:rPr lang="en-GB" dirty="0"/>
              <a:t>Critical success factors – how you will evaluate effectiveness of change</a:t>
            </a:r>
          </a:p>
        </p:txBody>
      </p:sp>
    </p:spTree>
    <p:extLst>
      <p:ext uri="{BB962C8B-B14F-4D97-AF65-F5344CB8AC3E}">
        <p14:creationId xmlns:p14="http://schemas.microsoft.com/office/powerpoint/2010/main" val="271355275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39023-DC2D-4482-AF7D-E7FC6CB131E5}"/>
              </a:ext>
            </a:extLst>
          </p:cNvPr>
          <p:cNvSpPr>
            <a:spLocks noGrp="1"/>
          </p:cNvSpPr>
          <p:nvPr>
            <p:ph type="title"/>
          </p:nvPr>
        </p:nvSpPr>
        <p:spPr/>
        <p:txBody>
          <a:bodyPr/>
          <a:lstStyle/>
          <a:p>
            <a:r>
              <a:rPr lang="en-GB" dirty="0"/>
              <a:t>Limitations</a:t>
            </a:r>
          </a:p>
        </p:txBody>
      </p:sp>
      <p:sp>
        <p:nvSpPr>
          <p:cNvPr id="3" name="Content Placeholder 2">
            <a:extLst>
              <a:ext uri="{FF2B5EF4-FFF2-40B4-BE49-F238E27FC236}">
                <a16:creationId xmlns:a16="http://schemas.microsoft.com/office/drawing/2014/main" id="{99AAAF37-A518-403D-87AB-DC6F15DE7FFA}"/>
              </a:ext>
            </a:extLst>
          </p:cNvPr>
          <p:cNvSpPr>
            <a:spLocks noGrp="1"/>
          </p:cNvSpPr>
          <p:nvPr>
            <p:ph idx="1"/>
          </p:nvPr>
        </p:nvSpPr>
        <p:spPr>
          <a:xfrm>
            <a:off x="609600" y="1417638"/>
            <a:ext cx="10972800" cy="3917032"/>
          </a:xfrm>
        </p:spPr>
        <p:txBody>
          <a:bodyPr>
            <a:normAutofit/>
          </a:bodyPr>
          <a:lstStyle/>
          <a:p>
            <a:pPr marL="0" indent="0" algn="ctr">
              <a:buNone/>
            </a:pP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Acknowledge and discuss any limitation of your research </a:t>
            </a:r>
          </a:p>
          <a:p>
            <a:pPr marL="0" indent="0" algn="ctr">
              <a:buNone/>
            </a:pPr>
            <a:r>
              <a:rPr lang="en-GB" sz="2400" dirty="0" err="1">
                <a:effectLst/>
                <a:latin typeface="Calibri" panose="020F0502020204030204" pitchFamily="34" charset="0"/>
                <a:ea typeface="Times New Roman" panose="02020603050405020304" pitchFamily="18" charset="0"/>
                <a:cs typeface="Times New Roman" panose="02020603050405020304" pitchFamily="18" charset="0"/>
              </a:rPr>
              <a:t>eg</a:t>
            </a: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 small sample size, timescale, access etc</a:t>
            </a:r>
          </a:p>
          <a:p>
            <a:pPr marL="0" indent="0">
              <a:buNone/>
            </a:pP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2000" i="1" dirty="0">
                <a:effectLst/>
                <a:latin typeface="Calibri" panose="020F0502020204030204" pitchFamily="34" charset="0"/>
                <a:ea typeface="Times New Roman" panose="02020603050405020304" pitchFamily="18" charset="0"/>
                <a:cs typeface="Times New Roman" panose="02020603050405020304" pitchFamily="18" charset="0"/>
              </a:rPr>
              <a:t>The response rate to the questionnaires was lower than hoped for and whilst the results are indicative of employees’ perception of the appraisal process it is felt that the response rate was not high enough to be fully relied upon. The timeframe for people to respond was only a week and potentially had this been extended the number of respondents would have increased.  Due to the style of questions the degree of subjectivity must be considered although it is difficult to ascertain the exact impact on the results. (Armstrong, 2012)  As only 25% of managers were involved in the focus groups their views can only be seen as indicative, additionally as the focus group was relatively unstructured this did lead to the data being harder to analyse.  </a:t>
            </a:r>
          </a:p>
        </p:txBody>
      </p:sp>
    </p:spTree>
    <p:extLst>
      <p:ext uri="{BB962C8B-B14F-4D97-AF65-F5344CB8AC3E}">
        <p14:creationId xmlns:p14="http://schemas.microsoft.com/office/powerpoint/2010/main" val="127545135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curtain, furniture&#10;&#10;Description automatically generated">
            <a:extLst>
              <a:ext uri="{FF2B5EF4-FFF2-40B4-BE49-F238E27FC236}">
                <a16:creationId xmlns:a16="http://schemas.microsoft.com/office/drawing/2014/main" id="{AFF17298-5C44-471F-B445-07A9B63BDBC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428090" y="294640"/>
            <a:ext cx="7335820" cy="5192771"/>
          </a:xfrm>
        </p:spPr>
      </p:pic>
    </p:spTree>
    <p:extLst>
      <p:ext uri="{BB962C8B-B14F-4D97-AF65-F5344CB8AC3E}">
        <p14:creationId xmlns:p14="http://schemas.microsoft.com/office/powerpoint/2010/main" val="193810139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29877" y="1417638"/>
            <a:ext cx="7748340" cy="4062651"/>
          </a:xfrm>
          <a:prstGeom prst="rect">
            <a:avLst/>
          </a:prstGeom>
          <a:noFill/>
        </p:spPr>
        <p:txBody>
          <a:bodyPr wrap="none" rtlCol="0">
            <a:spAutoFit/>
          </a:bodyPr>
          <a:lstStyle/>
          <a:p>
            <a:r>
              <a:rPr lang="en-GB" dirty="0"/>
              <a:t>Is it in a report format with </a:t>
            </a:r>
          </a:p>
          <a:p>
            <a:pPr marL="342900" indent="-342900">
              <a:buFont typeface="Wingdings" panose="05000000000000000000" pitchFamily="2" charset="2"/>
              <a:buChar char="ü"/>
            </a:pPr>
            <a:endParaRPr lang="en-GB" sz="2400" dirty="0"/>
          </a:p>
          <a:p>
            <a:pPr marL="342900" indent="-342900">
              <a:buFont typeface="Wingdings" panose="05000000000000000000" pitchFamily="2" charset="2"/>
              <a:buChar char="ü"/>
            </a:pPr>
            <a:r>
              <a:rPr lang="en-GB" sz="2400" dirty="0"/>
              <a:t>An executive summary</a:t>
            </a:r>
          </a:p>
          <a:p>
            <a:pPr marL="342900" indent="-342900">
              <a:buFont typeface="Wingdings" panose="05000000000000000000" pitchFamily="2" charset="2"/>
              <a:buChar char="ü"/>
            </a:pPr>
            <a:r>
              <a:rPr lang="en-GB" sz="2400" dirty="0"/>
              <a:t>A clear contents page</a:t>
            </a:r>
          </a:p>
          <a:p>
            <a:pPr marL="342900" indent="-342900">
              <a:buFont typeface="Wingdings" panose="05000000000000000000" pitchFamily="2" charset="2"/>
              <a:buChar char="ü"/>
            </a:pPr>
            <a:r>
              <a:rPr lang="en-GB" sz="2400" dirty="0"/>
              <a:t>Use of Harvard Referencing throughout?</a:t>
            </a:r>
          </a:p>
          <a:p>
            <a:pPr marL="342900" indent="-342900">
              <a:buFont typeface="Wingdings" panose="05000000000000000000" pitchFamily="2" charset="2"/>
              <a:buChar char="ü"/>
            </a:pPr>
            <a:r>
              <a:rPr lang="en-GB" sz="2400" dirty="0"/>
              <a:t>Numbered sub-headings</a:t>
            </a:r>
          </a:p>
          <a:p>
            <a:pPr marL="342900" indent="-342900">
              <a:buFont typeface="Wingdings" panose="05000000000000000000" pitchFamily="2" charset="2"/>
              <a:buChar char="ü"/>
            </a:pPr>
            <a:r>
              <a:rPr lang="en-GB" sz="2400" dirty="0"/>
              <a:t>A list of alphabetically ordered references at the end?</a:t>
            </a:r>
          </a:p>
          <a:p>
            <a:pPr marL="342900" indent="-342900">
              <a:buFont typeface="Wingdings" panose="05000000000000000000" pitchFamily="2" charset="2"/>
              <a:buChar char="ü"/>
            </a:pPr>
            <a:r>
              <a:rPr lang="en-GB" sz="2400" dirty="0"/>
              <a:t>Page numbers in place?</a:t>
            </a:r>
          </a:p>
          <a:p>
            <a:pPr marL="342900" indent="-342900">
              <a:buFont typeface="Wingdings" panose="05000000000000000000" pitchFamily="2" charset="2"/>
              <a:buChar char="ü"/>
            </a:pPr>
            <a:r>
              <a:rPr lang="en-GB" sz="2400" dirty="0"/>
              <a:t>Your name in header/footer?</a:t>
            </a:r>
          </a:p>
          <a:p>
            <a:pPr marL="342900" indent="-342900">
              <a:buFont typeface="Wingdings" panose="05000000000000000000" pitchFamily="2" charset="2"/>
              <a:buChar char="ü"/>
            </a:pPr>
            <a:r>
              <a:rPr lang="en-GB" sz="2400" dirty="0"/>
              <a:t>Some use of diagrams/figures?</a:t>
            </a:r>
          </a:p>
          <a:p>
            <a:pPr marL="342900" indent="-342900">
              <a:buFont typeface="Wingdings" panose="05000000000000000000" pitchFamily="2" charset="2"/>
              <a:buChar char="ü"/>
            </a:pPr>
            <a:r>
              <a:rPr lang="en-GB" sz="2400" dirty="0"/>
              <a:t>Signed title page confirming word count?</a:t>
            </a:r>
          </a:p>
        </p:txBody>
      </p:sp>
      <p:sp>
        <p:nvSpPr>
          <p:cNvPr id="3" name="Title 2"/>
          <p:cNvSpPr>
            <a:spLocks noGrp="1"/>
          </p:cNvSpPr>
          <p:nvPr>
            <p:ph type="title"/>
          </p:nvPr>
        </p:nvSpPr>
        <p:spPr/>
        <p:txBody>
          <a:bodyPr/>
          <a:lstStyle/>
          <a:p>
            <a:r>
              <a:rPr lang="en-GB" dirty="0"/>
              <a:t>Final Checks</a:t>
            </a:r>
          </a:p>
        </p:txBody>
      </p:sp>
    </p:spTree>
    <p:extLst>
      <p:ext uri="{BB962C8B-B14F-4D97-AF65-F5344CB8AC3E}">
        <p14:creationId xmlns:p14="http://schemas.microsoft.com/office/powerpoint/2010/main" val="260352459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F0A66-0B17-4808-9FDE-3D29B5BA7AE1}"/>
              </a:ext>
            </a:extLst>
          </p:cNvPr>
          <p:cNvSpPr>
            <a:spLocks noGrp="1"/>
          </p:cNvSpPr>
          <p:nvPr>
            <p:ph type="title"/>
          </p:nvPr>
        </p:nvSpPr>
        <p:spPr/>
        <p:txBody>
          <a:bodyPr/>
          <a:lstStyle/>
          <a:p>
            <a:r>
              <a:rPr lang="en-GB" dirty="0"/>
              <a:t>Recap Questions</a:t>
            </a:r>
          </a:p>
        </p:txBody>
      </p:sp>
      <p:sp>
        <p:nvSpPr>
          <p:cNvPr id="3" name="Content Placeholder 2">
            <a:extLst>
              <a:ext uri="{FF2B5EF4-FFF2-40B4-BE49-F238E27FC236}">
                <a16:creationId xmlns:a16="http://schemas.microsoft.com/office/drawing/2014/main" id="{5E5BC839-7C3F-418B-B3BE-403C7D5DAFDA}"/>
              </a:ext>
            </a:extLst>
          </p:cNvPr>
          <p:cNvSpPr>
            <a:spLocks noGrp="1"/>
          </p:cNvSpPr>
          <p:nvPr>
            <p:ph idx="1"/>
          </p:nvPr>
        </p:nvSpPr>
        <p:spPr>
          <a:xfrm>
            <a:off x="609600" y="2261152"/>
            <a:ext cx="10972800" cy="2335695"/>
          </a:xfrm>
        </p:spPr>
        <p:txBody>
          <a:bodyPr>
            <a:noAutofit/>
          </a:bodyPr>
          <a:lstStyle/>
          <a:p>
            <a:pPr marL="342900" lvl="0" indent="-342900">
              <a:spcAft>
                <a:spcPts val="600"/>
              </a:spcAft>
              <a:buFont typeface="+mj-lt"/>
              <a:buAutoNum type="arabicPeriod"/>
            </a:pPr>
            <a:r>
              <a:rPr lang="en-US" sz="2400" b="1" dirty="0">
                <a:effectLst/>
                <a:ea typeface="Times New Roman" panose="02020603050405020304" pitchFamily="18" charset="0"/>
              </a:rPr>
              <a:t>When searching the Internet for information it is best to:</a:t>
            </a:r>
            <a:endParaRPr lang="en-GB" sz="2400" b="1" dirty="0">
              <a:effectLst/>
              <a:ea typeface="Times New Roman" panose="02020603050405020304" pitchFamily="18" charset="0"/>
            </a:endParaRPr>
          </a:p>
          <a:p>
            <a:pPr marL="342900" lvl="0" indent="-342900">
              <a:spcAft>
                <a:spcPts val="600"/>
              </a:spcAft>
              <a:buFont typeface="+mj-lt"/>
              <a:buAutoNum type="alphaLcParenR"/>
            </a:pPr>
            <a:r>
              <a:rPr lang="en-US" sz="2400" dirty="0">
                <a:effectLst/>
                <a:ea typeface="Times New Roman" panose="02020603050405020304" pitchFamily="18" charset="0"/>
              </a:rPr>
              <a:t>use the first search result that I find</a:t>
            </a:r>
            <a:endParaRPr lang="en-GB" sz="2400" dirty="0">
              <a:effectLst/>
              <a:ea typeface="Times New Roman" panose="02020603050405020304" pitchFamily="18" charset="0"/>
            </a:endParaRPr>
          </a:p>
          <a:p>
            <a:pPr marL="342900" lvl="0" indent="-342900">
              <a:spcAft>
                <a:spcPts val="600"/>
              </a:spcAft>
              <a:buFont typeface="+mj-lt"/>
              <a:buAutoNum type="alphaLcParenR"/>
            </a:pPr>
            <a:r>
              <a:rPr lang="en-US" sz="2400" dirty="0">
                <a:effectLst/>
                <a:ea typeface="Times New Roman" panose="02020603050405020304" pitchFamily="18" charset="0"/>
              </a:rPr>
              <a:t>only use websites that my tutor has told me about</a:t>
            </a:r>
            <a:endParaRPr lang="en-GB" sz="2400" dirty="0">
              <a:effectLst/>
              <a:ea typeface="Times New Roman" panose="02020603050405020304" pitchFamily="18" charset="0"/>
            </a:endParaRPr>
          </a:p>
          <a:p>
            <a:pPr>
              <a:buFont typeface="+mj-lt"/>
              <a:buAutoNum type="alphaLcParenR"/>
            </a:pPr>
            <a:r>
              <a:rPr lang="en-GB" sz="2400" dirty="0">
                <a:effectLst/>
                <a:ea typeface="Arial" panose="020B0604020202020204" pitchFamily="34" charset="0"/>
              </a:rPr>
              <a:t>prioritise well-known websites such as the CIPD and The Office of National Statistics</a:t>
            </a:r>
          </a:p>
        </p:txBody>
      </p:sp>
    </p:spTree>
    <p:extLst>
      <p:ext uri="{BB962C8B-B14F-4D97-AF65-F5344CB8AC3E}">
        <p14:creationId xmlns:p14="http://schemas.microsoft.com/office/powerpoint/2010/main" val="321016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nodeType="clickEffect">
                                  <p:stCondLst>
                                    <p:cond delay="0"/>
                                  </p:stCondLst>
                                  <p:childTnLst>
                                    <p:animClr clrSpc="rgb" dir="cw">
                                      <p:cBhvr override="childStyle">
                                        <p:cTn id="6" dur="2000" fill="hold"/>
                                        <p:tgtEl>
                                          <p:spTgt spid="3">
                                            <p:txEl>
                                              <p:pRg st="3" end="3"/>
                                            </p:txEl>
                                          </p:spTgt>
                                        </p:tgtEl>
                                        <p:attrNameLst>
                                          <p:attrName>style.color</p:attrName>
                                        </p:attrNameLst>
                                      </p:cBhvr>
                                      <p:to>
                                        <a:srgbClr val="FF0000"/>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836776-A111-4C64-A9F9-F40C71CFE7FF}"/>
              </a:ext>
            </a:extLst>
          </p:cNvPr>
          <p:cNvSpPr>
            <a:spLocks noGrp="1"/>
          </p:cNvSpPr>
          <p:nvPr>
            <p:ph idx="1"/>
          </p:nvPr>
        </p:nvSpPr>
        <p:spPr>
          <a:xfrm>
            <a:off x="609600" y="2350605"/>
            <a:ext cx="10972800" cy="2156790"/>
          </a:xfrm>
        </p:spPr>
        <p:txBody>
          <a:bodyPr/>
          <a:lstStyle/>
          <a:p>
            <a:pPr marL="0" lvl="0" indent="0">
              <a:spcAft>
                <a:spcPts val="600"/>
              </a:spcAft>
              <a:buNone/>
            </a:pPr>
            <a:r>
              <a:rPr lang="en-US" sz="2400" b="1" dirty="0">
                <a:effectLst/>
                <a:ea typeface="Times New Roman" panose="02020603050405020304" pitchFamily="18" charset="0"/>
              </a:rPr>
              <a:t>2. “Replicability” in terms of research designs relates to:</a:t>
            </a:r>
            <a:endParaRPr lang="en-GB" sz="2400" b="1" dirty="0">
              <a:effectLst/>
              <a:ea typeface="Times New Roman" panose="02020603050405020304" pitchFamily="18" charset="0"/>
            </a:endParaRPr>
          </a:p>
          <a:p>
            <a:pPr marL="457200" lvl="0" indent="-457200">
              <a:spcAft>
                <a:spcPts val="600"/>
              </a:spcAft>
              <a:buFont typeface="+mj-lt"/>
              <a:buAutoNum type="alphaLcParenR"/>
            </a:pPr>
            <a:r>
              <a:rPr lang="en-US" sz="2400" dirty="0">
                <a:effectLst/>
                <a:ea typeface="Times New Roman" panose="02020603050405020304" pitchFamily="18" charset="0"/>
              </a:rPr>
              <a:t>the extent to which conclusions are consistent with the collected data</a:t>
            </a:r>
            <a:endParaRPr lang="en-GB" sz="2400" dirty="0">
              <a:effectLst/>
              <a:ea typeface="Times New Roman" panose="02020603050405020304" pitchFamily="18" charset="0"/>
            </a:endParaRPr>
          </a:p>
          <a:p>
            <a:pPr marL="457200" lvl="0" indent="-457200">
              <a:spcAft>
                <a:spcPts val="600"/>
              </a:spcAft>
              <a:buFont typeface="+mj-lt"/>
              <a:buAutoNum type="alphaLcParenR"/>
            </a:pPr>
            <a:r>
              <a:rPr lang="en-US" sz="2400" dirty="0">
                <a:effectLst/>
                <a:ea typeface="Times New Roman" panose="02020603050405020304" pitchFamily="18" charset="0"/>
              </a:rPr>
              <a:t>whether another researcher can repeat a given study</a:t>
            </a:r>
            <a:endParaRPr lang="en-GB" sz="2400" dirty="0">
              <a:effectLst/>
              <a:ea typeface="Times New Roman" panose="02020603050405020304" pitchFamily="18" charset="0"/>
            </a:endParaRPr>
          </a:p>
          <a:p>
            <a:pPr marL="457200" lvl="0" indent="-457200">
              <a:spcAft>
                <a:spcPts val="600"/>
              </a:spcAft>
              <a:buFont typeface="+mj-lt"/>
              <a:buAutoNum type="alphaLcParenR"/>
            </a:pPr>
            <a:r>
              <a:rPr lang="en-US" sz="2400" dirty="0">
                <a:effectLst/>
                <a:ea typeface="Times New Roman" panose="02020603050405020304" pitchFamily="18" charset="0"/>
              </a:rPr>
              <a:t>whether data collection methods are consistent</a:t>
            </a:r>
            <a:endParaRPr lang="en-GB" sz="2400" dirty="0">
              <a:effectLst/>
              <a:ea typeface="Times New Roman" panose="02020603050405020304" pitchFamily="18" charset="0"/>
            </a:endParaRPr>
          </a:p>
          <a:p>
            <a:endParaRPr lang="en-GB" dirty="0"/>
          </a:p>
        </p:txBody>
      </p:sp>
    </p:spTree>
    <p:extLst>
      <p:ext uri="{BB962C8B-B14F-4D97-AF65-F5344CB8AC3E}">
        <p14:creationId xmlns:p14="http://schemas.microsoft.com/office/powerpoint/2010/main" val="1270073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nodeType="clickEffect">
                                  <p:stCondLst>
                                    <p:cond delay="0"/>
                                  </p:stCondLst>
                                  <p:childTnLst>
                                    <p:animClr clrSpc="rgb" dir="cw">
                                      <p:cBhvr override="childStyle">
                                        <p:cTn id="6" dur="2000" fill="hold"/>
                                        <p:tgtEl>
                                          <p:spTgt spid="3">
                                            <p:txEl>
                                              <p:pRg st="2" end="2"/>
                                            </p:txEl>
                                          </p:spTgt>
                                        </p:tgtEl>
                                        <p:attrNameLst>
                                          <p:attrName>style.color</p:attrName>
                                        </p:attrNameLst>
                                      </p:cBhvr>
                                      <p:to>
                                        <a:srgbClr val="FF0000"/>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AF941AB-C9C0-48F5-A4AD-8B8A03726E1D}"/>
              </a:ext>
            </a:extLst>
          </p:cNvPr>
          <p:cNvSpPr>
            <a:spLocks noGrp="1"/>
          </p:cNvSpPr>
          <p:nvPr>
            <p:ph idx="1"/>
          </p:nvPr>
        </p:nvSpPr>
        <p:spPr>
          <a:xfrm>
            <a:off x="609600" y="1953039"/>
            <a:ext cx="10972800" cy="2951921"/>
          </a:xfrm>
        </p:spPr>
        <p:txBody>
          <a:bodyPr/>
          <a:lstStyle/>
          <a:p>
            <a:pPr marL="0" lvl="0" indent="0">
              <a:spcAft>
                <a:spcPts val="600"/>
              </a:spcAft>
              <a:buNone/>
            </a:pPr>
            <a:r>
              <a:rPr lang="en-US" sz="2400" b="1" dirty="0">
                <a:effectLst/>
                <a:ea typeface="Times New Roman" panose="02020603050405020304" pitchFamily="18" charset="0"/>
              </a:rPr>
              <a:t>3.   When sampling we must:</a:t>
            </a:r>
            <a:endParaRPr lang="en-GB" sz="2400" b="1" dirty="0">
              <a:effectLst/>
              <a:ea typeface="Times New Roman" panose="02020603050405020304" pitchFamily="18" charset="0"/>
            </a:endParaRPr>
          </a:p>
          <a:p>
            <a:pPr marL="457200" lvl="0" indent="-457200">
              <a:spcAft>
                <a:spcPts val="600"/>
              </a:spcAft>
              <a:buFont typeface="+mj-lt"/>
              <a:buAutoNum type="alphaLcParenR"/>
            </a:pPr>
            <a:r>
              <a:rPr lang="en-US" sz="2400" dirty="0">
                <a:effectLst/>
                <a:ea typeface="Times New Roman" panose="02020603050405020304" pitchFamily="18" charset="0"/>
              </a:rPr>
              <a:t>ensure that our chosen sample is representative of the wider group from which it has been drawn</a:t>
            </a:r>
            <a:endParaRPr lang="en-GB" sz="2400" dirty="0">
              <a:effectLst/>
              <a:ea typeface="Times New Roman" panose="02020603050405020304" pitchFamily="18" charset="0"/>
            </a:endParaRPr>
          </a:p>
          <a:p>
            <a:pPr marL="457200" lvl="0" indent="-457200">
              <a:spcAft>
                <a:spcPts val="600"/>
              </a:spcAft>
              <a:buFont typeface="+mj-lt"/>
              <a:buAutoNum type="alphaLcParenR"/>
            </a:pPr>
            <a:r>
              <a:rPr lang="en-US" sz="2400" dirty="0">
                <a:effectLst/>
                <a:ea typeface="Times New Roman" panose="02020603050405020304" pitchFamily="18" charset="0"/>
              </a:rPr>
              <a:t>choose to interview or survey only the people who will give us the ‘best’ responses</a:t>
            </a:r>
            <a:endParaRPr lang="en-GB" sz="2400" dirty="0">
              <a:effectLst/>
              <a:ea typeface="Times New Roman" panose="02020603050405020304" pitchFamily="18" charset="0"/>
            </a:endParaRPr>
          </a:p>
          <a:p>
            <a:pPr marL="457200" lvl="0" indent="-457200">
              <a:spcAft>
                <a:spcPts val="600"/>
              </a:spcAft>
              <a:buFont typeface="+mj-lt"/>
              <a:buAutoNum type="alphaLcParenR"/>
            </a:pPr>
            <a:r>
              <a:rPr lang="en-US" sz="2400" dirty="0">
                <a:effectLst/>
                <a:ea typeface="Times New Roman" panose="02020603050405020304" pitchFamily="18" charset="0"/>
              </a:rPr>
              <a:t>think carefully about our </a:t>
            </a:r>
            <a:r>
              <a:rPr lang="en-US" sz="2400" dirty="0" err="1">
                <a:effectLst/>
                <a:ea typeface="Times New Roman" panose="02020603050405020304" pitchFamily="18" charset="0"/>
              </a:rPr>
              <a:t>organisation’s</a:t>
            </a:r>
            <a:r>
              <a:rPr lang="en-US" sz="2400" dirty="0">
                <a:effectLst/>
                <a:ea typeface="Times New Roman" panose="02020603050405020304" pitchFamily="18" charset="0"/>
              </a:rPr>
              <a:t> requirements for the final report</a:t>
            </a:r>
            <a:endParaRPr lang="en-GB" sz="2400" dirty="0">
              <a:effectLst/>
              <a:ea typeface="Times New Roman" panose="02020603050405020304" pitchFamily="18" charset="0"/>
            </a:endParaRPr>
          </a:p>
          <a:p>
            <a:endParaRPr lang="en-GB" dirty="0"/>
          </a:p>
        </p:txBody>
      </p:sp>
    </p:spTree>
    <p:extLst>
      <p:ext uri="{BB962C8B-B14F-4D97-AF65-F5344CB8AC3E}">
        <p14:creationId xmlns:p14="http://schemas.microsoft.com/office/powerpoint/2010/main" val="3595152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nodeType="clickEffect">
                                  <p:stCondLst>
                                    <p:cond delay="0"/>
                                  </p:stCondLst>
                                  <p:childTnLst>
                                    <p:animClr clrSpc="rgb" dir="cw">
                                      <p:cBhvr override="childStyle">
                                        <p:cTn id="6" dur="2000" fill="hold"/>
                                        <p:tgtEl>
                                          <p:spTgt spid="3">
                                            <p:txEl>
                                              <p:pRg st="1" end="1"/>
                                            </p:txEl>
                                          </p:spTgt>
                                        </p:tgtEl>
                                        <p:attrNameLst>
                                          <p:attrName>style.color</p:attrName>
                                        </p:attrNameLst>
                                      </p:cBhvr>
                                      <p:to>
                                        <a:srgbClr val="FF0000"/>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8334B0-648E-4AD1-A65C-B317F4CAD2F1}"/>
              </a:ext>
            </a:extLst>
          </p:cNvPr>
          <p:cNvSpPr>
            <a:spLocks noGrp="1"/>
          </p:cNvSpPr>
          <p:nvPr>
            <p:ph idx="1"/>
          </p:nvPr>
        </p:nvSpPr>
        <p:spPr>
          <a:xfrm>
            <a:off x="609600" y="1823831"/>
            <a:ext cx="10972800" cy="3210338"/>
          </a:xfrm>
        </p:spPr>
        <p:txBody>
          <a:bodyPr/>
          <a:lstStyle/>
          <a:p>
            <a:pPr marL="0" lvl="0" indent="0">
              <a:spcAft>
                <a:spcPts val="600"/>
              </a:spcAft>
              <a:buNone/>
            </a:pPr>
            <a:r>
              <a:rPr lang="en-US" sz="2400" b="1" dirty="0">
                <a:effectLst/>
                <a:ea typeface="Times New Roman" panose="02020603050405020304" pitchFamily="18" charset="0"/>
              </a:rPr>
              <a:t>4.  When are interviews most useful as a data collection method?</a:t>
            </a:r>
            <a:endParaRPr lang="en-GB" sz="2400" b="1" dirty="0">
              <a:effectLst/>
              <a:ea typeface="Times New Roman" panose="02020603050405020304" pitchFamily="18" charset="0"/>
            </a:endParaRPr>
          </a:p>
          <a:p>
            <a:pPr marL="457200" lvl="0" indent="-457200">
              <a:spcAft>
                <a:spcPts val="600"/>
              </a:spcAft>
              <a:buFont typeface="+mj-lt"/>
              <a:buAutoNum type="alphaLcParenR"/>
            </a:pPr>
            <a:r>
              <a:rPr lang="en-US" sz="2400" dirty="0">
                <a:effectLst/>
                <a:ea typeface="Times New Roman" panose="02020603050405020304" pitchFamily="18" charset="0"/>
              </a:rPr>
              <a:t>When researchers do not need to prompt people to provide more information about particular topics</a:t>
            </a:r>
            <a:endParaRPr lang="en-GB" sz="2400" dirty="0">
              <a:effectLst/>
              <a:ea typeface="Times New Roman" panose="02020603050405020304" pitchFamily="18" charset="0"/>
            </a:endParaRPr>
          </a:p>
          <a:p>
            <a:pPr marL="457200" lvl="0" indent="-457200">
              <a:spcAft>
                <a:spcPts val="600"/>
              </a:spcAft>
              <a:buFont typeface="+mj-lt"/>
              <a:buAutoNum type="alphaLcParenR"/>
            </a:pPr>
            <a:r>
              <a:rPr lang="en-US" sz="2400" dirty="0">
                <a:effectLst/>
                <a:ea typeface="Times New Roman" panose="02020603050405020304" pitchFamily="18" charset="0"/>
              </a:rPr>
              <a:t>When researchers need to gather data quickly from a large number of respondents </a:t>
            </a:r>
            <a:endParaRPr lang="en-GB" sz="2400" dirty="0">
              <a:effectLst/>
              <a:ea typeface="Times New Roman" panose="02020603050405020304" pitchFamily="18" charset="0"/>
            </a:endParaRPr>
          </a:p>
          <a:p>
            <a:pPr marL="457200" lvl="0" indent="-457200">
              <a:spcAft>
                <a:spcPts val="600"/>
              </a:spcAft>
              <a:buFont typeface="+mj-lt"/>
              <a:buAutoNum type="alphaLcParenR"/>
            </a:pPr>
            <a:r>
              <a:rPr lang="en-US" sz="2400" dirty="0">
                <a:effectLst/>
                <a:ea typeface="Times New Roman" panose="02020603050405020304" pitchFamily="18" charset="0"/>
              </a:rPr>
              <a:t>When researchers need to investigate a small number of issues in a significant amount of detail</a:t>
            </a:r>
            <a:endParaRPr lang="en-GB" sz="2400" dirty="0">
              <a:effectLst/>
              <a:ea typeface="Times New Roman" panose="02020603050405020304" pitchFamily="18" charset="0"/>
            </a:endParaRPr>
          </a:p>
          <a:p>
            <a:endParaRPr lang="en-GB" dirty="0"/>
          </a:p>
        </p:txBody>
      </p:sp>
    </p:spTree>
    <p:extLst>
      <p:ext uri="{BB962C8B-B14F-4D97-AF65-F5344CB8AC3E}">
        <p14:creationId xmlns:p14="http://schemas.microsoft.com/office/powerpoint/2010/main" val="4073559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nodeType="clickEffect">
                                  <p:stCondLst>
                                    <p:cond delay="0"/>
                                  </p:stCondLst>
                                  <p:childTnLst>
                                    <p:animClr clrSpc="rgb" dir="cw">
                                      <p:cBhvr override="childStyle">
                                        <p:cTn id="6" dur="2000" fill="hold"/>
                                        <p:tgtEl>
                                          <p:spTgt spid="3">
                                            <p:txEl>
                                              <p:pRg st="3" end="3"/>
                                            </p:txEl>
                                          </p:spTgt>
                                        </p:tgtEl>
                                        <p:attrNameLst>
                                          <p:attrName>style.color</p:attrName>
                                        </p:attrNameLst>
                                      </p:cBhvr>
                                      <p:to>
                                        <a:srgbClr val="FF0000"/>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77366-1079-4AE7-BB00-36E09F63698C}"/>
              </a:ext>
            </a:extLst>
          </p:cNvPr>
          <p:cNvSpPr>
            <a:spLocks noGrp="1"/>
          </p:cNvSpPr>
          <p:nvPr>
            <p:ph type="title"/>
          </p:nvPr>
        </p:nvSpPr>
        <p:spPr/>
        <p:txBody>
          <a:bodyPr/>
          <a:lstStyle/>
          <a:p>
            <a:r>
              <a:rPr lang="en-GB" dirty="0"/>
              <a:t>Suggested Timeline</a:t>
            </a:r>
          </a:p>
        </p:txBody>
      </p:sp>
      <p:sp>
        <p:nvSpPr>
          <p:cNvPr id="3" name="Content Placeholder 2">
            <a:extLst>
              <a:ext uri="{FF2B5EF4-FFF2-40B4-BE49-F238E27FC236}">
                <a16:creationId xmlns:a16="http://schemas.microsoft.com/office/drawing/2014/main" id="{8D8922E2-31BD-4267-BA93-CF7DCDF54677}"/>
              </a:ext>
            </a:extLst>
          </p:cNvPr>
          <p:cNvSpPr>
            <a:spLocks noGrp="1"/>
          </p:cNvSpPr>
          <p:nvPr>
            <p:ph idx="1"/>
          </p:nvPr>
        </p:nvSpPr>
        <p:spPr/>
        <p:txBody>
          <a:bodyPr>
            <a:normAutofit fontScale="92500" lnSpcReduction="20000"/>
          </a:bodyPr>
          <a:lstStyle/>
          <a:p>
            <a:r>
              <a:rPr lang="en-GB" b="1" dirty="0"/>
              <a:t>Now: </a:t>
            </a:r>
            <a:r>
              <a:rPr lang="en-GB" dirty="0"/>
              <a:t>Literature Review</a:t>
            </a:r>
          </a:p>
          <a:p>
            <a:r>
              <a:rPr lang="en-GB" b="1" dirty="0"/>
              <a:t>March/April: </a:t>
            </a:r>
            <a:r>
              <a:rPr lang="en-GB" dirty="0"/>
              <a:t>Design primary research tool</a:t>
            </a:r>
          </a:p>
          <a:p>
            <a:r>
              <a:rPr lang="en-GB" dirty="0"/>
              <a:t>Submit Ethics form before conducting primary research</a:t>
            </a:r>
          </a:p>
          <a:p>
            <a:r>
              <a:rPr lang="en-GB" b="1" dirty="0"/>
              <a:t>April/May: </a:t>
            </a:r>
            <a:r>
              <a:rPr lang="en-GB" dirty="0"/>
              <a:t>Conduct Primary Research, allowing time for responses</a:t>
            </a:r>
          </a:p>
          <a:p>
            <a:r>
              <a:rPr lang="en-GB" dirty="0"/>
              <a:t>Analyse results</a:t>
            </a:r>
          </a:p>
          <a:p>
            <a:r>
              <a:rPr lang="en-GB" dirty="0"/>
              <a:t>Write report</a:t>
            </a:r>
          </a:p>
          <a:p>
            <a:r>
              <a:rPr lang="en-GB" b="1" dirty="0"/>
              <a:t>Submit by 5</a:t>
            </a:r>
            <a:r>
              <a:rPr lang="en-GB" b="1" baseline="30000" dirty="0"/>
              <a:t>th</a:t>
            </a:r>
            <a:r>
              <a:rPr lang="en-GB" b="1" dirty="0"/>
              <a:t> July</a:t>
            </a:r>
          </a:p>
        </p:txBody>
      </p:sp>
    </p:spTree>
    <p:extLst>
      <p:ext uri="{BB962C8B-B14F-4D97-AF65-F5344CB8AC3E}">
        <p14:creationId xmlns:p14="http://schemas.microsoft.com/office/powerpoint/2010/main" val="92446567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9 Critical Network Performance Questions Your Business Needs to Ask">
            <a:extLst>
              <a:ext uri="{FF2B5EF4-FFF2-40B4-BE49-F238E27FC236}">
                <a16:creationId xmlns:a16="http://schemas.microsoft.com/office/drawing/2014/main" id="{6A61EF3D-D725-4903-B334-79100C27561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21120" y="1395516"/>
            <a:ext cx="5549760" cy="27748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959159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E055C57E-46B1-40DD-AACF-FFAF4C6B8807}" vid="{7EFFF081-AAFF-4791-98DF-EBD08E19D4D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11185</TotalTime>
  <Words>3511</Words>
  <Application>Microsoft Office PowerPoint</Application>
  <PresentationFormat>Widescreen</PresentationFormat>
  <Paragraphs>358</Paragraphs>
  <Slides>50</Slides>
  <Notes>30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50</vt:i4>
      </vt:variant>
    </vt:vector>
  </HeadingPairs>
  <TitlesOfParts>
    <vt:vector size="58" baseType="lpstr">
      <vt:lpstr>Arial</vt:lpstr>
      <vt:lpstr>Calibri</vt:lpstr>
      <vt:lpstr>Helvetica Light</vt:lpstr>
      <vt:lpstr>Myriad Pro</vt:lpstr>
      <vt:lpstr>Symbol</vt:lpstr>
      <vt:lpstr>Wingdings</vt:lpstr>
      <vt:lpstr>20140311PresentationUWTSDTemplate</vt:lpstr>
      <vt:lpstr>UWTSD</vt:lpstr>
      <vt:lpstr>Using a Research Approach in HR – Second Session</vt:lpstr>
      <vt:lpstr>Learning Outcomes</vt:lpstr>
      <vt:lpstr>Core Resources</vt:lpstr>
      <vt:lpstr>The Research Process</vt:lpstr>
      <vt:lpstr>PowerPoint Presentation</vt:lpstr>
      <vt:lpstr>Assessment Guidance</vt:lpstr>
      <vt:lpstr>Activity 2</vt:lpstr>
      <vt:lpstr>Assessment Criteria</vt:lpstr>
      <vt:lpstr>Guidance</vt:lpstr>
      <vt:lpstr>Guidance (2)</vt:lpstr>
      <vt:lpstr>The Research Report</vt:lpstr>
      <vt:lpstr>PowerPoint Presentation</vt:lpstr>
      <vt:lpstr>Report Introduction</vt:lpstr>
      <vt:lpstr>Aim and Objectives</vt:lpstr>
      <vt:lpstr>Aim and Objectives</vt:lpstr>
      <vt:lpstr>PowerPoint Presentation</vt:lpstr>
      <vt:lpstr>What is a literature review (for)?</vt:lpstr>
      <vt:lpstr>Literature Review</vt:lpstr>
      <vt:lpstr>Thinking about your literature review</vt:lpstr>
      <vt:lpstr>PowerPoint Presentation</vt:lpstr>
      <vt:lpstr>Critical Thinking</vt:lpstr>
      <vt:lpstr>Your critical voice</vt:lpstr>
      <vt:lpstr>Examples</vt:lpstr>
      <vt:lpstr>Methodology</vt:lpstr>
      <vt:lpstr>2.3 Justify the selection of data and the analysis methods used. </vt:lpstr>
      <vt:lpstr>Content</vt:lpstr>
      <vt:lpstr>Examples</vt:lpstr>
      <vt:lpstr>Primary Research</vt:lpstr>
      <vt:lpstr>PowerPoint Presentation</vt:lpstr>
      <vt:lpstr>Remember</vt:lpstr>
      <vt:lpstr>Google Forms</vt:lpstr>
      <vt:lpstr>Ethics and Professionalism</vt:lpstr>
      <vt:lpstr>Main Body - Findings</vt:lpstr>
      <vt:lpstr>Discussion</vt:lpstr>
      <vt:lpstr>Presenting the Findings</vt:lpstr>
      <vt:lpstr>Conclusion</vt:lpstr>
      <vt:lpstr>Drawing Conclusions</vt:lpstr>
      <vt:lpstr>CIPD Guidance</vt:lpstr>
      <vt:lpstr>Recommendations</vt:lpstr>
      <vt:lpstr>Making Recommendations</vt:lpstr>
      <vt:lpstr>How to make Recommendations</vt:lpstr>
      <vt:lpstr>Limitations</vt:lpstr>
      <vt:lpstr>PowerPoint Presentation</vt:lpstr>
      <vt:lpstr>Final Checks</vt:lpstr>
      <vt:lpstr>Recap Questions</vt:lpstr>
      <vt:lpstr>PowerPoint Presentation</vt:lpstr>
      <vt:lpstr>PowerPoint Presentation</vt:lpstr>
      <vt:lpstr>PowerPoint Presentation</vt:lpstr>
      <vt:lpstr>Suggested Timeline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Using a Research Approach in HR – Second Session</dc:title>
  <dc:creator>Rachael Jones</dc:creator>
  <cp:lastModifiedBy>Rachael Jones</cp:lastModifiedBy>
  <cp:revision>7</cp:revision>
  <dcterms:created xsi:type="dcterms:W3CDTF">2021-02-08T10:05:53Z</dcterms:created>
  <dcterms:modified xsi:type="dcterms:W3CDTF">2021-03-03T16:55:56Z</dcterms:modified>
</cp:coreProperties>
</file>