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699" r:id="rId2"/>
  </p:sldMasterIdLst>
  <p:sldIdLst>
    <p:sldId id="256" r:id="rId3"/>
    <p:sldId id="257" r:id="rId4"/>
    <p:sldId id="262" r:id="rId5"/>
    <p:sldId id="263" r:id="rId6"/>
    <p:sldId id="266" r:id="rId7"/>
    <p:sldId id="265" r:id="rId8"/>
    <p:sldId id="258" r:id="rId9"/>
    <p:sldId id="259" r:id="rId10"/>
    <p:sldId id="260" r:id="rId11"/>
    <p:sldId id="261" r:id="rId12"/>
    <p:sldId id="264"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7EFF3-5AA7-74C3-2500-6947836C9DAB}" v="508" dt="2021-11-24T13:12:40.220"/>
    <p1510:client id="{1C167583-61FC-EE28-D1A2-FCE4D6AE3014}" v="244" dt="2021-11-22T19:46:47.092"/>
    <p1510:client id="{3B3797C7-E9C1-40AF-B928-16F175FE36B1}" v="301" dt="2021-11-09T14:14:39.899"/>
    <p1510:client id="{AE057196-88A7-5B5C-3CAE-653A716FFBCA}" v="875" dt="2021-11-21T20:29:23.343"/>
    <p1510:client id="{D3BC8110-B3EF-E531-E5D5-CD4C12B28A1E}" v="6" dt="2021-11-25T19:53:14.573"/>
    <p1510:client id="{F800CA5D-EE97-E515-695B-CC1A03212422}" v="1515" dt="2021-11-24T19:35:47.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6.xml" Id="rId8" /><Relationship Type="http://schemas.openxmlformats.org/officeDocument/2006/relationships/slide" Target="slides/slide11.xml" Id="rId13" /><Relationship Type="http://schemas.openxmlformats.org/officeDocument/2006/relationships/slide" Target="slides/slide1.xml" Id="rId3" /><Relationship Type="http://schemas.openxmlformats.org/officeDocument/2006/relationships/slide" Target="slides/slide5.xml" Id="rId7" /><Relationship Type="http://schemas.openxmlformats.org/officeDocument/2006/relationships/slide" Target="slides/slide10.xml" Id="rId12" /><Relationship Type="http://schemas.openxmlformats.org/officeDocument/2006/relationships/tableStyles" Target="tableStyles.xml" Id="rId17" /><Relationship Type="http://schemas.openxmlformats.org/officeDocument/2006/relationships/slideMaster" Target="slideMasters/slideMaster2.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4.xml" Id="rId6" /><Relationship Type="http://schemas.openxmlformats.org/officeDocument/2006/relationships/slide" Target="slides/slide9.xml" Id="rId11" /><Relationship Type="http://schemas.openxmlformats.org/officeDocument/2006/relationships/slide" Target="slides/slide3.xml" Id="rId5" /><Relationship Type="http://schemas.openxmlformats.org/officeDocument/2006/relationships/viewProps" Target="viewProps.xml" Id="rId15" /><Relationship Type="http://schemas.openxmlformats.org/officeDocument/2006/relationships/slide" Target="slides/slide8.xml" Id="rId10" /><Relationship Type="http://schemas.microsoft.com/office/2015/10/relationships/revisionInfo" Target="revisionInfo.xml" Id="rId19" /><Relationship Type="http://schemas.openxmlformats.org/officeDocument/2006/relationships/slide" Target="slides/slide2.xml" Id="rId4" /><Relationship Type="http://schemas.openxmlformats.org/officeDocument/2006/relationships/slide" Target="slides/slide7.xml" Id="rId9" /><Relationship Type="http://schemas.openxmlformats.org/officeDocument/2006/relationships/presProps" Target="presProps.xml" Id="rId14"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10CD22-9C10-4091-9DDD-9ADD604EEA3F}"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D55406BB-6E59-4FCE-9F86-1B549C90FA08}">
      <dgm:prSet/>
      <dgm:spPr/>
      <dgm:t>
        <a:bodyPr/>
        <a:lstStyle/>
        <a:p>
          <a:r>
            <a:rPr lang="en-GB"/>
            <a:t>Recent research has recognised that  the impairements young people with ADHD show, can also be recognised going into adulthood, approximately 2.5% of adults meeting the diagnostice criteria.</a:t>
          </a:r>
          <a:endParaRPr lang="en-US"/>
        </a:p>
      </dgm:t>
    </dgm:pt>
    <dgm:pt modelId="{2805A5F4-513C-4930-AFF1-D172F8AA1FB9}" type="parTrans" cxnId="{F5219A40-4274-448E-B3DA-E0E82FA2861F}">
      <dgm:prSet/>
      <dgm:spPr/>
      <dgm:t>
        <a:bodyPr/>
        <a:lstStyle/>
        <a:p>
          <a:endParaRPr lang="en-US"/>
        </a:p>
      </dgm:t>
    </dgm:pt>
    <dgm:pt modelId="{709397B2-381B-4E1C-AAE1-710E76116052}" type="sibTrans" cxnId="{F5219A40-4274-448E-B3DA-E0E82FA2861F}">
      <dgm:prSet/>
      <dgm:spPr/>
      <dgm:t>
        <a:bodyPr/>
        <a:lstStyle/>
        <a:p>
          <a:endParaRPr lang="en-US"/>
        </a:p>
      </dgm:t>
    </dgm:pt>
    <dgm:pt modelId="{DD12DDE0-B860-48EA-A9FE-C80F359C3EA2}">
      <dgm:prSet/>
      <dgm:spPr/>
      <dgm:t>
        <a:bodyPr/>
        <a:lstStyle/>
        <a:p>
          <a:r>
            <a:rPr lang="en-GB"/>
            <a:t>5% and 10% of children and adolescents are diagnosed with ADHD worldwide.</a:t>
          </a:r>
        </a:p>
      </dgm:t>
    </dgm:pt>
    <dgm:pt modelId="{16EB0E92-44E4-4D2A-A5DF-E510D82D3CC8}" type="parTrans" cxnId="{445E9058-5354-4542-BC73-37032E95F476}">
      <dgm:prSet/>
      <dgm:spPr/>
      <dgm:t>
        <a:bodyPr/>
        <a:lstStyle/>
        <a:p>
          <a:endParaRPr lang="en-US"/>
        </a:p>
      </dgm:t>
    </dgm:pt>
    <dgm:pt modelId="{18734B84-52A4-4FD2-B2F4-7F8119A7A996}" type="sibTrans" cxnId="{445E9058-5354-4542-BC73-37032E95F476}">
      <dgm:prSet/>
      <dgm:spPr/>
      <dgm:t>
        <a:bodyPr/>
        <a:lstStyle/>
        <a:p>
          <a:endParaRPr lang="en-US"/>
        </a:p>
      </dgm:t>
    </dgm:pt>
    <dgm:pt modelId="{A9FC9C9E-2D53-41EF-BE60-4F37AABF83F7}">
      <dgm:prSet phldr="0"/>
      <dgm:spPr/>
      <dgm:t>
        <a:bodyPr/>
        <a:lstStyle/>
        <a:p>
          <a:pPr rtl="0"/>
          <a:r>
            <a:rPr lang="en-GB" dirty="0">
              <a:latin typeface="Corbel" panose="020B0503020204020204"/>
            </a:rPr>
            <a:t>Most cases are diagnosed between the ages of 6-12 years old.</a:t>
          </a:r>
        </a:p>
      </dgm:t>
    </dgm:pt>
    <dgm:pt modelId="{2F12952D-8875-4348-8992-70EB9CD14A77}" type="parTrans" cxnId="{C8833703-8A36-4C6B-BCA8-6448DD7EDAE1}">
      <dgm:prSet/>
      <dgm:spPr/>
    </dgm:pt>
    <dgm:pt modelId="{5E533D7C-D5E4-4311-BCC7-724DC46F0E80}" type="sibTrans" cxnId="{C8833703-8A36-4C6B-BCA8-6448DD7EDAE1}">
      <dgm:prSet/>
      <dgm:spPr/>
    </dgm:pt>
    <dgm:pt modelId="{B4802384-44FD-4466-A826-820E37AB0AAF}" type="pres">
      <dgm:prSet presAssocID="{A210CD22-9C10-4091-9DDD-9ADD604EEA3F}" presName="diagram" presStyleCnt="0">
        <dgm:presLayoutVars>
          <dgm:dir/>
          <dgm:resizeHandles val="exact"/>
        </dgm:presLayoutVars>
      </dgm:prSet>
      <dgm:spPr/>
    </dgm:pt>
    <dgm:pt modelId="{56B17E33-75F6-4D48-91DB-5E24F0669E85}" type="pres">
      <dgm:prSet presAssocID="{D55406BB-6E59-4FCE-9F86-1B549C90FA08}" presName="node" presStyleLbl="node1" presStyleIdx="0" presStyleCnt="3">
        <dgm:presLayoutVars>
          <dgm:bulletEnabled val="1"/>
        </dgm:presLayoutVars>
      </dgm:prSet>
      <dgm:spPr/>
    </dgm:pt>
    <dgm:pt modelId="{69EB137F-F874-4DAB-B6A2-C9DFB10F9B19}" type="pres">
      <dgm:prSet presAssocID="{709397B2-381B-4E1C-AAE1-710E76116052}" presName="sibTrans" presStyleCnt="0"/>
      <dgm:spPr/>
    </dgm:pt>
    <dgm:pt modelId="{EE5CBE3B-3D3B-4331-9780-7CFA054E3922}" type="pres">
      <dgm:prSet presAssocID="{DD12DDE0-B860-48EA-A9FE-C80F359C3EA2}" presName="node" presStyleLbl="node1" presStyleIdx="1" presStyleCnt="3">
        <dgm:presLayoutVars>
          <dgm:bulletEnabled val="1"/>
        </dgm:presLayoutVars>
      </dgm:prSet>
      <dgm:spPr/>
    </dgm:pt>
    <dgm:pt modelId="{FCE559BB-CC30-4214-8158-86A838D11D4A}" type="pres">
      <dgm:prSet presAssocID="{18734B84-52A4-4FD2-B2F4-7F8119A7A996}" presName="sibTrans" presStyleCnt="0"/>
      <dgm:spPr/>
    </dgm:pt>
    <dgm:pt modelId="{0FFB5DA6-FFFD-47C6-9634-544CBB59D486}" type="pres">
      <dgm:prSet presAssocID="{A9FC9C9E-2D53-41EF-BE60-4F37AABF83F7}" presName="node" presStyleLbl="node1" presStyleIdx="2" presStyleCnt="3">
        <dgm:presLayoutVars>
          <dgm:bulletEnabled val="1"/>
        </dgm:presLayoutVars>
      </dgm:prSet>
      <dgm:spPr/>
    </dgm:pt>
  </dgm:ptLst>
  <dgm:cxnLst>
    <dgm:cxn modelId="{C8833703-8A36-4C6B-BCA8-6448DD7EDAE1}" srcId="{A210CD22-9C10-4091-9DDD-9ADD604EEA3F}" destId="{A9FC9C9E-2D53-41EF-BE60-4F37AABF83F7}" srcOrd="2" destOrd="0" parTransId="{2F12952D-8875-4348-8992-70EB9CD14A77}" sibTransId="{5E533D7C-D5E4-4311-BCC7-724DC46F0E80}"/>
    <dgm:cxn modelId="{4D517032-3088-42AF-A51C-D38ED60D0D92}" type="presOf" srcId="{A210CD22-9C10-4091-9DDD-9ADD604EEA3F}" destId="{B4802384-44FD-4466-A826-820E37AB0AAF}" srcOrd="0" destOrd="0" presId="urn:microsoft.com/office/officeart/2005/8/layout/default"/>
    <dgm:cxn modelId="{F5219A40-4274-448E-B3DA-E0E82FA2861F}" srcId="{A210CD22-9C10-4091-9DDD-9ADD604EEA3F}" destId="{D55406BB-6E59-4FCE-9F86-1B549C90FA08}" srcOrd="0" destOrd="0" parTransId="{2805A5F4-513C-4930-AFF1-D172F8AA1FB9}" sibTransId="{709397B2-381B-4E1C-AAE1-710E76116052}"/>
    <dgm:cxn modelId="{445E9058-5354-4542-BC73-37032E95F476}" srcId="{A210CD22-9C10-4091-9DDD-9ADD604EEA3F}" destId="{DD12DDE0-B860-48EA-A9FE-C80F359C3EA2}" srcOrd="1" destOrd="0" parTransId="{16EB0E92-44E4-4D2A-A5DF-E510D82D3CC8}" sibTransId="{18734B84-52A4-4FD2-B2F4-7F8119A7A996}"/>
    <dgm:cxn modelId="{240235DD-20EE-40E4-A205-FBD96F76A77C}" type="presOf" srcId="{A9FC9C9E-2D53-41EF-BE60-4F37AABF83F7}" destId="{0FFB5DA6-FFFD-47C6-9634-544CBB59D486}" srcOrd="0" destOrd="0" presId="urn:microsoft.com/office/officeart/2005/8/layout/default"/>
    <dgm:cxn modelId="{FD617EEF-32CB-4D27-8370-C058D6E382C5}" type="presOf" srcId="{DD12DDE0-B860-48EA-A9FE-C80F359C3EA2}" destId="{EE5CBE3B-3D3B-4331-9780-7CFA054E3922}" srcOrd="0" destOrd="0" presId="urn:microsoft.com/office/officeart/2005/8/layout/default"/>
    <dgm:cxn modelId="{DC407CFE-D19A-4425-9D29-8BD9C72546E9}" type="presOf" srcId="{D55406BB-6E59-4FCE-9F86-1B549C90FA08}" destId="{56B17E33-75F6-4D48-91DB-5E24F0669E85}" srcOrd="0" destOrd="0" presId="urn:microsoft.com/office/officeart/2005/8/layout/default"/>
    <dgm:cxn modelId="{2638526C-66C8-49A1-B2AE-57513D9AFDBF}" type="presParOf" srcId="{B4802384-44FD-4466-A826-820E37AB0AAF}" destId="{56B17E33-75F6-4D48-91DB-5E24F0669E85}" srcOrd="0" destOrd="0" presId="urn:microsoft.com/office/officeart/2005/8/layout/default"/>
    <dgm:cxn modelId="{1FEB12EA-DF3F-4812-B7A7-E2CDAFFA4AA0}" type="presParOf" srcId="{B4802384-44FD-4466-A826-820E37AB0AAF}" destId="{69EB137F-F874-4DAB-B6A2-C9DFB10F9B19}" srcOrd="1" destOrd="0" presId="urn:microsoft.com/office/officeart/2005/8/layout/default"/>
    <dgm:cxn modelId="{37AC1360-ABD4-4408-8029-7FC57C17937A}" type="presParOf" srcId="{B4802384-44FD-4466-A826-820E37AB0AAF}" destId="{EE5CBE3B-3D3B-4331-9780-7CFA054E3922}" srcOrd="2" destOrd="0" presId="urn:microsoft.com/office/officeart/2005/8/layout/default"/>
    <dgm:cxn modelId="{B0909E16-6645-4759-9A39-78A31BEC7BC3}" type="presParOf" srcId="{B4802384-44FD-4466-A826-820E37AB0AAF}" destId="{FCE559BB-CC30-4214-8158-86A838D11D4A}" srcOrd="3" destOrd="0" presId="urn:microsoft.com/office/officeart/2005/8/layout/default"/>
    <dgm:cxn modelId="{EE8211AB-4257-4D50-B3B4-75277B699EE1}" type="presParOf" srcId="{B4802384-44FD-4466-A826-820E37AB0AAF}" destId="{0FFB5DA6-FFFD-47C6-9634-544CBB59D486}"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53626D-386A-49A8-8C14-6EA2B6F2A95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B39A5AE7-C0D2-49A1-9F78-3109C4A4F8CB}">
      <dgm:prSet/>
      <dgm:spPr/>
      <dgm:t>
        <a:bodyPr/>
        <a:lstStyle/>
        <a:p>
          <a:pPr rtl="0"/>
          <a:r>
            <a:rPr lang="en-GB" dirty="0"/>
            <a:t>UK government guidelines have begun to make recommendations to improve the transition process from child to adult health services,</a:t>
          </a:r>
          <a:r>
            <a:rPr lang="en-GB" dirty="0">
              <a:latin typeface="Gill Sans MT" panose="020B0502020104020203"/>
            </a:rPr>
            <a:t> </a:t>
          </a:r>
          <a:r>
            <a:rPr lang="en-GB" dirty="0"/>
            <a:t>however, these guidelines do not specifically address the issues involved in the transition from child to adult mental health services.</a:t>
          </a:r>
          <a:endParaRPr lang="en-US" dirty="0"/>
        </a:p>
      </dgm:t>
    </dgm:pt>
    <dgm:pt modelId="{8F7F886F-3F6B-4A90-9245-9D2DE9DC5EED}" type="parTrans" cxnId="{01A44265-7189-4732-8F13-01FF73C14AD0}">
      <dgm:prSet/>
      <dgm:spPr/>
      <dgm:t>
        <a:bodyPr/>
        <a:lstStyle/>
        <a:p>
          <a:endParaRPr lang="en-US"/>
        </a:p>
      </dgm:t>
    </dgm:pt>
    <dgm:pt modelId="{6C4CCE6D-913D-4607-9F26-41754FFD27FD}" type="sibTrans" cxnId="{01A44265-7189-4732-8F13-01FF73C14AD0}">
      <dgm:prSet/>
      <dgm:spPr/>
      <dgm:t>
        <a:bodyPr/>
        <a:lstStyle/>
        <a:p>
          <a:endParaRPr lang="en-US"/>
        </a:p>
      </dgm:t>
    </dgm:pt>
    <dgm:pt modelId="{4133FB79-5A84-4CC2-8463-64515B29AF87}">
      <dgm:prSet/>
      <dgm:spPr/>
      <dgm:t>
        <a:bodyPr/>
        <a:lstStyle/>
        <a:p>
          <a:pPr rtl="0"/>
          <a:r>
            <a:rPr lang="en-GB" dirty="0"/>
            <a:t>A child that has had a diagnosis of ADHD is more than likely to have an accompanying mental health disorder.</a:t>
          </a:r>
          <a:r>
            <a:rPr lang="en-GB" dirty="0">
              <a:latin typeface="Century Gothic"/>
            </a:rPr>
            <a:t> E</a:t>
          </a:r>
          <a:r>
            <a:rPr lang="en-GB" dirty="0">
              <a:latin typeface="Calibri"/>
              <a:cs typeface="Times New Roman"/>
            </a:rPr>
            <a:t>vidence shows anxiety, depression, conduct disorder and other mental health disorders are all common in people with ADHD.</a:t>
          </a:r>
          <a:endParaRPr lang="en-US" dirty="0">
            <a:latin typeface="Calibri"/>
            <a:cs typeface="Times New Roman"/>
          </a:endParaRPr>
        </a:p>
      </dgm:t>
    </dgm:pt>
    <dgm:pt modelId="{1BD8B76E-DF29-487E-84D7-0027393C123A}" type="parTrans" cxnId="{2D6BF434-E916-46A5-B7F1-167DE3FD7ACF}">
      <dgm:prSet/>
      <dgm:spPr/>
      <dgm:t>
        <a:bodyPr/>
        <a:lstStyle/>
        <a:p>
          <a:endParaRPr lang="en-US"/>
        </a:p>
      </dgm:t>
    </dgm:pt>
    <dgm:pt modelId="{76BD3225-F055-4C9C-8FA5-7E28656CC35B}" type="sibTrans" cxnId="{2D6BF434-E916-46A5-B7F1-167DE3FD7ACF}">
      <dgm:prSet/>
      <dgm:spPr/>
      <dgm:t>
        <a:bodyPr/>
        <a:lstStyle/>
        <a:p>
          <a:endParaRPr lang="en-US"/>
        </a:p>
      </dgm:t>
    </dgm:pt>
    <dgm:pt modelId="{99EB2A67-B3C7-441A-B2C3-B882D8A4808F}" type="pres">
      <dgm:prSet presAssocID="{1253626D-386A-49A8-8C14-6EA2B6F2A950}" presName="vert0" presStyleCnt="0">
        <dgm:presLayoutVars>
          <dgm:dir/>
          <dgm:animOne val="branch"/>
          <dgm:animLvl val="lvl"/>
        </dgm:presLayoutVars>
      </dgm:prSet>
      <dgm:spPr/>
    </dgm:pt>
    <dgm:pt modelId="{84C51FE8-27E4-43A9-AD7C-6385ACDF13E3}" type="pres">
      <dgm:prSet presAssocID="{B39A5AE7-C0D2-49A1-9F78-3109C4A4F8CB}" presName="thickLine" presStyleLbl="alignNode1" presStyleIdx="0" presStyleCnt="2"/>
      <dgm:spPr/>
    </dgm:pt>
    <dgm:pt modelId="{9CFED7BA-5954-4241-9424-BB8968201EB5}" type="pres">
      <dgm:prSet presAssocID="{B39A5AE7-C0D2-49A1-9F78-3109C4A4F8CB}" presName="horz1" presStyleCnt="0"/>
      <dgm:spPr/>
    </dgm:pt>
    <dgm:pt modelId="{6DD0EEE3-43D9-45C3-9B42-61EDC633EEB7}" type="pres">
      <dgm:prSet presAssocID="{B39A5AE7-C0D2-49A1-9F78-3109C4A4F8CB}" presName="tx1" presStyleLbl="revTx" presStyleIdx="0" presStyleCnt="2"/>
      <dgm:spPr/>
    </dgm:pt>
    <dgm:pt modelId="{7E891A37-30AD-4D70-B214-F68E26690F7C}" type="pres">
      <dgm:prSet presAssocID="{B39A5AE7-C0D2-49A1-9F78-3109C4A4F8CB}" presName="vert1" presStyleCnt="0"/>
      <dgm:spPr/>
    </dgm:pt>
    <dgm:pt modelId="{8F9BB053-5139-4223-8547-57195F11A00B}" type="pres">
      <dgm:prSet presAssocID="{4133FB79-5A84-4CC2-8463-64515B29AF87}" presName="thickLine" presStyleLbl="alignNode1" presStyleIdx="1" presStyleCnt="2"/>
      <dgm:spPr/>
    </dgm:pt>
    <dgm:pt modelId="{3BE0033D-A729-4C1A-ADFA-0FB50B475DAF}" type="pres">
      <dgm:prSet presAssocID="{4133FB79-5A84-4CC2-8463-64515B29AF87}" presName="horz1" presStyleCnt="0"/>
      <dgm:spPr/>
    </dgm:pt>
    <dgm:pt modelId="{AF0F900F-4305-4068-BF95-461F03115916}" type="pres">
      <dgm:prSet presAssocID="{4133FB79-5A84-4CC2-8463-64515B29AF87}" presName="tx1" presStyleLbl="revTx" presStyleIdx="1" presStyleCnt="2"/>
      <dgm:spPr/>
    </dgm:pt>
    <dgm:pt modelId="{76012FD8-060C-4507-BD72-0B6226FB3EF5}" type="pres">
      <dgm:prSet presAssocID="{4133FB79-5A84-4CC2-8463-64515B29AF87}" presName="vert1" presStyleCnt="0"/>
      <dgm:spPr/>
    </dgm:pt>
  </dgm:ptLst>
  <dgm:cxnLst>
    <dgm:cxn modelId="{A3FB090E-CAA3-44F3-85D0-632469289BA8}" type="presOf" srcId="{1253626D-386A-49A8-8C14-6EA2B6F2A950}" destId="{99EB2A67-B3C7-441A-B2C3-B882D8A4808F}" srcOrd="0" destOrd="0" presId="urn:microsoft.com/office/officeart/2008/layout/LinedList"/>
    <dgm:cxn modelId="{2D6BF434-E916-46A5-B7F1-167DE3FD7ACF}" srcId="{1253626D-386A-49A8-8C14-6EA2B6F2A950}" destId="{4133FB79-5A84-4CC2-8463-64515B29AF87}" srcOrd="1" destOrd="0" parTransId="{1BD8B76E-DF29-487E-84D7-0027393C123A}" sibTransId="{76BD3225-F055-4C9C-8FA5-7E28656CC35B}"/>
    <dgm:cxn modelId="{01A44265-7189-4732-8F13-01FF73C14AD0}" srcId="{1253626D-386A-49A8-8C14-6EA2B6F2A950}" destId="{B39A5AE7-C0D2-49A1-9F78-3109C4A4F8CB}" srcOrd="0" destOrd="0" parTransId="{8F7F886F-3F6B-4A90-9245-9D2DE9DC5EED}" sibTransId="{6C4CCE6D-913D-4607-9F26-41754FFD27FD}"/>
    <dgm:cxn modelId="{AED270B5-24F8-40F9-9499-0E4C479E91C4}" type="presOf" srcId="{4133FB79-5A84-4CC2-8463-64515B29AF87}" destId="{AF0F900F-4305-4068-BF95-461F03115916}" srcOrd="0" destOrd="0" presId="urn:microsoft.com/office/officeart/2008/layout/LinedList"/>
    <dgm:cxn modelId="{247DE0F0-455F-48BD-8DC6-EA425DB0D10D}" type="presOf" srcId="{B39A5AE7-C0D2-49A1-9F78-3109C4A4F8CB}" destId="{6DD0EEE3-43D9-45C3-9B42-61EDC633EEB7}" srcOrd="0" destOrd="0" presId="urn:microsoft.com/office/officeart/2008/layout/LinedList"/>
    <dgm:cxn modelId="{3F204F49-E3E3-410D-93B4-D28646620A3A}" type="presParOf" srcId="{99EB2A67-B3C7-441A-B2C3-B882D8A4808F}" destId="{84C51FE8-27E4-43A9-AD7C-6385ACDF13E3}" srcOrd="0" destOrd="0" presId="urn:microsoft.com/office/officeart/2008/layout/LinedList"/>
    <dgm:cxn modelId="{5B94EFB0-34C9-49F4-9275-6206639FC1E4}" type="presParOf" srcId="{99EB2A67-B3C7-441A-B2C3-B882D8A4808F}" destId="{9CFED7BA-5954-4241-9424-BB8968201EB5}" srcOrd="1" destOrd="0" presId="urn:microsoft.com/office/officeart/2008/layout/LinedList"/>
    <dgm:cxn modelId="{AFD56AE4-777B-4783-889B-566B6E9035EB}" type="presParOf" srcId="{9CFED7BA-5954-4241-9424-BB8968201EB5}" destId="{6DD0EEE3-43D9-45C3-9B42-61EDC633EEB7}" srcOrd="0" destOrd="0" presId="urn:microsoft.com/office/officeart/2008/layout/LinedList"/>
    <dgm:cxn modelId="{DA22B53F-097E-4F08-BF43-1F8FF14CB14A}" type="presParOf" srcId="{9CFED7BA-5954-4241-9424-BB8968201EB5}" destId="{7E891A37-30AD-4D70-B214-F68E26690F7C}" srcOrd="1" destOrd="0" presId="urn:microsoft.com/office/officeart/2008/layout/LinedList"/>
    <dgm:cxn modelId="{824BD61B-DCFF-4676-8878-917404A53B64}" type="presParOf" srcId="{99EB2A67-B3C7-441A-B2C3-B882D8A4808F}" destId="{8F9BB053-5139-4223-8547-57195F11A00B}" srcOrd="2" destOrd="0" presId="urn:microsoft.com/office/officeart/2008/layout/LinedList"/>
    <dgm:cxn modelId="{90B473BF-8540-4C29-8ED9-D3D5F882D6D9}" type="presParOf" srcId="{99EB2A67-B3C7-441A-B2C3-B882D8A4808F}" destId="{3BE0033D-A729-4C1A-ADFA-0FB50B475DAF}" srcOrd="3" destOrd="0" presId="urn:microsoft.com/office/officeart/2008/layout/LinedList"/>
    <dgm:cxn modelId="{B0E10594-721E-4899-8D97-936BFE11E4DD}" type="presParOf" srcId="{3BE0033D-A729-4C1A-ADFA-0FB50B475DAF}" destId="{AF0F900F-4305-4068-BF95-461F03115916}" srcOrd="0" destOrd="0" presId="urn:microsoft.com/office/officeart/2008/layout/LinedList"/>
    <dgm:cxn modelId="{6BB8BABF-DB9A-4FE3-91CB-6A6F3E46392B}" type="presParOf" srcId="{3BE0033D-A729-4C1A-ADFA-0FB50B475DAF}" destId="{76012FD8-060C-4507-BD72-0B6226FB3EF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17E33-75F6-4D48-91DB-5E24F0669E85}">
      <dsp:nvSpPr>
        <dsp:cNvPr id="0" name=""/>
        <dsp:cNvSpPr/>
      </dsp:nvSpPr>
      <dsp:spPr>
        <a:xfrm>
          <a:off x="513" y="415750"/>
          <a:ext cx="2000950" cy="120057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Recent research has recognised that  the impairements young people with ADHD show, can also be recognised going into adulthood, approximately 2.5% of adults meeting the diagnostice criteria.</a:t>
          </a:r>
          <a:endParaRPr lang="en-US" sz="1100" kern="1200"/>
        </a:p>
      </dsp:txBody>
      <dsp:txXfrm>
        <a:off x="513" y="415750"/>
        <a:ext cx="2000950" cy="1200570"/>
      </dsp:txXfrm>
    </dsp:sp>
    <dsp:sp modelId="{EE5CBE3B-3D3B-4331-9780-7CFA054E3922}">
      <dsp:nvSpPr>
        <dsp:cNvPr id="0" name=""/>
        <dsp:cNvSpPr/>
      </dsp:nvSpPr>
      <dsp:spPr>
        <a:xfrm>
          <a:off x="2201558" y="415750"/>
          <a:ext cx="2000950" cy="120057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5% and 10% of children and adolescents are diagnosed with ADHD worldwide.</a:t>
          </a:r>
        </a:p>
      </dsp:txBody>
      <dsp:txXfrm>
        <a:off x="2201558" y="415750"/>
        <a:ext cx="2000950" cy="1200570"/>
      </dsp:txXfrm>
    </dsp:sp>
    <dsp:sp modelId="{0FFB5DA6-FFFD-47C6-9634-544CBB59D486}">
      <dsp:nvSpPr>
        <dsp:cNvPr id="0" name=""/>
        <dsp:cNvSpPr/>
      </dsp:nvSpPr>
      <dsp:spPr>
        <a:xfrm>
          <a:off x="1101035" y="1816415"/>
          <a:ext cx="2000950" cy="120057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Corbel" panose="020B0503020204020204"/>
            </a:rPr>
            <a:t>Most cases are diagnosed between the ages of 6-12 years old.</a:t>
          </a:r>
        </a:p>
      </dsp:txBody>
      <dsp:txXfrm>
        <a:off x="1101035" y="1816415"/>
        <a:ext cx="2000950" cy="12005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51FE8-27E4-43A9-AD7C-6385ACDF13E3}">
      <dsp:nvSpPr>
        <dsp:cNvPr id="0" name=""/>
        <dsp:cNvSpPr/>
      </dsp:nvSpPr>
      <dsp:spPr>
        <a:xfrm>
          <a:off x="0" y="0"/>
          <a:ext cx="10261602" cy="0"/>
        </a:xfrm>
        <a:prstGeom prst="line">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DD0EEE3-43D9-45C3-9B42-61EDC633EEB7}">
      <dsp:nvSpPr>
        <dsp:cNvPr id="0" name=""/>
        <dsp:cNvSpPr/>
      </dsp:nvSpPr>
      <dsp:spPr>
        <a:xfrm>
          <a:off x="0" y="0"/>
          <a:ext cx="10261602" cy="1839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dirty="0"/>
            <a:t>UK government guidelines have begun to make recommendations to improve the transition process from child to adult health services,</a:t>
          </a:r>
          <a:r>
            <a:rPr lang="en-GB" sz="2800" kern="1200" dirty="0">
              <a:latin typeface="Gill Sans MT" panose="020B0502020104020203"/>
            </a:rPr>
            <a:t> </a:t>
          </a:r>
          <a:r>
            <a:rPr lang="en-GB" sz="2800" kern="1200" dirty="0"/>
            <a:t>however, these guidelines do not specifically address the issues involved in the transition from child to adult mental health services.</a:t>
          </a:r>
          <a:endParaRPr lang="en-US" sz="2800" kern="1200" dirty="0"/>
        </a:p>
      </dsp:txBody>
      <dsp:txXfrm>
        <a:off x="0" y="0"/>
        <a:ext cx="10261602" cy="1839151"/>
      </dsp:txXfrm>
    </dsp:sp>
    <dsp:sp modelId="{8F9BB053-5139-4223-8547-57195F11A00B}">
      <dsp:nvSpPr>
        <dsp:cNvPr id="0" name=""/>
        <dsp:cNvSpPr/>
      </dsp:nvSpPr>
      <dsp:spPr>
        <a:xfrm>
          <a:off x="0" y="1839151"/>
          <a:ext cx="10261602" cy="0"/>
        </a:xfrm>
        <a:prstGeom prst="line">
          <a:avLst/>
        </a:prstGeom>
        <a:gradFill rotWithShape="0">
          <a:gsLst>
            <a:gs pos="0">
              <a:schemeClr val="accent5">
                <a:hueOff val="1318709"/>
                <a:satOff val="-9404"/>
                <a:lumOff val="-17059"/>
                <a:alphaOff val="0"/>
                <a:tint val="98000"/>
                <a:lumMod val="110000"/>
              </a:schemeClr>
            </a:gs>
            <a:gs pos="84000">
              <a:schemeClr val="accent5">
                <a:hueOff val="1318709"/>
                <a:satOff val="-9404"/>
                <a:lumOff val="-17059"/>
                <a:alphaOff val="0"/>
                <a:shade val="90000"/>
                <a:lumMod val="88000"/>
              </a:schemeClr>
            </a:gs>
          </a:gsLst>
          <a:lin ang="5400000" scaled="0"/>
        </a:gradFill>
        <a:ln w="12700" cap="rnd" cmpd="sng" algn="ctr">
          <a:solidFill>
            <a:schemeClr val="accent5">
              <a:hueOff val="1318709"/>
              <a:satOff val="-9404"/>
              <a:lumOff val="-17059"/>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F0F900F-4305-4068-BF95-461F03115916}">
      <dsp:nvSpPr>
        <dsp:cNvPr id="0" name=""/>
        <dsp:cNvSpPr/>
      </dsp:nvSpPr>
      <dsp:spPr>
        <a:xfrm>
          <a:off x="0" y="1839151"/>
          <a:ext cx="10261602" cy="1839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dirty="0"/>
            <a:t>A child that has had a diagnosis of ADHD is more than likely to have an accompanying mental health disorder.</a:t>
          </a:r>
          <a:r>
            <a:rPr lang="en-GB" sz="2800" kern="1200" dirty="0">
              <a:latin typeface="Century Gothic"/>
            </a:rPr>
            <a:t> E</a:t>
          </a:r>
          <a:r>
            <a:rPr lang="en-GB" sz="2800" kern="1200" dirty="0">
              <a:latin typeface="Calibri"/>
              <a:cs typeface="Times New Roman"/>
            </a:rPr>
            <a:t>vidence shows anxiety, depression, conduct disorder and other mental health disorders are all common in people with ADHD.</a:t>
          </a:r>
          <a:endParaRPr lang="en-US" sz="2800" kern="1200" dirty="0">
            <a:latin typeface="Calibri"/>
            <a:cs typeface="Times New Roman"/>
          </a:endParaRPr>
        </a:p>
      </dsp:txBody>
      <dsp:txXfrm>
        <a:off x="0" y="1839151"/>
        <a:ext cx="10261602" cy="18391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5274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348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2274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190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3579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2457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956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3144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8698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9822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11/25/2021</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7712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92949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00377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77293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31690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02442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58661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809573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265145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46224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97443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79344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44143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a:t>
            </a:r>
          </a:p>
          <a:p>
            <a:pPr lvl="7"/>
            <a:r>
              <a:rPr lang="en-US" dirty="0"/>
              <a:t>Eight</a:t>
            </a:r>
          </a:p>
          <a:p>
            <a:pPr lvl="8"/>
            <a:r>
              <a:rPr lang="en-US" dirty="0"/>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11/25/2021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3480959"/>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11/25/2021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04736265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bmj.com/content/351/bmj.h5203" TargetMode="External"/><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hyperlink" Target="https://www.bundabergnow.com/2019/01/29/toy-library-news/" TargetMode="External"/><Relationship Id="rId7" Type="http://schemas.openxmlformats.org/officeDocument/2006/relationships/diagramQuickStyle" Target="../diagrams/quickStyle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creativecommons.org/licenses/by/3.0/" TargetMode="Externa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hyperlink" Target="http://theconversation.com/explainer-do-we-need-to-follow-medication-use-by-dates-4329"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attention-deficit-hyperactivity-disorder-adhd/diagnosis/" TargetMode="External"/><Relationship Id="rId2" Type="http://schemas.openxmlformats.org/officeDocument/2006/relationships/hyperlink" Target="https://www.nhs.uk/conditions/attention-deficit-hyperactivity-disorder-adh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E83561-F5A5-454D-82A0-4EEE2ED1D68B}"/>
              </a:ext>
            </a:extLst>
          </p:cNvPr>
          <p:cNvPicPr>
            <a:picLocks noChangeAspect="1"/>
          </p:cNvPicPr>
          <p:nvPr/>
        </p:nvPicPr>
        <p:blipFill rotWithShape="1">
          <a:blip r:embed="rId2"/>
          <a:srcRect t="34945" b="8805"/>
          <a:stretch/>
        </p:blipFill>
        <p:spPr>
          <a:xfrm>
            <a:off x="-3047" y="28765"/>
            <a:ext cx="12191999" cy="6857990"/>
          </a:xfrm>
          <a:prstGeom prst="rect">
            <a:avLst/>
          </a:prstGeom>
        </p:spPr>
      </p:pic>
      <p:sp>
        <p:nvSpPr>
          <p:cNvPr id="2" name="Title 1"/>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dirty="0">
                <a:solidFill>
                  <a:schemeClr val="tx1"/>
                </a:solidFill>
                <a:cs typeface="Calibri Light"/>
              </a:rPr>
              <a:t>Presentation pitch to accompany Literature review</a:t>
            </a:r>
          </a:p>
        </p:txBody>
      </p:sp>
      <p:sp>
        <p:nvSpPr>
          <p:cNvPr id="3" name="Subtitle 2"/>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vert="horz" lIns="91440" tIns="45720" rIns="91440" bIns="45720" rtlCol="0" anchor="t">
            <a:normAutofit/>
          </a:bodyPr>
          <a:lstStyle/>
          <a:p>
            <a:pPr algn="ctr"/>
            <a:r>
              <a:rPr lang="en-GB" sz="1800" dirty="0">
                <a:solidFill>
                  <a:schemeClr val="tx1"/>
                </a:solidFill>
                <a:cs typeface="Calibri"/>
              </a:rPr>
              <a:t>By Stacey Last</a:t>
            </a:r>
            <a:endParaRPr lang="en-GB" sz="1800" dirty="0">
              <a:solidFill>
                <a:schemeClr val="tx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4" descr="Free Images : pencil, wood, pattern, color, artistic ...">
            <a:extLst>
              <a:ext uri="{FF2B5EF4-FFF2-40B4-BE49-F238E27FC236}">
                <a16:creationId xmlns:a16="http://schemas.microsoft.com/office/drawing/2014/main" id="{82EEFBFE-140F-47CD-9310-5328958E7424}"/>
              </a:ext>
            </a:extLst>
          </p:cNvPr>
          <p:cNvPicPr>
            <a:picLocks noChangeAspect="1"/>
          </p:cNvPicPr>
          <p:nvPr/>
        </p:nvPicPr>
        <p:blipFill rotWithShape="1">
          <a:blip r:embed="rId2"/>
          <a:srcRect t="4280" b="1145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52797CB6-87DC-4866-A335-C94653B6765C}"/>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b="1" i="1">
                <a:solidFill>
                  <a:schemeClr val="tx1"/>
                </a:solidFill>
              </a:rPr>
              <a:t>  Identifying treatment strategies for ADHD in young adolescents to minimise 'lost in transition' to  adulthood.</a:t>
            </a:r>
          </a:p>
        </p:txBody>
      </p:sp>
      <p:sp>
        <p:nvSpPr>
          <p:cNvPr id="4" name="TextBox 3">
            <a:extLst>
              <a:ext uri="{FF2B5EF4-FFF2-40B4-BE49-F238E27FC236}">
                <a16:creationId xmlns:a16="http://schemas.microsoft.com/office/drawing/2014/main" id="{B6C1A773-EA14-4551-B6B1-29AFE896F403}"/>
              </a:ext>
            </a:extLst>
          </p:cNvPr>
          <p:cNvSpPr txBox="1"/>
          <p:nvPr/>
        </p:nvSpPr>
        <p:spPr>
          <a:xfrm>
            <a:off x="1524000" y="5329534"/>
            <a:ext cx="9144000" cy="6467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ts val="1000"/>
              </a:spcBef>
            </a:pPr>
            <a:endParaRPr lang="en-US" sz="2400" cap="all" dirty="0"/>
          </a:p>
        </p:txBody>
      </p:sp>
    </p:spTree>
    <p:extLst>
      <p:ext uri="{BB962C8B-B14F-4D97-AF65-F5344CB8AC3E}">
        <p14:creationId xmlns:p14="http://schemas.microsoft.com/office/powerpoint/2010/main" val="3987645488"/>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dirty="0"/>
          </a:p>
        </p:txBody>
      </p:sp>
      <p:sp>
        <p:nvSpPr>
          <p:cNvPr id="9" name="Rectangle 9">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C3468-3CED-42B7-B3E5-3E9E4FD71612}"/>
              </a:ext>
            </a:extLst>
          </p:cNvPr>
          <p:cNvSpPr>
            <a:spLocks noGrp="1"/>
          </p:cNvSpPr>
          <p:nvPr>
            <p:ph type="title"/>
          </p:nvPr>
        </p:nvSpPr>
        <p:spPr>
          <a:xfrm>
            <a:off x="643468" y="1033389"/>
            <a:ext cx="4826256" cy="4825409"/>
          </a:xfrm>
        </p:spPr>
        <p:txBody>
          <a:bodyPr anchor="ctr">
            <a:normAutofit/>
          </a:bodyPr>
          <a:lstStyle/>
          <a:p>
            <a:r>
              <a:rPr lang="en-GB" sz="5400">
                <a:solidFill>
                  <a:srgbClr val="FFFFFF"/>
                </a:solidFill>
              </a:rPr>
              <a:t>What is ADHD</a:t>
            </a:r>
          </a:p>
        </p:txBody>
      </p:sp>
      <p:sp>
        <p:nvSpPr>
          <p:cNvPr id="11" name="Rectangle 11">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3">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5D9B98-3E4A-4E72-AB58-3DB1AB36562E}"/>
              </a:ext>
            </a:extLst>
          </p:cNvPr>
          <p:cNvSpPr>
            <a:spLocks noGrp="1"/>
          </p:cNvSpPr>
          <p:nvPr>
            <p:ph idx="1"/>
          </p:nvPr>
        </p:nvSpPr>
        <p:spPr>
          <a:xfrm>
            <a:off x="6755769" y="1033390"/>
            <a:ext cx="4855037" cy="4825409"/>
          </a:xfrm>
          <a:ln w="57150">
            <a:noFill/>
          </a:ln>
        </p:spPr>
        <p:txBody>
          <a:bodyPr anchor="ctr">
            <a:normAutofit lnSpcReduction="10000"/>
          </a:bodyPr>
          <a:lstStyle/>
          <a:p>
            <a:pPr marL="305435" indent="-305435"/>
            <a:endParaRPr lang="en-GB" sz="2000" dirty="0">
              <a:solidFill>
                <a:schemeClr val="accent2">
                  <a:lumMod val="50000"/>
                </a:schemeClr>
              </a:solidFill>
            </a:endParaRPr>
          </a:p>
          <a:p>
            <a:pPr marL="305435" indent="-305435"/>
            <a:endParaRPr lang="en-GB" sz="2000" dirty="0">
              <a:solidFill>
                <a:schemeClr val="accent2">
                  <a:lumMod val="50000"/>
                </a:schemeClr>
              </a:solidFill>
            </a:endParaRPr>
          </a:p>
          <a:p>
            <a:pPr marL="305435" indent="-305435"/>
            <a:r>
              <a:rPr lang="en-GB" sz="2000" dirty="0">
                <a:solidFill>
                  <a:schemeClr val="accent2">
                    <a:lumMod val="50000"/>
                  </a:schemeClr>
                </a:solidFill>
              </a:rPr>
              <a:t>The exact cause of this disease is unknown, but the condition has been shown to run in families.</a:t>
            </a:r>
          </a:p>
          <a:p>
            <a:pPr marL="305435" indent="-305435"/>
            <a:r>
              <a:rPr lang="en-GB" sz="2000" dirty="0">
                <a:solidFill>
                  <a:schemeClr val="accent2">
                    <a:lumMod val="50000"/>
                  </a:schemeClr>
                </a:solidFill>
              </a:rPr>
              <a:t>It is a developmental disorder.</a:t>
            </a:r>
          </a:p>
          <a:p>
            <a:pPr marL="305435" indent="-305435"/>
            <a:r>
              <a:rPr lang="en-GB" sz="2000" dirty="0">
                <a:solidFill>
                  <a:schemeClr val="accent2">
                    <a:lumMod val="50000"/>
                  </a:schemeClr>
                </a:solidFill>
              </a:rPr>
              <a:t>Attention deficit hyperactivity disorder (ADHD) can be a lifelong condition. You might start to experience symptoms in childhood and find that they continue into teenage years and lead into adulthood.</a:t>
            </a:r>
            <a:endParaRPr lang="en-GB">
              <a:solidFill>
                <a:schemeClr val="accent2">
                  <a:lumMod val="50000"/>
                </a:schemeClr>
              </a:solidFill>
            </a:endParaRPr>
          </a:p>
          <a:p>
            <a:pPr marL="305435" indent="-305435"/>
            <a:r>
              <a:rPr lang="en-GB" sz="2000" dirty="0">
                <a:solidFill>
                  <a:schemeClr val="accent2">
                    <a:lumMod val="50000"/>
                  </a:schemeClr>
                </a:solidFill>
              </a:rPr>
              <a:t>Research has shown that there is a change to the brain in people with ADHD compared to individuals without.</a:t>
            </a:r>
          </a:p>
          <a:p>
            <a:pPr marL="305435" indent="-305435"/>
            <a:endParaRPr lang="en-GB" sz="2000">
              <a:solidFill>
                <a:schemeClr val="accent2">
                  <a:lumMod val="50000"/>
                </a:schemeClr>
              </a:solidFill>
            </a:endParaRPr>
          </a:p>
          <a:p>
            <a:pPr marL="305435" indent="-305435"/>
            <a:endParaRPr lang="en-GB" sz="2000">
              <a:solidFill>
                <a:schemeClr val="accent2">
                  <a:lumMod val="50000"/>
                </a:schemeClr>
              </a:solidFill>
            </a:endParaRPr>
          </a:p>
        </p:txBody>
      </p:sp>
    </p:spTree>
    <p:extLst>
      <p:ext uri="{BB962C8B-B14F-4D97-AF65-F5344CB8AC3E}">
        <p14:creationId xmlns:p14="http://schemas.microsoft.com/office/powerpoint/2010/main" val="1150556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F8DEB-B25E-490B-8202-6A5CFCC63AEB}"/>
              </a:ext>
            </a:extLst>
          </p:cNvPr>
          <p:cNvSpPr>
            <a:spLocks noGrp="1"/>
          </p:cNvSpPr>
          <p:nvPr>
            <p:ph type="title"/>
          </p:nvPr>
        </p:nvSpPr>
        <p:spPr>
          <a:xfrm>
            <a:off x="746228" y="1073231"/>
            <a:ext cx="3054091" cy="4711539"/>
          </a:xfrm>
        </p:spPr>
        <p:txBody>
          <a:bodyPr anchor="ctr">
            <a:normAutofit/>
          </a:bodyPr>
          <a:lstStyle/>
          <a:p>
            <a:r>
              <a:rPr lang="en-GB" sz="3200">
                <a:solidFill>
                  <a:schemeClr val="accent1"/>
                </a:solidFill>
              </a:rPr>
              <a:t>The symptoms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6BAA9B4-85FD-444E-83C2-CE7A3A7509F4}"/>
              </a:ext>
            </a:extLst>
          </p:cNvPr>
          <p:cNvSpPr>
            <a:spLocks noGrp="1"/>
          </p:cNvSpPr>
          <p:nvPr>
            <p:ph idx="1"/>
          </p:nvPr>
        </p:nvSpPr>
        <p:spPr>
          <a:xfrm>
            <a:off x="4702629" y="1073231"/>
            <a:ext cx="6599582" cy="4711539"/>
          </a:xfrm>
        </p:spPr>
        <p:txBody>
          <a:bodyPr>
            <a:normAutofit lnSpcReduction="10000"/>
          </a:bodyPr>
          <a:lstStyle/>
          <a:p>
            <a:pPr marL="0" indent="0">
              <a:buNone/>
            </a:pPr>
            <a:r>
              <a:rPr lang="en-GB" sz="2000" dirty="0">
                <a:solidFill>
                  <a:srgbClr val="FFFFFF"/>
                </a:solidFill>
              </a:rPr>
              <a:t>An individual who thinks they may have ADHD or someone with a diagnosis may:</a:t>
            </a:r>
            <a:endParaRPr lang="en-US" dirty="0"/>
          </a:p>
          <a:p>
            <a:pPr marL="305435" indent="-305435"/>
            <a:r>
              <a:rPr lang="en-GB" sz="2000" dirty="0">
                <a:solidFill>
                  <a:srgbClr val="FFFFFF"/>
                </a:solidFill>
              </a:rPr>
              <a:t>Have difficulty concentrating</a:t>
            </a:r>
          </a:p>
          <a:p>
            <a:pPr marL="305435" indent="-305435"/>
            <a:r>
              <a:rPr lang="en-GB" sz="2000" dirty="0">
                <a:solidFill>
                  <a:srgbClr val="FFFFFF"/>
                </a:solidFill>
              </a:rPr>
              <a:t>Be very fidgety </a:t>
            </a:r>
          </a:p>
          <a:p>
            <a:pPr marL="305435" indent="-305435"/>
            <a:r>
              <a:rPr lang="en-GB" sz="2000" dirty="0">
                <a:solidFill>
                  <a:srgbClr val="FFFFFF"/>
                </a:solidFill>
              </a:rPr>
              <a:t>They are forgetful</a:t>
            </a:r>
          </a:p>
          <a:p>
            <a:pPr marL="305435" indent="-305435"/>
            <a:r>
              <a:rPr lang="en-GB" sz="2000" dirty="0">
                <a:solidFill>
                  <a:srgbClr val="FFFFFF"/>
                </a:solidFill>
              </a:rPr>
              <a:t>Get frustrated quite quickly</a:t>
            </a:r>
          </a:p>
          <a:p>
            <a:pPr marL="305435" indent="-305435"/>
            <a:r>
              <a:rPr lang="en-GB" sz="2000" dirty="0">
                <a:solidFill>
                  <a:srgbClr val="FFFFFF"/>
                </a:solidFill>
              </a:rPr>
              <a:t>Sometimes, be impulsive</a:t>
            </a:r>
          </a:p>
          <a:p>
            <a:pPr marL="305435" indent="-305435"/>
            <a:r>
              <a:rPr lang="en-GB" sz="2000" dirty="0">
                <a:solidFill>
                  <a:srgbClr val="FFFFFF"/>
                </a:solidFill>
              </a:rPr>
              <a:t>Being unorganized</a:t>
            </a:r>
          </a:p>
          <a:p>
            <a:pPr marL="305435" indent="-305435"/>
            <a:r>
              <a:rPr lang="en-GB" sz="2000" dirty="0">
                <a:solidFill>
                  <a:srgbClr val="FFFFFF"/>
                </a:solidFill>
              </a:rPr>
              <a:t>Not being able to stick to a task</a:t>
            </a:r>
          </a:p>
          <a:p>
            <a:pPr marL="0" indent="0">
              <a:buNone/>
            </a:pPr>
            <a:r>
              <a:rPr lang="en-GB" sz="2000" dirty="0">
                <a:solidFill>
                  <a:srgbClr val="FFFFFF"/>
                </a:solidFill>
              </a:rPr>
              <a:t>ADHD symptoms are mostly symptoms that impact your mood and behaviour. (MIND) They are well defined in children and teenagers and are usually noticeable by the age of 6.</a:t>
            </a:r>
          </a:p>
        </p:txBody>
      </p:sp>
    </p:spTree>
    <p:extLst>
      <p:ext uri="{BB962C8B-B14F-4D97-AF65-F5344CB8AC3E}">
        <p14:creationId xmlns:p14="http://schemas.microsoft.com/office/powerpoint/2010/main" val="762483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an of a human brain in a neurology clinic">
            <a:extLst>
              <a:ext uri="{FF2B5EF4-FFF2-40B4-BE49-F238E27FC236}">
                <a16:creationId xmlns:a16="http://schemas.microsoft.com/office/drawing/2014/main" id="{DA5F2DD9-7EFA-446F-8D30-E90B721E382F}"/>
              </a:ext>
            </a:extLst>
          </p:cNvPr>
          <p:cNvPicPr>
            <a:picLocks noChangeAspect="1"/>
          </p:cNvPicPr>
          <p:nvPr/>
        </p:nvPicPr>
        <p:blipFill rotWithShape="1">
          <a:blip r:embed="rId2">
            <a:alphaModFix amt="40000"/>
          </a:blip>
          <a:srcRect t="15654" b="9346"/>
          <a:stretch/>
        </p:blipFill>
        <p:spPr>
          <a:xfrm>
            <a:off x="20" y="10"/>
            <a:ext cx="12191980" cy="6857990"/>
          </a:xfrm>
          <a:prstGeom prst="rect">
            <a:avLst/>
          </a:prstGeom>
        </p:spPr>
      </p:pic>
      <p:sp>
        <p:nvSpPr>
          <p:cNvPr id="2" name="Title 1">
            <a:extLst>
              <a:ext uri="{FF2B5EF4-FFF2-40B4-BE49-F238E27FC236}">
                <a16:creationId xmlns:a16="http://schemas.microsoft.com/office/drawing/2014/main" id="{028DCFB3-218B-40BE-A951-E9DE6E304D67}"/>
              </a:ext>
            </a:extLst>
          </p:cNvPr>
          <p:cNvSpPr>
            <a:spLocks noGrp="1"/>
          </p:cNvSpPr>
          <p:nvPr>
            <p:ph type="title"/>
          </p:nvPr>
        </p:nvSpPr>
        <p:spPr>
          <a:xfrm>
            <a:off x="1023870" y="702156"/>
            <a:ext cx="10144260" cy="1013800"/>
          </a:xfrm>
        </p:spPr>
        <p:txBody>
          <a:bodyPr vert="horz" lIns="91440" tIns="45720" rIns="91440" bIns="45720" rtlCol="0" anchor="b">
            <a:normAutofit/>
          </a:bodyPr>
          <a:lstStyle/>
          <a:p>
            <a:r>
              <a:rPr lang="en-US">
                <a:solidFill>
                  <a:schemeClr val="tx1"/>
                </a:solidFill>
              </a:rPr>
              <a:t>Symptoms continued</a:t>
            </a:r>
          </a:p>
        </p:txBody>
      </p:sp>
      <p:sp>
        <p:nvSpPr>
          <p:cNvPr id="4" name="TextBox 3">
            <a:extLst>
              <a:ext uri="{FF2B5EF4-FFF2-40B4-BE49-F238E27FC236}">
                <a16:creationId xmlns:a16="http://schemas.microsoft.com/office/drawing/2014/main" id="{0DACEB57-B68B-4E2E-A8EC-C4EC287ADD46}"/>
              </a:ext>
            </a:extLst>
          </p:cNvPr>
          <p:cNvSpPr txBox="1"/>
          <p:nvPr/>
        </p:nvSpPr>
        <p:spPr>
          <a:xfrm>
            <a:off x="965199" y="2180496"/>
            <a:ext cx="10261602" cy="36783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spcBef>
                <a:spcPct val="20000"/>
              </a:spcBef>
              <a:spcAft>
                <a:spcPts val="600"/>
              </a:spcAft>
              <a:buClr>
                <a:srgbClr val="8DECFF"/>
              </a:buClr>
              <a:buSzPct val="92000"/>
            </a:pPr>
            <a:r>
              <a:rPr lang="en-US" dirty="0">
                <a:solidFill>
                  <a:schemeClr val="tx2"/>
                </a:solidFill>
              </a:rPr>
              <a:t>According to the NHS the symptoms of attention deficit hyperactivity disorder (ADHD) can be categorized into two types of </a:t>
            </a:r>
            <a:r>
              <a:rPr lang="en-US" dirty="0" err="1">
                <a:solidFill>
                  <a:schemeClr val="tx2"/>
                </a:solidFill>
              </a:rPr>
              <a:t>behavioural</a:t>
            </a:r>
            <a:r>
              <a:rPr lang="en-US" dirty="0">
                <a:solidFill>
                  <a:schemeClr val="tx2"/>
                </a:solidFill>
              </a:rPr>
              <a:t> problems,: inattentiveness, and hyperactivity and impulsiveness. </a:t>
            </a:r>
            <a:endParaRPr lang="en-US">
              <a:solidFill>
                <a:schemeClr val="tx2"/>
              </a:solidFill>
            </a:endParaRPr>
          </a:p>
          <a:p>
            <a:pPr defTabSz="457200">
              <a:spcBef>
                <a:spcPct val="20000"/>
              </a:spcBef>
              <a:spcAft>
                <a:spcPts val="600"/>
              </a:spcAft>
            </a:pPr>
            <a:r>
              <a:rPr lang="en-US" b="1" dirty="0">
                <a:solidFill>
                  <a:schemeClr val="tx2"/>
                </a:solidFill>
              </a:rPr>
              <a:t>Inattentiveness                                                             Hyperactivity and impulsiveness</a:t>
            </a:r>
          </a:p>
          <a:p>
            <a:pPr defTabSz="457200">
              <a:spcBef>
                <a:spcPct val="20000"/>
              </a:spcBef>
              <a:spcAft>
                <a:spcPts val="600"/>
              </a:spcAft>
            </a:pPr>
            <a:r>
              <a:rPr lang="en-US" dirty="0">
                <a:solidFill>
                  <a:schemeClr val="tx2"/>
                </a:solidFill>
              </a:rPr>
              <a:t>Having a short attention span                                        Not being able to sit still</a:t>
            </a:r>
          </a:p>
          <a:p>
            <a:pPr defTabSz="457200">
              <a:spcBef>
                <a:spcPct val="20000"/>
              </a:spcBef>
              <a:spcAft>
                <a:spcPts val="600"/>
              </a:spcAft>
            </a:pPr>
            <a:r>
              <a:rPr lang="en-US" dirty="0">
                <a:solidFill>
                  <a:schemeClr val="tx2"/>
                </a:solidFill>
              </a:rPr>
              <a:t>Easily distracted                                                            Constantly fidgeting</a:t>
            </a:r>
          </a:p>
          <a:p>
            <a:pPr defTabSz="457200">
              <a:spcBef>
                <a:spcPct val="20000"/>
              </a:spcBef>
              <a:spcAft>
                <a:spcPts val="600"/>
              </a:spcAft>
            </a:pPr>
            <a:r>
              <a:rPr lang="en-US" dirty="0">
                <a:solidFill>
                  <a:schemeClr val="tx2"/>
                </a:solidFill>
              </a:rPr>
              <a:t>Appearing unable to listen to instructions                       excessive talking</a:t>
            </a:r>
          </a:p>
          <a:p>
            <a:pPr defTabSz="457200">
              <a:spcBef>
                <a:spcPct val="20000"/>
              </a:spcBef>
              <a:spcAft>
                <a:spcPts val="600"/>
              </a:spcAft>
            </a:pPr>
            <a:r>
              <a:rPr lang="en-US" dirty="0">
                <a:solidFill>
                  <a:schemeClr val="tx2"/>
                </a:solidFill>
              </a:rPr>
              <a:t>Difficulty </a:t>
            </a:r>
            <a:r>
              <a:rPr lang="en-US" dirty="0" err="1">
                <a:solidFill>
                  <a:schemeClr val="tx2"/>
                </a:solidFill>
              </a:rPr>
              <a:t>organising</a:t>
            </a:r>
            <a:r>
              <a:rPr lang="en-US" dirty="0">
                <a:solidFill>
                  <a:schemeClr val="tx2"/>
                </a:solidFill>
              </a:rPr>
              <a:t> tasks.                                              Acting without thinking</a:t>
            </a:r>
          </a:p>
          <a:p>
            <a:pPr defTabSz="457200">
              <a:spcBef>
                <a:spcPct val="20000"/>
              </a:spcBef>
              <a:spcAft>
                <a:spcPts val="600"/>
              </a:spcAft>
            </a:pPr>
            <a:r>
              <a:rPr lang="en-US" dirty="0">
                <a:solidFill>
                  <a:schemeClr val="tx2"/>
                </a:solidFill>
              </a:rPr>
              <a:t>                                                                                    Interrupting conversations</a:t>
            </a:r>
          </a:p>
          <a:p>
            <a:pPr defTabSz="457200">
              <a:spcBef>
                <a:spcPct val="20000"/>
              </a:spcBef>
              <a:spcAft>
                <a:spcPts val="600"/>
              </a:spcAft>
              <a:buClr>
                <a:srgbClr val="8DECFF"/>
              </a:buClr>
              <a:buSzPct val="92000"/>
            </a:pPr>
            <a:r>
              <a:rPr lang="en-US" dirty="0">
                <a:solidFill>
                  <a:schemeClr val="tx2"/>
                </a:solidFill>
              </a:rPr>
              <a:t>The implications of these symptoms can cause significant problems in a child's life, such as underachievement at school, poor interaction and problems with discipline.</a:t>
            </a:r>
          </a:p>
        </p:txBody>
      </p:sp>
    </p:spTree>
    <p:extLst>
      <p:ext uri="{BB962C8B-B14F-4D97-AF65-F5344CB8AC3E}">
        <p14:creationId xmlns:p14="http://schemas.microsoft.com/office/powerpoint/2010/main" val="35591303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8C55-A42C-4650-98F0-550B22D52D6B}"/>
              </a:ext>
            </a:extLst>
          </p:cNvPr>
          <p:cNvSpPr>
            <a:spLocks noGrp="1"/>
          </p:cNvSpPr>
          <p:nvPr>
            <p:ph type="title"/>
          </p:nvPr>
        </p:nvSpPr>
        <p:spPr/>
        <p:txBody>
          <a:bodyPr/>
          <a:lstStyle/>
          <a:p>
            <a:r>
              <a:rPr lang="en-GB" dirty="0"/>
              <a:t>Living with ADHD</a:t>
            </a:r>
          </a:p>
        </p:txBody>
      </p:sp>
      <p:sp>
        <p:nvSpPr>
          <p:cNvPr id="3" name="Content Placeholder 2">
            <a:extLst>
              <a:ext uri="{FF2B5EF4-FFF2-40B4-BE49-F238E27FC236}">
                <a16:creationId xmlns:a16="http://schemas.microsoft.com/office/drawing/2014/main" id="{BDDCFAAA-D830-40A5-96EE-674DC7FAD2B3}"/>
              </a:ext>
            </a:extLst>
          </p:cNvPr>
          <p:cNvSpPr>
            <a:spLocks noGrp="1"/>
          </p:cNvSpPr>
          <p:nvPr>
            <p:ph idx="1"/>
          </p:nvPr>
        </p:nvSpPr>
        <p:spPr/>
        <p:txBody>
          <a:bodyPr>
            <a:normAutofit lnSpcReduction="10000"/>
          </a:bodyPr>
          <a:lstStyle/>
          <a:p>
            <a:pPr marL="0" indent="0">
              <a:buNone/>
            </a:pPr>
            <a:r>
              <a:rPr lang="en-GB" dirty="0"/>
              <a:t>Getting a diagnosis can be a very long process and have lots of barriers, it can be challenging living with an individual with ADHD symptoms, even more so for the individual, with it effecting their day to day tasks living with the condition. Some issues that may arise are: </a:t>
            </a:r>
          </a:p>
          <a:p>
            <a:pPr marL="0" indent="0">
              <a:buNone/>
            </a:pPr>
            <a:r>
              <a:rPr lang="en-GB" dirty="0"/>
              <a:t>Getting your child to sleep at night</a:t>
            </a:r>
          </a:p>
          <a:p>
            <a:pPr marL="0" indent="0">
              <a:buNone/>
            </a:pPr>
            <a:r>
              <a:rPr lang="en-GB" dirty="0"/>
              <a:t>Getting them up ready for school in the morning on time.</a:t>
            </a:r>
          </a:p>
          <a:p>
            <a:pPr marL="0" indent="0">
              <a:buNone/>
            </a:pPr>
            <a:r>
              <a:rPr lang="en-GB" dirty="0"/>
              <a:t>Listening to and carrying out instructions.</a:t>
            </a:r>
          </a:p>
          <a:p>
            <a:pPr marL="0" indent="0">
              <a:buNone/>
            </a:pPr>
            <a:r>
              <a:rPr lang="en-GB" dirty="0"/>
              <a:t>Being organised.</a:t>
            </a:r>
          </a:p>
          <a:p>
            <a:pPr marL="0" indent="0">
              <a:buNone/>
            </a:pPr>
            <a:r>
              <a:rPr lang="en-GB" dirty="0"/>
              <a:t>Social occasions</a:t>
            </a:r>
          </a:p>
          <a:p>
            <a:pPr marL="0" indent="0">
              <a:buNone/>
            </a:pPr>
            <a:r>
              <a:rPr lang="en-GB" dirty="0"/>
              <a:t>Shopping</a:t>
            </a:r>
          </a:p>
          <a:p>
            <a:pPr marL="0" indent="0">
              <a:buNone/>
            </a:pPr>
            <a:r>
              <a:rPr lang="en-GB" dirty="0"/>
              <a:t>With relationships being affected later in life.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03084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1" name="Title 230">
            <a:extLst>
              <a:ext uri="{FF2B5EF4-FFF2-40B4-BE49-F238E27FC236}">
                <a16:creationId xmlns:a16="http://schemas.microsoft.com/office/drawing/2014/main" id="{1A8AE0B9-BE9C-47FD-AD9B-32F62C9E6FEC}"/>
              </a:ext>
            </a:extLst>
          </p:cNvPr>
          <p:cNvSpPr>
            <a:spLocks noGrp="1"/>
          </p:cNvSpPr>
          <p:nvPr>
            <p:ph type="title"/>
          </p:nvPr>
        </p:nvSpPr>
        <p:spPr>
          <a:xfrm>
            <a:off x="313537" y="394604"/>
            <a:ext cx="3498979" cy="846178"/>
          </a:xfrm>
        </p:spPr>
        <p:txBody>
          <a:bodyPr>
            <a:normAutofit fontScale="90000"/>
          </a:bodyPr>
          <a:lstStyle/>
          <a:p>
            <a:r>
              <a:rPr lang="en-GB">
                <a:cs typeface="Calibri Light"/>
              </a:rPr>
              <a:t>The statistics</a:t>
            </a:r>
            <a:endParaRPr lang="en-GB" dirty="0">
              <a:cs typeface="Calibri Light"/>
            </a:endParaRPr>
          </a:p>
        </p:txBody>
      </p:sp>
      <p:graphicFrame>
        <p:nvGraphicFramePr>
          <p:cNvPr id="5" name="Content Placeholder 2">
            <a:extLst>
              <a:ext uri="{FF2B5EF4-FFF2-40B4-BE49-F238E27FC236}">
                <a16:creationId xmlns:a16="http://schemas.microsoft.com/office/drawing/2014/main" id="{1E36E855-6744-40D2-8FD6-D588E8F2081C}"/>
              </a:ext>
            </a:extLst>
          </p:cNvPr>
          <p:cNvGraphicFramePr>
            <a:graphicFrameLocks noGrp="1"/>
          </p:cNvGraphicFramePr>
          <p:nvPr>
            <p:ph idx="1"/>
            <p:extLst>
              <p:ext uri="{D42A27DB-BD31-4B8C-83A1-F6EECF244321}">
                <p14:modId xmlns:p14="http://schemas.microsoft.com/office/powerpoint/2010/main" val="3768471512"/>
              </p:ext>
            </p:extLst>
          </p:nvPr>
        </p:nvGraphicFramePr>
        <p:xfrm>
          <a:off x="318003" y="2337868"/>
          <a:ext cx="4203022" cy="3432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7">
            <a:extLst>
              <a:ext uri="{FF2B5EF4-FFF2-40B4-BE49-F238E27FC236}">
                <a16:creationId xmlns:a16="http://schemas.microsoft.com/office/drawing/2014/main" id="{E7B82306-8B98-47E1-91B3-72D95D6ACAAA}"/>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5180" r="9587" b="2"/>
          <a:stretch/>
        </p:blipFill>
        <p:spPr>
          <a:xfrm>
            <a:off x="5137463" y="759599"/>
            <a:ext cx="6193767" cy="5330650"/>
          </a:xfrm>
          <a:prstGeom prst="rect">
            <a:avLst/>
          </a:prstGeom>
        </p:spPr>
      </p:pic>
      <p:sp>
        <p:nvSpPr>
          <p:cNvPr id="8" name="TextBox 7">
            <a:extLst>
              <a:ext uri="{FF2B5EF4-FFF2-40B4-BE49-F238E27FC236}">
                <a16:creationId xmlns:a16="http://schemas.microsoft.com/office/drawing/2014/main" id="{BE156BA5-2009-4ABA-A874-783410D9DBE8}"/>
              </a:ext>
            </a:extLst>
          </p:cNvPr>
          <p:cNvSpPr txBox="1"/>
          <p:nvPr/>
        </p:nvSpPr>
        <p:spPr>
          <a:xfrm>
            <a:off x="8945642" y="5890194"/>
            <a:ext cx="238558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2628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8" descr="A picture containing person, child, crowd&#10;&#10;Description automatically generated">
            <a:extLst>
              <a:ext uri="{FF2B5EF4-FFF2-40B4-BE49-F238E27FC236}">
                <a16:creationId xmlns:a16="http://schemas.microsoft.com/office/drawing/2014/main" id="{AFE1212C-A653-4483-B3EC-29345B753288}"/>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t="9742" b="5988"/>
          <a:stretch/>
        </p:blipFill>
        <p:spPr>
          <a:xfrm>
            <a:off x="20" y="-28746"/>
            <a:ext cx="12191980" cy="6857990"/>
          </a:xfrm>
          <a:prstGeom prst="rect">
            <a:avLst/>
          </a:prstGeom>
        </p:spPr>
      </p:pic>
      <p:sp>
        <p:nvSpPr>
          <p:cNvPr id="8" name="TextBox 7">
            <a:extLst>
              <a:ext uri="{FF2B5EF4-FFF2-40B4-BE49-F238E27FC236}">
                <a16:creationId xmlns:a16="http://schemas.microsoft.com/office/drawing/2014/main" id="{162AB56C-5CC5-4A23-95A9-DFE25A347720}"/>
              </a:ext>
            </a:extLst>
          </p:cNvPr>
          <p:cNvSpPr txBox="1"/>
          <p:nvPr/>
        </p:nvSpPr>
        <p:spPr>
          <a:xfrm>
            <a:off x="9902591" y="6657945"/>
            <a:ext cx="228940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graphicFrame>
        <p:nvGraphicFramePr>
          <p:cNvPr id="5" name="Content Placeholder 2">
            <a:extLst>
              <a:ext uri="{FF2B5EF4-FFF2-40B4-BE49-F238E27FC236}">
                <a16:creationId xmlns:a16="http://schemas.microsoft.com/office/drawing/2014/main" id="{16A10211-BE95-4E65-9788-A7FC25559B3A}"/>
              </a:ext>
            </a:extLst>
          </p:cNvPr>
          <p:cNvGraphicFramePr>
            <a:graphicFrameLocks noGrp="1"/>
          </p:cNvGraphicFramePr>
          <p:nvPr>
            <p:ph idx="1"/>
            <p:extLst>
              <p:ext uri="{D42A27DB-BD31-4B8C-83A1-F6EECF244321}">
                <p14:modId xmlns:p14="http://schemas.microsoft.com/office/powerpoint/2010/main" val="4119740814"/>
              </p:ext>
            </p:extLst>
          </p:nvPr>
        </p:nvGraphicFramePr>
        <p:xfrm>
          <a:off x="965199" y="2180496"/>
          <a:ext cx="10261602" cy="36783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502817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picture containing person, hand, close&#10;&#10;Description automatically generated">
            <a:extLst>
              <a:ext uri="{FF2B5EF4-FFF2-40B4-BE49-F238E27FC236}">
                <a16:creationId xmlns:a16="http://schemas.microsoft.com/office/drawing/2014/main" id="{6D5BCDF5-FC77-4E6C-986C-93CB22AC67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7982" r="2707"/>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F2F0B508-80C5-4155-81C6-17F653C082C1}"/>
              </a:ext>
            </a:extLst>
          </p:cNvPr>
          <p:cNvSpPr txBox="1"/>
          <p:nvPr/>
        </p:nvSpPr>
        <p:spPr>
          <a:xfrm>
            <a:off x="5191071" y="3555373"/>
            <a:ext cx="4840010" cy="31535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sz="2000" dirty="0"/>
              <a:t>Medication alone is the most common treatment for ADHD.</a:t>
            </a:r>
            <a:endParaRPr lang="en-US" dirty="0"/>
          </a:p>
          <a:p>
            <a:pPr>
              <a:spcAft>
                <a:spcPts val="600"/>
              </a:spcAft>
            </a:pPr>
            <a:r>
              <a:rPr lang="en-US" sz="2000" dirty="0"/>
              <a:t>Research has shown children and adults are missing out on </a:t>
            </a:r>
            <a:r>
              <a:rPr lang="en-US" sz="2000" dirty="0" err="1"/>
              <a:t>behaviour</a:t>
            </a:r>
            <a:r>
              <a:rPr lang="en-US" sz="2000" dirty="0"/>
              <a:t> approaches as a treatment strategy, in part this is because there is few evidence based </a:t>
            </a:r>
            <a:r>
              <a:rPr lang="en-US" sz="2000" dirty="0" err="1"/>
              <a:t>behavioural</a:t>
            </a:r>
            <a:r>
              <a:rPr lang="en-US" sz="2000" dirty="0"/>
              <a:t> approaches with widespread availability.</a:t>
            </a:r>
            <a:endParaRPr lang="en-US" sz="2000"/>
          </a:p>
        </p:txBody>
      </p:sp>
      <p:sp>
        <p:nvSpPr>
          <p:cNvPr id="4" name="TextBox 3">
            <a:extLst>
              <a:ext uri="{FF2B5EF4-FFF2-40B4-BE49-F238E27FC236}">
                <a16:creationId xmlns:a16="http://schemas.microsoft.com/office/drawing/2014/main" id="{257ED46C-5B5E-449C-B873-C1B6BAD72DAA}"/>
              </a:ext>
            </a:extLst>
          </p:cNvPr>
          <p:cNvSpPr txBox="1"/>
          <p:nvPr/>
        </p:nvSpPr>
        <p:spPr>
          <a:xfrm>
            <a:off x="9468177" y="6657945"/>
            <a:ext cx="272382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5" name="TextBox 4">
            <a:extLst>
              <a:ext uri="{FF2B5EF4-FFF2-40B4-BE49-F238E27FC236}">
                <a16:creationId xmlns:a16="http://schemas.microsoft.com/office/drawing/2014/main" id="{4FE0FBEB-0883-44D7-9922-31BD55FDB5C6}"/>
              </a:ext>
            </a:extLst>
          </p:cNvPr>
          <p:cNvSpPr txBox="1"/>
          <p:nvPr/>
        </p:nvSpPr>
        <p:spPr>
          <a:xfrm>
            <a:off x="5917723" y="1719532"/>
            <a:ext cx="395089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Although there is no cure, there are lots of different types of treatment for ADHD, such as medication, talking treatments and educational support , for both the child and parents.</a:t>
            </a:r>
          </a:p>
        </p:txBody>
      </p:sp>
      <p:sp>
        <p:nvSpPr>
          <p:cNvPr id="6" name="TextBox 5">
            <a:extLst>
              <a:ext uri="{FF2B5EF4-FFF2-40B4-BE49-F238E27FC236}">
                <a16:creationId xmlns:a16="http://schemas.microsoft.com/office/drawing/2014/main" id="{2BE71FDC-FB03-46F6-BEB4-0A8CE2A35CC6}"/>
              </a:ext>
            </a:extLst>
          </p:cNvPr>
          <p:cNvSpPr txBox="1"/>
          <p:nvPr/>
        </p:nvSpPr>
        <p:spPr>
          <a:xfrm>
            <a:off x="4638136" y="741872"/>
            <a:ext cx="37352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Current treatments</a:t>
            </a:r>
          </a:p>
        </p:txBody>
      </p:sp>
    </p:spTree>
    <p:extLst>
      <p:ext uri="{BB962C8B-B14F-4D97-AF65-F5344CB8AC3E}">
        <p14:creationId xmlns:p14="http://schemas.microsoft.com/office/powerpoint/2010/main" val="1055051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059A2-DDB1-4516-9057-D45ECE50891F}"/>
              </a:ext>
            </a:extLst>
          </p:cNvPr>
          <p:cNvSpPr>
            <a:spLocks noGrp="1"/>
          </p:cNvSpPr>
          <p:nvPr>
            <p:ph type="title"/>
          </p:nvPr>
        </p:nvSpPr>
        <p:spPr>
          <a:xfrm>
            <a:off x="581192" y="641653"/>
            <a:ext cx="11029616" cy="1095560"/>
          </a:xfrm>
        </p:spPr>
        <p:txBody>
          <a:bodyPr anchor="t">
            <a:normAutofit/>
          </a:bodyPr>
          <a:lstStyle/>
          <a:p>
            <a:r>
              <a:rPr lang="en-GB">
                <a:solidFill>
                  <a:schemeClr val="accent2"/>
                </a:solidFill>
              </a:rPr>
              <a:t>Extra support </a:t>
            </a:r>
            <a:br>
              <a:rPr lang="en-GB">
                <a:solidFill>
                  <a:schemeClr val="accent2"/>
                </a:solidFill>
              </a:rPr>
            </a:br>
            <a:endParaRPr lang="en-GB">
              <a:solidFill>
                <a:schemeClr val="accent2"/>
              </a:solidFill>
            </a:endParaRPr>
          </a:p>
        </p:txBody>
      </p:sp>
      <p:sp>
        <p:nvSpPr>
          <p:cNvPr id="9" name="Rectangle 9">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E772F8-7E52-4FE3-A90C-DBFF3AF8AEE1}"/>
              </a:ext>
            </a:extLst>
          </p:cNvPr>
          <p:cNvSpPr>
            <a:spLocks noGrp="1"/>
          </p:cNvSpPr>
          <p:nvPr>
            <p:ph idx="1"/>
          </p:nvPr>
        </p:nvSpPr>
        <p:spPr>
          <a:xfrm>
            <a:off x="581192" y="1879600"/>
            <a:ext cx="11029615" cy="3979200"/>
          </a:xfrm>
        </p:spPr>
        <p:txBody>
          <a:bodyPr vert="horz" lIns="91440" tIns="45720" rIns="91440" bIns="45720" rtlCol="0">
            <a:normAutofit/>
          </a:bodyPr>
          <a:lstStyle/>
          <a:p>
            <a:r>
              <a:rPr lang="en-GB" sz="2400">
                <a:solidFill>
                  <a:schemeClr val="accent2">
                    <a:lumMod val="50000"/>
                  </a:schemeClr>
                </a:solidFill>
              </a:rPr>
              <a:t>The ADHD Foundation</a:t>
            </a:r>
          </a:p>
          <a:p>
            <a:r>
              <a:rPr lang="en-GB" sz="2400">
                <a:solidFill>
                  <a:schemeClr val="accent2">
                    <a:lumMod val="50000"/>
                  </a:schemeClr>
                </a:solidFill>
              </a:rPr>
              <a:t>ADDISS</a:t>
            </a:r>
          </a:p>
          <a:p>
            <a:r>
              <a:rPr lang="en-GB" sz="2400">
                <a:solidFill>
                  <a:schemeClr val="accent2">
                    <a:lumMod val="50000"/>
                  </a:schemeClr>
                </a:solidFill>
              </a:rPr>
              <a:t>The UK adult ADHD network </a:t>
            </a:r>
          </a:p>
          <a:p>
            <a:r>
              <a:rPr lang="en-GB" sz="2400">
                <a:solidFill>
                  <a:schemeClr val="accent2">
                    <a:lumMod val="50000"/>
                  </a:schemeClr>
                </a:solidFill>
              </a:rPr>
              <a:t>The UK ADHD partnership</a:t>
            </a:r>
          </a:p>
          <a:p>
            <a:pPr marL="0" indent="0">
              <a:buNone/>
            </a:pPr>
            <a:r>
              <a:rPr lang="en-GB" sz="2400">
                <a:solidFill>
                  <a:schemeClr val="accent2">
                    <a:lumMod val="50000"/>
                  </a:schemeClr>
                </a:solidFill>
              </a:rPr>
              <a:t>These are all organisations that will help support an individual with ADHD.</a:t>
            </a:r>
          </a:p>
        </p:txBody>
      </p:sp>
    </p:spTree>
    <p:extLst>
      <p:ext uri="{BB962C8B-B14F-4D97-AF65-F5344CB8AC3E}">
        <p14:creationId xmlns:p14="http://schemas.microsoft.com/office/powerpoint/2010/main" val="1954642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AA63F-65B5-4AA3-8F73-95F802AAA89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3BA6F1-CA19-4BDE-ACF1-4163A7C36137}"/>
              </a:ext>
            </a:extLst>
          </p:cNvPr>
          <p:cNvSpPr>
            <a:spLocks noGrp="1"/>
          </p:cNvSpPr>
          <p:nvPr>
            <p:ph idx="1"/>
          </p:nvPr>
        </p:nvSpPr>
        <p:spPr/>
        <p:txBody>
          <a:bodyPr/>
          <a:lstStyle/>
          <a:p>
            <a:pPr marL="305435" indent="-305435"/>
            <a:r>
              <a:rPr lang="en-GB" dirty="0"/>
              <a:t>Swift, K,D. Sayal, K. Hellis, C. ADHD and transitions to adult mental health services; a scoping review.</a:t>
            </a:r>
          </a:p>
          <a:p>
            <a:pPr marL="305435" indent="-305435"/>
            <a:r>
              <a:rPr lang="en-GB" dirty="0"/>
              <a:t>Journal of child psychology and psychiatry (2015) vol 56 (6) p598-617.</a:t>
            </a:r>
          </a:p>
          <a:p>
            <a:pPr marL="305435" indent="-305435"/>
            <a:r>
              <a:rPr lang="en-GB" dirty="0"/>
              <a:t>Interventions for ADHD in children and teens: paediatric nursing. Ahmann, Elizabeth. Vol,43 (3) p121-131.</a:t>
            </a:r>
          </a:p>
          <a:p>
            <a:pPr marL="305435" indent="-305435"/>
            <a:r>
              <a:rPr lang="en-GB" dirty="0"/>
              <a:t>Kishore, D. Daniels, E. National survey of ADHD service for children and young people. (2016) Vol 101. London. </a:t>
            </a:r>
          </a:p>
          <a:p>
            <a:pPr marL="305435" indent="-305435"/>
            <a:r>
              <a:rPr lang="en-GB" dirty="0">
                <a:ea typeface="+mn-lt"/>
                <a:cs typeface="+mn-lt"/>
                <a:hlinkClick r:id="rId2"/>
              </a:rPr>
              <a:t>https://www.nhs.uk/conditions/attention-deficit-hyperactivity-disorder-adhd/</a:t>
            </a:r>
            <a:endParaRPr lang="en-GB" dirty="0">
              <a:ea typeface="+mn-lt"/>
              <a:cs typeface="+mn-lt"/>
            </a:endParaRPr>
          </a:p>
          <a:p>
            <a:pPr marL="305435" indent="-305435"/>
            <a:r>
              <a:rPr lang="en-GB" dirty="0">
                <a:ea typeface="+mn-lt"/>
                <a:cs typeface="+mn-lt"/>
                <a:hlinkClick r:id="rId3"/>
              </a:rPr>
              <a:t>https://www.nhs.uk/conditions/attention-deficit-hyperactivity-disorder-adhd/diagnosis/</a:t>
            </a:r>
            <a:endParaRPr lang="en-GB" dirty="0"/>
          </a:p>
          <a:p>
            <a:pPr marL="305435" indent="-305435"/>
            <a:endParaRPr lang="en-GB" dirty="0"/>
          </a:p>
          <a:p>
            <a:pPr marL="305435" indent="-305435"/>
            <a:endParaRPr lang="en-GB" dirty="0"/>
          </a:p>
        </p:txBody>
      </p:sp>
    </p:spTree>
    <p:extLst>
      <p:ext uri="{BB962C8B-B14F-4D97-AF65-F5344CB8AC3E}">
        <p14:creationId xmlns:p14="http://schemas.microsoft.com/office/powerpoint/2010/main" val="289111605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BrushVTI">
  <a:themeElements>
    <a:clrScheme name="AnalogousFromLightSeedLeftStep">
      <a:dk1>
        <a:srgbClr val="000000"/>
      </a:dk1>
      <a:lt1>
        <a:srgbClr val="FFFFFF"/>
      </a:lt1>
      <a:dk2>
        <a:srgbClr val="412F24"/>
      </a:dk2>
      <a:lt2>
        <a:srgbClr val="E7E2E8"/>
      </a:lt2>
      <a:accent1>
        <a:srgbClr val="87AB81"/>
      </a:accent1>
      <a:accent2>
        <a:srgbClr val="91A974"/>
      </a:accent2>
      <a:accent3>
        <a:srgbClr val="A2A37C"/>
      </a:accent3>
      <a:accent4>
        <a:srgbClr val="B49E7B"/>
      </a:accent4>
      <a:accent5>
        <a:srgbClr val="C2988E"/>
      </a:accent5>
      <a:accent6>
        <a:srgbClr val="BA7F8C"/>
      </a:accent6>
      <a:hlink>
        <a:srgbClr val="A569AE"/>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Dividend</vt:lpstr>
      <vt:lpstr>BrushVTI</vt:lpstr>
      <vt:lpstr>Presentation pitch to accompany Literature review</vt:lpstr>
      <vt:lpstr>  Identifying treatment strategies for ADHD in young adolescents to minimise 'lost in transition' to  adulthood.</vt:lpstr>
      <vt:lpstr>What is ADHD</vt:lpstr>
      <vt:lpstr>The symptoms</vt:lpstr>
      <vt:lpstr>Symptoms continued</vt:lpstr>
      <vt:lpstr>Living with ADHD</vt:lpstr>
      <vt:lpstr>The statistics</vt:lpstr>
      <vt:lpstr>PowerPoint Presentation</vt:lpstr>
      <vt:lpstr>PowerPoint Presentation</vt:lpstr>
      <vt:lpstr>Extra support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dc:title>
  <dc:creator/>
  <cp:lastModifiedBy/>
  <cp:revision>584</cp:revision>
  <dcterms:created xsi:type="dcterms:W3CDTF">2021-11-08T18:17:37Z</dcterms:created>
  <dcterms:modified xsi:type="dcterms:W3CDTF">2021-11-25T19:53:14Z</dcterms:modified>
</cp:coreProperties>
</file>