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309" r:id="rId3"/>
    <p:sldId id="297" r:id="rId4"/>
    <p:sldId id="298" r:id="rId5"/>
    <p:sldId id="310" r:id="rId6"/>
    <p:sldId id="311" r:id="rId7"/>
    <p:sldId id="301" r:id="rId8"/>
    <p:sldId id="303" r:id="rId9"/>
    <p:sldId id="304" r:id="rId10"/>
    <p:sldId id="306" r:id="rId11"/>
    <p:sldId id="308" r:id="rId12"/>
    <p:sldId id="317" r:id="rId13"/>
    <p:sldId id="318" r:id="rId14"/>
    <p:sldId id="319" r:id="rId15"/>
    <p:sldId id="320" r:id="rId16"/>
    <p:sldId id="315" r:id="rId17"/>
    <p:sldId id="316" r:id="rId18"/>
    <p:sldId id="322" r:id="rId19"/>
    <p:sldId id="32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56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FDBC4-C7D7-45E8-A476-A192464C7831}" type="datetimeFigureOut">
              <a:rPr lang="en-GB" smtClean="0"/>
              <a:t>26/10/2017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DDECE-F8CE-4838-A885-854773E5D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468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xmlns="" id="{344D8B00-823F-40F2-866D-0D7F5E2F07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xmlns="" id="{D8FA4680-F7A8-4FC5-93ED-592608CAE9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191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xmlns="" id="{A3878FD1-FC35-4E8A-B6EC-45DB739E8DE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xmlns="" id="{B5D004A4-8E3C-4D41-ABAB-F8D4B6DC0E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9215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xmlns="" id="{5938D926-5700-4C24-90EE-5B1530117F2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xmlns="" id="{12523253-C680-495A-94C8-1ED489BC9F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  <a:p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8359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xmlns="" id="{FA6227BE-A2C0-4EAF-971C-2D1C6042B5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xmlns="" id="{098BE0A1-3C33-413E-B0AB-FD45AE1B02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GB" altLang="en-US" sz="10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4616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xmlns="" id="{03BE2F82-33EA-4EA9-8631-36DA44387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xmlns="" id="{9382E66F-56C9-4275-903A-C01E65ED05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614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>
            <a:extLst>
              <a:ext uri="{FF2B5EF4-FFF2-40B4-BE49-F238E27FC236}">
                <a16:creationId xmlns:a16="http://schemas.microsoft.com/office/drawing/2014/main" xmlns="" id="{E947F07E-4512-497C-8100-CB1639B1DE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>
            <a:extLst>
              <a:ext uri="{FF2B5EF4-FFF2-40B4-BE49-F238E27FC236}">
                <a16:creationId xmlns:a16="http://schemas.microsoft.com/office/drawing/2014/main" xmlns="" id="{9F11D56B-D1C0-4B19-9429-68A64A28A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http://ehlt.flinders.edu.au/education/DLiT/2004/1senses/propvest%20frameset.htm</a:t>
            </a:r>
          </a:p>
          <a:p>
            <a:endParaRPr lang="en-GB" altLang="en-US" dirty="0">
              <a:latin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</a:rPr>
              <a:t>Vestibular system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Needs to be developed by interactions with environment.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Can children balance on slide steps or stairs ?</a:t>
            </a: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xmlns="" id="{D7AB7E28-366E-44EC-AAB3-A48B65F193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4A4D2D3-1D4C-46BF-A0B3-F13273477B1E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855680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xmlns="" id="{367AD827-CDDB-425D-A739-775781E22AF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xmlns="" id="{C1A6AE65-FE21-42B9-9DB0-1740E52AB8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xmlns="" id="{0EC47488-90A0-48B6-9829-4EA64724C5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CCBC72E-D112-4DD3-8C1A-18573B6CDAAB}" type="slidenum">
              <a:rPr kumimoji="0" lang="cy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07995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xmlns="" id="{3B679409-928E-4458-A1A3-6A1E077F70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xmlns="" id="{82A3723F-52D4-4437-8976-BE352A6A3F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00843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315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1953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0372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3906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729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353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7675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97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73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632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904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26/10/2017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292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EAER7003</a:t>
            </a:r>
            <a:r>
              <a:rPr lang="en-GB" dirty="0"/>
              <a:t/>
            </a:r>
            <a:br>
              <a:rPr lang="en-GB" dirty="0"/>
            </a:br>
            <a:r>
              <a:rPr lang="en-GB" dirty="0" err="1" smtClean="0"/>
              <a:t>EAER7003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>
                <a:solidFill>
                  <a:schemeClr val="bg2"/>
                </a:solidFill>
              </a:rPr>
              <a:t>Darlith</a:t>
            </a:r>
            <a:r>
              <a:rPr lang="en-GB" dirty="0">
                <a:solidFill>
                  <a:schemeClr val="bg2"/>
                </a:solidFill>
              </a:rPr>
              <a:t> 3</a:t>
            </a:r>
          </a:p>
          <a:p>
            <a:r>
              <a:rPr lang="en-GB" dirty="0">
                <a:solidFill>
                  <a:schemeClr val="bg2"/>
                </a:solidFill>
              </a:rPr>
              <a:t>Lecture 3</a:t>
            </a:r>
          </a:p>
          <a:p>
            <a:r>
              <a:rPr lang="en-GB" dirty="0" err="1">
                <a:solidFill>
                  <a:schemeClr val="accent2"/>
                </a:solidFill>
              </a:rPr>
              <a:t>Symud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>
                <a:solidFill>
                  <a:schemeClr val="accent2"/>
                </a:solidFill>
              </a:rPr>
              <a:t>Movement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08504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7825" y="1"/>
            <a:ext cx="3816350" cy="554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1000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3E25E37-6732-4700-AAF6-792DCE1F3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Pam </a:t>
            </a:r>
            <a:r>
              <a:rPr lang="en-GB" sz="32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mai</a:t>
            </a:r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 </a:t>
            </a:r>
            <a:r>
              <a:rPr lang="en-GB" sz="32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symud</a:t>
            </a:r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 </a:t>
            </a:r>
            <a:r>
              <a:rPr lang="en-GB" sz="32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yn</a:t>
            </a:r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 </a:t>
            </a:r>
            <a:r>
              <a:rPr lang="en-GB" sz="32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bwysig</a:t>
            </a:r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 </a:t>
            </a:r>
            <a:r>
              <a:rPr lang="en-GB" sz="32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ar</a:t>
            </a:r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 </a:t>
            </a:r>
            <a:r>
              <a:rPr lang="en-GB" sz="32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gyfer</a:t>
            </a:r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> </a:t>
            </a:r>
            <a:r>
              <a:rPr lang="en-GB" sz="32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plentyn</a:t>
            </a:r>
            <a: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/>
            </a:r>
            <a:br>
              <a:rPr lang="en-GB" sz="32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</a:br>
            <a:r>
              <a:rPr lang="en-GB" sz="3200" i="1" kern="0" dirty="0">
                <a:solidFill>
                  <a:srgbClr val="3333CC"/>
                </a:solidFill>
                <a:latin typeface="Arial"/>
                <a:ea typeface="MS PGothic" pitchFamily="34" charset="-128"/>
              </a:rPr>
              <a:t>Why is movement important for a child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3634F6B-454B-4145-9417-E2476EBFF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33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39A789-2189-4FD1-BC07-F292A4223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kern="0" dirty="0" err="1">
                <a:solidFill>
                  <a:srgbClr val="000000"/>
                </a:solidFill>
                <a:latin typeface="Arial"/>
                <a:ea typeface="MS PGothic" pitchFamily="34" charset="-128"/>
              </a:rPr>
              <a:t>Symud</a:t>
            </a:r>
            <a:r>
              <a:rPr lang="en-GB" altLang="en-US" sz="40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  <a:t/>
            </a:r>
            <a:br>
              <a:rPr lang="en-GB" altLang="en-US" sz="4000" kern="0" dirty="0">
                <a:solidFill>
                  <a:srgbClr val="000000"/>
                </a:solidFill>
                <a:latin typeface="Arial"/>
                <a:ea typeface="MS PGothic" pitchFamily="34" charset="-128"/>
              </a:rPr>
            </a:br>
            <a:r>
              <a:rPr lang="en-GB" altLang="en-US" sz="4000" kern="0" dirty="0">
                <a:solidFill>
                  <a:srgbClr val="3333CC"/>
                </a:solidFill>
                <a:latin typeface="Arial"/>
                <a:ea typeface="MS PGothic" pitchFamily="34" charset="-128"/>
              </a:rPr>
              <a:t>Movement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AE8051E-571E-419C-93C5-EB0B4B4B1E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y-GB" altLang="en-US" dirty="0"/>
              <a:t>Beth all symud wneud dros y plentyn sy’n datblygu?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Cynnal iechyd meddyliol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Datblygu iechyd corfforol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Hybu dysgu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Cefnogi iechyd personol a chymdeithasol</a:t>
            </a:r>
          </a:p>
          <a:p>
            <a:pPr>
              <a:lnSpc>
                <a:spcPct val="90000"/>
              </a:lnSpc>
            </a:pPr>
            <a:r>
              <a:rPr lang="cy-GB" altLang="en-US" dirty="0"/>
              <a:t>Gosod sylfaen i agweddau a diddordebau gydol oes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52548DE2-8B17-451B-A988-6BEB8197AFE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What can movement do for the developing child?</a:t>
            </a:r>
          </a:p>
          <a:p>
            <a:r>
              <a:rPr lang="en-GB" i="1" dirty="0">
                <a:solidFill>
                  <a:srgbClr val="0070C0"/>
                </a:solidFill>
              </a:rPr>
              <a:t>Underpins mental health</a:t>
            </a:r>
          </a:p>
          <a:p>
            <a:r>
              <a:rPr lang="en-GB" i="1" dirty="0">
                <a:solidFill>
                  <a:srgbClr val="0070C0"/>
                </a:solidFill>
              </a:rPr>
              <a:t>Develops physical health</a:t>
            </a:r>
          </a:p>
          <a:p>
            <a:r>
              <a:rPr lang="en-GB" i="1" dirty="0">
                <a:solidFill>
                  <a:srgbClr val="0070C0"/>
                </a:solidFill>
              </a:rPr>
              <a:t>Aids learning</a:t>
            </a:r>
          </a:p>
          <a:p>
            <a:r>
              <a:rPr lang="en-GB" i="1" dirty="0">
                <a:solidFill>
                  <a:srgbClr val="0070C0"/>
                </a:solidFill>
              </a:rPr>
              <a:t>Supports personal and social health</a:t>
            </a:r>
          </a:p>
          <a:p>
            <a:r>
              <a:rPr lang="en-GB" i="1" dirty="0">
                <a:solidFill>
                  <a:srgbClr val="0070C0"/>
                </a:solidFill>
              </a:rPr>
              <a:t>Lays the foundations for attitudes and interests for life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88786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335" y="260649"/>
            <a:ext cx="6773863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2839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F:\Gweinyddol\Hyfforddiant Ysgol\Glanllyn\y pleyntyn cryf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624" y="890718"/>
            <a:ext cx="5904656" cy="442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424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xmlns="" id="{38E84FFF-7E06-4346-BF08-6E68980763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Symud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i="1" dirty="0">
                <a:solidFill>
                  <a:srgbClr val="0070C0"/>
                </a:solidFill>
              </a:rPr>
              <a:t>Movement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xmlns="" id="{77BDA377-583D-42CF-8D6C-15D3A7CEC55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700213"/>
            <a:ext cx="3810000" cy="37449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y-GB" altLang="en-US" dirty="0">
                <a:solidFill>
                  <a:schemeClr val="tx2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y-GB" altLang="en-US" sz="3200" dirty="0"/>
              <a:t>Mae symud a gwneud yn adeiladu’r ymennydd a’r corff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endParaRPr lang="en-GB" altLang="en-US" sz="2400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xmlns="" id="{2D89144F-1DB5-4536-8091-1F7B905132F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628776"/>
            <a:ext cx="3810000" cy="44672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Tx/>
              <a:buNone/>
            </a:pPr>
            <a:endParaRPr lang="en-GB" altLang="en-US" sz="3600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  <a:buClr>
                <a:schemeClr val="tx1"/>
              </a:buClr>
            </a:pPr>
            <a:r>
              <a:rPr lang="en-GB" altLang="en-US" sz="3600" i="1" dirty="0">
                <a:solidFill>
                  <a:srgbClr val="0070C0"/>
                </a:solidFill>
              </a:rPr>
              <a:t>Movement and doing builds the brain and 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Tx/>
              <a:buNone/>
            </a:pPr>
            <a:r>
              <a:rPr lang="en-GB" altLang="en-US" sz="3600" i="1" dirty="0">
                <a:solidFill>
                  <a:srgbClr val="0070C0"/>
                </a:solidFill>
              </a:rPr>
              <a:t>  the body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229434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xmlns="" id="{CC5D0164-C410-4E79-8B39-020D5FFCC0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 err="1"/>
              <a:t>Symud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>
                <a:solidFill>
                  <a:srgbClr val="0070C0"/>
                </a:solidFill>
              </a:rPr>
              <a:t>Movement</a:t>
            </a:r>
            <a:br>
              <a:rPr lang="en-GB" altLang="en-US" sz="4000" dirty="0">
                <a:solidFill>
                  <a:srgbClr val="0070C0"/>
                </a:solidFill>
              </a:rPr>
            </a:br>
            <a:r>
              <a:rPr lang="en-GB" altLang="en-US" sz="2800" dirty="0">
                <a:solidFill>
                  <a:srgbClr val="0070C0"/>
                </a:solidFill>
              </a:rPr>
              <a:t>“Physical development is the key that unlocks all learning.” (</a:t>
            </a:r>
            <a:r>
              <a:rPr lang="en-GB" altLang="en-US" sz="2800" dirty="0" err="1">
                <a:solidFill>
                  <a:srgbClr val="0070C0"/>
                </a:solidFill>
              </a:rPr>
              <a:t>MacKintyre</a:t>
            </a:r>
            <a:r>
              <a:rPr lang="en-GB" altLang="en-US" sz="2800" dirty="0">
                <a:solidFill>
                  <a:srgbClr val="0070C0"/>
                </a:solidFill>
              </a:rPr>
              <a:t> and </a:t>
            </a:r>
            <a:r>
              <a:rPr lang="en-GB" altLang="en-US" sz="2800" dirty="0" err="1">
                <a:solidFill>
                  <a:srgbClr val="0070C0"/>
                </a:solidFill>
              </a:rPr>
              <a:t>Mcvitty</a:t>
            </a:r>
            <a:r>
              <a:rPr lang="en-GB" altLang="en-US" sz="2800" dirty="0">
                <a:solidFill>
                  <a:srgbClr val="0070C0"/>
                </a:solidFill>
              </a:rPr>
              <a:t>, 2004)</a:t>
            </a:r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xmlns="" id="{BA9C4968-33F3-402C-A65F-3B1DC431DC3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2348880"/>
            <a:ext cx="3810000" cy="3747120"/>
          </a:xfrm>
        </p:spPr>
        <p:txBody>
          <a:bodyPr/>
          <a:lstStyle/>
          <a:p>
            <a:pPr eaLnBrk="1" hangingPunct="1"/>
            <a:r>
              <a:rPr lang="cy-GB" altLang="en-US" sz="1800" dirty="0"/>
              <a:t>Dysgu trwy symud a  gwneud: ymennydd a chorff yn datblygu gyda’i gilydd</a:t>
            </a:r>
          </a:p>
          <a:p>
            <a:pPr eaLnBrk="1" hangingPunct="1"/>
            <a:r>
              <a:rPr lang="cy-GB" altLang="en-US" sz="1800" dirty="0"/>
              <a:t>Symud sy’n  deffro’r ymennydd a’i baratoi ar gyfer dysgu</a:t>
            </a:r>
          </a:p>
          <a:p>
            <a:pPr eaLnBrk="1" hangingPunct="1"/>
            <a:r>
              <a:rPr lang="cy-GB" altLang="en-US" sz="1800" dirty="0"/>
              <a:t>Mae’n adeiladu’r  ymennydd yn gorfforol trwy greu rhwydweithiau nerfol</a:t>
            </a:r>
          </a:p>
          <a:p>
            <a:pPr eaLnBrk="1" hangingPunct="1"/>
            <a:r>
              <a:rPr lang="cy-GB" altLang="en-US" sz="1800" dirty="0"/>
              <a:t>Mae’n hwyluso mynegiant o beth ddysgwyd, gan ddyfnhau’r dysgu</a:t>
            </a:r>
          </a:p>
          <a:p>
            <a:pPr eaLnBrk="1" hangingPunct="1">
              <a:buFontTx/>
              <a:buNone/>
            </a:pPr>
            <a:endParaRPr lang="cy-GB" altLang="en-US" sz="1800" dirty="0"/>
          </a:p>
          <a:p>
            <a:endParaRPr lang="en-GB" altLang="en-US" sz="2400" dirty="0"/>
          </a:p>
        </p:txBody>
      </p:sp>
      <p:sp>
        <p:nvSpPr>
          <p:cNvPr id="5124" name="Rectangle 6">
            <a:extLst>
              <a:ext uri="{FF2B5EF4-FFF2-40B4-BE49-F238E27FC236}">
                <a16:creationId xmlns:a16="http://schemas.microsoft.com/office/drawing/2014/main" xmlns="" id="{9DE42C22-DDD7-400C-9654-DAA8D47A4B4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2348880"/>
            <a:ext cx="3810000" cy="3747120"/>
          </a:xfrm>
        </p:spPr>
        <p:txBody>
          <a:bodyPr/>
          <a:lstStyle/>
          <a:p>
            <a:pPr eaLnBrk="1" hangingPunct="1"/>
            <a:r>
              <a:rPr lang="en-GB" altLang="en-US" sz="1800" i="1" dirty="0">
                <a:solidFill>
                  <a:srgbClr val="0070C0"/>
                </a:solidFill>
              </a:rPr>
              <a:t>Learning through moving and doing: brain and body develop together</a:t>
            </a:r>
          </a:p>
          <a:p>
            <a:pPr eaLnBrk="1" hangingPunct="1"/>
            <a:r>
              <a:rPr lang="en-GB" altLang="en-US" sz="1800" i="1" dirty="0">
                <a:solidFill>
                  <a:srgbClr val="0070C0"/>
                </a:solidFill>
              </a:rPr>
              <a:t>Movement activates the brain to make it ready for new learning</a:t>
            </a:r>
          </a:p>
          <a:p>
            <a:pPr eaLnBrk="1" hangingPunct="1"/>
            <a:r>
              <a:rPr lang="en-GB" altLang="en-US" sz="1800" i="1" dirty="0">
                <a:solidFill>
                  <a:srgbClr val="0070C0"/>
                </a:solidFill>
              </a:rPr>
              <a:t>It physically builds the brain through the creation of nerve networks</a:t>
            </a:r>
          </a:p>
          <a:p>
            <a:pPr eaLnBrk="1" hangingPunct="1"/>
            <a:r>
              <a:rPr lang="en-GB" altLang="en-US" sz="1800" i="1" dirty="0">
                <a:solidFill>
                  <a:srgbClr val="0070C0"/>
                </a:solidFill>
              </a:rPr>
              <a:t>And it facilitates expression of what has been learned, deepening the learning</a:t>
            </a:r>
          </a:p>
          <a:p>
            <a:endParaRPr lang="en-GB" altLang="en-US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616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xmlns="" id="{7E7B427B-227E-43B7-B048-E444EEE52D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/>
              <a:t>Symud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i="1" dirty="0">
                <a:solidFill>
                  <a:srgbClr val="0070C0"/>
                </a:solidFill>
              </a:rPr>
              <a:t>Movement</a:t>
            </a:r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xmlns="" id="{96F6A58C-29E7-4203-B5FC-A092C8BBC84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cy-GB" altLang="en-US"/>
              <a:t>Chwarae corfforol yn hyrwyddo iechyd personol a chymdeithasol</a:t>
            </a:r>
          </a:p>
          <a:p>
            <a:pPr eaLnBrk="1" hangingPunct="1"/>
            <a:r>
              <a:rPr lang="cy-GB" altLang="en-US"/>
              <a:t>Dysgu sut i chwarae gydag eraill a ffurfio perthnasau trwy symud </a:t>
            </a:r>
          </a:p>
          <a:p>
            <a:endParaRPr lang="en-GB" altLang="en-US"/>
          </a:p>
        </p:txBody>
      </p:sp>
      <p:sp>
        <p:nvSpPr>
          <p:cNvPr id="6148" name="Rectangle 5">
            <a:extLst>
              <a:ext uri="{FF2B5EF4-FFF2-40B4-BE49-F238E27FC236}">
                <a16:creationId xmlns:a16="http://schemas.microsoft.com/office/drawing/2014/main" xmlns="" id="{AABED572-78F4-4C1D-B644-A8241384710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altLang="en-US" i="1" dirty="0">
                <a:solidFill>
                  <a:srgbClr val="0070C0"/>
                </a:solidFill>
              </a:rPr>
              <a:t>Physical play promotes personal and social health</a:t>
            </a:r>
          </a:p>
          <a:p>
            <a:pPr eaLnBrk="1" hangingPunct="1"/>
            <a:r>
              <a:rPr lang="en-GB" altLang="en-US" i="1" dirty="0">
                <a:solidFill>
                  <a:srgbClr val="0070C0"/>
                </a:solidFill>
              </a:rPr>
              <a:t>Learning how to play with others and forming relationships through movement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02569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xmlns="" id="{FFB17144-C29D-47BF-AD25-36A346C6F8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079500"/>
          </a:xfrm>
        </p:spPr>
        <p:txBody>
          <a:bodyPr>
            <a:normAutofit fontScale="90000"/>
          </a:bodyPr>
          <a:lstStyle/>
          <a:p>
            <a:r>
              <a:rPr lang="en-GB" altLang="en-US" dirty="0" err="1"/>
              <a:t>Symud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i="1" dirty="0">
                <a:solidFill>
                  <a:srgbClr val="0070C0"/>
                </a:solidFill>
              </a:rPr>
              <a:t>Movement</a:t>
            </a:r>
          </a:p>
        </p:txBody>
      </p:sp>
      <p:sp>
        <p:nvSpPr>
          <p:cNvPr id="7171" name="Rectangle 4">
            <a:extLst>
              <a:ext uri="{FF2B5EF4-FFF2-40B4-BE49-F238E27FC236}">
                <a16:creationId xmlns:a16="http://schemas.microsoft.com/office/drawing/2014/main" xmlns="" id="{DC9EBD83-639C-44BB-A7D9-B2FF04F7210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196975"/>
            <a:ext cx="3810000" cy="4464050"/>
          </a:xfrm>
        </p:spPr>
        <p:txBody>
          <a:bodyPr/>
          <a:lstStyle/>
          <a:p>
            <a:pPr eaLnBrk="1" hangingPunct="1"/>
            <a:r>
              <a:rPr lang="cy-GB" altLang="en-US" sz="3600"/>
              <a:t>Dysgu trwy wneud gyda’ch holl gorff - </a:t>
            </a: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cy-GB" altLang="en-US" sz="3600"/>
              <a:t>   achos ac effaith</a:t>
            </a:r>
          </a:p>
          <a:p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7172" name="Rectangle 5">
            <a:extLst>
              <a:ext uri="{FF2B5EF4-FFF2-40B4-BE49-F238E27FC236}">
                <a16:creationId xmlns:a16="http://schemas.microsoft.com/office/drawing/2014/main" xmlns="" id="{F52E49CA-5620-4080-83CA-80F8D018DC9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412876"/>
            <a:ext cx="3810000" cy="43211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3200" i="1" dirty="0">
                <a:solidFill>
                  <a:srgbClr val="0070C0"/>
                </a:solidFill>
              </a:rPr>
              <a:t>Learning through doing with your whole body - cause and effect</a:t>
            </a:r>
          </a:p>
        </p:txBody>
      </p:sp>
    </p:spTree>
    <p:extLst>
      <p:ext uri="{BB962C8B-B14F-4D97-AF65-F5344CB8AC3E}">
        <p14:creationId xmlns:p14="http://schemas.microsoft.com/office/powerpoint/2010/main" val="2663185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xmlns="" id="{9CA09069-BF65-4E30-BAA9-FA25E91252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4000" dirty="0" err="1"/>
              <a:t>Symud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i="1" dirty="0">
                <a:solidFill>
                  <a:srgbClr val="0070C0"/>
                </a:solidFill>
              </a:rPr>
              <a:t>Movement</a:t>
            </a:r>
            <a:r>
              <a:rPr lang="en-GB" altLang="en-US" sz="4000" dirty="0">
                <a:solidFill>
                  <a:schemeClr val="accent2"/>
                </a:solidFill>
              </a:rPr>
              <a:t/>
            </a:r>
            <a:br>
              <a:rPr lang="en-GB" altLang="en-US" sz="4000" dirty="0">
                <a:solidFill>
                  <a:schemeClr val="accent2"/>
                </a:solidFill>
              </a:rPr>
            </a:br>
            <a:endParaRPr lang="en-GB" altLang="en-US" sz="4000" dirty="0">
              <a:solidFill>
                <a:schemeClr val="accent2"/>
              </a:solidFill>
            </a:endParaRPr>
          </a:p>
        </p:txBody>
      </p:sp>
      <p:sp>
        <p:nvSpPr>
          <p:cNvPr id="8195" name="Rectangle 7">
            <a:extLst>
              <a:ext uri="{FF2B5EF4-FFF2-40B4-BE49-F238E27FC236}">
                <a16:creationId xmlns:a16="http://schemas.microsoft.com/office/drawing/2014/main" xmlns="" id="{545B222C-5B4D-49CB-9BA5-E63B2450161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341438"/>
            <a:ext cx="3810000" cy="47545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tx1"/>
              </a:buClr>
              <a:buFontTx/>
              <a:buNone/>
            </a:pPr>
            <a:r>
              <a:rPr lang="cy-GB" altLang="en-US" sz="2600"/>
              <a:t>Beth all symud wneud dros y plentyn sy’n datblygu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r>
              <a:rPr lang="cy-GB" altLang="en-US" sz="2000"/>
              <a:t>Datblygu, integreiddio adeiladweithiau sensori trwy’r corff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r>
              <a:rPr lang="cy-GB" altLang="en-US" sz="2000"/>
              <a:t>Datblygu cydbwysedd trwy’r synnwyr cynteddol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r>
              <a:rPr lang="cy-GB" altLang="en-US" sz="2000"/>
              <a:t>Datblygu synnwyr - corff: teimlad o’ch corff a’i leoliad </a:t>
            </a:r>
            <a:r>
              <a:rPr lang="cy-GB" altLang="en-US" sz="2000" i="1"/>
              <a:t>(proprioception)</a:t>
            </a:r>
          </a:p>
          <a:p>
            <a:pPr eaLnBrk="1" hangingPunct="1">
              <a:lnSpc>
                <a:spcPct val="80000"/>
              </a:lnSpc>
              <a:buClr>
                <a:schemeClr val="tx1"/>
              </a:buClr>
            </a:pPr>
            <a:r>
              <a:rPr lang="cy-GB" altLang="en-US" sz="2000"/>
              <a:t>Datblygu cydlyniad a chysylltiad ar draws yr ymennydd a’r corff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</p:txBody>
      </p:sp>
      <p:sp>
        <p:nvSpPr>
          <p:cNvPr id="8196" name="Rectangle 8">
            <a:extLst>
              <a:ext uri="{FF2B5EF4-FFF2-40B4-BE49-F238E27FC236}">
                <a16:creationId xmlns:a16="http://schemas.microsoft.com/office/drawing/2014/main" xmlns="" id="{94411C98-4D6D-419B-8B6B-DC8D37FAF500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412875"/>
            <a:ext cx="3810000" cy="42481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Clr>
                <a:schemeClr val="accent2"/>
              </a:buClr>
              <a:buFontTx/>
              <a:buNone/>
            </a:pPr>
            <a:r>
              <a:rPr lang="en-GB" altLang="en-US" sz="2600" i="1" dirty="0">
                <a:solidFill>
                  <a:srgbClr val="0070C0"/>
                </a:solidFill>
              </a:rPr>
              <a:t>What can movement do for the developing child?</a:t>
            </a:r>
          </a:p>
          <a:p>
            <a:pPr eaLnBrk="1" hangingPunct="1">
              <a:lnSpc>
                <a:spcPct val="80000"/>
              </a:lnSpc>
              <a:buClr>
                <a:schemeClr val="accent2"/>
              </a:buClr>
            </a:pPr>
            <a:r>
              <a:rPr lang="en-GB" altLang="en-US" sz="2000" i="1" dirty="0">
                <a:solidFill>
                  <a:srgbClr val="0070C0"/>
                </a:solidFill>
              </a:rPr>
              <a:t>Develop, integrate sensory structures throughout the body</a:t>
            </a:r>
          </a:p>
          <a:p>
            <a:pPr eaLnBrk="1" hangingPunct="1">
              <a:lnSpc>
                <a:spcPct val="80000"/>
              </a:lnSpc>
              <a:buClr>
                <a:schemeClr val="accent2"/>
              </a:buClr>
            </a:pPr>
            <a:r>
              <a:rPr lang="en-GB" altLang="en-US" sz="2000" i="1" dirty="0">
                <a:solidFill>
                  <a:srgbClr val="0070C0"/>
                </a:solidFill>
              </a:rPr>
              <a:t>Develop balance through the vestibular sense</a:t>
            </a:r>
          </a:p>
          <a:p>
            <a:pPr eaLnBrk="1" hangingPunct="1">
              <a:lnSpc>
                <a:spcPct val="80000"/>
              </a:lnSpc>
              <a:buClr>
                <a:schemeClr val="accent2"/>
              </a:buClr>
            </a:pPr>
            <a:r>
              <a:rPr lang="en-GB" altLang="en-US" sz="2000" i="1" dirty="0">
                <a:solidFill>
                  <a:srgbClr val="0070C0"/>
                </a:solidFill>
              </a:rPr>
              <a:t>Develop body - sense: a feeling of your body and where it is (proprioception)</a:t>
            </a:r>
          </a:p>
          <a:p>
            <a:pPr eaLnBrk="1" hangingPunct="1">
              <a:lnSpc>
                <a:spcPct val="80000"/>
              </a:lnSpc>
              <a:buClr>
                <a:schemeClr val="accent2"/>
              </a:buClr>
            </a:pPr>
            <a:r>
              <a:rPr lang="en-GB" altLang="en-US" sz="2000" i="1" dirty="0">
                <a:solidFill>
                  <a:srgbClr val="0070C0"/>
                </a:solidFill>
              </a:rPr>
              <a:t>Develop coordination and linkage across the brain and body</a:t>
            </a:r>
          </a:p>
          <a:p>
            <a:pPr>
              <a:lnSpc>
                <a:spcPct val="8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5972357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s://encrypted-tbn1.gstatic.com/images?q=tbn:ANd9GcS60kksGZiLIE-7fFPxiKJ8Hy8R25M9IpjM2wt1y9MDGXSy-R9Utw">
            <a:extLst>
              <a:ext uri="{FF2B5EF4-FFF2-40B4-BE49-F238E27FC236}">
                <a16:creationId xmlns:a16="http://schemas.microsoft.com/office/drawing/2014/main" xmlns="" id="{4BE2BA42-A07A-45C5-9B3E-D78EC83A80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914" y="692151"/>
            <a:ext cx="6192837" cy="460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7490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5" descr="C:\Users\a.rees\Pictures\Rocking%20Bowl%202.jpg">
            <a:extLst>
              <a:ext uri="{FF2B5EF4-FFF2-40B4-BE49-F238E27FC236}">
                <a16:creationId xmlns:a16="http://schemas.microsoft.com/office/drawing/2014/main" xmlns="" id="{4F7BE40B-58E6-4027-B56C-93BD3097A7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500" y="1206500"/>
            <a:ext cx="4445000" cy="444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5227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xmlns="" id="{BFC63F39-4FA1-4958-A209-B4FECF7425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4"/>
            <a:ext cx="7772400" cy="1368425"/>
          </a:xfrm>
        </p:spPr>
        <p:txBody>
          <a:bodyPr>
            <a:normAutofit fontScale="90000"/>
          </a:bodyPr>
          <a:lstStyle/>
          <a:p>
            <a:r>
              <a:rPr lang="en-GB" altLang="en-US" sz="4000" dirty="0" err="1"/>
              <a:t>Symud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i="1" dirty="0">
                <a:solidFill>
                  <a:srgbClr val="0070C0"/>
                </a:solidFill>
              </a:rPr>
              <a:t>Movement</a:t>
            </a:r>
            <a:br>
              <a:rPr lang="en-GB" altLang="en-US" sz="4000" i="1" dirty="0">
                <a:solidFill>
                  <a:srgbClr val="0070C0"/>
                </a:solidFill>
              </a:rPr>
            </a:br>
            <a:endParaRPr lang="en-GB" altLang="en-US" sz="4000" i="1" dirty="0">
              <a:solidFill>
                <a:srgbClr val="0070C0"/>
              </a:solidFill>
            </a:endParaRPr>
          </a:p>
        </p:txBody>
      </p:sp>
      <p:sp>
        <p:nvSpPr>
          <p:cNvPr id="11267" name="Rectangle 4">
            <a:extLst>
              <a:ext uri="{FF2B5EF4-FFF2-40B4-BE49-F238E27FC236}">
                <a16:creationId xmlns:a16="http://schemas.microsoft.com/office/drawing/2014/main" xmlns="" id="{4AA7865B-B793-4F63-864B-48B55BC4962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209800" y="1557338"/>
            <a:ext cx="3810000" cy="4538662"/>
          </a:xfrm>
        </p:spPr>
        <p:txBody>
          <a:bodyPr/>
          <a:lstStyle/>
          <a:p>
            <a:pPr eaLnBrk="1" hangingPunct="1"/>
            <a:r>
              <a:rPr lang="cy-GB" altLang="en-US" sz="3600"/>
              <a:t>Cydbwysedd yn datblygu trwy symud</a:t>
            </a:r>
          </a:p>
          <a:p>
            <a:pPr eaLnBrk="1" hangingPunct="1"/>
            <a:r>
              <a:rPr lang="cy-GB" altLang="en-US" sz="3600"/>
              <a:t>Synnwyr corff trwy</a:t>
            </a:r>
          </a:p>
          <a:p>
            <a:pPr eaLnBrk="1" hangingPunct="1">
              <a:buClr>
                <a:schemeClr val="accent2"/>
              </a:buClr>
              <a:buFontTx/>
              <a:buNone/>
            </a:pPr>
            <a:r>
              <a:rPr lang="en-GB" altLang="en-US" sz="3600" i="1"/>
              <a:t>‘proprioception’</a:t>
            </a:r>
          </a:p>
          <a:p>
            <a:endParaRPr lang="en-GB" altLang="en-US">
              <a:solidFill>
                <a:schemeClr val="accent2"/>
              </a:solidFill>
            </a:endParaRPr>
          </a:p>
        </p:txBody>
      </p:sp>
      <p:sp>
        <p:nvSpPr>
          <p:cNvPr id="11268" name="Rectangle 5">
            <a:extLst>
              <a:ext uri="{FF2B5EF4-FFF2-40B4-BE49-F238E27FC236}">
                <a16:creationId xmlns:a16="http://schemas.microsoft.com/office/drawing/2014/main" xmlns="" id="{10A4D490-1B96-4767-88E9-468DE0F15FC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557339"/>
            <a:ext cx="3810000" cy="4103687"/>
          </a:xfrm>
        </p:spPr>
        <p:txBody>
          <a:bodyPr/>
          <a:lstStyle/>
          <a:p>
            <a:pPr eaLnBrk="1" hangingPunct="1"/>
            <a:r>
              <a:rPr lang="en-GB" altLang="en-US" sz="3600" i="1" dirty="0">
                <a:solidFill>
                  <a:srgbClr val="0070C0"/>
                </a:solidFill>
              </a:rPr>
              <a:t>Balance develops through movement</a:t>
            </a:r>
          </a:p>
          <a:p>
            <a:pPr eaLnBrk="1" hangingPunct="1"/>
            <a:r>
              <a:rPr lang="en-GB" altLang="en-US" sz="3600" i="1" dirty="0">
                <a:solidFill>
                  <a:srgbClr val="0070C0"/>
                </a:solidFill>
              </a:rPr>
              <a:t>Body sense through proprioception</a:t>
            </a:r>
          </a:p>
        </p:txBody>
      </p:sp>
    </p:spTree>
    <p:extLst>
      <p:ext uri="{BB962C8B-B14F-4D97-AF65-F5344CB8AC3E}">
        <p14:creationId xmlns:p14="http://schemas.microsoft.com/office/powerpoint/2010/main" val="412970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74E06E-1EBA-4601-959E-BFE8EFF0C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Gweithgaredd</a:t>
            </a:r>
            <a:r>
              <a:rPr lang="en-GB" dirty="0"/>
              <a:t> a </a:t>
            </a:r>
            <a:r>
              <a:rPr lang="en-GB" dirty="0" err="1"/>
              <a:t>symud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>
                <a:solidFill>
                  <a:srgbClr val="0070C0"/>
                </a:solidFill>
              </a:rPr>
              <a:t>Activity and movement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7FC0824-60BC-4201-BB7C-C114DAA284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7409" y="1600201"/>
            <a:ext cx="4910809" cy="3968080"/>
          </a:xfrm>
        </p:spPr>
        <p:txBody>
          <a:bodyPr/>
          <a:lstStyle/>
          <a:p>
            <a:r>
              <a:rPr lang="cy-GB" sz="2400" dirty="0"/>
              <a:t>Meddyliwch am ofod i symud</a:t>
            </a:r>
          </a:p>
          <a:p>
            <a:r>
              <a:rPr lang="cy-GB" sz="2400" dirty="0"/>
              <a:t>Meddyliwch am fathau o symud</a:t>
            </a:r>
          </a:p>
          <a:p>
            <a:r>
              <a:rPr lang="cy-GB" sz="2400" dirty="0"/>
              <a:t>Sgiliau motor bras</a:t>
            </a:r>
          </a:p>
          <a:p>
            <a:r>
              <a:rPr lang="cy-GB" sz="2400" dirty="0"/>
              <a:t>Sgiliau motor cain</a:t>
            </a:r>
          </a:p>
          <a:p>
            <a:r>
              <a:rPr lang="cy-GB" sz="2400" dirty="0"/>
              <a:t>Meddyliwch am ddefnydd egni</a:t>
            </a:r>
          </a:p>
          <a:p>
            <a:pPr marL="0" indent="0">
              <a:buNone/>
            </a:pPr>
            <a:endParaRPr lang="cy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7637A23-ED77-4DFE-8932-D7AA9E6B3D9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 dirty="0">
                <a:solidFill>
                  <a:srgbClr val="0070C0"/>
                </a:solidFill>
              </a:rPr>
              <a:t>Think about space for movement.</a:t>
            </a:r>
          </a:p>
          <a:p>
            <a:r>
              <a:rPr lang="en-GB" sz="2400" i="1" dirty="0">
                <a:solidFill>
                  <a:srgbClr val="0070C0"/>
                </a:solidFill>
              </a:rPr>
              <a:t>Thinks about types of movement.</a:t>
            </a:r>
          </a:p>
          <a:p>
            <a:r>
              <a:rPr lang="en-GB" sz="2400" i="1" dirty="0">
                <a:solidFill>
                  <a:srgbClr val="0070C0"/>
                </a:solidFill>
              </a:rPr>
              <a:t>Gross motor skills.</a:t>
            </a:r>
          </a:p>
          <a:p>
            <a:r>
              <a:rPr lang="en-GB" sz="2400" i="1" dirty="0">
                <a:solidFill>
                  <a:srgbClr val="0070C0"/>
                </a:solidFill>
              </a:rPr>
              <a:t>Fine motor skills.</a:t>
            </a:r>
          </a:p>
          <a:p>
            <a:r>
              <a:rPr lang="en-GB" sz="2400" i="1" dirty="0">
                <a:solidFill>
                  <a:srgbClr val="0070C0"/>
                </a:solidFill>
              </a:rPr>
              <a:t>Think about use of energy.</a:t>
            </a:r>
          </a:p>
        </p:txBody>
      </p:sp>
    </p:spTree>
    <p:extLst>
      <p:ext uri="{BB962C8B-B14F-4D97-AF65-F5344CB8AC3E}">
        <p14:creationId xmlns:p14="http://schemas.microsoft.com/office/powerpoint/2010/main" val="41305560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err="1"/>
              <a:t>Risg</a:t>
            </a:r>
            <a:r>
              <a:rPr lang="en-GB" sz="2400" dirty="0"/>
              <a:t>                         </a:t>
            </a:r>
            <a:r>
              <a:rPr lang="en-GB" sz="2400" dirty="0">
                <a:solidFill>
                  <a:srgbClr val="7030A0"/>
                </a:solidFill>
              </a:rPr>
              <a:t>Risk</a:t>
            </a: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“Learning itself is a risk,” (Gill, 2007)</a:t>
            </a:r>
            <a:br>
              <a:rPr lang="en-GB" sz="2400" dirty="0"/>
            </a:br>
            <a:r>
              <a:rPr lang="en-GB" sz="2400" dirty="0" err="1"/>
              <a:t>Rospa</a:t>
            </a:r>
            <a:r>
              <a:rPr lang="en-GB" sz="2400" dirty="0"/>
              <a:t>- “Too safe for their own good”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allanol</a:t>
            </a:r>
            <a:r>
              <a:rPr lang="en-GB" dirty="0"/>
              <a:t>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ddyddiol</a:t>
            </a:r>
            <a:r>
              <a:rPr lang="en-GB" dirty="0"/>
              <a:t> 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arweiniad</a:t>
            </a:r>
            <a:r>
              <a:rPr lang="en-GB" dirty="0"/>
              <a:t>  </a:t>
            </a:r>
            <a:r>
              <a:rPr lang="en-GB" dirty="0" err="1"/>
              <a:t>polisïau’r</a:t>
            </a:r>
            <a:r>
              <a:rPr lang="en-GB" dirty="0"/>
              <a:t>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AALl</a:t>
            </a:r>
            <a:r>
              <a:rPr lang="en-GB" dirty="0"/>
              <a:t> 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  <a:r>
              <a:rPr lang="en-GB" dirty="0" err="1"/>
              <a:t>adael</a:t>
            </a:r>
            <a:r>
              <a:rPr lang="en-GB" dirty="0"/>
              <a:t> plant </a:t>
            </a:r>
            <a:r>
              <a:rPr lang="en-GB" dirty="0" err="1"/>
              <a:t>fesur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Adults need to make a daily risk assessment of the outdoor area they use in line with setting and LEA policies</a:t>
            </a:r>
          </a:p>
          <a:p>
            <a:r>
              <a:rPr lang="en-GB" dirty="0">
                <a:solidFill>
                  <a:srgbClr val="7030A0"/>
                </a:solidFill>
              </a:rPr>
              <a:t>Adults need to allow children to measure and assess their own risk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534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Iechyd</a:t>
            </a:r>
            <a:r>
              <a:rPr lang="en-GB" dirty="0"/>
              <a:t> a </a:t>
            </a:r>
            <a:r>
              <a:rPr lang="en-GB" dirty="0" err="1"/>
              <a:t>Diogelwch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dirty="0">
                <a:solidFill>
                  <a:srgbClr val="7030A0"/>
                </a:solidFill>
              </a:rPr>
              <a:t>Health and Safety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Risg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her</a:t>
            </a:r>
          </a:p>
          <a:p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risg</a:t>
            </a:r>
            <a:endParaRPr lang="en-GB" dirty="0"/>
          </a:p>
          <a:p>
            <a:r>
              <a:rPr lang="en-GB" dirty="0" err="1"/>
              <a:t>Cymarebau</a:t>
            </a:r>
            <a:r>
              <a:rPr lang="en-GB" dirty="0"/>
              <a:t> </a:t>
            </a:r>
            <a:r>
              <a:rPr lang="en-GB" dirty="0" err="1"/>
              <a:t>staffio</a:t>
            </a:r>
            <a:r>
              <a:rPr lang="en-GB" dirty="0"/>
              <a:t> </a:t>
            </a:r>
          </a:p>
          <a:p>
            <a:r>
              <a:rPr lang="en-GB" dirty="0" err="1"/>
              <a:t>Defnydd</a:t>
            </a:r>
            <a:r>
              <a:rPr lang="en-GB" dirty="0"/>
              <a:t> o offer</a:t>
            </a:r>
          </a:p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farn</a:t>
            </a:r>
            <a:r>
              <a:rPr lang="en-GB" dirty="0"/>
              <a:t> a </a:t>
            </a:r>
            <a:r>
              <a:rPr lang="en-GB" dirty="0" err="1"/>
              <a:t>phryderon</a:t>
            </a:r>
            <a:r>
              <a:rPr lang="en-GB" dirty="0"/>
              <a:t> staff a </a:t>
            </a:r>
            <a:r>
              <a:rPr lang="en-GB" dirty="0" err="1"/>
              <a:t>rhieni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Risk versus challenge</a:t>
            </a:r>
          </a:p>
          <a:p>
            <a:r>
              <a:rPr lang="en-GB" dirty="0">
                <a:solidFill>
                  <a:srgbClr val="7030A0"/>
                </a:solidFill>
              </a:rPr>
              <a:t>Risk assessment</a:t>
            </a:r>
          </a:p>
          <a:p>
            <a:r>
              <a:rPr lang="en-GB" dirty="0">
                <a:solidFill>
                  <a:srgbClr val="7030A0"/>
                </a:solidFill>
              </a:rPr>
              <a:t>Staffing ratios </a:t>
            </a:r>
          </a:p>
          <a:p>
            <a:r>
              <a:rPr lang="en-GB" dirty="0">
                <a:solidFill>
                  <a:srgbClr val="7030A0"/>
                </a:solidFill>
              </a:rPr>
              <a:t>Use of equipment</a:t>
            </a:r>
          </a:p>
          <a:p>
            <a:r>
              <a:rPr lang="en-GB" dirty="0">
                <a:solidFill>
                  <a:srgbClr val="7030A0"/>
                </a:solidFill>
              </a:rPr>
              <a:t>Addressing staff and parental views, concerns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0311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274042"/>
          </a:xfrm>
        </p:spPr>
        <p:txBody>
          <a:bodyPr>
            <a:noAutofit/>
          </a:bodyPr>
          <a:lstStyle/>
          <a:p>
            <a:r>
              <a:rPr lang="en-GB" sz="2800" dirty="0" err="1"/>
              <a:t>Damcaniaeth</a:t>
            </a:r>
            <a:r>
              <a:rPr lang="en-GB" sz="2800" dirty="0"/>
              <a:t> ac </a:t>
            </a:r>
            <a:r>
              <a:rPr lang="en-GB" sz="2800" dirty="0" err="1"/>
              <a:t>Ymchwil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>
                <a:solidFill>
                  <a:srgbClr val="0070C0"/>
                </a:solidFill>
              </a:rPr>
              <a:t>Theory and Research</a:t>
            </a: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1981200" y="764705"/>
            <a:ext cx="4038600" cy="482453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Pestalozzi</a:t>
            </a:r>
          </a:p>
          <a:p>
            <a:r>
              <a:rPr lang="en-GB" dirty="0"/>
              <a:t>Froebel </a:t>
            </a:r>
          </a:p>
          <a:p>
            <a:r>
              <a:rPr lang="en-GB" dirty="0"/>
              <a:t>McMillan</a:t>
            </a:r>
          </a:p>
          <a:p>
            <a:r>
              <a:rPr lang="en-GB" dirty="0"/>
              <a:t>Bruner</a:t>
            </a:r>
          </a:p>
          <a:p>
            <a:r>
              <a:rPr lang="en-GB" dirty="0"/>
              <a:t>Piaget </a:t>
            </a:r>
          </a:p>
          <a:p>
            <a:r>
              <a:rPr lang="en-GB" dirty="0"/>
              <a:t>Gardner</a:t>
            </a:r>
          </a:p>
          <a:p>
            <a:r>
              <a:rPr lang="en-GB" dirty="0"/>
              <a:t>Steiner </a:t>
            </a:r>
            <a:endParaRPr lang="en-GB" dirty="0" smtClean="0"/>
          </a:p>
          <a:p>
            <a:r>
              <a:rPr lang="en-GB" dirty="0" err="1" smtClean="0"/>
              <a:t>Laevers</a:t>
            </a:r>
            <a:endParaRPr lang="en-GB" dirty="0"/>
          </a:p>
          <a:p>
            <a:r>
              <a:rPr lang="en-GB" dirty="0" err="1" smtClean="0"/>
              <a:t>Malaguzzi</a:t>
            </a:r>
            <a:endParaRPr lang="en-GB" dirty="0" smtClean="0"/>
          </a:p>
          <a:p>
            <a:r>
              <a:rPr lang="en-GB" dirty="0" smtClean="0"/>
              <a:t>Knight</a:t>
            </a:r>
          </a:p>
          <a:p>
            <a:r>
              <a:rPr lang="en-GB" dirty="0" err="1" smtClean="0"/>
              <a:t>Louv</a:t>
            </a:r>
            <a:endParaRPr lang="en-GB" dirty="0" smtClean="0"/>
          </a:p>
          <a:p>
            <a:r>
              <a:rPr lang="en-GB" dirty="0" err="1" smtClean="0"/>
              <a:t>Bilton</a:t>
            </a:r>
            <a:endParaRPr lang="en-GB" dirty="0"/>
          </a:p>
          <a:p>
            <a:r>
              <a:rPr lang="en-GB" dirty="0" err="1"/>
              <a:t>Sgandinafia</a:t>
            </a:r>
            <a:endParaRPr lang="en-GB" dirty="0"/>
          </a:p>
          <a:p>
            <a:r>
              <a:rPr lang="en-GB" dirty="0" err="1"/>
              <a:t>Theorïau</a:t>
            </a:r>
            <a:r>
              <a:rPr lang="en-GB" dirty="0"/>
              <a:t> </a:t>
            </a:r>
            <a:r>
              <a:rPr lang="en-GB" dirty="0" err="1"/>
              <a:t>cymhelliad</a:t>
            </a:r>
            <a:endParaRPr lang="en-GB" dirty="0"/>
          </a:p>
          <a:p>
            <a:r>
              <a:rPr lang="en-GB" dirty="0" err="1"/>
              <a:t>Erthygl</a:t>
            </a:r>
            <a:r>
              <a:rPr lang="en-GB" dirty="0"/>
              <a:t> 31 </a:t>
            </a:r>
            <a:r>
              <a:rPr lang="en-GB" dirty="0" err="1"/>
              <a:t>yr</a:t>
            </a:r>
            <a:r>
              <a:rPr lang="en-GB" dirty="0"/>
              <a:t> UNCRC</a:t>
            </a:r>
          </a:p>
          <a:p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diweddar</a:t>
            </a:r>
            <a:endParaRPr lang="en-GB" dirty="0"/>
          </a:p>
          <a:p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Estyn</a:t>
            </a:r>
            <a:endParaRPr lang="en-GB" dirty="0"/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6240016" y="764705"/>
            <a:ext cx="3970784" cy="4824537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Pestalozzi</a:t>
            </a:r>
          </a:p>
          <a:p>
            <a:r>
              <a:rPr lang="en-GB" dirty="0">
                <a:solidFill>
                  <a:srgbClr val="0070C0"/>
                </a:solidFill>
              </a:rPr>
              <a:t>Froebel </a:t>
            </a:r>
          </a:p>
          <a:p>
            <a:r>
              <a:rPr lang="en-GB" dirty="0">
                <a:solidFill>
                  <a:srgbClr val="0070C0"/>
                </a:solidFill>
              </a:rPr>
              <a:t>McMillan</a:t>
            </a:r>
          </a:p>
          <a:p>
            <a:r>
              <a:rPr lang="en-GB" dirty="0">
                <a:solidFill>
                  <a:srgbClr val="0070C0"/>
                </a:solidFill>
              </a:rPr>
              <a:t>Bruner</a:t>
            </a:r>
          </a:p>
          <a:p>
            <a:r>
              <a:rPr lang="en-GB" dirty="0">
                <a:solidFill>
                  <a:srgbClr val="0070C0"/>
                </a:solidFill>
              </a:rPr>
              <a:t>Piaget 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Gardner</a:t>
            </a:r>
          </a:p>
          <a:p>
            <a:r>
              <a:rPr lang="en-GB" dirty="0" err="1" smtClean="0">
                <a:solidFill>
                  <a:srgbClr val="0070C0"/>
                </a:solidFill>
              </a:rPr>
              <a:t>Laevers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Steiner 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 smtClean="0">
                <a:solidFill>
                  <a:srgbClr val="0070C0"/>
                </a:solidFill>
              </a:rPr>
              <a:t>Malaguzzi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Knight</a:t>
            </a:r>
          </a:p>
          <a:p>
            <a:r>
              <a:rPr lang="en-GB" dirty="0" err="1" smtClean="0">
                <a:solidFill>
                  <a:srgbClr val="0070C0"/>
                </a:solidFill>
              </a:rPr>
              <a:t>Louv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 err="1" smtClean="0">
                <a:solidFill>
                  <a:srgbClr val="0070C0"/>
                </a:solidFill>
              </a:rPr>
              <a:t>Bilton</a:t>
            </a: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Scandinavia</a:t>
            </a:r>
          </a:p>
          <a:p>
            <a:r>
              <a:rPr lang="en-GB" dirty="0">
                <a:solidFill>
                  <a:srgbClr val="0070C0"/>
                </a:solidFill>
              </a:rPr>
              <a:t>Theories of motivation</a:t>
            </a:r>
          </a:p>
          <a:p>
            <a:r>
              <a:rPr lang="en-GB" dirty="0">
                <a:solidFill>
                  <a:srgbClr val="0070C0"/>
                </a:solidFill>
              </a:rPr>
              <a:t>UNCRC article 31</a:t>
            </a:r>
          </a:p>
          <a:p>
            <a:r>
              <a:rPr lang="en-GB" dirty="0">
                <a:solidFill>
                  <a:srgbClr val="0070C0"/>
                </a:solidFill>
              </a:rPr>
              <a:t>Recent research</a:t>
            </a:r>
          </a:p>
          <a:p>
            <a:r>
              <a:rPr lang="en-GB" dirty="0" err="1">
                <a:solidFill>
                  <a:srgbClr val="0070C0"/>
                </a:solidFill>
              </a:rPr>
              <a:t>Estyn</a:t>
            </a:r>
            <a:r>
              <a:rPr lang="en-GB" dirty="0">
                <a:solidFill>
                  <a:srgbClr val="0070C0"/>
                </a:solidFill>
              </a:rPr>
              <a:t> Report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346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D74B815-6EFB-4454-A70F-D92EBEC4D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Cyfeiriadau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>
                <a:solidFill>
                  <a:srgbClr val="0070C0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A3C0135-F24E-4515-A29C-3367FAAC89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09800" y="1981200"/>
            <a:ext cx="8278688" cy="4114800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Macintyre, C. and </a:t>
            </a:r>
            <a:r>
              <a:rPr lang="en-GB" sz="1800" b="1" dirty="0" err="1"/>
              <a:t>McVitty</a:t>
            </a:r>
            <a:r>
              <a:rPr lang="en-GB" sz="1800" b="1" dirty="0"/>
              <a:t>, K. (2004) </a:t>
            </a:r>
            <a:r>
              <a:rPr lang="en-GB" sz="1800" b="1" i="1" dirty="0"/>
              <a:t>Movement and learning in the early years: supporting Dyspraxia and other leaning difficulties</a:t>
            </a:r>
            <a:r>
              <a:rPr lang="en-GB" sz="1800" b="1" dirty="0"/>
              <a:t>. London: Paul Chapman.</a:t>
            </a:r>
            <a:endParaRPr lang="en-GB" sz="1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76AF6AB2-A3BB-4EB6-976A-8635584D61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20136" y="6096000"/>
            <a:ext cx="3810000" cy="41148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03884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1882</TotalTime>
  <Words>619</Words>
  <Application>Microsoft Office PowerPoint</Application>
  <PresentationFormat>Widescreen</PresentationFormat>
  <Paragraphs>130</Paragraphs>
  <Slides>19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MS PGothic</vt:lpstr>
      <vt:lpstr>Arial</vt:lpstr>
      <vt:lpstr>Calibri</vt:lpstr>
      <vt:lpstr>Myriad Pro</vt:lpstr>
      <vt:lpstr>20140311PresentationUWTSDTemplate</vt:lpstr>
      <vt:lpstr>EAER7003 EAER7003</vt:lpstr>
      <vt:lpstr>PowerPoint Presentation</vt:lpstr>
      <vt:lpstr>Pam mai symud yn bwysig ar gyfer plentyn Why is movement important for a child</vt:lpstr>
      <vt:lpstr>Symud Movement</vt:lpstr>
      <vt:lpstr>PowerPoint Presentation</vt:lpstr>
      <vt:lpstr>PowerPoint Presentation</vt:lpstr>
      <vt:lpstr>Symud Movement</vt:lpstr>
      <vt:lpstr>Symud Movement “Physical development is the key that unlocks all learning.” (MacKintyre and Mcvitty, 2004)</vt:lpstr>
      <vt:lpstr>Symud Movement</vt:lpstr>
      <vt:lpstr>Symud Movement</vt:lpstr>
      <vt:lpstr>Symud Movement </vt:lpstr>
      <vt:lpstr>PowerPoint Presentation</vt:lpstr>
      <vt:lpstr>PowerPoint Presentation</vt:lpstr>
      <vt:lpstr>Symud Movement </vt:lpstr>
      <vt:lpstr>Gweithgaredd a symud Activity and movement </vt:lpstr>
      <vt:lpstr>Risg                         Risk “Learning itself is a risk,” (Gill, 2007) Rospa- “Too safe for their own good” </vt:lpstr>
      <vt:lpstr>Iechyd a Diogelwch  Health and Safety</vt:lpstr>
      <vt:lpstr>Damcaniaeth ac Ymchwil Theory and Research</vt:lpstr>
      <vt:lpstr>Cyfeiriadau References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EAEE5005  EAEE5010</dc:title>
  <dc:creator>Glenda Tinney</dc:creator>
  <cp:lastModifiedBy>Glenda Tinney</cp:lastModifiedBy>
  <cp:revision>18</cp:revision>
  <dcterms:created xsi:type="dcterms:W3CDTF">2017-08-28T13:32:16Z</dcterms:created>
  <dcterms:modified xsi:type="dcterms:W3CDTF">2017-10-26T12:17:01Z</dcterms:modified>
</cp:coreProperties>
</file>