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3" r:id="rId3"/>
    <p:sldId id="258" r:id="rId4"/>
    <p:sldId id="274" r:id="rId5"/>
    <p:sldId id="275" r:id="rId6"/>
    <p:sldId id="276" r:id="rId7"/>
    <p:sldId id="257" r:id="rId8"/>
    <p:sldId id="277" r:id="rId9"/>
    <p:sldId id="278" r:id="rId10"/>
    <p:sldId id="279" r:id="rId11"/>
    <p:sldId id="259" r:id="rId12"/>
    <p:sldId id="264" r:id="rId13"/>
    <p:sldId id="265" r:id="rId14"/>
    <p:sldId id="266" r:id="rId15"/>
    <p:sldId id="280" r:id="rId16"/>
    <p:sldId id="281" r:id="rId17"/>
    <p:sldId id="282" r:id="rId18"/>
    <p:sldId id="267" r:id="rId19"/>
    <p:sldId id="268" r:id="rId20"/>
    <p:sldId id="269" r:id="rId21"/>
    <p:sldId id="272" r:id="rId22"/>
    <p:sldId id="283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3" d="100"/>
          <a:sy n="53" d="100"/>
        </p:scale>
        <p:origin x="70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ovwSb-jKi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uncgsoc101.wordpress.com/module-6-social-stratification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sskLNo6IlI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n w="3175" cmpd="sng">
                  <a:noFill/>
                </a:ln>
                <a:solidFill>
                  <a:prstClr val="white"/>
                </a:solidFill>
                <a:latin typeface="Century Gothic" panose="020B0502020202020204"/>
              </a:rPr>
              <a:t>ECED7004: The Sociology of 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Phillip Morgan</a:t>
            </a:r>
          </a:p>
          <a:p>
            <a:r>
              <a:rPr lang="en-GB" dirty="0"/>
              <a:t>February 2020</a:t>
            </a:r>
          </a:p>
        </p:txBody>
      </p:sp>
    </p:spTree>
    <p:extLst>
      <p:ext uri="{BB962C8B-B14F-4D97-AF65-F5344CB8AC3E}">
        <p14:creationId xmlns:p14="http://schemas.microsoft.com/office/powerpoint/2010/main" val="1145376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Historical Context of ‘work’</a:t>
            </a:r>
          </a:p>
          <a:p>
            <a:r>
              <a:rPr lang="en-GB" dirty="0"/>
              <a:t>Employment, Job and Work</a:t>
            </a:r>
          </a:p>
          <a:p>
            <a:r>
              <a:rPr lang="en-GB" dirty="0"/>
              <a:t>Alienation Theories</a:t>
            </a:r>
          </a:p>
          <a:p>
            <a:r>
              <a:rPr lang="en-GB" dirty="0"/>
              <a:t>Work, skills and the labour process</a:t>
            </a:r>
          </a:p>
          <a:p>
            <a:r>
              <a:rPr lang="en-GB" dirty="0"/>
              <a:t>Management Culture(s)</a:t>
            </a:r>
          </a:p>
          <a:p>
            <a:r>
              <a:rPr lang="en-GB" dirty="0"/>
              <a:t>Paid/Unpaid Work</a:t>
            </a:r>
          </a:p>
        </p:txBody>
      </p:sp>
    </p:spTree>
    <p:extLst>
      <p:ext uri="{BB962C8B-B14F-4D97-AF65-F5344CB8AC3E}">
        <p14:creationId xmlns:p14="http://schemas.microsoft.com/office/powerpoint/2010/main" val="3595424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Pre-Industrial Societies: </a:t>
            </a:r>
            <a:br>
              <a:rPr lang="en-GB" dirty="0"/>
            </a:br>
            <a:r>
              <a:rPr lang="en-GB" dirty="0"/>
              <a:t>			Discussion and Discourse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Industrial Capitalism approximately 200 years old!</a:t>
            </a:r>
          </a:p>
          <a:p>
            <a:r>
              <a:rPr lang="en-GB" dirty="0"/>
              <a:t>How did pre-industrial societies relate to the concept of work?</a:t>
            </a:r>
          </a:p>
          <a:p>
            <a:r>
              <a:rPr lang="en-GB" dirty="0"/>
              <a:t>How did Capitalists/Capitalism Change this within the psyche of ‘people’ (workers)?</a:t>
            </a:r>
          </a:p>
          <a:p>
            <a:r>
              <a:rPr lang="en-GB" dirty="0"/>
              <a:t>Has technology </a:t>
            </a:r>
            <a:r>
              <a:rPr lang="en-GB" dirty="0" err="1"/>
              <a:t>chanhed</a:t>
            </a:r>
            <a:r>
              <a:rPr lang="en-GB" dirty="0"/>
              <a:t> how we engage in ‘work’?</a:t>
            </a:r>
          </a:p>
          <a:p>
            <a:r>
              <a:rPr lang="en-GB" dirty="0"/>
              <a:t>What are the dominant concepts of ‘work within Capitalist Societies?</a:t>
            </a:r>
          </a:p>
        </p:txBody>
      </p:sp>
    </p:spTree>
    <p:extLst>
      <p:ext uri="{BB962C8B-B14F-4D97-AF65-F5344CB8AC3E}">
        <p14:creationId xmlns:p14="http://schemas.microsoft.com/office/powerpoint/2010/main" val="2381209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Work: Individual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Explore Different Definitions of</a:t>
            </a:r>
          </a:p>
          <a:p>
            <a:pPr lvl="1"/>
            <a:r>
              <a:rPr lang="en-GB" dirty="0"/>
              <a:t>Work</a:t>
            </a:r>
          </a:p>
          <a:p>
            <a:pPr lvl="1"/>
            <a:r>
              <a:rPr lang="en-GB" dirty="0"/>
              <a:t>Job</a:t>
            </a:r>
          </a:p>
          <a:p>
            <a:pPr lvl="1"/>
            <a:r>
              <a:rPr lang="en-GB" dirty="0"/>
              <a:t>Employment </a:t>
            </a:r>
          </a:p>
          <a:p>
            <a:pPr lvl="1"/>
            <a:r>
              <a:rPr lang="en-GB" dirty="0"/>
              <a:t>Labour</a:t>
            </a:r>
          </a:p>
          <a:p>
            <a:r>
              <a:rPr lang="en-GB" dirty="0"/>
              <a:t>Utilise these various definitions to create a discourse within your assessment and learning outcomes responses submissions</a:t>
            </a:r>
          </a:p>
        </p:txBody>
      </p:sp>
    </p:spTree>
    <p:extLst>
      <p:ext uri="{BB962C8B-B14F-4D97-AF65-F5344CB8AC3E}">
        <p14:creationId xmlns:p14="http://schemas.microsoft.com/office/powerpoint/2010/main" val="3385842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Pre-Industrialisation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as a </a:t>
            </a:r>
          </a:p>
          <a:p>
            <a:pPr lvl="1"/>
            <a:r>
              <a:rPr lang="en-GB" dirty="0"/>
              <a:t>Generalised activity </a:t>
            </a:r>
          </a:p>
          <a:p>
            <a:pPr lvl="1"/>
            <a:r>
              <a:rPr lang="en-GB" dirty="0"/>
              <a:t>Human need for survival</a:t>
            </a:r>
          </a:p>
          <a:p>
            <a:pPr lvl="1"/>
            <a:r>
              <a:rPr lang="en-GB" dirty="0"/>
              <a:t>Subsistence and existence</a:t>
            </a:r>
          </a:p>
          <a:p>
            <a:r>
              <a:rPr lang="en-GB" dirty="0"/>
              <a:t>Was ‘work’ as considered at that time an Economic Activity?</a:t>
            </a:r>
          </a:p>
        </p:txBody>
      </p:sp>
    </p:spTree>
    <p:extLst>
      <p:ext uri="{BB962C8B-B14F-4D97-AF65-F5344CB8AC3E}">
        <p14:creationId xmlns:p14="http://schemas.microsoft.com/office/powerpoint/2010/main" val="997520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Work: A Modern Social Construction?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socially constructed idea then ‘Work’ is:</a:t>
            </a:r>
          </a:p>
          <a:p>
            <a:pPr lvl="1"/>
            <a:r>
              <a:rPr lang="en-GB" dirty="0"/>
              <a:t>Accepted as the norm</a:t>
            </a:r>
          </a:p>
          <a:p>
            <a:pPr lvl="1"/>
            <a:r>
              <a:rPr lang="en-GB" dirty="0"/>
              <a:t>Considered essential</a:t>
            </a:r>
          </a:p>
          <a:p>
            <a:pPr lvl="1"/>
            <a:r>
              <a:rPr lang="en-GB" dirty="0"/>
              <a:t>Is socially reproduced as an ideology</a:t>
            </a:r>
          </a:p>
          <a:p>
            <a:pPr lvl="1"/>
            <a:r>
              <a:rPr lang="en-GB" dirty="0"/>
              <a:t>Individuals are measured as being ‘In Work’ or not</a:t>
            </a:r>
          </a:p>
          <a:p>
            <a:r>
              <a:rPr lang="en-GB" dirty="0"/>
              <a:t>Cameron (2015) useful link: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https://www.youtube.com/watch?v=PovwSb-jKis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544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Capitalist Societies: &amp;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Significance of Industrial Capitalism</a:t>
            </a:r>
          </a:p>
          <a:p>
            <a:r>
              <a:rPr lang="en-GB" dirty="0"/>
              <a:t>Transformation of Work &amp; Life</a:t>
            </a:r>
          </a:p>
          <a:p>
            <a:r>
              <a:rPr lang="en-GB" dirty="0"/>
              <a:t>A New Type of Society compared to Pre-industrial</a:t>
            </a:r>
          </a:p>
          <a:p>
            <a:r>
              <a:rPr lang="en-GB" dirty="0"/>
              <a:t>Scale and Intensity that</a:t>
            </a:r>
          </a:p>
          <a:p>
            <a:pPr marL="0" indent="0" algn="ctr">
              <a:buNone/>
            </a:pPr>
            <a:r>
              <a:rPr lang="en-GB" dirty="0"/>
              <a:t>‘prompted the emergence of sociology as a distinct discipline’ </a:t>
            </a:r>
          </a:p>
          <a:p>
            <a:pPr marL="0" indent="0" algn="ctr">
              <a:buNone/>
            </a:pPr>
            <a:r>
              <a:rPr lang="en-GB" dirty="0"/>
              <a:t>(Giddens, 1971 </a:t>
            </a:r>
            <a:r>
              <a:rPr lang="en-GB" i="1" dirty="0"/>
              <a:t>cited in </a:t>
            </a:r>
            <a:r>
              <a:rPr lang="en-GB" dirty="0"/>
              <a:t>Edgell &amp; Granter, 2020,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244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 market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719470"/>
            <a:ext cx="9905999" cy="4071731"/>
          </a:xfrm>
        </p:spPr>
        <p:txBody>
          <a:bodyPr/>
          <a:lstStyle/>
          <a:p>
            <a:r>
              <a:rPr lang="en-GB" dirty="0"/>
              <a:t>Do the terms ‘Capitalism and Industrialisation’ in combination imply:</a:t>
            </a:r>
          </a:p>
          <a:p>
            <a:pPr lvl="1"/>
            <a:r>
              <a:rPr lang="en-GB" dirty="0"/>
              <a:t>An inextricable link?</a:t>
            </a:r>
          </a:p>
          <a:p>
            <a:pPr lvl="1"/>
            <a:r>
              <a:rPr lang="en-GB" dirty="0"/>
              <a:t>An Industrial Revolution?</a:t>
            </a:r>
          </a:p>
          <a:p>
            <a:pPr lvl="1"/>
            <a:r>
              <a:rPr lang="en-GB" dirty="0"/>
              <a:t>Market Revolution?</a:t>
            </a:r>
          </a:p>
          <a:p>
            <a:r>
              <a:rPr lang="en-GB" dirty="0"/>
              <a:t>Given the </a:t>
            </a:r>
          </a:p>
          <a:p>
            <a:pPr lvl="1"/>
            <a:r>
              <a:rPr lang="en-GB" dirty="0"/>
              <a:t>Transfer of work outside of the home</a:t>
            </a:r>
          </a:p>
          <a:p>
            <a:pPr lvl="1"/>
            <a:r>
              <a:rPr lang="en-GB" dirty="0"/>
              <a:t>Specialist organisations (Factories and Offices)</a:t>
            </a:r>
          </a:p>
          <a:p>
            <a:r>
              <a:rPr lang="en-GB" dirty="0"/>
              <a:t>Question: Are only activities that earn money considered to be ‘work’?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105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91591"/>
              </p:ext>
            </p:extLst>
          </p:nvPr>
        </p:nvGraphicFramePr>
        <p:xfrm>
          <a:off x="1498250" y="467140"/>
          <a:ext cx="9102367" cy="59833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3" imgW="5730132" imgH="3767569" progId="Word.Document.12">
                  <p:embed/>
                </p:oleObj>
              </mc:Choice>
              <mc:Fallback>
                <p:oleObj name="Document" r:id="rId3" imgW="5730132" imgH="376756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98250" y="467140"/>
                        <a:ext cx="9102367" cy="59833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619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Features of Work: Capitalist Societies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600200"/>
            <a:ext cx="9905999" cy="4191001"/>
          </a:xfrm>
        </p:spPr>
        <p:txBody>
          <a:bodyPr/>
          <a:lstStyle/>
          <a:p>
            <a:r>
              <a:rPr lang="en-GB" dirty="0"/>
              <a:t>Inanimate Energy</a:t>
            </a:r>
          </a:p>
          <a:p>
            <a:r>
              <a:rPr lang="en-GB" dirty="0"/>
              <a:t>Innovation</a:t>
            </a:r>
          </a:p>
          <a:p>
            <a:r>
              <a:rPr lang="en-GB" dirty="0"/>
              <a:t>Increases in Production </a:t>
            </a:r>
          </a:p>
          <a:p>
            <a:pPr lvl="1"/>
            <a:r>
              <a:rPr lang="en-GB" dirty="0"/>
              <a:t>(efficiency i.e. relating cost to income, input to output i.e. measurement)</a:t>
            </a:r>
          </a:p>
          <a:p>
            <a:r>
              <a:rPr lang="en-GB" dirty="0"/>
              <a:t>Capital Finance</a:t>
            </a:r>
          </a:p>
          <a:p>
            <a:r>
              <a:rPr lang="en-GB" dirty="0"/>
              <a:t>Home to factory</a:t>
            </a:r>
          </a:p>
          <a:p>
            <a:pPr marL="0" indent="0" algn="r">
              <a:buNone/>
            </a:pPr>
            <a:r>
              <a:rPr lang="en-GB" dirty="0"/>
              <a:t>(Marx</a:t>
            </a:r>
            <a:r>
              <a:rPr lang="en-GB"/>
              <a:t>, 1959, 1970</a:t>
            </a:r>
            <a:r>
              <a:rPr lang="en-GB" dirty="0"/>
              <a:t>, p. 108)</a:t>
            </a:r>
          </a:p>
        </p:txBody>
      </p:sp>
    </p:spTree>
    <p:extLst>
      <p:ext uri="{BB962C8B-B14F-4D97-AF65-F5344CB8AC3E}">
        <p14:creationId xmlns:p14="http://schemas.microsoft.com/office/powerpoint/2010/main" val="2690060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Capitalist Societies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Technology and Change</a:t>
            </a:r>
          </a:p>
          <a:p>
            <a:r>
              <a:rPr lang="en-GB" dirty="0"/>
              <a:t>Trade Unions: Rise and Decline</a:t>
            </a:r>
          </a:p>
          <a:p>
            <a:r>
              <a:rPr lang="en-GB" dirty="0"/>
              <a:t>Gender and Capitalism</a:t>
            </a:r>
          </a:p>
          <a:p>
            <a:r>
              <a:rPr lang="en-GB" dirty="0"/>
              <a:t>Dominant Concepts</a:t>
            </a:r>
          </a:p>
        </p:txBody>
      </p:sp>
    </p:spTree>
    <p:extLst>
      <p:ext uri="{BB962C8B-B14F-4D97-AF65-F5344CB8AC3E}">
        <p14:creationId xmlns:p14="http://schemas.microsoft.com/office/powerpoint/2010/main" val="1260919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Marx: Alienation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Goldthorpe </a:t>
            </a:r>
            <a:r>
              <a:rPr lang="en-GB" i="1" dirty="0"/>
              <a:t>et al (</a:t>
            </a:r>
            <a:r>
              <a:rPr lang="en-GB" dirty="0"/>
              <a:t>1969 </a:t>
            </a:r>
            <a:r>
              <a:rPr lang="en-GB" i="1" dirty="0"/>
              <a:t>cited in </a:t>
            </a:r>
            <a:r>
              <a:rPr lang="en-GB" dirty="0"/>
              <a:t>Edgell, 2020, p.15)</a:t>
            </a:r>
          </a:p>
          <a:p>
            <a:pPr lvl="1"/>
            <a:r>
              <a:rPr lang="en-GB" dirty="0"/>
              <a:t>As an ‘Instrumental Force’</a:t>
            </a:r>
          </a:p>
          <a:p>
            <a:pPr lvl="1"/>
            <a:r>
              <a:rPr lang="en-GB" dirty="0"/>
              <a:t>‘Intrinsic Interest and Satisfaction’</a:t>
            </a:r>
          </a:p>
          <a:p>
            <a:r>
              <a:rPr lang="en-GB" dirty="0"/>
              <a:t>Weber (1976, p. 17) identifying </a:t>
            </a:r>
          </a:p>
          <a:p>
            <a:pPr lvl="1"/>
            <a:r>
              <a:rPr lang="en-GB" dirty="0"/>
              <a:t>Survival, necessity and making a living as key drivers</a:t>
            </a:r>
          </a:p>
          <a:p>
            <a:pPr lvl="1"/>
            <a:r>
              <a:rPr lang="en-GB" dirty="0"/>
              <a:t>Embedded over time as ‘Normal Measurement of Success’</a:t>
            </a:r>
          </a:p>
          <a:p>
            <a:pPr lvl="1"/>
            <a:r>
              <a:rPr lang="en-GB" dirty="0"/>
              <a:t>i.e. Capitals Theory</a:t>
            </a:r>
          </a:p>
        </p:txBody>
      </p:sp>
    </p:spTree>
    <p:extLst>
      <p:ext uri="{BB962C8B-B14F-4D97-AF65-F5344CB8AC3E}">
        <p14:creationId xmlns:p14="http://schemas.microsoft.com/office/powerpoint/2010/main" val="2982602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Blauner: Alienation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726058"/>
            <a:ext cx="9905999" cy="406514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Technology and Alienation</a:t>
            </a:r>
          </a:p>
          <a:p>
            <a:r>
              <a:rPr lang="en-GB" dirty="0"/>
              <a:t>Conversion of Marx’s idea of alienation</a:t>
            </a:r>
          </a:p>
          <a:p>
            <a:pPr marL="0" indent="0" algn="ctr">
              <a:buNone/>
            </a:pPr>
            <a:r>
              <a:rPr lang="en-GB" i="1" dirty="0"/>
              <a:t>‘The alienation of modern work now include several salaried employees as well as the wage-workers’</a:t>
            </a:r>
          </a:p>
          <a:p>
            <a:r>
              <a:rPr lang="en-GB" i="1" dirty="0"/>
              <a:t>Differing from Marx’s</a:t>
            </a:r>
          </a:p>
          <a:p>
            <a:pPr marL="0" indent="0" algn="ctr">
              <a:buNone/>
            </a:pPr>
            <a:r>
              <a:rPr lang="en-GB" i="1" dirty="0"/>
              <a:t>‘the capitalist process of labour gave rise to the alienation of people on a universal scale’</a:t>
            </a:r>
          </a:p>
          <a:p>
            <a:pPr marL="0" indent="0" algn="r">
              <a:buNone/>
            </a:pPr>
            <a:r>
              <a:rPr lang="en-GB" dirty="0"/>
              <a:t>(Edgell &amp; Granter, 2020)</a:t>
            </a:r>
          </a:p>
        </p:txBody>
      </p:sp>
    </p:spTree>
    <p:extLst>
      <p:ext uri="{BB962C8B-B14F-4D97-AF65-F5344CB8AC3E}">
        <p14:creationId xmlns:p14="http://schemas.microsoft.com/office/powerpoint/2010/main" val="16988833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Blauner: Alienation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  <a:p>
            <a:r>
              <a:rPr lang="en-GB" dirty="0"/>
              <a:t>What do we think Blauner is referring to when he uses the term ‘Alienation?</a:t>
            </a:r>
          </a:p>
        </p:txBody>
      </p:sp>
    </p:spTree>
    <p:extLst>
      <p:ext uri="{BB962C8B-B14F-4D97-AF65-F5344CB8AC3E}">
        <p14:creationId xmlns:p14="http://schemas.microsoft.com/office/powerpoint/2010/main" val="1864922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Blauner: Alienation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  <a:p>
            <a:r>
              <a:rPr lang="en-GB" dirty="0"/>
              <a:t>What do we think Blauner is referring to when he uses the term ‘Alienation?</a:t>
            </a:r>
          </a:p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Revolutionary Change (Difference- e.g. Volunteer Workforce)</a:t>
            </a:r>
          </a:p>
          <a:p>
            <a:pPr lvl="1"/>
            <a:r>
              <a:rPr lang="en-GB" dirty="0"/>
              <a:t>Creation and Stratification of Society  (Gilbert &amp; Kahl Model)</a:t>
            </a:r>
          </a:p>
          <a:p>
            <a:pPr lvl="1"/>
            <a:r>
              <a:rPr lang="en-GB" dirty="0"/>
              <a:t>Useful Link: </a:t>
            </a:r>
            <a:r>
              <a:rPr lang="en-GB" dirty="0">
                <a:hlinkClick r:id="rId2"/>
              </a:rPr>
              <a:t>https://uncgsoc101.wordpress.com/module-6-social-stratification/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398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068D0EE-C6C8-484A-AFB7-3602BA27F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DE5FB8C-CC3F-4C24-BF4F-1B5999DE6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models of stratificationin society">
            <a:extLst>
              <a:ext uri="{FF2B5EF4-FFF2-40B4-BE49-F238E27FC236}">
                <a16:creationId xmlns:a16="http://schemas.microsoft.com/office/drawing/2014/main" id="{9D8E49DE-58E8-48FC-A47D-006B31B9C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1784" y="643467"/>
            <a:ext cx="6108432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9415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BC666-0EC4-45CA-9822-A57D5A674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Dimensions of Alienation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78DAF-DB9A-48D0-B642-FE2928E03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Explore:</a:t>
            </a:r>
          </a:p>
          <a:p>
            <a:r>
              <a:rPr lang="en-GB" dirty="0"/>
              <a:t>Powerlessness</a:t>
            </a:r>
          </a:p>
          <a:p>
            <a:r>
              <a:rPr lang="en-GB" dirty="0"/>
              <a:t>Meaningless</a:t>
            </a:r>
          </a:p>
          <a:p>
            <a:r>
              <a:rPr lang="en-GB" dirty="0"/>
              <a:t>Social Isolation</a:t>
            </a:r>
          </a:p>
          <a:p>
            <a:r>
              <a:rPr lang="en-GB" dirty="0"/>
              <a:t>Self-Estrangement </a:t>
            </a:r>
          </a:p>
          <a:p>
            <a:r>
              <a:rPr lang="en-GB" dirty="0"/>
              <a:t>Links to The ‘Othering Process’ and ‘Labelling Theory here</a:t>
            </a:r>
          </a:p>
        </p:txBody>
      </p:sp>
    </p:spTree>
    <p:extLst>
      <p:ext uri="{BB962C8B-B14F-4D97-AF65-F5344CB8AC3E}">
        <p14:creationId xmlns:p14="http://schemas.microsoft.com/office/powerpoint/2010/main" val="2740760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Hochschild: alienation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Critical Assessment of Service, Work and Alienation</a:t>
            </a:r>
          </a:p>
          <a:p>
            <a:r>
              <a:rPr lang="en-GB" dirty="0"/>
              <a:t>What is meant by the term ‘Emotional Labour’?</a:t>
            </a:r>
          </a:p>
          <a:p>
            <a:r>
              <a:rPr lang="en-GB" dirty="0"/>
              <a:t>Workplace</a:t>
            </a:r>
          </a:p>
          <a:p>
            <a:r>
              <a:rPr lang="en-GB" dirty="0"/>
              <a:t>Social Relations</a:t>
            </a:r>
          </a:p>
          <a:p>
            <a:pPr lvl="1"/>
            <a:r>
              <a:rPr lang="en-GB" dirty="0"/>
              <a:t>Private Emotion</a:t>
            </a:r>
          </a:p>
          <a:p>
            <a:pPr lvl="1"/>
            <a:r>
              <a:rPr lang="en-GB" dirty="0"/>
              <a:t>Public Emotions</a:t>
            </a:r>
          </a:p>
          <a:p>
            <a:pPr lvl="1"/>
            <a:r>
              <a:rPr lang="en-GB" dirty="0"/>
              <a:t>Deviation from Employers Prescribed Rules </a:t>
            </a:r>
          </a:p>
        </p:txBody>
      </p:sp>
    </p:spTree>
    <p:extLst>
      <p:ext uri="{BB962C8B-B14F-4D97-AF65-F5344CB8AC3E}">
        <p14:creationId xmlns:p14="http://schemas.microsoft.com/office/powerpoint/2010/main" val="2082759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Braverman: labour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Skills Debate</a:t>
            </a:r>
          </a:p>
          <a:p>
            <a:pPr lvl="1"/>
            <a:r>
              <a:rPr lang="en-GB" dirty="0"/>
              <a:t>Deskilling versus Upskilling</a:t>
            </a:r>
          </a:p>
          <a:p>
            <a:r>
              <a:rPr lang="en-GB" dirty="0"/>
              <a:t>Societal Workers are Constrained Economically</a:t>
            </a:r>
          </a:p>
          <a:p>
            <a:r>
              <a:rPr lang="en-GB" dirty="0"/>
              <a:t>Limited Options</a:t>
            </a:r>
          </a:p>
          <a:p>
            <a:r>
              <a:rPr lang="en-GB" dirty="0"/>
              <a:t>Capitalist Mode of Operations</a:t>
            </a:r>
          </a:p>
          <a:p>
            <a:r>
              <a:rPr lang="en-GB" dirty="0"/>
              <a:t>Human Labour seen as ‘Intelligent’ and Purposeful’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38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Question/Discussion </a:t>
            </a:r>
          </a:p>
          <a:p>
            <a:r>
              <a:rPr lang="en-GB" dirty="0"/>
              <a:t>How would you…</a:t>
            </a:r>
          </a:p>
          <a:p>
            <a:pPr lvl="1"/>
            <a:r>
              <a:rPr lang="en-GB" dirty="0"/>
              <a:t>Anticipate being managed within an advocacy organisation as a new advocate?</a:t>
            </a:r>
          </a:p>
          <a:p>
            <a:pPr lvl="1"/>
            <a:r>
              <a:rPr lang="en-GB" dirty="0"/>
              <a:t>Anticipate being managed as an experienced advocate?</a:t>
            </a:r>
          </a:p>
          <a:p>
            <a:pPr lvl="1"/>
            <a:r>
              <a:rPr lang="en-GB" dirty="0"/>
              <a:t>Manage your staff as an advocacy manager?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949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Then, is the purpose of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Contemporary Society</a:t>
            </a:r>
          </a:p>
          <a:p>
            <a:r>
              <a:rPr lang="en-GB" dirty="0"/>
              <a:t>In the Psyche of Society</a:t>
            </a:r>
          </a:p>
          <a:p>
            <a:r>
              <a:rPr lang="en-GB" dirty="0"/>
              <a:t>As a Reality of Survival</a:t>
            </a:r>
          </a:p>
          <a:p>
            <a:r>
              <a:rPr lang="en-GB" dirty="0"/>
              <a:t>As a Means to A More Comfortable life</a:t>
            </a:r>
          </a:p>
          <a:p>
            <a:r>
              <a:rPr lang="en-GB" dirty="0"/>
              <a:t>Useful Link: </a:t>
            </a:r>
            <a:r>
              <a:rPr lang="en-GB" dirty="0">
                <a:hlinkClick r:id="rId2"/>
              </a:rPr>
              <a:t>https://www.youtube.com/watch?v=EsskLNo6IlI</a:t>
            </a:r>
            <a:endParaRPr lang="en-GB" dirty="0"/>
          </a:p>
          <a:p>
            <a:r>
              <a:rPr lang="en-GB" dirty="0"/>
              <a:t>Is the Embeddedness of Work Socially Constructed in Contemporary Society?</a:t>
            </a:r>
          </a:p>
        </p:txBody>
      </p:sp>
    </p:spTree>
    <p:extLst>
      <p:ext uri="{BB962C8B-B14F-4D97-AF65-F5344CB8AC3E}">
        <p14:creationId xmlns:p14="http://schemas.microsoft.com/office/powerpoint/2010/main" val="35030768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BA2A8-933A-4D19-94C3-FD37E18A0228}"/>
              </a:ext>
            </a:extLst>
          </p:cNvPr>
          <p:cNvSpPr/>
          <p:nvPr/>
        </p:nvSpPr>
        <p:spPr>
          <a:xfrm>
            <a:off x="1328791" y="751344"/>
            <a:ext cx="953441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Reference List:</a:t>
            </a:r>
          </a:p>
          <a:p>
            <a:r>
              <a:rPr lang="en-GB" dirty="0"/>
              <a:t>Benson, J. (2019) Working More Creatively with Groups. UK: Routledge. </a:t>
            </a:r>
          </a:p>
          <a:p>
            <a:r>
              <a:rPr lang="en-GB" dirty="0"/>
              <a:t>Carroll, B.; Ford, J. &amp; Taylor, S. (2019) Leadership; contemporary critical perspectives. (2nd Ed.) UK: Sage.</a:t>
            </a:r>
          </a:p>
          <a:p>
            <a:r>
              <a:rPr lang="en-GB" dirty="0"/>
              <a:t>Clegg, S.R.; Kornberger, M., Pitsis, T.S. &amp; Mount, M. (2019) Managing &amp; Organisations. UK: Sage.</a:t>
            </a:r>
          </a:p>
          <a:p>
            <a:r>
              <a:rPr lang="en-GB" dirty="0"/>
              <a:t>Dweck, C. S. (2016) Mindset; The new Psychology of Success. USA: Ballantine Books.</a:t>
            </a:r>
          </a:p>
          <a:p>
            <a:r>
              <a:rPr lang="en-GB" dirty="0"/>
              <a:t>Hunt, S. T. (2018) Social Performance Management: talent management insights inspired by the Tour de France. Available at https://www.successfactors.com/content/ssf-site/en/resources/knowledge-hub/social-performance-management-talent-management-insights-inspired-by-the-tour-de-france.html Accessed 23.12.2019. </a:t>
            </a:r>
          </a:p>
          <a:p>
            <a:r>
              <a:rPr lang="en-GB" dirty="0"/>
              <a:t>La Follette, H. (2007) Ethics in Practice. UK: Blackwell Publishing. </a:t>
            </a:r>
          </a:p>
          <a:p>
            <a:r>
              <a:rPr lang="en-GB" dirty="0"/>
              <a:t>Marquet, L.D. (2019) Turn the Shi Around. USA: Penguin.  </a:t>
            </a:r>
          </a:p>
          <a:p>
            <a:r>
              <a:rPr lang="en-GB" dirty="0"/>
              <a:t>Roberts, A. A. (2018) High performing employees can either intimidate or inspire others. Available at https://www.thehrdirector.com/features/performance-management/high-performing-employees/ Accessed on 23.12.2019. </a:t>
            </a:r>
          </a:p>
          <a:p>
            <a:r>
              <a:rPr lang="en-GB" dirty="0"/>
              <a:t>Western. S. (2019) Leadership. UK: Sage.</a:t>
            </a:r>
          </a:p>
          <a:p>
            <a:r>
              <a:rPr lang="en-GB" dirty="0" err="1"/>
              <a:t>Wokler</a:t>
            </a:r>
            <a:r>
              <a:rPr lang="en-GB" dirty="0"/>
              <a:t>, R. (2001) Rosseau. UK: Oxford University Press.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737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1029</Words>
  <Application>Microsoft Office PowerPoint</Application>
  <PresentationFormat>Widescreen</PresentationFormat>
  <Paragraphs>137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Century Gothic</vt:lpstr>
      <vt:lpstr>Tw Cen MT</vt:lpstr>
      <vt:lpstr>Circuit</vt:lpstr>
      <vt:lpstr>Document</vt:lpstr>
      <vt:lpstr>ECED7004: The Sociology of Work</vt:lpstr>
      <vt:lpstr>Outline of Content</vt:lpstr>
      <vt:lpstr>Pre-Industrial Societies:     Discussion and Discourse</vt:lpstr>
      <vt:lpstr>Work: Individual Tasks</vt:lpstr>
      <vt:lpstr>Pre-Industrialisation</vt:lpstr>
      <vt:lpstr>Work: A Modern Social Construction?</vt:lpstr>
      <vt:lpstr>Capitalist Societies: &amp; Work</vt:lpstr>
      <vt:lpstr>Competitive market system</vt:lpstr>
      <vt:lpstr>PowerPoint Presentation</vt:lpstr>
      <vt:lpstr>Main Features of Work: Capitalist Societies</vt:lpstr>
      <vt:lpstr>Industrial Capitalist Societies</vt:lpstr>
      <vt:lpstr>Marx: Alienation</vt:lpstr>
      <vt:lpstr>Blauner: Alienation </vt:lpstr>
      <vt:lpstr>Blauner: Alienation </vt:lpstr>
      <vt:lpstr>Blauner: Alienation </vt:lpstr>
      <vt:lpstr>PowerPoint Presentation</vt:lpstr>
      <vt:lpstr>Four Dimensions of Alienation</vt:lpstr>
      <vt:lpstr>Hochschild: alienation </vt:lpstr>
      <vt:lpstr>Braverman: labour process</vt:lpstr>
      <vt:lpstr>Managing culture</vt:lpstr>
      <vt:lpstr>What Then, is the purpose of work?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ECED7004: The Sociology of Work</dc:title>
  <dc:creator>Phillip Morgan</dc:creator>
  <cp:lastModifiedBy>Phillip Morgan</cp:lastModifiedBy>
  <cp:revision>3</cp:revision>
  <dcterms:created xsi:type="dcterms:W3CDTF">2020-03-06T17:11:33Z</dcterms:created>
  <dcterms:modified xsi:type="dcterms:W3CDTF">2020-03-06T17:27:31Z</dcterms:modified>
</cp:coreProperties>
</file>