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pn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2.jpg" ContentType="image/jpeg"/>
  <Override PartName="/ppt/media/image3.jpg" ContentType="image/jpeg"/>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BC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4660"/>
  </p:normalViewPr>
  <p:slideViewPr>
    <p:cSldViewPr snapToGrid="0">
      <p:cViewPr varScale="1">
        <p:scale>
          <a:sx n="18" d="100"/>
          <a:sy n="18" d="100"/>
        </p:scale>
        <p:origin x="288" y="108"/>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11" Type="http://schemas.microsoft.com/office/2015/10/relationships/revisionInfo" Target="revisionInfo.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1/6/2018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dirty="0"/>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1/6/2018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dirty="0"/>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a:solidFill>
                  <a:prstClr val="white">
                    <a:lumMod val="50000"/>
                  </a:prstClr>
                </a:solidFill>
                <a:latin typeface="Calibri Light" panose="020F0302020204030204" pitchFamily="34" charset="0"/>
                <a:cs typeface="Calibri" panose="020F0502020204030204" pitchFamily="34" charset="0"/>
              </a:rPr>
              <a:t>s</a:t>
            </a:r>
            <a:r>
              <a:rPr sz="6600"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dirty="0"/>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dirty="0"/>
              <a:t>Click icon to add picture</a:t>
            </a: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1/6/2018</a:t>
            </a:fld>
            <a:endParaRPr lang="en-US" dirty="0"/>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dirty="0"/>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hyperlink" Target="http://citeseerx.ist.psu.edu/viewdoc/download?doi=10.1.1.939.3570&amp;rep=rep1&amp;type=pdf" TargetMode="External"/><Relationship Id="rId2" Type="http://schemas.openxmlformats.org/officeDocument/2006/relationships/hyperlink" Target="https://www.jstor.org/stable/30185121?seq=1#page_scan_tab_contents" TargetMode="External"/><Relationship Id="rId1" Type="http://schemas.openxmlformats.org/officeDocument/2006/relationships/slideLayout" Target="../slideLayouts/slideLayout1.xml"/><Relationship Id="rId4" Type="http://schemas.openxmlformats.org/officeDocument/2006/relationships/hyperlink" Target="https://www.unicef.org.uk/what-we-do/un-convention-child-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chemeClr val="bg2">
                <a:lumMod val="90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hidden curriculum</a:t>
            </a:r>
          </a:p>
        </p:txBody>
      </p:sp>
      <p:sp>
        <p:nvSpPr>
          <p:cNvPr id="69" name="Text Placeholder 68"/>
          <p:cNvSpPr>
            <a:spLocks noGrp="1"/>
          </p:cNvSpPr>
          <p:nvPr>
            <p:ph type="body" sz="quarter" idx="36"/>
          </p:nvPr>
        </p:nvSpPr>
        <p:spPr>
          <a:xfrm>
            <a:off x="1048871" y="6835700"/>
            <a:ext cx="12801600" cy="5592711"/>
          </a:xfrm>
        </p:spPr>
        <p:txBody>
          <a:bodyPr/>
          <a:lstStyle/>
          <a:p>
            <a:r>
              <a:rPr lang="en-US" dirty="0">
                <a:solidFill>
                  <a:schemeClr val="tx1"/>
                </a:solidFill>
              </a:rPr>
              <a:t>The hidden curriculum are the messages given to pupils outside of normal curriculum subjects such as math's and English and others normally seen on a school timetable. It is the essence of what pupils learn without being taught and works alongside education. It is the morals, rules and values that are continuously picked up on throughout the educational setting and how they impact on pupils. This is supported by Dewey(1958) cited in Hansen (2012) who believes that a child's moral and character is shaped  and connected to the hidden curriculum.</a:t>
            </a:r>
          </a:p>
        </p:txBody>
      </p:sp>
      <p:sp>
        <p:nvSpPr>
          <p:cNvPr id="67" name="Text Placeholder 66"/>
          <p:cNvSpPr>
            <a:spLocks noGrp="1"/>
          </p:cNvSpPr>
          <p:nvPr>
            <p:ph type="body" sz="quarter" idx="13"/>
          </p:nvPr>
        </p:nvSpPr>
        <p:spPr>
          <a:xfrm>
            <a:off x="753035" y="5245546"/>
            <a:ext cx="12801600" cy="1280160"/>
          </a:xfrm>
        </p:spPr>
        <p:txBody>
          <a:bodyPr/>
          <a:lstStyle/>
          <a:p>
            <a:r>
              <a:rPr lang="en-US" dirty="0"/>
              <a:t>What is it?</a:t>
            </a:r>
          </a:p>
        </p:txBody>
      </p:sp>
      <p:sp>
        <p:nvSpPr>
          <p:cNvPr id="7" name="Text Placeholder 6"/>
          <p:cNvSpPr>
            <a:spLocks noGrp="1"/>
          </p:cNvSpPr>
          <p:nvPr>
            <p:ph type="body" sz="quarter" idx="17"/>
          </p:nvPr>
        </p:nvSpPr>
        <p:spPr>
          <a:xfrm>
            <a:off x="970849" y="12656723"/>
            <a:ext cx="12801600" cy="2208007"/>
          </a:xfrm>
        </p:spPr>
        <p:txBody>
          <a:bodyPr/>
          <a:lstStyle/>
          <a:p>
            <a:r>
              <a:rPr lang="en-US" dirty="0"/>
              <a:t>How the hidden curriculum is taking place</a:t>
            </a:r>
          </a:p>
        </p:txBody>
      </p:sp>
      <p:sp>
        <p:nvSpPr>
          <p:cNvPr id="14" name="Content Placeholder 13">
            <a:extLst>
              <a:ext uri="{FF2B5EF4-FFF2-40B4-BE49-F238E27FC236}">
                <a16:creationId xmlns:a16="http://schemas.microsoft.com/office/drawing/2014/main" id="{48F8D723-D4D4-416A-8922-6F66FF333CC7}"/>
              </a:ext>
            </a:extLst>
          </p:cNvPr>
          <p:cNvSpPr>
            <a:spLocks noGrp="1"/>
          </p:cNvSpPr>
          <p:nvPr>
            <p:ph sz="quarter" idx="25"/>
          </p:nvPr>
        </p:nvSpPr>
        <p:spPr>
          <a:xfrm>
            <a:off x="497168" y="22765959"/>
            <a:ext cx="13779390" cy="8093586"/>
          </a:xfrm>
        </p:spPr>
        <p:txBody>
          <a:bodyPr/>
          <a:lstStyle/>
          <a:p>
            <a:r>
              <a:rPr lang="en-GB" dirty="0"/>
              <a:t>The rights respecting school council considers the rights of the child when making decisions within the school  environment. This is with regard to the UNCRC (United Nations Convention on the Rights of the Child). The UNCRC state that “The Convention has 54 articles that cover all aspects of a child’s life and set out the civil, political, economic, social and cultural rights that all children everywhere are entitled to” (UNICEF, 2017). </a:t>
            </a:r>
          </a:p>
          <a:p>
            <a:r>
              <a:rPr lang="en-GB" dirty="0"/>
              <a:t>Within the school council pupils have the pupil voice forum where they have the right to speak out and have their say in decisions that affect them in their educational setting.  </a:t>
            </a:r>
          </a:p>
        </p:txBody>
      </p:sp>
      <p:sp>
        <p:nvSpPr>
          <p:cNvPr id="8" name="Text Placeholder 7"/>
          <p:cNvSpPr>
            <a:spLocks noGrp="1"/>
          </p:cNvSpPr>
          <p:nvPr>
            <p:ph type="body" sz="quarter" idx="19"/>
          </p:nvPr>
        </p:nvSpPr>
        <p:spPr>
          <a:xfrm>
            <a:off x="753035" y="21307899"/>
            <a:ext cx="12801600" cy="1219200"/>
          </a:xfrm>
        </p:spPr>
        <p:txBody>
          <a:bodyPr/>
          <a:lstStyle/>
          <a:p>
            <a:r>
              <a:rPr lang="en-US" dirty="0"/>
              <a:t>Rights respecting school council</a:t>
            </a:r>
          </a:p>
        </p:txBody>
      </p:sp>
      <p:sp>
        <p:nvSpPr>
          <p:cNvPr id="11" name="Content Placeholder 10"/>
          <p:cNvSpPr>
            <a:spLocks noGrp="1"/>
          </p:cNvSpPr>
          <p:nvPr>
            <p:ph sz="quarter" idx="26"/>
          </p:nvPr>
        </p:nvSpPr>
        <p:spPr>
          <a:xfrm>
            <a:off x="970849" y="15187119"/>
            <a:ext cx="12801600" cy="2807506"/>
          </a:xfrm>
        </p:spPr>
        <p:txBody>
          <a:bodyPr/>
          <a:lstStyle/>
          <a:p>
            <a:pPr marL="0" indent="0">
              <a:buNone/>
            </a:pPr>
            <a:r>
              <a:rPr lang="en-US" dirty="0"/>
              <a:t>When exploring the hidden curriculum within the setting the practitioner set out to explore, if this was taking place in the setting and if so how. </a:t>
            </a:r>
          </a:p>
        </p:txBody>
      </p:sp>
      <p:sp>
        <p:nvSpPr>
          <p:cNvPr id="9" name="Text Placeholder 8"/>
          <p:cNvSpPr>
            <a:spLocks noGrp="1"/>
          </p:cNvSpPr>
          <p:nvPr>
            <p:ph type="body" sz="quarter" idx="21"/>
          </p:nvPr>
        </p:nvSpPr>
        <p:spPr>
          <a:xfrm>
            <a:off x="15578795" y="5235662"/>
            <a:ext cx="12801600" cy="1219200"/>
          </a:xfrm>
        </p:spPr>
        <p:txBody>
          <a:bodyPr/>
          <a:lstStyle/>
          <a:p>
            <a:r>
              <a:rPr lang="en-US" dirty="0"/>
              <a:t>After school club</a:t>
            </a:r>
          </a:p>
        </p:txBody>
      </p:sp>
      <p:sp>
        <p:nvSpPr>
          <p:cNvPr id="12" name="Content Placeholder 11"/>
          <p:cNvSpPr>
            <a:spLocks noGrp="1"/>
          </p:cNvSpPr>
          <p:nvPr>
            <p:ph sz="quarter" idx="23"/>
          </p:nvPr>
        </p:nvSpPr>
        <p:spPr>
          <a:xfrm>
            <a:off x="986063" y="17354605"/>
            <a:ext cx="12801600" cy="4344786"/>
          </a:xfrm>
        </p:spPr>
        <p:txBody>
          <a:bodyPr/>
          <a:lstStyle/>
          <a:p>
            <a:pPr marL="0" indent="0">
              <a:buNone/>
            </a:pPr>
            <a:r>
              <a:rPr lang="en-US" dirty="0"/>
              <a:t>Within the setting there are many ways in which the hidden curriculum is taking place such as the uniform  and punctuality rule. The messages this sends out are that to succeed we must be smart  punctual and follow rules. However, two key factors were looked at in more depth as part of the hidden curriculum. This was the rights respecting school council and the after school club currently taking place within the setting.</a:t>
            </a:r>
          </a:p>
        </p:txBody>
      </p:sp>
      <p:sp>
        <p:nvSpPr>
          <p:cNvPr id="16" name="Text Placeholder 15"/>
          <p:cNvSpPr>
            <a:spLocks noGrp="1"/>
          </p:cNvSpPr>
          <p:nvPr>
            <p:ph type="body" sz="quarter" idx="29"/>
          </p:nvPr>
        </p:nvSpPr>
        <p:spPr>
          <a:xfrm>
            <a:off x="30336567" y="5468847"/>
            <a:ext cx="12801600" cy="1219200"/>
          </a:xfrm>
        </p:spPr>
        <p:txBody>
          <a:bodyPr/>
          <a:lstStyle/>
          <a:p>
            <a:r>
              <a:rPr lang="en-US" dirty="0"/>
              <a:t>Theoretical perspectives</a:t>
            </a:r>
          </a:p>
        </p:txBody>
      </p:sp>
      <p:sp>
        <p:nvSpPr>
          <p:cNvPr id="18" name="Text Placeholder 17"/>
          <p:cNvSpPr>
            <a:spLocks noGrp="1"/>
          </p:cNvSpPr>
          <p:nvPr>
            <p:ph type="body" sz="quarter" idx="31"/>
          </p:nvPr>
        </p:nvSpPr>
        <p:spPr>
          <a:xfrm>
            <a:off x="15544800" y="11415653"/>
            <a:ext cx="12801600" cy="2609150"/>
          </a:xfrm>
        </p:spPr>
        <p:txBody>
          <a:bodyPr/>
          <a:lstStyle/>
          <a:p>
            <a:r>
              <a:rPr lang="en-US" dirty="0"/>
              <a:t>What messages do the hidden curriculum give out?</a:t>
            </a:r>
          </a:p>
        </p:txBody>
      </p:sp>
      <p:pic>
        <p:nvPicPr>
          <p:cNvPr id="29" name="Picture Placeholder 28">
            <a:extLst>
              <a:ext uri="{FF2B5EF4-FFF2-40B4-BE49-F238E27FC236}">
                <a16:creationId xmlns:a16="http://schemas.microsoft.com/office/drawing/2014/main" id="{215B96A6-2604-4C42-AA77-3A92381B95DF}"/>
              </a:ext>
            </a:extLst>
          </p:cNvPr>
          <p:cNvPicPr>
            <a:picLocks noGrp="1" noChangeAspect="1"/>
          </p:cNvPicPr>
          <p:nvPr>
            <p:ph type="pic" sz="quarter" idx="43"/>
          </p:nvPr>
        </p:nvPicPr>
        <p:blipFill rotWithShape="1">
          <a:blip r:embed="rId2">
            <a:extLst>
              <a:ext uri="{28A0092B-C50C-407E-A947-70E740481C1C}">
                <a14:useLocalDpi xmlns:a14="http://schemas.microsoft.com/office/drawing/2010/main" val="0"/>
              </a:ext>
            </a:extLst>
          </a:blip>
          <a:srcRect l="19424" t="370" r="20163" b="974"/>
          <a:stretch/>
        </p:blipFill>
        <p:spPr>
          <a:xfrm>
            <a:off x="33227182" y="13472568"/>
            <a:ext cx="7020369" cy="8599804"/>
          </a:xfrm>
          <a:prstGeom prst="rect">
            <a:avLst/>
          </a:prstGeom>
          <a:ln>
            <a:noFill/>
          </a:ln>
          <a:effectLst>
            <a:softEdge rad="112500"/>
          </a:effectLst>
        </p:spPr>
      </p:pic>
      <p:sp>
        <p:nvSpPr>
          <p:cNvPr id="20" name="TextBox 19">
            <a:extLst>
              <a:ext uri="{FF2B5EF4-FFF2-40B4-BE49-F238E27FC236}">
                <a16:creationId xmlns:a16="http://schemas.microsoft.com/office/drawing/2014/main" id="{36C84ACF-A8BE-4C3C-9B99-413D333898CD}"/>
              </a:ext>
            </a:extLst>
          </p:cNvPr>
          <p:cNvSpPr txBox="1"/>
          <p:nvPr/>
        </p:nvSpPr>
        <p:spPr>
          <a:xfrm>
            <a:off x="5970494" y="27980640"/>
            <a:ext cx="184731" cy="1015663"/>
          </a:xfrm>
          <a:prstGeom prst="rect">
            <a:avLst/>
          </a:prstGeom>
          <a:noFill/>
        </p:spPr>
        <p:txBody>
          <a:bodyPr wrap="none" rtlCol="0">
            <a:spAutoFit/>
          </a:bodyPr>
          <a:lstStyle/>
          <a:p>
            <a:endParaRPr lang="en-GB" sz="6000" dirty="0"/>
          </a:p>
        </p:txBody>
      </p:sp>
      <p:sp>
        <p:nvSpPr>
          <p:cNvPr id="27" name="TextBox 26">
            <a:extLst>
              <a:ext uri="{FF2B5EF4-FFF2-40B4-BE49-F238E27FC236}">
                <a16:creationId xmlns:a16="http://schemas.microsoft.com/office/drawing/2014/main" id="{EC8BB948-A4B8-4B2E-923F-5FDFDBB731B1}"/>
              </a:ext>
            </a:extLst>
          </p:cNvPr>
          <p:cNvSpPr txBox="1"/>
          <p:nvPr/>
        </p:nvSpPr>
        <p:spPr>
          <a:xfrm>
            <a:off x="24957741" y="7584141"/>
            <a:ext cx="184731" cy="1015663"/>
          </a:xfrm>
          <a:prstGeom prst="rect">
            <a:avLst/>
          </a:prstGeom>
          <a:noFill/>
        </p:spPr>
        <p:txBody>
          <a:bodyPr wrap="none" rtlCol="0">
            <a:spAutoFit/>
          </a:bodyPr>
          <a:lstStyle/>
          <a:p>
            <a:endParaRPr lang="en-GB" sz="6000" dirty="0"/>
          </a:p>
        </p:txBody>
      </p:sp>
      <p:sp>
        <p:nvSpPr>
          <p:cNvPr id="66" name="TextBox 65">
            <a:extLst>
              <a:ext uri="{FF2B5EF4-FFF2-40B4-BE49-F238E27FC236}">
                <a16:creationId xmlns:a16="http://schemas.microsoft.com/office/drawing/2014/main" id="{BD2DEF9B-C641-4D73-8A44-FEA75FC88208}"/>
              </a:ext>
            </a:extLst>
          </p:cNvPr>
          <p:cNvSpPr txBox="1"/>
          <p:nvPr/>
        </p:nvSpPr>
        <p:spPr>
          <a:xfrm>
            <a:off x="19901647" y="16459200"/>
            <a:ext cx="184731" cy="1015663"/>
          </a:xfrm>
          <a:prstGeom prst="rect">
            <a:avLst/>
          </a:prstGeom>
          <a:noFill/>
        </p:spPr>
        <p:txBody>
          <a:bodyPr wrap="none" rtlCol="0">
            <a:spAutoFit/>
          </a:bodyPr>
          <a:lstStyle/>
          <a:p>
            <a:endParaRPr lang="en-GB" sz="6000" dirty="0"/>
          </a:p>
        </p:txBody>
      </p:sp>
      <p:sp>
        <p:nvSpPr>
          <p:cNvPr id="73" name="TextBox 72">
            <a:extLst>
              <a:ext uri="{FF2B5EF4-FFF2-40B4-BE49-F238E27FC236}">
                <a16:creationId xmlns:a16="http://schemas.microsoft.com/office/drawing/2014/main" id="{4B93A50C-2DEF-4D86-B4AC-42A5095FA3C9}"/>
              </a:ext>
            </a:extLst>
          </p:cNvPr>
          <p:cNvSpPr txBox="1"/>
          <p:nvPr/>
        </p:nvSpPr>
        <p:spPr>
          <a:xfrm>
            <a:off x="15343989" y="14400060"/>
            <a:ext cx="12801600" cy="5509200"/>
          </a:xfrm>
          <a:prstGeom prst="rect">
            <a:avLst/>
          </a:prstGeom>
          <a:noFill/>
        </p:spPr>
        <p:txBody>
          <a:bodyPr wrap="square" rtlCol="0">
            <a:spAutoFit/>
          </a:bodyPr>
          <a:lstStyle/>
          <a:p>
            <a:r>
              <a:rPr lang="en-GB" sz="3200" dirty="0"/>
              <a:t>When looking at the messages the setting is giving out there is a focus on the children's rights and needs. The school council allows children to have a voice and their opinions to be counted. The children have a right to decide on what takes place within the setting. </a:t>
            </a:r>
          </a:p>
          <a:p>
            <a:r>
              <a:rPr lang="en-GB" sz="3200" dirty="0"/>
              <a:t>This can be connected to the Reggio Emilio approach which is child centred. The after school club sends out messages to families that we support working households and therefore provide care and opportunities for this to happen. The children again have choices and opinions on what takes place. This strong focus on the children's voice being heard sends out the message that the educational setting considers the child as important and valued.</a:t>
            </a:r>
          </a:p>
        </p:txBody>
      </p:sp>
      <p:sp>
        <p:nvSpPr>
          <p:cNvPr id="76" name="Rectangle 75">
            <a:extLst>
              <a:ext uri="{FF2B5EF4-FFF2-40B4-BE49-F238E27FC236}">
                <a16:creationId xmlns:a16="http://schemas.microsoft.com/office/drawing/2014/main" id="{8074C348-7B05-4B33-B2F5-DE899BD38C4E}"/>
              </a:ext>
            </a:extLst>
          </p:cNvPr>
          <p:cNvSpPr/>
          <p:nvPr/>
        </p:nvSpPr>
        <p:spPr>
          <a:xfrm>
            <a:off x="15219120" y="7094579"/>
            <a:ext cx="13339482" cy="3539430"/>
          </a:xfrm>
          <a:prstGeom prst="rect">
            <a:avLst/>
          </a:prstGeom>
        </p:spPr>
        <p:txBody>
          <a:bodyPr wrap="square">
            <a:spAutoFit/>
          </a:bodyPr>
          <a:lstStyle/>
          <a:p>
            <a:r>
              <a:rPr lang="en-GB" sz="3200" dirty="0"/>
              <a:t>The after school club within the setting is a relatively new scheme within the school environment .This has been  provided to ensure a safe place for pupils to go after school hours. It was done to support working  families that needed childcare support during these hours. However, it is open to all pupils regardless of personal circumstances. The children have choices in what they want to eat and the activities they want to take part in..</a:t>
            </a:r>
          </a:p>
        </p:txBody>
      </p:sp>
      <p:pic>
        <p:nvPicPr>
          <p:cNvPr id="80" name="Picture 79">
            <a:extLst>
              <a:ext uri="{FF2B5EF4-FFF2-40B4-BE49-F238E27FC236}">
                <a16:creationId xmlns:a16="http://schemas.microsoft.com/office/drawing/2014/main" id="{2F292785-23EA-440E-BB4E-8D71C8E2E2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66776" y="20720469"/>
            <a:ext cx="9712304" cy="8093587"/>
          </a:xfrm>
          <a:prstGeom prst="rect">
            <a:avLst/>
          </a:prstGeom>
        </p:spPr>
      </p:pic>
      <p:sp>
        <p:nvSpPr>
          <p:cNvPr id="81" name="TextBox 80">
            <a:extLst>
              <a:ext uri="{FF2B5EF4-FFF2-40B4-BE49-F238E27FC236}">
                <a16:creationId xmlns:a16="http://schemas.microsoft.com/office/drawing/2014/main" id="{48F0B0BB-05AD-431B-9221-4CC602578B72}"/>
              </a:ext>
            </a:extLst>
          </p:cNvPr>
          <p:cNvSpPr txBox="1"/>
          <p:nvPr/>
        </p:nvSpPr>
        <p:spPr>
          <a:xfrm>
            <a:off x="30118751" y="7065497"/>
            <a:ext cx="12723578" cy="6494085"/>
          </a:xfrm>
          <a:prstGeom prst="rect">
            <a:avLst/>
          </a:prstGeom>
          <a:noFill/>
        </p:spPr>
        <p:txBody>
          <a:bodyPr wrap="square" rtlCol="0">
            <a:spAutoFit/>
          </a:bodyPr>
          <a:lstStyle/>
          <a:p>
            <a:r>
              <a:rPr lang="en-GB" sz="3200" dirty="0"/>
              <a:t>When looking at theoretical perspectives many opinions and views  have been aired throughout the years. Giroux(1978) believed that pupils  learnt more from the hidden curriculum than they did from the official curriculum. Giroux believed the hidden curriculum was at the centre of education. His views were that pupils would also follow the thinking of the teachers. Giroux was influenced by the work of Freire(1979) cited in Mahmoudi et al,(2015)  who states that “critical education is related to the creation of critical conscience in humans” This is a functional view of the hidden curriculum and an awareness of its importance in socialization. However this is critiqued byr Bowles and Gintis (1976) who operates a Marxist view of the Hidden curriculum and considers it a  way of keeping pupils of a certain class in their place.</a:t>
            </a:r>
            <a:endParaRPr lang="en-GB" sz="6000" dirty="0"/>
          </a:p>
        </p:txBody>
      </p:sp>
      <p:sp>
        <p:nvSpPr>
          <p:cNvPr id="50" name="Text Placeholder 15">
            <a:extLst>
              <a:ext uri="{FF2B5EF4-FFF2-40B4-BE49-F238E27FC236}">
                <a16:creationId xmlns:a16="http://schemas.microsoft.com/office/drawing/2014/main" id="{AE49CC10-8288-4CDD-ABA4-F9F6BBE4ED90}"/>
              </a:ext>
            </a:extLst>
          </p:cNvPr>
          <p:cNvSpPr txBox="1">
            <a:spLocks/>
          </p:cNvSpPr>
          <p:nvPr/>
        </p:nvSpPr>
        <p:spPr>
          <a:xfrm>
            <a:off x="29327134" y="24230547"/>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vert="horz" lIns="365760" tIns="45720" rIns="91440" bIns="45720" rtlCol="0" anchor="ctr">
            <a:noAutofit/>
          </a:bodyPr>
          <a:lstStyle>
            <a:lvl1pPr marL="0" indent="0" algn="ctr" defTabSz="4389120" rtl="0" eaLnBrk="1" latinLnBrk="0" hangingPunct="1">
              <a:lnSpc>
                <a:spcPct val="100000"/>
              </a:lnSpc>
              <a:spcBef>
                <a:spcPts val="0"/>
              </a:spcBef>
              <a:buClr>
                <a:schemeClr val="bg1">
                  <a:lumMod val="65000"/>
                </a:schemeClr>
              </a:buClr>
              <a:buFont typeface="Arial" panose="020B0604020202020204" pitchFamily="34" charset="0"/>
              <a:buNone/>
              <a:defRPr sz="5400" kern="1200" cap="none"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9pPr>
          </a:lstStyle>
          <a:p>
            <a:r>
              <a:rPr lang="en-US" dirty="0"/>
              <a:t>Advantages and disadvantages</a:t>
            </a:r>
          </a:p>
        </p:txBody>
      </p:sp>
      <p:sp>
        <p:nvSpPr>
          <p:cNvPr id="82" name="TextBox 81">
            <a:extLst>
              <a:ext uri="{FF2B5EF4-FFF2-40B4-BE49-F238E27FC236}">
                <a16:creationId xmlns:a16="http://schemas.microsoft.com/office/drawing/2014/main" id="{174C4DEF-6D7A-4906-BE61-9E1999960857}"/>
              </a:ext>
            </a:extLst>
          </p:cNvPr>
          <p:cNvSpPr txBox="1"/>
          <p:nvPr/>
        </p:nvSpPr>
        <p:spPr>
          <a:xfrm>
            <a:off x="29169295" y="26924559"/>
            <a:ext cx="12801600" cy="2062103"/>
          </a:xfrm>
          <a:prstGeom prst="rect">
            <a:avLst/>
          </a:prstGeom>
          <a:noFill/>
        </p:spPr>
        <p:txBody>
          <a:bodyPr wrap="square" rtlCol="0">
            <a:spAutoFit/>
          </a:bodyPr>
          <a:lstStyle/>
          <a:p>
            <a:r>
              <a:rPr lang="en-GB" sz="3200" dirty="0"/>
              <a:t>It allows pupils to understand the rules and morals to function successfully within society.</a:t>
            </a:r>
          </a:p>
          <a:p>
            <a:r>
              <a:rPr lang="en-GB" sz="3200" dirty="0"/>
              <a:t>It can however hinder different views and be seen as by only following rules within the setting that this will occur.</a:t>
            </a:r>
          </a:p>
        </p:txBody>
      </p:sp>
      <p:sp>
        <p:nvSpPr>
          <p:cNvPr id="2" name="TextBox 1">
            <a:extLst>
              <a:ext uri="{FF2B5EF4-FFF2-40B4-BE49-F238E27FC236}">
                <a16:creationId xmlns:a16="http://schemas.microsoft.com/office/drawing/2014/main" id="{1DD8577F-E277-40F8-9603-7E9CD2D127FD}"/>
              </a:ext>
            </a:extLst>
          </p:cNvPr>
          <p:cNvSpPr txBox="1"/>
          <p:nvPr/>
        </p:nvSpPr>
        <p:spPr>
          <a:xfrm>
            <a:off x="16392861" y="29882279"/>
            <a:ext cx="11105478" cy="769441"/>
          </a:xfrm>
          <a:prstGeom prst="rect">
            <a:avLst/>
          </a:prstGeom>
          <a:noFill/>
        </p:spPr>
        <p:txBody>
          <a:bodyPr wrap="square" rtlCol="0">
            <a:spAutoFit/>
          </a:bodyPr>
          <a:lstStyle/>
          <a:p>
            <a:r>
              <a:rPr lang="en-GB" sz="4400" dirty="0"/>
              <a:t>(Source: Educationalist, 2014).</a:t>
            </a:r>
          </a:p>
        </p:txBody>
      </p:sp>
      <p:sp>
        <p:nvSpPr>
          <p:cNvPr id="3" name="TextBox 2">
            <a:extLst>
              <a:ext uri="{FF2B5EF4-FFF2-40B4-BE49-F238E27FC236}">
                <a16:creationId xmlns:a16="http://schemas.microsoft.com/office/drawing/2014/main" id="{4CC9C141-BB64-432C-9366-C6328BDAB64A}"/>
              </a:ext>
            </a:extLst>
          </p:cNvPr>
          <p:cNvSpPr txBox="1"/>
          <p:nvPr/>
        </p:nvSpPr>
        <p:spPr>
          <a:xfrm>
            <a:off x="32290807" y="22696938"/>
            <a:ext cx="9837927" cy="769441"/>
          </a:xfrm>
          <a:prstGeom prst="rect">
            <a:avLst/>
          </a:prstGeom>
          <a:noFill/>
        </p:spPr>
        <p:txBody>
          <a:bodyPr wrap="square" rtlCol="0">
            <a:spAutoFit/>
          </a:bodyPr>
          <a:lstStyle/>
          <a:p>
            <a:r>
              <a:rPr lang="en-GB" sz="4400" dirty="0"/>
              <a:t>(Source: Blanchard, 2014).</a:t>
            </a:r>
          </a:p>
        </p:txBody>
      </p:sp>
      <p:sp>
        <p:nvSpPr>
          <p:cNvPr id="5" name="TextBox 4">
            <a:extLst>
              <a:ext uri="{FF2B5EF4-FFF2-40B4-BE49-F238E27FC236}">
                <a16:creationId xmlns:a16="http://schemas.microsoft.com/office/drawing/2014/main" id="{C0EAB98F-3CF0-467F-8DC2-FC4DAE744AB5}"/>
              </a:ext>
            </a:extLst>
          </p:cNvPr>
          <p:cNvSpPr txBox="1"/>
          <p:nvPr/>
        </p:nvSpPr>
        <p:spPr>
          <a:xfrm>
            <a:off x="1425387" y="4075990"/>
            <a:ext cx="13779391" cy="1015663"/>
          </a:xfrm>
          <a:prstGeom prst="rect">
            <a:avLst/>
          </a:prstGeom>
          <a:noFill/>
        </p:spPr>
        <p:txBody>
          <a:bodyPr wrap="square" rtlCol="0">
            <a:spAutoFit/>
          </a:bodyPr>
          <a:lstStyle/>
          <a:p>
            <a:r>
              <a:rPr lang="en-GB" sz="6000" dirty="0">
                <a:solidFill>
                  <a:schemeClr val="bg1"/>
                </a:solidFill>
              </a:rPr>
              <a:t>It’s role in the educational setting</a:t>
            </a:r>
            <a:r>
              <a:rPr lang="en-GB" sz="6000" dirty="0"/>
              <a:t>.</a:t>
            </a:r>
          </a:p>
        </p:txBody>
      </p:sp>
      <p:pic>
        <p:nvPicPr>
          <p:cNvPr id="17" name="Picture 16">
            <a:extLst>
              <a:ext uri="{FF2B5EF4-FFF2-40B4-BE49-F238E27FC236}">
                <a16:creationId xmlns:a16="http://schemas.microsoft.com/office/drawing/2014/main" id="{E474274C-006E-4E85-B653-4620318722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52964" y="27902253"/>
            <a:ext cx="4619503" cy="4729492"/>
          </a:xfrm>
          <a:prstGeom prst="rect">
            <a:avLst/>
          </a:prstGeom>
        </p:spPr>
      </p:pic>
      <p:sp>
        <p:nvSpPr>
          <p:cNvPr id="19" name="TextBox 18">
            <a:extLst>
              <a:ext uri="{FF2B5EF4-FFF2-40B4-BE49-F238E27FC236}">
                <a16:creationId xmlns:a16="http://schemas.microsoft.com/office/drawing/2014/main" id="{C1526F0E-98AB-4B19-A0B6-D326BBF9EDF1}"/>
              </a:ext>
            </a:extLst>
          </p:cNvPr>
          <p:cNvSpPr txBox="1"/>
          <p:nvPr/>
        </p:nvSpPr>
        <p:spPr>
          <a:xfrm>
            <a:off x="0" y="31769595"/>
            <a:ext cx="12075458" cy="769441"/>
          </a:xfrm>
          <a:prstGeom prst="rect">
            <a:avLst/>
          </a:prstGeom>
          <a:noFill/>
        </p:spPr>
        <p:txBody>
          <a:bodyPr wrap="square" rtlCol="0">
            <a:spAutoFit/>
          </a:bodyPr>
          <a:lstStyle/>
          <a:p>
            <a:r>
              <a:rPr lang="en-GB" sz="4400" dirty="0"/>
              <a:t>(Source: Pinnacle Web Design, 2011)</a:t>
            </a:r>
            <a:endParaRPr lang="en-GB" sz="6000" dirty="0"/>
          </a:p>
        </p:txBody>
      </p:sp>
      <p:sp>
        <p:nvSpPr>
          <p:cNvPr id="6" name="TextBox 5">
            <a:extLst>
              <a:ext uri="{FF2B5EF4-FFF2-40B4-BE49-F238E27FC236}">
                <a16:creationId xmlns:a16="http://schemas.microsoft.com/office/drawing/2014/main" id="{F7E85256-A863-41EF-A5DA-FEC4E6AB3A9D}"/>
              </a:ext>
            </a:extLst>
          </p:cNvPr>
          <p:cNvSpPr txBox="1"/>
          <p:nvPr/>
        </p:nvSpPr>
        <p:spPr>
          <a:xfrm>
            <a:off x="34612731" y="3838438"/>
            <a:ext cx="7853082" cy="1015407"/>
          </a:xfrm>
          <a:prstGeom prst="rect">
            <a:avLst/>
          </a:prstGeom>
          <a:noFill/>
        </p:spPr>
        <p:txBody>
          <a:bodyPr wrap="square" rtlCol="0">
            <a:spAutoFit/>
          </a:bodyPr>
          <a:lstStyle/>
          <a:p>
            <a:r>
              <a:rPr lang="en-GB" sz="6000" dirty="0">
                <a:solidFill>
                  <a:schemeClr val="bg1"/>
                </a:solidFill>
              </a:rPr>
              <a:t>1706964</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E43E893-32DB-4A90-A694-0E88C9A32776}"/>
              </a:ext>
            </a:extLst>
          </p:cNvPr>
          <p:cNvSpPr/>
          <p:nvPr/>
        </p:nvSpPr>
        <p:spPr>
          <a:xfrm>
            <a:off x="3926541" y="6335570"/>
            <a:ext cx="31197176" cy="22430499"/>
          </a:xfrm>
          <a:prstGeom prst="rect">
            <a:avLst/>
          </a:prstGeom>
        </p:spPr>
        <p:txBody>
          <a:bodyPr wrap="square">
            <a:spAutoFit/>
          </a:bodyPr>
          <a:lstStyle/>
          <a:p>
            <a:r>
              <a:rPr lang="en-GB" u="sng" dirty="0"/>
              <a:t>Reference list</a:t>
            </a:r>
          </a:p>
          <a:p>
            <a:endParaRPr lang="en-GB" dirty="0"/>
          </a:p>
          <a:p>
            <a:r>
              <a:rPr lang="en-GB" dirty="0"/>
              <a:t>Giroux, H.A. (1978) ‘The clearing house</a:t>
            </a:r>
            <a:r>
              <a:rPr lang="en-GB" i="1" dirty="0"/>
              <a:t>’ Developing educational programs: overcoming the hidden curriculum. </a:t>
            </a:r>
            <a:r>
              <a:rPr lang="en-GB" dirty="0"/>
              <a:t>52(4), pp148-151, [Online]. Available at:</a:t>
            </a:r>
          </a:p>
          <a:p>
            <a:r>
              <a:rPr lang="en-GB" dirty="0">
                <a:hlinkClick r:id="rId2"/>
              </a:rPr>
              <a:t>https://www.jstor.org/stable/30185121?seq=1#page_scan_tab_contents</a:t>
            </a:r>
            <a:r>
              <a:rPr lang="en-GB" dirty="0"/>
              <a:t> </a:t>
            </a:r>
          </a:p>
          <a:p>
            <a:r>
              <a:rPr lang="en-GB" dirty="0"/>
              <a:t>(Accessed: 2 January 2018)</a:t>
            </a:r>
          </a:p>
          <a:p>
            <a:r>
              <a:rPr lang="en-GB" dirty="0"/>
              <a:t>Hansen, D.T. (2012) </a:t>
            </a:r>
            <a:r>
              <a:rPr lang="en-GB" i="1" dirty="0"/>
              <a:t>John Dewey and our educational prospect: A critical engagement with Dewey's democracy </a:t>
            </a:r>
          </a:p>
          <a:p>
            <a:r>
              <a:rPr lang="en-GB" i="1" dirty="0"/>
              <a:t>And education. </a:t>
            </a:r>
            <a:r>
              <a:rPr lang="en-GB" dirty="0"/>
              <a:t>London:Sunypress.</a:t>
            </a:r>
          </a:p>
          <a:p>
            <a:r>
              <a:rPr lang="en-GB" dirty="0"/>
              <a:t>Mahmoudi, A., Chadegani, M.A., Eghbal, A., and Amini, M.</a:t>
            </a:r>
          </a:p>
          <a:p>
            <a:r>
              <a:rPr lang="en-GB" dirty="0"/>
              <a:t>(2015) ‘ A look over curriculum from the point of view of critical thinkers, Freire, Giroux and Apple’</a:t>
            </a:r>
            <a:r>
              <a:rPr lang="en-GB" i="1" dirty="0"/>
              <a:t> Research on humanities and social sciences.</a:t>
            </a:r>
            <a:r>
              <a:rPr lang="en-GB" dirty="0"/>
              <a:t> 5(9) pp28-31, [Online]. Available at:</a:t>
            </a:r>
          </a:p>
          <a:p>
            <a:r>
              <a:rPr lang="en-GB" dirty="0">
                <a:hlinkClick r:id="rId3"/>
              </a:rPr>
              <a:t>http://citeseerx.ist.psu.edu/viewdoc/download?doi=10.1.1.939.3570&amp;rep=rep1&amp;type=pdf</a:t>
            </a:r>
            <a:endParaRPr lang="en-GB" dirty="0"/>
          </a:p>
          <a:p>
            <a:r>
              <a:rPr lang="en-GB" dirty="0"/>
              <a:t>(Accessed: 5 January 2018)</a:t>
            </a:r>
          </a:p>
          <a:p>
            <a:r>
              <a:rPr lang="en-GB" dirty="0"/>
              <a:t>UNICEF organisation (2017) </a:t>
            </a:r>
            <a:r>
              <a:rPr lang="en-GB" i="1" dirty="0"/>
              <a:t>How we protect children’s rights. </a:t>
            </a:r>
            <a:r>
              <a:rPr lang="en-GB" dirty="0"/>
              <a:t>Available at:</a:t>
            </a:r>
          </a:p>
          <a:p>
            <a:r>
              <a:rPr lang="en-GB" dirty="0">
                <a:hlinkClick r:id="rId4"/>
              </a:rPr>
              <a:t>https://www.unicef.org.uk/what-we-do/un-convention-child-rights</a:t>
            </a:r>
            <a:endParaRPr lang="en-GB" dirty="0"/>
          </a:p>
          <a:p>
            <a:r>
              <a:rPr lang="en-GB" dirty="0"/>
              <a:t>(Accessed: 30 December 2017)</a:t>
            </a:r>
          </a:p>
          <a:p>
            <a:endParaRPr lang="en-GB" dirty="0"/>
          </a:p>
        </p:txBody>
      </p:sp>
    </p:spTree>
    <p:extLst>
      <p:ext uri="{BB962C8B-B14F-4D97-AF65-F5344CB8AC3E}">
        <p14:creationId xmlns:p14="http://schemas.microsoft.com/office/powerpoint/2010/main" val="1882869867"/>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1005</Words>
  <Application>Microsoft Office PowerPoint</Application>
  <PresentationFormat>Custom</PresentationFormat>
  <Paragraphs>38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Science Poster</vt:lpstr>
      <vt:lpstr>The hidden curriculum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2017-12-30T12:25:59Z</dcterms:created>
  <dcterms:modified xsi:type="dcterms:W3CDTF">2018-01-06T19:53:59Z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