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media/image14.svg" ContentType="image/svg+xml"/>
  <Override PartName="/ppt/media/image16.svg" ContentType="image/svg+xml"/>
  <Override PartName="/ppt/media/image18.svg" ContentType="image/svg+xml"/>
  <Override PartName="/ppt/media/image20.svg" ContentType="image/svg+xml"/>
  <Override PartName="/ppt/media/image22.svg" ContentType="image/svg+xml"/>
  <Override PartName="/ppt/media/image24.svg" ContentType="image/svg+xml"/>
  <Override PartName="/ppt/media/image26.svg" ContentType="image/svg+xml"/>
  <Override PartName="/ppt/media/image3.svg" ContentType="image/svg+xml"/>
  <Override PartName="/ppt/media/image9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3"/>
    <p:sldId id="256" r:id="rId4"/>
    <p:sldId id="258" r:id="rId5"/>
  </p:sldIdLst>
  <p:sldSz cx="17609820" cy="9906000"/>
  <p:notesSz cx="6858000" cy="9144000"/>
  <p:embeddedFontLst>
    <p:embeddedFont>
      <p:font typeface="Alex Brush"/>
      <p:regular r:id="rId9"/>
    </p:embeddedFont>
    <p:embeddedFont>
      <p:font typeface="Alice" panose="00000500000000000000"/>
      <p:regular r:id="rId10"/>
    </p:embeddedFont>
    <p:embeddedFont>
      <p:font typeface="Arapey Bold" panose="02000000000000000000"/>
      <p:regular r:id="rId11"/>
      <p:bold r:id="rId12"/>
    </p:embeddedFont>
    <p:embeddedFont>
      <p:font typeface="Nirmala UI" panose="020B0502040204020203" pitchFamily="34" charset="0"/>
      <p:regular r:id="rId13"/>
      <p:bold r:id="rId14"/>
    </p:embeddedFont>
    <p:embeddedFont>
      <p:font typeface="Helvetica World" panose="020B0500040000020004" charset="-122"/>
      <p:regular r:id="rId15"/>
    </p:embeddedFont>
    <p:embeddedFont>
      <p:font typeface="Helvetica World Bold" panose="020B0800040000020004" charset="-122"/>
      <p:bold r:id="rId16"/>
    </p:embeddedFont>
    <p:embeddedFont>
      <p:font typeface="Helvetica World" panose="020B0500040000020004" charset="-128"/>
      <p:regular r:id="rId17"/>
    </p:embeddedFont>
    <p:embeddedFont>
      <p:font typeface="Calibri" panose="020F0502020204030204" charset="0"/>
      <p:regular r:id="rId18"/>
      <p:bold r:id="rId19"/>
      <p:italic r:id="rId20"/>
      <p:boldItalic r:id="rId21"/>
    </p:embeddedFont>
  </p:embeddedFontLst>
  <p:defaultTextStyle>
    <a:defPPr>
      <a:defRPr lang="en-US"/>
    </a:defPPr>
    <a:lvl1pPr marL="0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1pPr>
    <a:lvl2pPr marL="210185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2pPr>
    <a:lvl3pPr marL="420370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3pPr>
    <a:lvl4pPr marL="629920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4pPr>
    <a:lvl5pPr marL="840105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5pPr>
    <a:lvl6pPr marL="1050290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6pPr>
    <a:lvl7pPr marL="1260475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7pPr>
    <a:lvl8pPr marL="1470025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8pPr>
    <a:lvl9pPr marL="1680210" algn="l" defTabSz="420370" rtl="0" eaLnBrk="1" latinLnBrk="0" hangingPunct="1">
      <a:defRPr sz="82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01" userDrawn="1">
          <p15:clr>
            <a:srgbClr val="A4A3A4"/>
          </p15:clr>
        </p15:guide>
        <p15:guide id="2" pos="33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 showGuides="1">
      <p:cViewPr>
        <p:scale>
          <a:sx n="60" d="100"/>
          <a:sy n="60" d="100"/>
        </p:scale>
        <p:origin x="102" y="42"/>
      </p:cViewPr>
      <p:guideLst>
        <p:guide orient="horz" pos="1001"/>
        <p:guide pos="335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font" Target="fonts/font1.fntdata"/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font" Target="fonts/font13.fntdata"/><Relationship Id="rId20" Type="http://schemas.openxmlformats.org/officeDocument/2006/relationships/font" Target="fonts/font12.fntdata"/><Relationship Id="rId2" Type="http://schemas.openxmlformats.org/officeDocument/2006/relationships/theme" Target="theme/theme1.xml"/><Relationship Id="rId19" Type="http://schemas.openxmlformats.org/officeDocument/2006/relationships/font" Target="fonts/font11.fntdata"/><Relationship Id="rId18" Type="http://schemas.openxmlformats.org/officeDocument/2006/relationships/font" Target="fonts/font10.fntdata"/><Relationship Id="rId17" Type="http://schemas.openxmlformats.org/officeDocument/2006/relationships/font" Target="fonts/font9.fntdata"/><Relationship Id="rId16" Type="http://schemas.openxmlformats.org/officeDocument/2006/relationships/font" Target="fonts/font8.fntdata"/><Relationship Id="rId15" Type="http://schemas.openxmlformats.org/officeDocument/2006/relationships/font" Target="fonts/font7.fntdata"/><Relationship Id="rId14" Type="http://schemas.openxmlformats.org/officeDocument/2006/relationships/font" Target="fonts/font6.fntdata"/><Relationship Id="rId13" Type="http://schemas.openxmlformats.org/officeDocument/2006/relationships/font" Target="fonts/font5.fntdata"/><Relationship Id="rId12" Type="http://schemas.openxmlformats.org/officeDocument/2006/relationships/font" Target="fonts/font4.fntdata"/><Relationship Id="rId11" Type="http://schemas.openxmlformats.org/officeDocument/2006/relationships/font" Target="fonts/font3.fntdata"/><Relationship Id="rId10" Type="http://schemas.openxmlformats.org/officeDocument/2006/relationships/font" Target="fonts/font2.fntdata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9120" y="987365"/>
            <a:ext cx="9056641" cy="68129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8234" y="1801093"/>
            <a:ext cx="7458412" cy="81225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76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46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22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299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375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44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522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598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664" y="2042416"/>
            <a:ext cx="9056641" cy="631265"/>
          </a:xfrm>
        </p:spPr>
        <p:txBody>
          <a:bodyPr anchor="t"/>
          <a:lstStyle>
            <a:lvl1pPr algn="l">
              <a:defRPr sz="1815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664" y="1347140"/>
            <a:ext cx="9056641" cy="695274"/>
          </a:xfrm>
        </p:spPr>
        <p:txBody>
          <a:bodyPr anchor="b"/>
          <a:lstStyle>
            <a:lvl1pPr marL="0" indent="0">
              <a:buNone/>
              <a:defRPr sz="910">
                <a:solidFill>
                  <a:schemeClr val="tx1">
                    <a:tint val="75000"/>
                  </a:schemeClr>
                </a:solidFill>
              </a:defRPr>
            </a:lvl1pPr>
            <a:lvl2pPr marL="207645" indent="0">
              <a:buNone/>
              <a:defRPr sz="815">
                <a:solidFill>
                  <a:schemeClr val="tx1">
                    <a:tint val="75000"/>
                  </a:schemeClr>
                </a:solidFill>
              </a:defRPr>
            </a:lvl2pPr>
            <a:lvl3pPr marL="414655" indent="0">
              <a:buNone/>
              <a:defRPr sz="725">
                <a:solidFill>
                  <a:schemeClr val="tx1">
                    <a:tint val="75000"/>
                  </a:schemeClr>
                </a:solidFill>
              </a:defRPr>
            </a:lvl3pPr>
            <a:lvl4pPr marL="622300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4pPr>
            <a:lvl5pPr marL="829945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5pPr>
            <a:lvl6pPr marL="1037590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6pPr>
            <a:lvl7pPr marL="1244600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7pPr>
            <a:lvl8pPr marL="1452245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8pPr>
            <a:lvl9pPr marL="1659890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2745" y="741626"/>
            <a:ext cx="4705903" cy="2097594"/>
          </a:xfrm>
        </p:spPr>
        <p:txBody>
          <a:bodyPr/>
          <a:lstStyle>
            <a:lvl1pPr>
              <a:defRPr sz="1270"/>
            </a:lvl1pPr>
            <a:lvl2pPr>
              <a:defRPr sz="1090"/>
            </a:lvl2pPr>
            <a:lvl3pPr>
              <a:defRPr sz="910"/>
            </a:lvl3pPr>
            <a:lvl4pPr>
              <a:defRPr sz="815"/>
            </a:lvl4pPr>
            <a:lvl5pPr>
              <a:defRPr sz="815"/>
            </a:lvl5pPr>
            <a:lvl6pPr>
              <a:defRPr sz="815"/>
            </a:lvl6pPr>
            <a:lvl7pPr>
              <a:defRPr sz="815"/>
            </a:lvl7pPr>
            <a:lvl8pPr>
              <a:defRPr sz="815"/>
            </a:lvl8pPr>
            <a:lvl9pPr>
              <a:defRPr sz="815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6227" y="741626"/>
            <a:ext cx="4705903" cy="2097594"/>
          </a:xfrm>
        </p:spPr>
        <p:txBody>
          <a:bodyPr/>
          <a:lstStyle>
            <a:lvl1pPr>
              <a:defRPr sz="1270"/>
            </a:lvl1pPr>
            <a:lvl2pPr>
              <a:defRPr sz="1090"/>
            </a:lvl2pPr>
            <a:lvl3pPr>
              <a:defRPr sz="910"/>
            </a:lvl3pPr>
            <a:lvl4pPr>
              <a:defRPr sz="815"/>
            </a:lvl4pPr>
            <a:lvl5pPr>
              <a:defRPr sz="815"/>
            </a:lvl5pPr>
            <a:lvl6pPr>
              <a:defRPr sz="815"/>
            </a:lvl6pPr>
            <a:lvl7pPr>
              <a:defRPr sz="815"/>
            </a:lvl7pPr>
            <a:lvl8pPr>
              <a:defRPr sz="815"/>
            </a:lvl8pPr>
            <a:lvl9pPr>
              <a:defRPr sz="815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2746" y="711463"/>
            <a:ext cx="4707753" cy="296503"/>
          </a:xfrm>
        </p:spPr>
        <p:txBody>
          <a:bodyPr anchor="b"/>
          <a:lstStyle>
            <a:lvl1pPr marL="0" indent="0">
              <a:buNone/>
              <a:defRPr sz="1090" b="1"/>
            </a:lvl1pPr>
            <a:lvl2pPr marL="207645" indent="0">
              <a:buNone/>
              <a:defRPr sz="910" b="1"/>
            </a:lvl2pPr>
            <a:lvl3pPr marL="414655" indent="0">
              <a:buNone/>
              <a:defRPr sz="815" b="1"/>
            </a:lvl3pPr>
            <a:lvl4pPr marL="622300" indent="0">
              <a:buNone/>
              <a:defRPr sz="725" b="1"/>
            </a:lvl4pPr>
            <a:lvl5pPr marL="829945" indent="0">
              <a:buNone/>
              <a:defRPr sz="725" b="1"/>
            </a:lvl5pPr>
            <a:lvl6pPr marL="1037590" indent="0">
              <a:buNone/>
              <a:defRPr sz="725" b="1"/>
            </a:lvl6pPr>
            <a:lvl7pPr marL="1244600" indent="0">
              <a:buNone/>
              <a:defRPr sz="725" b="1"/>
            </a:lvl7pPr>
            <a:lvl8pPr marL="1452245" indent="0">
              <a:buNone/>
              <a:defRPr sz="725" b="1"/>
            </a:lvl8pPr>
            <a:lvl9pPr marL="1659890" indent="0">
              <a:buNone/>
              <a:defRPr sz="725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2746" y="1007964"/>
            <a:ext cx="4707753" cy="1831256"/>
          </a:xfrm>
        </p:spPr>
        <p:txBody>
          <a:bodyPr/>
          <a:lstStyle>
            <a:lvl1pPr>
              <a:defRPr sz="1090"/>
            </a:lvl1pPr>
            <a:lvl2pPr>
              <a:defRPr sz="910"/>
            </a:lvl2pPr>
            <a:lvl3pPr>
              <a:defRPr sz="815"/>
            </a:lvl3pPr>
            <a:lvl4pPr>
              <a:defRPr sz="725"/>
            </a:lvl4pPr>
            <a:lvl5pPr>
              <a:defRPr sz="725"/>
            </a:lvl5pPr>
            <a:lvl6pPr>
              <a:defRPr sz="725"/>
            </a:lvl6pPr>
            <a:lvl7pPr>
              <a:defRPr sz="725"/>
            </a:lvl7pPr>
            <a:lvl8pPr>
              <a:defRPr sz="725"/>
            </a:lvl8pPr>
            <a:lvl9pPr>
              <a:defRPr sz="725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2531" y="711463"/>
            <a:ext cx="4709603" cy="296503"/>
          </a:xfrm>
        </p:spPr>
        <p:txBody>
          <a:bodyPr anchor="b"/>
          <a:lstStyle>
            <a:lvl1pPr marL="0" indent="0">
              <a:buNone/>
              <a:defRPr sz="1090" b="1"/>
            </a:lvl1pPr>
            <a:lvl2pPr marL="207645" indent="0">
              <a:buNone/>
              <a:defRPr sz="910" b="1"/>
            </a:lvl2pPr>
            <a:lvl3pPr marL="414655" indent="0">
              <a:buNone/>
              <a:defRPr sz="815" b="1"/>
            </a:lvl3pPr>
            <a:lvl4pPr marL="622300" indent="0">
              <a:buNone/>
              <a:defRPr sz="725" b="1"/>
            </a:lvl4pPr>
            <a:lvl5pPr marL="829945" indent="0">
              <a:buNone/>
              <a:defRPr sz="725" b="1"/>
            </a:lvl5pPr>
            <a:lvl6pPr marL="1037590" indent="0">
              <a:buNone/>
              <a:defRPr sz="725" b="1"/>
            </a:lvl6pPr>
            <a:lvl7pPr marL="1244600" indent="0">
              <a:buNone/>
              <a:defRPr sz="725" b="1"/>
            </a:lvl7pPr>
            <a:lvl8pPr marL="1452245" indent="0">
              <a:buNone/>
              <a:defRPr sz="725" b="1"/>
            </a:lvl8pPr>
            <a:lvl9pPr marL="1659890" indent="0">
              <a:buNone/>
              <a:defRPr sz="725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2531" y="1007964"/>
            <a:ext cx="4709603" cy="1831256"/>
          </a:xfrm>
        </p:spPr>
        <p:txBody>
          <a:bodyPr/>
          <a:lstStyle>
            <a:lvl1pPr>
              <a:defRPr sz="1090"/>
            </a:lvl1pPr>
            <a:lvl2pPr>
              <a:defRPr sz="910"/>
            </a:lvl2pPr>
            <a:lvl3pPr>
              <a:defRPr sz="815"/>
            </a:lvl3pPr>
            <a:lvl4pPr>
              <a:defRPr sz="725"/>
            </a:lvl4pPr>
            <a:lvl5pPr>
              <a:defRPr sz="725"/>
            </a:lvl5pPr>
            <a:lvl6pPr>
              <a:defRPr sz="725"/>
            </a:lvl6pPr>
            <a:lvl7pPr>
              <a:defRPr sz="725"/>
            </a:lvl7pPr>
            <a:lvl8pPr>
              <a:defRPr sz="725"/>
            </a:lvl8pPr>
            <a:lvl9pPr>
              <a:defRPr sz="725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2745" y="126549"/>
            <a:ext cx="3505380" cy="538561"/>
          </a:xfrm>
        </p:spPr>
        <p:txBody>
          <a:bodyPr anchor="b"/>
          <a:lstStyle>
            <a:lvl1pPr algn="l">
              <a:defRPr sz="91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5759" y="126549"/>
            <a:ext cx="5956371" cy="2712673"/>
          </a:xfrm>
        </p:spPr>
        <p:txBody>
          <a:bodyPr/>
          <a:lstStyle>
            <a:lvl1pPr>
              <a:defRPr sz="1450"/>
            </a:lvl1pPr>
            <a:lvl2pPr>
              <a:defRPr sz="1270"/>
            </a:lvl2pPr>
            <a:lvl3pPr>
              <a:defRPr sz="1090"/>
            </a:lvl3pPr>
            <a:lvl4pPr>
              <a:defRPr sz="910"/>
            </a:lvl4pPr>
            <a:lvl5pPr>
              <a:defRPr sz="910"/>
            </a:lvl5pPr>
            <a:lvl6pPr>
              <a:defRPr sz="910"/>
            </a:lvl6pPr>
            <a:lvl7pPr>
              <a:defRPr sz="910"/>
            </a:lvl7pPr>
            <a:lvl8pPr>
              <a:defRPr sz="910"/>
            </a:lvl8pPr>
            <a:lvl9pPr>
              <a:defRPr sz="91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2745" y="665111"/>
            <a:ext cx="3505380" cy="2174111"/>
          </a:xfrm>
        </p:spPr>
        <p:txBody>
          <a:bodyPr/>
          <a:lstStyle>
            <a:lvl1pPr marL="0" indent="0">
              <a:buNone/>
              <a:defRPr sz="635"/>
            </a:lvl1pPr>
            <a:lvl2pPr marL="207645" indent="0">
              <a:buNone/>
              <a:defRPr sz="545"/>
            </a:lvl2pPr>
            <a:lvl3pPr marL="414655" indent="0">
              <a:buNone/>
              <a:defRPr sz="455"/>
            </a:lvl3pPr>
            <a:lvl4pPr marL="622300" indent="0">
              <a:buNone/>
              <a:defRPr sz="410"/>
            </a:lvl4pPr>
            <a:lvl5pPr marL="829945" indent="0">
              <a:buNone/>
              <a:defRPr sz="410"/>
            </a:lvl5pPr>
            <a:lvl6pPr marL="1037590" indent="0">
              <a:buNone/>
              <a:defRPr sz="410"/>
            </a:lvl6pPr>
            <a:lvl7pPr marL="1244600" indent="0">
              <a:buNone/>
              <a:defRPr sz="410"/>
            </a:lvl7pPr>
            <a:lvl8pPr marL="1452245" indent="0">
              <a:buNone/>
              <a:defRPr sz="410"/>
            </a:lvl8pPr>
            <a:lvl9pPr marL="1659890" indent="0">
              <a:buNone/>
              <a:defRPr sz="41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8431" y="2224879"/>
            <a:ext cx="6392924" cy="262659"/>
          </a:xfrm>
        </p:spPr>
        <p:txBody>
          <a:bodyPr anchor="b"/>
          <a:lstStyle>
            <a:lvl1pPr algn="l">
              <a:defRPr sz="91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88431" y="283998"/>
            <a:ext cx="6392924" cy="1907037"/>
          </a:xfrm>
        </p:spPr>
        <p:txBody>
          <a:bodyPr/>
          <a:lstStyle>
            <a:lvl1pPr marL="0" indent="0">
              <a:buNone/>
              <a:defRPr sz="1450"/>
            </a:lvl1pPr>
            <a:lvl2pPr marL="207645" indent="0">
              <a:buNone/>
              <a:defRPr sz="1270"/>
            </a:lvl2pPr>
            <a:lvl3pPr marL="414655" indent="0">
              <a:buNone/>
              <a:defRPr sz="1090"/>
            </a:lvl3pPr>
            <a:lvl4pPr marL="622300" indent="0">
              <a:buNone/>
              <a:defRPr sz="910"/>
            </a:lvl4pPr>
            <a:lvl5pPr marL="829945" indent="0">
              <a:buNone/>
              <a:defRPr sz="910"/>
            </a:lvl5pPr>
            <a:lvl6pPr marL="1037590" indent="0">
              <a:buNone/>
              <a:defRPr sz="910"/>
            </a:lvl6pPr>
            <a:lvl7pPr marL="1244600" indent="0">
              <a:buNone/>
              <a:defRPr sz="910"/>
            </a:lvl7pPr>
            <a:lvl8pPr marL="1452245" indent="0">
              <a:buNone/>
              <a:defRPr sz="910"/>
            </a:lvl8pPr>
            <a:lvl9pPr marL="1659890" indent="0">
              <a:buNone/>
              <a:defRPr sz="91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8431" y="2487536"/>
            <a:ext cx="6392924" cy="373020"/>
          </a:xfrm>
        </p:spPr>
        <p:txBody>
          <a:bodyPr/>
          <a:lstStyle>
            <a:lvl1pPr marL="0" indent="0">
              <a:buNone/>
              <a:defRPr sz="635"/>
            </a:lvl1pPr>
            <a:lvl2pPr marL="207645" indent="0">
              <a:buNone/>
              <a:defRPr sz="545"/>
            </a:lvl2pPr>
            <a:lvl3pPr marL="414655" indent="0">
              <a:buNone/>
              <a:defRPr sz="455"/>
            </a:lvl3pPr>
            <a:lvl4pPr marL="622300" indent="0">
              <a:buNone/>
              <a:defRPr sz="410"/>
            </a:lvl4pPr>
            <a:lvl5pPr marL="829945" indent="0">
              <a:buNone/>
              <a:defRPr sz="410"/>
            </a:lvl5pPr>
            <a:lvl6pPr marL="1037590" indent="0">
              <a:buNone/>
              <a:defRPr sz="410"/>
            </a:lvl6pPr>
            <a:lvl7pPr marL="1244600" indent="0">
              <a:buNone/>
              <a:defRPr sz="410"/>
            </a:lvl7pPr>
            <a:lvl8pPr marL="1452245" indent="0">
              <a:buNone/>
              <a:defRPr sz="410"/>
            </a:lvl8pPr>
            <a:lvl9pPr marL="1659890" indent="0">
              <a:buNone/>
              <a:defRPr sz="41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24783" y="127285"/>
            <a:ext cx="2397347" cy="271193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2744" y="127285"/>
            <a:ext cx="7014459" cy="27119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2745" y="127285"/>
            <a:ext cx="9589385" cy="5297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2745" y="741626"/>
            <a:ext cx="9589385" cy="20975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2744" y="2945902"/>
            <a:ext cx="2486136" cy="1692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40415" y="2945902"/>
            <a:ext cx="3374044" cy="1692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993" y="2945902"/>
            <a:ext cx="2486136" cy="1692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14655" rtl="0" eaLnBrk="1" latinLnBrk="0" hangingPunct="1">
        <a:spcBef>
          <a:spcPct val="0"/>
        </a:spcBef>
        <a:buNone/>
        <a:defRPr sz="199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5575" indent="-155575" algn="l" defTabSz="414655" rtl="0" eaLnBrk="1" latinLnBrk="0" hangingPunct="1">
        <a:spcBef>
          <a:spcPct val="20000"/>
        </a:spcBef>
        <a:buFont typeface="Arial" panose="020B0604020202020204" pitchFamily="34" charset="0"/>
        <a:buChar char="•"/>
        <a:defRPr sz="1450" kern="1200">
          <a:solidFill>
            <a:schemeClr val="tx1"/>
          </a:solidFill>
          <a:latin typeface="+mn-lt"/>
          <a:ea typeface="+mn-ea"/>
          <a:cs typeface="+mn-cs"/>
        </a:defRPr>
      </a:lvl1pPr>
      <a:lvl2pPr marL="337185" indent="-129540" algn="l" defTabSz="414655" rtl="0" eaLnBrk="1" latinLnBrk="0" hangingPunct="1">
        <a:spcBef>
          <a:spcPct val="20000"/>
        </a:spcBef>
        <a:buFont typeface="Arial" panose="020B0604020202020204" pitchFamily="34" charset="0"/>
        <a:buChar char="–"/>
        <a:defRPr sz="1270" kern="1200">
          <a:solidFill>
            <a:schemeClr val="tx1"/>
          </a:solidFill>
          <a:latin typeface="+mn-lt"/>
          <a:ea typeface="+mn-ea"/>
          <a:cs typeface="+mn-cs"/>
        </a:defRPr>
      </a:lvl2pPr>
      <a:lvl3pPr marL="518795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•"/>
        <a:defRPr sz="1090" kern="1200">
          <a:solidFill>
            <a:schemeClr val="tx1"/>
          </a:solidFill>
          <a:latin typeface="+mn-lt"/>
          <a:ea typeface="+mn-ea"/>
          <a:cs typeface="+mn-cs"/>
        </a:defRPr>
      </a:lvl3pPr>
      <a:lvl4pPr marL="726440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–"/>
        <a:defRPr sz="910" kern="1200">
          <a:solidFill>
            <a:schemeClr val="tx1"/>
          </a:solidFill>
          <a:latin typeface="+mn-lt"/>
          <a:ea typeface="+mn-ea"/>
          <a:cs typeface="+mn-cs"/>
        </a:defRPr>
      </a:lvl4pPr>
      <a:lvl5pPr marL="933450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»"/>
        <a:defRPr sz="910" kern="1200">
          <a:solidFill>
            <a:schemeClr val="tx1"/>
          </a:solidFill>
          <a:latin typeface="+mn-lt"/>
          <a:ea typeface="+mn-ea"/>
          <a:cs typeface="+mn-cs"/>
        </a:defRPr>
      </a:lvl5pPr>
      <a:lvl6pPr marL="1141095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" kern="1200">
          <a:solidFill>
            <a:schemeClr val="tx1"/>
          </a:solidFill>
          <a:latin typeface="+mn-lt"/>
          <a:ea typeface="+mn-ea"/>
          <a:cs typeface="+mn-cs"/>
        </a:defRPr>
      </a:lvl6pPr>
      <a:lvl7pPr marL="1348740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" kern="1200">
          <a:solidFill>
            <a:schemeClr val="tx1"/>
          </a:solidFill>
          <a:latin typeface="+mn-lt"/>
          <a:ea typeface="+mn-ea"/>
          <a:cs typeface="+mn-cs"/>
        </a:defRPr>
      </a:lvl7pPr>
      <a:lvl8pPr marL="1556385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" kern="1200">
          <a:solidFill>
            <a:schemeClr val="tx1"/>
          </a:solidFill>
          <a:latin typeface="+mn-lt"/>
          <a:ea typeface="+mn-ea"/>
          <a:cs typeface="+mn-cs"/>
        </a:defRPr>
      </a:lvl8pPr>
      <a:lvl9pPr marL="1763395" indent="-103505" algn="l" defTabSz="414655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1pPr>
      <a:lvl2pPr marL="207645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2pPr>
      <a:lvl3pPr marL="414655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3pPr>
      <a:lvl4pPr marL="622300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4pPr>
      <a:lvl5pPr marL="829945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5pPr>
      <a:lvl6pPr marL="1037590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6pPr>
      <a:lvl7pPr marL="1244600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7pPr>
      <a:lvl8pPr marL="1452245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8pPr>
      <a:lvl9pPr marL="1659890" algn="l" defTabSz="414655" rtl="0" eaLnBrk="1" latinLnBrk="0" hangingPunct="1">
        <a:defRPr sz="8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0.png"/><Relationship Id="rId8" Type="http://schemas.openxmlformats.org/officeDocument/2006/relationships/image" Target="../media/image9.svg"/><Relationship Id="rId7" Type="http://schemas.openxmlformats.org/officeDocument/2006/relationships/image" Target="../media/image8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3" Type="http://schemas.openxmlformats.org/officeDocument/2006/relationships/image" Target="../media/image4.png"/><Relationship Id="rId26" Type="http://schemas.openxmlformats.org/officeDocument/2006/relationships/slideLayout" Target="../slideLayouts/slideLayout7.xml"/><Relationship Id="rId25" Type="http://schemas.openxmlformats.org/officeDocument/2006/relationships/image" Target="../media/image26.svg"/><Relationship Id="rId24" Type="http://schemas.openxmlformats.org/officeDocument/2006/relationships/image" Target="../media/image25.png"/><Relationship Id="rId23" Type="http://schemas.openxmlformats.org/officeDocument/2006/relationships/image" Target="../media/image24.svg"/><Relationship Id="rId22" Type="http://schemas.openxmlformats.org/officeDocument/2006/relationships/image" Target="../media/image23.png"/><Relationship Id="rId21" Type="http://schemas.openxmlformats.org/officeDocument/2006/relationships/image" Target="../media/image22.svg"/><Relationship Id="rId20" Type="http://schemas.openxmlformats.org/officeDocument/2006/relationships/image" Target="../media/image21.png"/><Relationship Id="rId2" Type="http://schemas.openxmlformats.org/officeDocument/2006/relationships/image" Target="../media/image3.svg"/><Relationship Id="rId19" Type="http://schemas.openxmlformats.org/officeDocument/2006/relationships/image" Target="../media/image20.svg"/><Relationship Id="rId18" Type="http://schemas.openxmlformats.org/officeDocument/2006/relationships/image" Target="../media/image19.png"/><Relationship Id="rId17" Type="http://schemas.openxmlformats.org/officeDocument/2006/relationships/image" Target="../media/image18.svg"/><Relationship Id="rId16" Type="http://schemas.openxmlformats.org/officeDocument/2006/relationships/image" Target="../media/image17.png"/><Relationship Id="rId15" Type="http://schemas.openxmlformats.org/officeDocument/2006/relationships/image" Target="../media/image16.svg"/><Relationship Id="rId14" Type="http://schemas.openxmlformats.org/officeDocument/2006/relationships/image" Target="../media/image15.png"/><Relationship Id="rId13" Type="http://schemas.openxmlformats.org/officeDocument/2006/relationships/image" Target="../media/image14.svg"/><Relationship Id="rId12" Type="http://schemas.openxmlformats.org/officeDocument/2006/relationships/image" Target="../media/image13.png"/><Relationship Id="rId11" Type="http://schemas.openxmlformats.org/officeDocument/2006/relationships/image" Target="../media/image12.png"/><Relationship Id="rId10" Type="http://schemas.openxmlformats.org/officeDocument/2006/relationships/image" Target="../media/image11.png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6669" y="304800"/>
            <a:ext cx="5105400" cy="239315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766866" y="3276600"/>
            <a:ext cx="10305006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Programme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:  Master of Business Administration </a:t>
            </a:r>
            <a:endParaRPr lang="en-GB" sz="2800" b="1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Module </a:t>
            </a:r>
            <a:r>
              <a:rPr lang="en-GB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code:  </a:t>
            </a:r>
            <a:r>
              <a:rPr lang="en-GB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LCMB7024</a:t>
            </a:r>
            <a:endParaRPr lang="en-GB" sz="2800" b="1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Module:  Marketing </a:t>
            </a:r>
            <a:r>
              <a:rPr lang="en-GB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Management</a:t>
            </a:r>
            <a:endParaRPr lang="en-GB" sz="2800" b="1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Assignment 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Title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: 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Assessment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component 2:  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Marketing Portfolio </a:t>
            </a:r>
            <a:endParaRPr lang="en-US" sz="2800" b="1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Lecturer</a:t>
            </a:r>
            <a:r>
              <a:rPr lang="fr-FR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:  </a:t>
            </a:r>
            <a:r>
              <a:rPr lang="en-US" altLang="en-US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Dr Jayalakshmi Gopalkrishnan</a:t>
            </a:r>
            <a:r>
              <a:rPr lang="fr-FR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(London) </a:t>
            </a:r>
            <a:endParaRPr lang="fr-FR" sz="2800" b="1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Student</a:t>
            </a:r>
            <a:r>
              <a:rPr lang="fr-FR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Name: </a:t>
            </a:r>
            <a:r>
              <a:rPr lang="sv-SE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Rabbi Islam</a:t>
            </a:r>
            <a:endParaRPr lang="sv-SE" sz="28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/>
            <a:r>
              <a:rPr lang="sv-SE" sz="28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Student ID: </a:t>
            </a:r>
            <a:r>
              <a:rPr lang="sv-SE" sz="2800" b="1" dirty="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2504996</a:t>
            </a:r>
            <a:endParaRPr lang="sv-SE" sz="28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192773" y="-1043110"/>
            <a:ext cx="7227773" cy="3465776"/>
            <a:chOff x="0" y="0"/>
            <a:chExt cx="3210982" cy="19448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10982" cy="1944844"/>
            </a:xfrm>
            <a:custGeom>
              <a:avLst/>
              <a:gdLst/>
              <a:ahLst/>
              <a:cxnLst/>
              <a:rect l="l" t="t" r="r" b="b"/>
              <a:pathLst>
                <a:path w="3210982" h="1944844">
                  <a:moveTo>
                    <a:pt x="0" y="0"/>
                  </a:moveTo>
                  <a:lnTo>
                    <a:pt x="3210982" y="0"/>
                  </a:lnTo>
                  <a:lnTo>
                    <a:pt x="3210982" y="1944844"/>
                  </a:lnTo>
                  <a:lnTo>
                    <a:pt x="0" y="1944844"/>
                  </a:lnTo>
                  <a:close/>
                </a:path>
              </a:pathLst>
            </a:custGeom>
            <a:solidFill>
              <a:srgbClr val="11676A"/>
            </a:solidFill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210982" cy="2001995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840"/>
                </a:lnSpc>
              </a:pPr>
              <a:endParaRPr sz="375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92771" y="2422667"/>
            <a:ext cx="3613886" cy="3705649"/>
            <a:chOff x="0" y="0"/>
            <a:chExt cx="1478219" cy="151575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78219" cy="1515753"/>
            </a:xfrm>
            <a:custGeom>
              <a:avLst/>
              <a:gdLst/>
              <a:ahLst/>
              <a:cxnLst/>
              <a:rect l="l" t="t" r="r" b="b"/>
              <a:pathLst>
                <a:path w="1478219" h="1515753">
                  <a:moveTo>
                    <a:pt x="0" y="0"/>
                  </a:moveTo>
                  <a:lnTo>
                    <a:pt x="1478219" y="0"/>
                  </a:lnTo>
                  <a:lnTo>
                    <a:pt x="1478219" y="1515753"/>
                  </a:lnTo>
                  <a:lnTo>
                    <a:pt x="0" y="1515753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478219" cy="1572903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840"/>
                </a:lnSpc>
              </a:pPr>
              <a:endParaRPr sz="375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806658" y="2422667"/>
            <a:ext cx="3613886" cy="3705649"/>
            <a:chOff x="0" y="0"/>
            <a:chExt cx="1478219" cy="151575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78219" cy="1515753"/>
            </a:xfrm>
            <a:custGeom>
              <a:avLst/>
              <a:gdLst/>
              <a:ahLst/>
              <a:cxnLst/>
              <a:rect l="l" t="t" r="r" b="b"/>
              <a:pathLst>
                <a:path w="1478219" h="1515753">
                  <a:moveTo>
                    <a:pt x="0" y="0"/>
                  </a:moveTo>
                  <a:lnTo>
                    <a:pt x="1478219" y="0"/>
                  </a:lnTo>
                  <a:lnTo>
                    <a:pt x="1478219" y="1515753"/>
                  </a:lnTo>
                  <a:lnTo>
                    <a:pt x="0" y="1515753"/>
                  </a:lnTo>
                  <a:close/>
                </a:path>
              </a:pathLst>
            </a:custGeom>
            <a:solidFill>
              <a:srgbClr val="F29449"/>
            </a:solidFill>
            <a:ln cap="sq">
              <a:noFill/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478219" cy="1572903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840"/>
                </a:lnSpc>
              </a:pPr>
              <a:endParaRPr sz="375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192772" y="5959867"/>
            <a:ext cx="3613887" cy="3847213"/>
            <a:chOff x="0" y="0"/>
            <a:chExt cx="1403243" cy="157365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03243" cy="1573659"/>
            </a:xfrm>
            <a:custGeom>
              <a:avLst/>
              <a:gdLst/>
              <a:ahLst/>
              <a:cxnLst/>
              <a:rect l="l" t="t" r="r" b="b"/>
              <a:pathLst>
                <a:path w="1403243" h="1573659">
                  <a:moveTo>
                    <a:pt x="0" y="0"/>
                  </a:moveTo>
                  <a:lnTo>
                    <a:pt x="1403243" y="0"/>
                  </a:lnTo>
                  <a:lnTo>
                    <a:pt x="1403243" y="1573659"/>
                  </a:lnTo>
                  <a:lnTo>
                    <a:pt x="0" y="1573659"/>
                  </a:lnTo>
                  <a:close/>
                </a:path>
              </a:pathLst>
            </a:custGeom>
            <a:solidFill>
              <a:srgbClr val="ECD7A6"/>
            </a:solidFill>
            <a:ln cap="sq">
              <a:noFill/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403243" cy="1630809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840"/>
                </a:lnSpc>
              </a:pPr>
              <a:endParaRPr sz="375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06658" y="5959867"/>
            <a:ext cx="3613886" cy="3847213"/>
            <a:chOff x="0" y="0"/>
            <a:chExt cx="1570805" cy="157365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570805" cy="1573659"/>
            </a:xfrm>
            <a:custGeom>
              <a:avLst/>
              <a:gdLst/>
              <a:ahLst/>
              <a:cxnLst/>
              <a:rect l="l" t="t" r="r" b="b"/>
              <a:pathLst>
                <a:path w="1570805" h="1573659">
                  <a:moveTo>
                    <a:pt x="0" y="0"/>
                  </a:moveTo>
                  <a:lnTo>
                    <a:pt x="1570805" y="0"/>
                  </a:lnTo>
                  <a:lnTo>
                    <a:pt x="1570805" y="1573659"/>
                  </a:lnTo>
                  <a:lnTo>
                    <a:pt x="0" y="1573659"/>
                  </a:lnTo>
                  <a:close/>
                </a:path>
              </a:pathLst>
            </a:custGeom>
            <a:solidFill>
              <a:srgbClr val="707760"/>
            </a:solidFill>
            <a:ln cap="sq">
              <a:noFill/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570805" cy="1630809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840"/>
                </a:lnSpc>
              </a:pPr>
              <a:endParaRPr sz="375"/>
            </a:p>
          </p:txBody>
        </p:sp>
      </p:grpSp>
      <p:sp>
        <p:nvSpPr>
          <p:cNvPr id="17" name="Freeform 17"/>
          <p:cNvSpPr/>
          <p:nvPr/>
        </p:nvSpPr>
        <p:spPr>
          <a:xfrm>
            <a:off x="4342006" y="-1060181"/>
            <a:ext cx="2744471" cy="2674611"/>
          </a:xfrm>
          <a:custGeom>
            <a:avLst/>
            <a:gdLst/>
            <a:ahLst/>
            <a:cxnLst/>
            <a:rect l="l" t="t" r="r" b="b"/>
            <a:pathLst>
              <a:path w="6048000" h="5894051">
                <a:moveTo>
                  <a:pt x="0" y="0"/>
                </a:moveTo>
                <a:lnTo>
                  <a:pt x="6048000" y="0"/>
                </a:lnTo>
                <a:lnTo>
                  <a:pt x="6048000" y="5894051"/>
                </a:lnTo>
                <a:lnTo>
                  <a:pt x="0" y="5894051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9619795" y="644235"/>
            <a:ext cx="1626746" cy="1632870"/>
          </a:xfrm>
          <a:custGeom>
            <a:avLst/>
            <a:gdLst/>
            <a:ahLst/>
            <a:cxnLst/>
            <a:rect l="l" t="t" r="r" b="b"/>
            <a:pathLst>
              <a:path w="3584867" h="3598361">
                <a:moveTo>
                  <a:pt x="0" y="0"/>
                </a:moveTo>
                <a:lnTo>
                  <a:pt x="3584867" y="0"/>
                </a:lnTo>
                <a:lnTo>
                  <a:pt x="3584867" y="3598361"/>
                </a:lnTo>
                <a:lnTo>
                  <a:pt x="0" y="35983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 rot="-109374">
            <a:off x="10025217" y="1204632"/>
            <a:ext cx="1544274" cy="1048176"/>
          </a:xfrm>
          <a:custGeom>
            <a:avLst/>
            <a:gdLst/>
            <a:ahLst/>
            <a:cxnLst/>
            <a:rect l="l" t="t" r="r" b="b"/>
            <a:pathLst>
              <a:path w="3403122" h="2309869">
                <a:moveTo>
                  <a:pt x="0" y="0"/>
                </a:moveTo>
                <a:lnTo>
                  <a:pt x="3403122" y="0"/>
                </a:lnTo>
                <a:lnTo>
                  <a:pt x="3403122" y="2309869"/>
                </a:lnTo>
                <a:lnTo>
                  <a:pt x="0" y="23098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20" name="Group 20"/>
          <p:cNvGrpSpPr/>
          <p:nvPr/>
        </p:nvGrpSpPr>
        <p:grpSpPr>
          <a:xfrm>
            <a:off x="9925414" y="-14789"/>
            <a:ext cx="1967707" cy="1112385"/>
            <a:chOff x="0" y="0"/>
            <a:chExt cx="5781659" cy="3268489"/>
          </a:xfrm>
        </p:grpSpPr>
        <p:sp>
          <p:nvSpPr>
            <p:cNvPr id="21" name="Freeform 21"/>
            <p:cNvSpPr/>
            <p:nvPr/>
          </p:nvSpPr>
          <p:spPr>
            <a:xfrm>
              <a:off x="381433" y="0"/>
              <a:ext cx="5018794" cy="3268489"/>
            </a:xfrm>
            <a:custGeom>
              <a:avLst/>
              <a:gdLst/>
              <a:ahLst/>
              <a:cxnLst/>
              <a:rect l="l" t="t" r="r" b="b"/>
              <a:pathLst>
                <a:path w="5018794" h="3268489">
                  <a:moveTo>
                    <a:pt x="0" y="0"/>
                  </a:moveTo>
                  <a:lnTo>
                    <a:pt x="5018793" y="0"/>
                  </a:lnTo>
                  <a:lnTo>
                    <a:pt x="5018793" y="3268489"/>
                  </a:lnTo>
                  <a:lnTo>
                    <a:pt x="0" y="32684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  <p:sp>
          <p:nvSpPr>
            <p:cNvPr id="22" name="TextBox 22"/>
            <p:cNvSpPr txBox="1"/>
            <p:nvPr/>
          </p:nvSpPr>
          <p:spPr>
            <a:xfrm>
              <a:off x="0" y="1594180"/>
              <a:ext cx="5781659" cy="12811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15"/>
                </a:lnSpc>
              </a:pPr>
              <a:r>
                <a:rPr lang="en-US" sz="2995">
                  <a:solidFill>
                    <a:srgbClr val="000000"/>
                  </a:solidFill>
                  <a:latin typeface="Alex Brush"/>
                  <a:ea typeface="Alex Brush"/>
                  <a:cs typeface="Alex Brush"/>
                  <a:sym typeface="Alex Brush"/>
                </a:rPr>
                <a:t>Sainsbury</a:t>
              </a:r>
              <a:endParaRPr lang="en-US" sz="2995">
                <a:solidFill>
                  <a:srgbClr val="000000"/>
                </a:solidFill>
                <a:latin typeface="Alex Brush"/>
                <a:ea typeface="Alex Brush"/>
                <a:cs typeface="Alex Brush"/>
                <a:sym typeface="Alex Brush"/>
              </a:endParaRPr>
            </a:p>
          </p:txBody>
        </p:sp>
      </p:grpSp>
      <p:sp>
        <p:nvSpPr>
          <p:cNvPr id="23" name="Freeform 23"/>
          <p:cNvSpPr/>
          <p:nvPr/>
        </p:nvSpPr>
        <p:spPr>
          <a:xfrm>
            <a:off x="10797354" y="938731"/>
            <a:ext cx="1270340" cy="1338374"/>
          </a:xfrm>
          <a:custGeom>
            <a:avLst/>
            <a:gdLst/>
            <a:ahLst/>
            <a:cxnLst/>
            <a:rect l="l" t="t" r="r" b="b"/>
            <a:pathLst>
              <a:path w="2799453" h="2949380">
                <a:moveTo>
                  <a:pt x="0" y="0"/>
                </a:moveTo>
                <a:lnTo>
                  <a:pt x="2799453" y="0"/>
                </a:lnTo>
                <a:lnTo>
                  <a:pt x="2799453" y="2949380"/>
                </a:lnTo>
                <a:lnTo>
                  <a:pt x="0" y="294938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6613156" y="5023195"/>
            <a:ext cx="1076528" cy="643225"/>
          </a:xfrm>
          <a:custGeom>
            <a:avLst/>
            <a:gdLst/>
            <a:ahLst/>
            <a:cxnLst/>
            <a:rect l="l" t="t" r="r" b="b"/>
            <a:pathLst>
              <a:path w="2372349" h="1417478">
                <a:moveTo>
                  <a:pt x="0" y="0"/>
                </a:moveTo>
                <a:lnTo>
                  <a:pt x="2372348" y="0"/>
                </a:lnTo>
                <a:lnTo>
                  <a:pt x="2372348" y="1417479"/>
                </a:lnTo>
                <a:lnTo>
                  <a:pt x="0" y="141747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5506456" y="4562580"/>
            <a:ext cx="1345766" cy="782226"/>
          </a:xfrm>
          <a:custGeom>
            <a:avLst/>
            <a:gdLst/>
            <a:ahLst/>
            <a:cxnLst/>
            <a:rect l="l" t="t" r="r" b="b"/>
            <a:pathLst>
              <a:path w="2965670" h="1723795">
                <a:moveTo>
                  <a:pt x="0" y="0"/>
                </a:moveTo>
                <a:lnTo>
                  <a:pt x="2965670" y="0"/>
                </a:lnTo>
                <a:lnTo>
                  <a:pt x="2965670" y="1723795"/>
                </a:lnTo>
                <a:lnTo>
                  <a:pt x="0" y="172379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7351715" y="4275490"/>
            <a:ext cx="1384612" cy="851536"/>
          </a:xfrm>
          <a:custGeom>
            <a:avLst/>
            <a:gdLst/>
            <a:ahLst/>
            <a:cxnLst/>
            <a:rect l="l" t="t" r="r" b="b"/>
            <a:pathLst>
              <a:path w="3051274" h="1876534">
                <a:moveTo>
                  <a:pt x="0" y="0"/>
                </a:moveTo>
                <a:lnTo>
                  <a:pt x="3051274" y="0"/>
                </a:lnTo>
                <a:lnTo>
                  <a:pt x="3051274" y="1876534"/>
                </a:lnTo>
                <a:lnTo>
                  <a:pt x="0" y="187653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8991968" y="4227735"/>
            <a:ext cx="1441200" cy="942184"/>
          </a:xfrm>
          <a:custGeom>
            <a:avLst/>
            <a:gdLst/>
            <a:ahLst/>
            <a:cxnLst/>
            <a:rect l="l" t="t" r="r" b="b"/>
            <a:pathLst>
              <a:path w="3175978" h="2076295">
                <a:moveTo>
                  <a:pt x="0" y="0"/>
                </a:moveTo>
                <a:lnTo>
                  <a:pt x="3175977" y="0"/>
                </a:lnTo>
                <a:lnTo>
                  <a:pt x="3175977" y="2076296"/>
                </a:lnTo>
                <a:lnTo>
                  <a:pt x="0" y="207629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8011939" flipH="1" flipV="1">
            <a:off x="10514259" y="4193578"/>
            <a:ext cx="587593" cy="499988"/>
          </a:xfrm>
          <a:custGeom>
            <a:avLst/>
            <a:gdLst/>
            <a:ahLst/>
            <a:cxnLst/>
            <a:rect l="l" t="t" r="r" b="b"/>
            <a:pathLst>
              <a:path w="1294881" h="1101826">
                <a:moveTo>
                  <a:pt x="1294880" y="1101826"/>
                </a:moveTo>
                <a:lnTo>
                  <a:pt x="0" y="1101826"/>
                </a:lnTo>
                <a:lnTo>
                  <a:pt x="0" y="0"/>
                </a:lnTo>
                <a:lnTo>
                  <a:pt x="1294880" y="0"/>
                </a:lnTo>
                <a:lnTo>
                  <a:pt x="1294880" y="1101826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29" name="Group 29"/>
          <p:cNvGrpSpPr/>
          <p:nvPr/>
        </p:nvGrpSpPr>
        <p:grpSpPr>
          <a:xfrm>
            <a:off x="11191654" y="4048204"/>
            <a:ext cx="872363" cy="872363"/>
            <a:chOff x="0" y="0"/>
            <a:chExt cx="2563238" cy="256323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563238" cy="2563238"/>
            </a:xfrm>
            <a:custGeom>
              <a:avLst/>
              <a:gdLst/>
              <a:ahLst/>
              <a:cxnLst/>
              <a:rect l="l" t="t" r="r" b="b"/>
              <a:pathLst>
                <a:path w="2563238" h="2563238">
                  <a:moveTo>
                    <a:pt x="0" y="0"/>
                  </a:moveTo>
                  <a:lnTo>
                    <a:pt x="2563238" y="0"/>
                  </a:lnTo>
                  <a:lnTo>
                    <a:pt x="2563238" y="2563238"/>
                  </a:lnTo>
                  <a:lnTo>
                    <a:pt x="0" y="25632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1" name="TextBox 31"/>
            <p:cNvSpPr txBox="1"/>
            <p:nvPr/>
          </p:nvSpPr>
          <p:spPr>
            <a:xfrm>
              <a:off x="220946" y="572260"/>
              <a:ext cx="2244926" cy="14273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95"/>
                </a:lnSpc>
              </a:pPr>
              <a:r>
                <a:rPr lang="en-US" sz="1400">
                  <a:solidFill>
                    <a:srgbClr val="FFFFFF"/>
                  </a:solidFill>
                  <a:latin typeface="Times New Roman" panose="02020603050405020304" charset="0"/>
                  <a:ea typeface="Alice" panose="00000500000000000000"/>
                  <a:cs typeface="Times New Roman" panose="02020603050405020304" charset="0"/>
                  <a:sym typeface="Alice" panose="00000500000000000000"/>
                </a:rPr>
                <a:t>15 min</a:t>
              </a:r>
              <a:endParaRPr lang="en-US" sz="1400">
                <a:solidFill>
                  <a:srgbClr val="FFFFFF"/>
                </a:solidFill>
                <a:latin typeface="Times New Roman" panose="02020603050405020304" charset="0"/>
                <a:ea typeface="Alice" panose="00000500000000000000"/>
                <a:cs typeface="Times New Roman" panose="02020603050405020304" charset="0"/>
                <a:sym typeface="Alice" panose="00000500000000000000"/>
              </a:endParaRPr>
            </a:p>
            <a:p>
              <a:pPr algn="ctr">
                <a:lnSpc>
                  <a:spcPts val="1895"/>
                </a:lnSpc>
              </a:pPr>
              <a:r>
                <a:rPr lang="en-US" sz="1400">
                  <a:solidFill>
                    <a:srgbClr val="FFFFFF"/>
                  </a:solidFill>
                  <a:latin typeface="Times New Roman" panose="02020603050405020304" charset="0"/>
                  <a:ea typeface="Alice" panose="00000500000000000000"/>
                  <a:cs typeface="Times New Roman" panose="02020603050405020304" charset="0"/>
                  <a:sym typeface="Alice" panose="00000500000000000000"/>
                </a:rPr>
                <a:t>recipe</a:t>
              </a:r>
              <a:endParaRPr lang="en-US" sz="1400">
                <a:solidFill>
                  <a:srgbClr val="FFFFFF"/>
                </a:solidFill>
                <a:latin typeface="Times New Roman" panose="02020603050405020304" charset="0"/>
                <a:ea typeface="Alice" panose="00000500000000000000"/>
                <a:cs typeface="Times New Roman" panose="02020603050405020304" charset="0"/>
                <a:sym typeface="Alice" panose="00000500000000000000"/>
              </a:endParaRPr>
            </a:p>
          </p:txBody>
        </p:sp>
      </p:grpSp>
      <p:sp>
        <p:nvSpPr>
          <p:cNvPr id="32" name="Freeform 32"/>
          <p:cNvSpPr/>
          <p:nvPr/>
        </p:nvSpPr>
        <p:spPr>
          <a:xfrm>
            <a:off x="5506456" y="9120963"/>
            <a:ext cx="478426" cy="555135"/>
          </a:xfrm>
          <a:custGeom>
            <a:avLst/>
            <a:gdLst/>
            <a:ahLst/>
            <a:cxnLst/>
            <a:rect l="l" t="t" r="r" b="b"/>
            <a:pathLst>
              <a:path w="1054309" h="1223354">
                <a:moveTo>
                  <a:pt x="0" y="0"/>
                </a:moveTo>
                <a:lnTo>
                  <a:pt x="1054309" y="0"/>
                </a:lnTo>
                <a:lnTo>
                  <a:pt x="1054309" y="1223354"/>
                </a:lnTo>
                <a:lnTo>
                  <a:pt x="0" y="122335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6310627" y="9105588"/>
            <a:ext cx="570508" cy="570508"/>
          </a:xfrm>
          <a:custGeom>
            <a:avLst/>
            <a:gdLst/>
            <a:ahLst/>
            <a:cxnLst/>
            <a:rect l="l" t="t" r="r" b="b"/>
            <a:pathLst>
              <a:path w="1257231" h="1257231">
                <a:moveTo>
                  <a:pt x="0" y="0"/>
                </a:moveTo>
                <a:lnTo>
                  <a:pt x="1257230" y="0"/>
                </a:lnTo>
                <a:lnTo>
                  <a:pt x="1257230" y="1257231"/>
                </a:lnTo>
                <a:lnTo>
                  <a:pt x="0" y="1257231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7201123" y="9105588"/>
            <a:ext cx="488563" cy="570508"/>
          </a:xfrm>
          <a:custGeom>
            <a:avLst/>
            <a:gdLst/>
            <a:ahLst/>
            <a:cxnLst/>
            <a:rect l="l" t="t" r="r" b="b"/>
            <a:pathLst>
              <a:path w="1076647" h="1257231">
                <a:moveTo>
                  <a:pt x="0" y="0"/>
                </a:moveTo>
                <a:lnTo>
                  <a:pt x="1076646" y="0"/>
                </a:lnTo>
                <a:lnTo>
                  <a:pt x="1076646" y="1257231"/>
                </a:lnTo>
                <a:lnTo>
                  <a:pt x="0" y="1257231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8013856" y="9105295"/>
            <a:ext cx="592439" cy="570803"/>
          </a:xfrm>
          <a:custGeom>
            <a:avLst/>
            <a:gdLst/>
            <a:ahLst/>
            <a:cxnLst/>
            <a:rect l="l" t="t" r="r" b="b"/>
            <a:pathLst>
              <a:path w="1305561" h="1257881">
                <a:moveTo>
                  <a:pt x="0" y="0"/>
                </a:moveTo>
                <a:lnTo>
                  <a:pt x="1305561" y="0"/>
                </a:lnTo>
                <a:lnTo>
                  <a:pt x="1305561" y="1257881"/>
                </a:lnTo>
                <a:lnTo>
                  <a:pt x="0" y="1257881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36" name="Freeform 36"/>
          <p:cNvSpPr/>
          <p:nvPr/>
        </p:nvSpPr>
        <p:spPr>
          <a:xfrm>
            <a:off x="10726777" y="7096136"/>
            <a:ext cx="1337239" cy="1329945"/>
          </a:xfrm>
          <a:custGeom>
            <a:avLst/>
            <a:gdLst/>
            <a:ahLst/>
            <a:cxnLst/>
            <a:rect l="l" t="t" r="r" b="b"/>
            <a:pathLst>
              <a:path w="2946878" h="2930805">
                <a:moveTo>
                  <a:pt x="0" y="0"/>
                </a:moveTo>
                <a:lnTo>
                  <a:pt x="2946878" y="0"/>
                </a:lnTo>
                <a:lnTo>
                  <a:pt x="2946878" y="2930805"/>
                </a:lnTo>
                <a:lnTo>
                  <a:pt x="0" y="2930805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</p:sp>
      <p:sp>
        <p:nvSpPr>
          <p:cNvPr id="37" name="TextBox 37"/>
          <p:cNvSpPr txBox="1"/>
          <p:nvPr/>
        </p:nvSpPr>
        <p:spPr>
          <a:xfrm>
            <a:off x="5566514" y="311051"/>
            <a:ext cx="3540173" cy="1010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40"/>
              </a:lnSpc>
            </a:pPr>
            <a:r>
              <a:rPr lang="en-US" sz="3200" dirty="0">
                <a:solidFill>
                  <a:srgbClr val="FFFFFF"/>
                </a:solidFill>
                <a:latin typeface="Times New Roman" panose="02020603050405020304" charset="0"/>
                <a:ea typeface="Arapey Bold" panose="02000000000000000000"/>
                <a:cs typeface="Times New Roman" panose="02020603050405020304" charset="0"/>
                <a:sym typeface="Arapey Bold" panose="02000000000000000000"/>
              </a:rPr>
              <a:t>Sainsbury’s </a:t>
            </a:r>
            <a:r>
              <a:rPr lang="en-US" sz="3200" dirty="0" err="1">
                <a:solidFill>
                  <a:srgbClr val="FFFFFF"/>
                </a:solidFill>
                <a:latin typeface="Times New Roman" panose="02020603050405020304" charset="0"/>
                <a:ea typeface="Arapey Bold" panose="02000000000000000000"/>
                <a:cs typeface="Times New Roman" panose="02020603050405020304" charset="0"/>
                <a:sym typeface="Arapey Bold" panose="02000000000000000000"/>
              </a:rPr>
              <a:t>SmartMeal</a:t>
            </a:r>
            <a:r>
              <a:rPr lang="en-US" sz="3200" dirty="0">
                <a:solidFill>
                  <a:srgbClr val="FFFFFF"/>
                </a:solidFill>
                <a:latin typeface="Times New Roman" panose="02020603050405020304" charset="0"/>
                <a:ea typeface="Arapey Bold" panose="02000000000000000000"/>
                <a:cs typeface="Times New Roman" panose="02020603050405020304" charset="0"/>
                <a:sym typeface="Arapey Bold" panose="02000000000000000000"/>
              </a:rPr>
              <a:t> Box</a:t>
            </a:r>
            <a:endParaRPr lang="en-US" sz="3200" dirty="0">
              <a:solidFill>
                <a:srgbClr val="FFFFFF"/>
              </a:solidFill>
              <a:latin typeface="Times New Roman" panose="02020603050405020304" charset="0"/>
              <a:ea typeface="Arapey Bold" panose="02000000000000000000"/>
              <a:cs typeface="Times New Roman" panose="02020603050405020304" charset="0"/>
              <a:sym typeface="Arapey Bold" panose="0200000000000000000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5600078" y="2514600"/>
            <a:ext cx="2957143" cy="230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00"/>
              </a:lnSpc>
            </a:pPr>
            <a:r>
              <a:rPr lang="en-US" sz="1800" b="1" dirty="0">
                <a:solidFill>
                  <a:srgbClr val="11676A"/>
                </a:solidFill>
                <a:latin typeface="Times New Roman" panose="02020603050405020304" charset="0"/>
                <a:ea typeface="Nirmala UI" panose="020B0502040204020203" pitchFamily="34" charset="0"/>
                <a:cs typeface="Times New Roman" panose="02020603050405020304" charset="0"/>
                <a:sym typeface="Arapey Bold" panose="02000000000000000000"/>
              </a:rPr>
              <a:t>WHY SMARTMEAL BOX?</a:t>
            </a:r>
            <a:endParaRPr lang="en-US" sz="1800" b="1" dirty="0">
              <a:solidFill>
                <a:srgbClr val="11676A"/>
              </a:solidFill>
              <a:latin typeface="Times New Roman" panose="02020603050405020304" charset="0"/>
              <a:ea typeface="Nirmala UI" panose="020B0502040204020203" pitchFamily="34" charset="0"/>
              <a:cs typeface="Times New Roman" panose="02020603050405020304" charset="0"/>
              <a:sym typeface="Arapey Bold" panose="02000000000000000000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5600076" y="2879975"/>
            <a:ext cx="2890014" cy="1430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95"/>
              </a:lnSpc>
            </a:pPr>
            <a:r>
              <a:rPr lang="en-US" sz="12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UK shoppers want healthy meals, but lack the time to plan, prep, or shop.</a:t>
            </a:r>
            <a:endParaRPr lang="en-US" sz="12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395"/>
              </a:lnSpc>
            </a:pPr>
            <a:r>
              <a:rPr lang="en-US" sz="12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Over 57</a:t>
            </a:r>
            <a:r>
              <a:rPr lang="en-US" sz="12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% of UK adults report time pressure affects food choices (Jabs and Devine, 2025).</a:t>
            </a:r>
            <a:endParaRPr lang="en-US" sz="12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395"/>
              </a:lnSpc>
            </a:pPr>
            <a:r>
              <a:rPr lang="en-US" sz="12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Busy workers, students, and families rely on unhealthy convenience foods.</a:t>
            </a:r>
            <a:endParaRPr lang="en-US" sz="12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395"/>
              </a:lnSpc>
            </a:pPr>
            <a:r>
              <a:rPr lang="en-US" sz="12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There is a gap between convenience and nutrition.</a:t>
            </a:r>
            <a:endParaRPr lang="en-US" sz="12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137650" y="2635885"/>
            <a:ext cx="3159125" cy="26035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>
              <a:lnSpc>
                <a:spcPts val="1665"/>
              </a:lnSpc>
            </a:pPr>
            <a:r>
              <a:rPr lang="en-US" sz="1400" b="1" dirty="0">
                <a:solidFill>
                  <a:srgbClr val="01012C"/>
                </a:solidFill>
                <a:latin typeface="Times New Roman" panose="02020603050405020304" charset="0"/>
                <a:ea typeface="Nirmala UI" panose="020B0502040204020203" pitchFamily="34" charset="0"/>
                <a:cs typeface="Times New Roman" panose="02020603050405020304" charset="0"/>
                <a:sym typeface="Arapey Bold" panose="02000000000000000000"/>
              </a:rPr>
              <a:t>OUR SMART MEAL KIT SOLUTION</a:t>
            </a:r>
            <a:endParaRPr lang="en-US" sz="1400" b="1" dirty="0">
              <a:solidFill>
                <a:srgbClr val="01012C"/>
              </a:solidFill>
              <a:latin typeface="Times New Roman" panose="02020603050405020304" charset="0"/>
              <a:ea typeface="Nirmala UI" panose="020B0502040204020203" pitchFamily="34" charset="0"/>
              <a:cs typeface="Times New Roman" panose="02020603050405020304" charset="0"/>
              <a:sym typeface="Arapey Bold" panose="02000000000000000000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5566514" y="1968763"/>
            <a:ext cx="2558275" cy="156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25"/>
              </a:lnSpc>
            </a:pPr>
            <a:r>
              <a:rPr lang="en-US" sz="1365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Designed for busy UK lifestyles</a:t>
            </a:r>
            <a:endParaRPr lang="en-US" sz="1365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5566512" y="1405292"/>
            <a:ext cx="4029320" cy="374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60"/>
              </a:lnSpc>
            </a:pPr>
            <a:r>
              <a:rPr lang="en-US" sz="1205" b="1">
                <a:solidFill>
                  <a:srgbClr val="FAFAF1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HEALTHY MEALS, ZERO STRESS, READY IN MINUTES</a:t>
            </a:r>
            <a:endParaRPr lang="en-US" sz="1205" b="1">
              <a:solidFill>
                <a:srgbClr val="FAFAF1"/>
              </a:solidFill>
              <a:latin typeface="Times New Roman" panose="02020603050405020304" charset="0"/>
              <a:ea typeface="Helvetica World Bold" panose="020B0800040000020004" charset="-122"/>
              <a:cs typeface="Times New Roman" panose="02020603050405020304" charset="0"/>
              <a:sym typeface="Helvetica World Bold" panose="020B08000400000200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8991968" y="2959648"/>
            <a:ext cx="3075726" cy="107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1775" lvl="1" indent="-115570" algn="just">
              <a:lnSpc>
                <a:spcPts val="1395"/>
              </a:lnSpc>
              <a:buFont typeface="Arial" panose="020B0604020202020204"/>
              <a:buChar char="•"/>
            </a:pPr>
            <a:r>
              <a:rPr lang="en-US" sz="1075" dirty="0" err="1">
                <a:solidFill>
                  <a:srgbClr val="000000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SmartMeal</a:t>
            </a:r>
            <a:r>
              <a:rPr lang="en-US" sz="1075" dirty="0">
                <a:solidFill>
                  <a:srgbClr val="000000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 Box delivers pre-portioned, fresh ingredients with 15–20 min recipes.</a:t>
            </a:r>
            <a:endParaRPr lang="en-US" sz="1075" dirty="0">
              <a:solidFill>
                <a:srgbClr val="000000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231775" lvl="1" indent="-115570" algn="just">
              <a:lnSpc>
                <a:spcPts val="1395"/>
              </a:lnSpc>
              <a:buFont typeface="Arial" panose="020B0604020202020204"/>
              <a:buChar char="•"/>
            </a:pPr>
            <a:r>
              <a:rPr lang="en-US" sz="1075" dirty="0">
                <a:solidFill>
                  <a:srgbClr val="000000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Balanced meals developed with Sainsbury’s nutrition team. </a:t>
            </a:r>
            <a:endParaRPr lang="en-US" sz="1075" dirty="0">
              <a:solidFill>
                <a:srgbClr val="000000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231775" lvl="1" indent="-115570" algn="just">
              <a:lnSpc>
                <a:spcPts val="1395"/>
              </a:lnSpc>
              <a:buFont typeface="Arial" panose="020B0604020202020204"/>
              <a:buChar char="•"/>
            </a:pPr>
            <a:r>
              <a:rPr lang="en-US" sz="1075" dirty="0">
                <a:solidFill>
                  <a:srgbClr val="000000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Healthier, fresher, and more affordable than standard takeaways</a:t>
            </a:r>
            <a:r>
              <a:rPr lang="en-US" sz="1075" dirty="0">
                <a:solidFill>
                  <a:srgbClr val="000000"/>
                </a:solidFill>
                <a:latin typeface="Helvetica World" panose="020B0500040000020004" charset="-122"/>
                <a:ea typeface="Helvetica World" panose="020B0500040000020004" charset="-122"/>
                <a:cs typeface="Helvetica World" panose="020B0500040000020004" charset="-122"/>
                <a:sym typeface="Helvetica World" panose="020B0500040000020004" charset="-122"/>
              </a:rPr>
              <a:t>.</a:t>
            </a:r>
            <a:endParaRPr lang="en-US" sz="1075" dirty="0">
              <a:solidFill>
                <a:srgbClr val="000000"/>
              </a:solidFill>
              <a:latin typeface="Helvetica World" panose="020B0500040000020004" charset="-122"/>
              <a:ea typeface="Helvetica World" panose="020B0500040000020004" charset="-122"/>
              <a:cs typeface="Helvetica World" panose="020B0500040000020004" charset="-122"/>
              <a:sym typeface="Helvetica World" panose="020B05000400000200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8991968" y="5294902"/>
            <a:ext cx="3075726" cy="357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1775" lvl="1" indent="-115570" algn="just">
              <a:lnSpc>
                <a:spcPts val="1395"/>
              </a:lnSpc>
              <a:buFont typeface="Arial" panose="020B0604020202020204"/>
              <a:buChar char="•"/>
            </a:pPr>
            <a:r>
              <a:rPr lang="en-US" sz="1075">
                <a:solidFill>
                  <a:srgbClr val="000000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Targets the UK trend toward home cooking and health-focused eating (Mintel, 2023).</a:t>
            </a:r>
            <a:endParaRPr lang="en-US" sz="1075">
              <a:solidFill>
                <a:srgbClr val="000000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5560716" y="6014593"/>
            <a:ext cx="2749359" cy="535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90"/>
              </a:lnSpc>
            </a:pPr>
            <a:r>
              <a:rPr lang="en-US" sz="167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8"/>
                <a:cs typeface="Times New Roman" panose="02020603050405020304" charset="0"/>
                <a:sym typeface="Arapey Bold" panose="02000000000000000000"/>
              </a:rPr>
              <a:t>WHO WE SERVE &amp; HOW WE DELIVER VALUE</a:t>
            </a:r>
            <a:endParaRPr lang="en-US" sz="167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8"/>
              <a:cs typeface="Times New Roman" panose="02020603050405020304" charset="0"/>
              <a:sym typeface="Arapey Bold" panose="02000000000000000000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5566514" y="6604845"/>
            <a:ext cx="2957143" cy="2173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130"/>
              </a:lnSpc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Segmentation: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Busy professionals, families, students, health-focused shoppers.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130"/>
              </a:lnSpc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Targeting: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Urban millennials (age 22–40) seeking convenience + nutritious meals.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130"/>
              </a:lnSpc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Differentiation: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Fresher + cheaper than HelloFresh and </a:t>
            </a:r>
            <a:r>
              <a:rPr lang="en-US" sz="1000" dirty="0" err="1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Gousto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; in-store availability and loyalty integration through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Nectar (Thomas, 2025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).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130"/>
              </a:lnSpc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Positioning: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“The UK’s most accessible healthy meal kit.”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just">
              <a:lnSpc>
                <a:spcPts val="1130"/>
              </a:lnSpc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4Ps Highlights:</a:t>
            </a:r>
            <a:endParaRPr lang="en-US" sz="1000" b="1" dirty="0">
              <a:solidFill>
                <a:srgbClr val="11676A"/>
              </a:solidFill>
              <a:latin typeface="Times New Roman" panose="02020603050405020304" charset="0"/>
              <a:ea typeface="Helvetica World Bold" panose="020B0800040000020004" charset="-122"/>
              <a:cs typeface="Times New Roman" panose="02020603050405020304" charset="0"/>
              <a:sym typeface="Helvetica World Bold" panose="020B0800040000020004" charset="-122"/>
            </a:endParaRPr>
          </a:p>
          <a:p>
            <a:pPr marL="187325" lvl="1" indent="-93980" algn="just">
              <a:lnSpc>
                <a:spcPts val="1130"/>
              </a:lnSpc>
              <a:buFont typeface="Arial" panose="020B0604020202020204"/>
              <a:buChar char="•"/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Product: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Fresh, portioned ingredients + digital recipe app.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187325" lvl="1" indent="-93980" algn="just">
              <a:lnSpc>
                <a:spcPts val="1130"/>
              </a:lnSpc>
              <a:buFont typeface="Arial" panose="020B0604020202020204"/>
              <a:buChar char="•"/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Price: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Competitive tiered pricing (value–premium).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187325" lvl="1" indent="-93980" algn="just">
              <a:lnSpc>
                <a:spcPts val="1130"/>
              </a:lnSpc>
              <a:buFont typeface="Arial" panose="020B0604020202020204"/>
              <a:buChar char="•"/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Place: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Sainsbury’s supermarkets + online delivery.</a:t>
            </a:r>
            <a:endParaRPr lang="en-US" sz="1000" dirty="0">
              <a:solidFill>
                <a:srgbClr val="11676A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187325" lvl="1" indent="-93980" algn="just">
              <a:lnSpc>
                <a:spcPts val="1130"/>
              </a:lnSpc>
              <a:buFont typeface="Arial" panose="020B0604020202020204"/>
              <a:buChar char="•"/>
            </a:pPr>
            <a:r>
              <a:rPr lang="en-US" sz="1000" b="1" dirty="0">
                <a:solidFill>
                  <a:srgbClr val="11676A"/>
                </a:solidFill>
                <a:latin typeface="Times New Roman" panose="02020603050405020304" charset="0"/>
                <a:ea typeface="Helvetica World Bold" panose="020B0800040000020004" charset="-122"/>
                <a:cs typeface="Times New Roman" panose="02020603050405020304" charset="0"/>
                <a:sym typeface="Helvetica World Bold" panose="020B0800040000020004" charset="-122"/>
              </a:rPr>
              <a:t>Promotion: </a:t>
            </a:r>
            <a:r>
              <a:rPr lang="en-US" sz="1000" dirty="0">
                <a:solidFill>
                  <a:srgbClr val="11676A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Nectar rewards, social media food creators, in-store displays</a:t>
            </a:r>
            <a:r>
              <a:rPr lang="en-US" sz="1000" dirty="0">
                <a:solidFill>
                  <a:srgbClr val="11676A"/>
                </a:solidFill>
                <a:latin typeface="Helvetica World" panose="020B0500040000020004" charset="-122"/>
                <a:ea typeface="Helvetica World" panose="020B0500040000020004" charset="-122"/>
                <a:cs typeface="Helvetica World" panose="020B0500040000020004" charset="-122"/>
                <a:sym typeface="Helvetica World" panose="020B0500040000020004" charset="-122"/>
              </a:rPr>
              <a:t>.</a:t>
            </a:r>
            <a:endParaRPr lang="en-US" sz="1000" dirty="0">
              <a:solidFill>
                <a:srgbClr val="11676A"/>
              </a:solidFill>
              <a:latin typeface="Helvetica World" panose="020B0500040000020004" charset="-122"/>
              <a:ea typeface="Helvetica World" panose="020B0500040000020004" charset="-122"/>
              <a:cs typeface="Helvetica World" panose="020B0500040000020004" charset="-122"/>
              <a:sym typeface="Helvetica World" panose="020B05000400000200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9399335" y="6137343"/>
            <a:ext cx="2493784" cy="6470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25"/>
              </a:lnSpc>
            </a:pPr>
            <a:r>
              <a:rPr lang="en-US" sz="1805" b="1" dirty="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8"/>
                <a:cs typeface="Times New Roman" panose="02020603050405020304" charset="0"/>
                <a:sym typeface="Arapey Bold" panose="02000000000000000000"/>
              </a:rPr>
              <a:t>MAKE HEALTHY EATING EFFORTLESS</a:t>
            </a:r>
            <a:endParaRPr lang="en-US" sz="1805" b="1" dirty="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8"/>
              <a:cs typeface="Times New Roman" panose="02020603050405020304" charset="0"/>
              <a:sym typeface="Arapey Bold" panose="02000000000000000000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9053447" y="6952381"/>
            <a:ext cx="1537863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795"/>
              </a:lnSpc>
            </a:pPr>
            <a:r>
              <a:rPr lang="en-US" sz="132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Try SmartMeal Box today and enjoy:</a:t>
            </a:r>
            <a:endParaRPr lang="en-US" sz="132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285115" lvl="1" indent="-142240" algn="just">
              <a:lnSpc>
                <a:spcPts val="1795"/>
              </a:lnSpc>
              <a:buFont typeface="Arial" panose="020B0604020202020204"/>
              <a:buChar char="•"/>
            </a:pPr>
            <a:r>
              <a:rPr lang="en-US" sz="132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Fresh ingredients</a:t>
            </a:r>
            <a:endParaRPr lang="en-US" sz="132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285115" lvl="1" indent="-142240" algn="just">
              <a:lnSpc>
                <a:spcPts val="1795"/>
              </a:lnSpc>
              <a:buFont typeface="Arial" panose="020B0604020202020204"/>
              <a:buChar char="•"/>
            </a:pPr>
            <a:r>
              <a:rPr lang="en-US" sz="132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Quick recipes</a:t>
            </a:r>
            <a:endParaRPr lang="en-US" sz="132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285115" lvl="1" indent="-142240" algn="just">
              <a:lnSpc>
                <a:spcPts val="1795"/>
              </a:lnSpc>
              <a:buFont typeface="Arial" panose="020B0604020202020204"/>
              <a:buChar char="•"/>
            </a:pPr>
            <a:r>
              <a:rPr lang="en-US" sz="132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Healthy meals</a:t>
            </a:r>
            <a:endParaRPr lang="en-US" sz="132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marL="285115" lvl="1" indent="-142240" algn="just">
              <a:lnSpc>
                <a:spcPts val="1795"/>
              </a:lnSpc>
              <a:buFont typeface="Arial" panose="020B0604020202020204"/>
              <a:buChar char="•"/>
            </a:pPr>
            <a:r>
              <a:rPr lang="en-US" sz="132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Nectar rewards</a:t>
            </a:r>
            <a:endParaRPr lang="en-US" sz="132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9137587" y="8880643"/>
            <a:ext cx="2952031" cy="447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45"/>
              </a:lnSpc>
            </a:pPr>
            <a:r>
              <a:rPr lang="en-US" sz="134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Available in-store and online.</a:t>
            </a:r>
            <a:endParaRPr lang="en-US" sz="134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  <a:p>
            <a:pPr algn="ctr">
              <a:lnSpc>
                <a:spcPts val="1745"/>
              </a:lnSpc>
            </a:pPr>
            <a:r>
              <a:rPr lang="en-US" sz="1340">
                <a:solidFill>
                  <a:srgbClr val="FFFFFF"/>
                </a:solidFill>
                <a:latin typeface="Times New Roman" panose="02020603050405020304" charset="0"/>
                <a:ea typeface="Helvetica World" panose="020B0500040000020004" charset="-122"/>
                <a:cs typeface="Times New Roman" panose="02020603050405020304" charset="0"/>
                <a:sym typeface="Helvetica World" panose="020B0500040000020004" charset="-122"/>
              </a:rPr>
              <a:t>Your routine, made healthier.</a:t>
            </a:r>
            <a:endParaRPr lang="en-US" sz="1340">
              <a:solidFill>
                <a:srgbClr val="FFFFFF"/>
              </a:solidFill>
              <a:latin typeface="Times New Roman" panose="02020603050405020304" charset="0"/>
              <a:ea typeface="Helvetica World" panose="020B0500040000020004" charset="-122"/>
              <a:cs typeface="Times New Roman" panose="02020603050405020304" charset="0"/>
              <a:sym typeface="Helvetica World" panose="020B050004000002000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32869" y="1828800"/>
            <a:ext cx="11277600" cy="41549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Jabs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J. and Devine, C.M. (2025). Time Scarcity and Food choices: an Overview. Appetite, [online] 47(2),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pp.196–204.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Mintel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(2023). Mintel Announces Global Food and Drink Trends for 2023. [online] www.mintel.com.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Thomas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R. (2025). UK Trends 2024. [online] Igd.com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2079</Words>
  <Application>WPS Presentation</Application>
  <PresentationFormat>Custom</PresentationFormat>
  <Paragraphs>62</Paragraphs>
  <Slides>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19" baseType="lpstr">
      <vt:lpstr>Arial</vt:lpstr>
      <vt:lpstr>SimSun</vt:lpstr>
      <vt:lpstr>Wingdings</vt:lpstr>
      <vt:lpstr>Times New Roman</vt:lpstr>
      <vt:lpstr>Alex Brush</vt:lpstr>
      <vt:lpstr>Alice</vt:lpstr>
      <vt:lpstr>Arapey Bold</vt:lpstr>
      <vt:lpstr>Nirmala UI</vt:lpstr>
      <vt:lpstr>Helvetica World</vt:lpstr>
      <vt:lpstr>Helvetica World Bold</vt:lpstr>
      <vt:lpstr>Arial</vt:lpstr>
      <vt:lpstr>Helvetica World</vt:lpstr>
      <vt:lpstr>Microsoft YaHei</vt:lpstr>
      <vt:lpstr>Arial Unicode MS</vt:lpstr>
      <vt:lpstr>Calibri</vt:lpstr>
      <vt:lpstr>Office Theme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Green Minimalist Modern Business Infographic Poster</dc:title>
  <dc:creator/>
  <cp:lastModifiedBy>ROHAN</cp:lastModifiedBy>
  <cp:revision>12</cp:revision>
  <dcterms:created xsi:type="dcterms:W3CDTF">2006-08-16T00:00:00Z</dcterms:created>
  <dcterms:modified xsi:type="dcterms:W3CDTF">2025-11-29T18:41:34Z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B77860BECC054DA092A7AB8F5DD4FEBD_12</vt:lpwstr>
  </property>
  <property fmtid="{D5CDD505-2E9C-101B-9397-08002B2CF9AE}" pid="3" name="KSOProductBuildVer">
    <vt:lpwstr>1033-12.2.0.23155</vt:lpwstr>
  </property>
</Properties>
</file>