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60" r:id="rId5"/>
    <p:sldId id="450" r:id="rId6"/>
    <p:sldId id="467" r:id="rId7"/>
    <p:sldId id="492" r:id="rId8"/>
    <p:sldId id="493" r:id="rId9"/>
    <p:sldId id="494" r:id="rId10"/>
    <p:sldId id="496" r:id="rId11"/>
    <p:sldId id="468" r:id="rId12"/>
    <p:sldId id="452" r:id="rId13"/>
    <p:sldId id="453" r:id="rId14"/>
    <p:sldId id="460" r:id="rId15"/>
    <p:sldId id="497" r:id="rId16"/>
    <p:sldId id="458" r:id="rId17"/>
    <p:sldId id="457" r:id="rId18"/>
    <p:sldId id="498" r:id="rId19"/>
    <p:sldId id="462" r:id="rId20"/>
    <p:sldId id="466" r:id="rId21"/>
    <p:sldId id="499" r:id="rId22"/>
    <p:sldId id="461" r:id="rId23"/>
    <p:sldId id="463" r:id="rId24"/>
    <p:sldId id="464" r:id="rId25"/>
    <p:sldId id="469" r:id="rId26"/>
    <p:sldId id="489" r:id="rId27"/>
    <p:sldId id="491" r:id="rId28"/>
    <p:sldId id="481" r:id="rId29"/>
    <p:sldId id="454" r:id="rId30"/>
    <p:sldId id="470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103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sty Jose" userId="47a6efec-86cc-4a34-b886-028dba74405c" providerId="ADAL" clId="{45F656FA-91C1-48A7-AF6B-670FB4792AB7}"/>
    <pc:docChg chg="modSld">
      <pc:chgData name="Besty Jose" userId="47a6efec-86cc-4a34-b886-028dba74405c" providerId="ADAL" clId="{45F656FA-91C1-48A7-AF6B-670FB4792AB7}" dt="2025-05-28T08:04:16.505" v="0" actId="20577"/>
      <pc:docMkLst>
        <pc:docMk/>
      </pc:docMkLst>
      <pc:sldChg chg="modSp mod">
        <pc:chgData name="Besty Jose" userId="47a6efec-86cc-4a34-b886-028dba74405c" providerId="ADAL" clId="{45F656FA-91C1-48A7-AF6B-670FB4792AB7}" dt="2025-05-28T08:04:16.505" v="0" actId="20577"/>
        <pc:sldMkLst>
          <pc:docMk/>
          <pc:sldMk cId="1304406290" sldId="481"/>
        </pc:sldMkLst>
        <pc:spChg chg="mod">
          <ac:chgData name="Besty Jose" userId="47a6efec-86cc-4a34-b886-028dba74405c" providerId="ADAL" clId="{45F656FA-91C1-48A7-AF6B-670FB4792AB7}" dt="2025-05-28T08:04:16.505" v="0" actId="20577"/>
          <ac:spMkLst>
            <pc:docMk/>
            <pc:sldMk cId="1304406290" sldId="481"/>
            <ac:spMk id="3" creationId="{889D2DB3-374E-316F-62AF-704688666F4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28/05/2025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rLX8Woiak8" TargetMode="External"/><Relationship Id="rId2" Type="http://schemas.openxmlformats.org/officeDocument/2006/relationships/hyperlink" Target="https://www.youtube.com/watch?v=hFpL__zTQW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siderintelligence.com/insights/wearable-technology-healthcare-medical-devices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sterlingmedicaldevices.com/thought-leadership/medical-device-design-industry-blog/what-are-implantable-medical-devices/" TargetMode="External"/><Relationship Id="rId2" Type="http://schemas.openxmlformats.org/officeDocument/2006/relationships/hyperlink" Target="https://www.news-medical.net/health/Insight-into-Implantable-Medical-Devices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916832"/>
            <a:ext cx="8136904" cy="1800199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Wearable and Implantable Technologies</a:t>
            </a: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Wearables and Implantable in healthcare</a:t>
            </a:r>
          </a:p>
          <a:p>
            <a:pPr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use of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Wearables and Implantable 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behaviour change</a:t>
            </a:r>
          </a:p>
          <a:p>
            <a:pPr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Wearables and Implantable in delivery health promotion intervention</a:t>
            </a:r>
          </a:p>
          <a:p>
            <a:pPr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65584-A7D0-CF67-B002-3848DFF54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Wearables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89619-DC8B-9FC3-54AF-A58F3A5942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is a growing demand for wearables especially in fitness, health and entertainment industry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estimated that about 93.7 million people will use wearables by 2025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8384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6917D-F3A8-8962-F450-2CD30DC3C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Wearables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E6719-7FD5-13AB-6BDF-0AB5A10990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They are designed to be worn</a:t>
            </a:r>
          </a:p>
          <a:p>
            <a:r>
              <a:rPr lang="en-GB" dirty="0"/>
              <a:t>They are usually close to the skin </a:t>
            </a:r>
          </a:p>
          <a:p>
            <a:r>
              <a:rPr lang="en-GB" dirty="0"/>
              <a:t>They collect and transmit information usually medical and/or biological data </a:t>
            </a:r>
          </a:p>
          <a:p>
            <a:endParaRPr lang="en-GB" dirty="0"/>
          </a:p>
          <a:p>
            <a:r>
              <a:rPr lang="en-GB" b="1" i="1" dirty="0">
                <a:solidFill>
                  <a:schemeClr val="accent6"/>
                </a:solidFill>
              </a:rPr>
              <a:t>Main characteristics</a:t>
            </a:r>
            <a:r>
              <a:rPr lang="en-GB" b="1" dirty="0"/>
              <a:t>- </a:t>
            </a:r>
            <a:r>
              <a:rPr lang="en-GB" dirty="0"/>
              <a:t>Real time data collection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177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A4FD3-0066-04EB-9E89-CD66CD57F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Examples of wearables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7BC17-25E5-DA37-A771-7B5AB63523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408258"/>
            <a:ext cx="2674640" cy="417160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Common types are smart glasses and  smartwatches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b="1" i="1" dirty="0"/>
              <a:t>What others can you think of? 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2800" dirty="0"/>
              <a:t>Wrist band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2800" dirty="0"/>
              <a:t>head band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2800" dirty="0"/>
              <a:t>rings etc.</a:t>
            </a:r>
          </a:p>
        </p:txBody>
      </p:sp>
      <p:pic>
        <p:nvPicPr>
          <p:cNvPr id="4" name="Picture 3" descr="Logo&#10;&#10;Description automatically generated">
            <a:extLst>
              <a:ext uri="{FF2B5EF4-FFF2-40B4-BE49-F238E27FC236}">
                <a16:creationId xmlns:a16="http://schemas.microsoft.com/office/drawing/2014/main" id="{C5A6FEAE-D0FA-E3EF-7197-B48987BCD2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3788" y="1772816"/>
            <a:ext cx="5823599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969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10C1F-FE36-6C83-71CB-EEE4020EB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wearables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6651C-6EB3-7392-72A2-C8ED567E4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Sensors</a:t>
            </a:r>
          </a:p>
          <a:p>
            <a:r>
              <a:rPr lang="en-GB" dirty="0"/>
              <a:t>Microprocessor</a:t>
            </a:r>
          </a:p>
          <a:p>
            <a:r>
              <a:rPr lang="en-GB" dirty="0"/>
              <a:t>Batteries </a:t>
            </a:r>
          </a:p>
          <a:p>
            <a:r>
              <a:rPr lang="en-GB" dirty="0"/>
              <a:t>Internet connection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0018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53CED-5FCA-4B77-C2C6-298D4FD2E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Wearables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4538F-3FCA-3432-0A14-03A9695E1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Can you mention some of the activities these wearables can perform?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Watch this two videos and write out some of the activities wearables can perform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2"/>
              </a:rPr>
              <a:t>What Is Wearable Tech In 60 seconds – YouTube</a:t>
            </a:r>
            <a:endParaRPr lang="en-GB" dirty="0"/>
          </a:p>
          <a:p>
            <a:r>
              <a:rPr lang="en-GB" dirty="0">
                <a:hlinkClick r:id="rId3"/>
              </a:rPr>
              <a:t>What is Wearable Tech and what can I do with it? - YouTube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826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53CED-5FCA-4B77-C2C6-298D4FD2E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Wearables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4538F-3FCA-3432-0A14-03A9695E1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Can you mention some of the activities these wearables can perform?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Count step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Heart rate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Blood pressure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ECG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Calories burned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Distance travel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Respiratory rates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Temperature </a:t>
            </a:r>
          </a:p>
          <a:p>
            <a:pPr marL="0" indent="0">
              <a:buNone/>
            </a:pPr>
            <a:r>
              <a:rPr lang="en-GB" dirty="0"/>
              <a:t>Insider Intelligence (2022) </a:t>
            </a:r>
          </a:p>
        </p:txBody>
      </p:sp>
    </p:spTree>
    <p:extLst>
      <p:ext uri="{BB962C8B-B14F-4D97-AF65-F5344CB8AC3E}">
        <p14:creationId xmlns:p14="http://schemas.microsoft.com/office/powerpoint/2010/main" val="3228266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Implantable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Since the first pacemaker implant in the 1950s, there as been a growing number of individuals using implantable devices.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estimated that 5-6% of the population in industrialised countries  use some sort of implantable medical devices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Joung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2013).</a:t>
            </a:r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B1D1B-1B40-0073-A2D5-F544A16E5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Implantable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2E287-6E2C-DFE2-47F1-6B734DB28C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Implantable are devices placed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surgically or medically into the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body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is intended to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remain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after the procedure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Joung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2013)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Implantable devices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 placed into the </a:t>
            </a:r>
            <a:r>
              <a:rPr lang="en-GB" b="1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body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either </a:t>
            </a:r>
            <a:r>
              <a:rPr lang="en-GB" b="1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permanently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b="1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temporarily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support functions of specific organs or tissues, monitor physiological activities, or deliver medicines (Medical Net, 2022).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646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08482-8DCD-2B3B-8C89-C882E4B9D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Implantable over the years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9D880-D153-D5BD-67C4-7E8BB2C693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Haddow et al (2016)</a:t>
            </a:r>
          </a:p>
          <a:p>
            <a:r>
              <a:rPr lang="en-GB" dirty="0"/>
              <a:t>First Generation </a:t>
            </a:r>
            <a:r>
              <a:rPr lang="en-GB" b="1" dirty="0">
                <a:solidFill>
                  <a:srgbClr val="7030A0"/>
                </a:solidFill>
              </a:rPr>
              <a:t>– External or removable, wearable or attachable </a:t>
            </a:r>
            <a:r>
              <a:rPr lang="en-GB" dirty="0"/>
              <a:t>e.g. hearing aids, teeth, joint braces, sleep apnoea monitors </a:t>
            </a:r>
          </a:p>
          <a:p>
            <a:r>
              <a:rPr lang="en-GB" dirty="0"/>
              <a:t>Second generation – </a:t>
            </a:r>
            <a:r>
              <a:rPr lang="en-GB" b="1" dirty="0">
                <a:solidFill>
                  <a:srgbClr val="7030A0"/>
                </a:solidFill>
              </a:rPr>
              <a:t>Penetrable</a:t>
            </a:r>
            <a:r>
              <a:rPr lang="en-GB" dirty="0"/>
              <a:t> with components inside and outside the body. e.g. cochlear implants, insulin pumps </a:t>
            </a:r>
          </a:p>
          <a:p>
            <a:r>
              <a:rPr lang="en-GB" dirty="0"/>
              <a:t>Third generation- </a:t>
            </a:r>
            <a:r>
              <a:rPr lang="en-GB" b="1" dirty="0">
                <a:solidFill>
                  <a:srgbClr val="7030A0"/>
                </a:solidFill>
              </a:rPr>
              <a:t>Fully integrated</a:t>
            </a:r>
            <a:r>
              <a:rPr lang="en-GB" dirty="0"/>
              <a:t>. e.g. cardiac defibrillators, in vivo biosensors, deep brain stimulators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764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6D3A6-712C-9668-B02A-5A0A1F77E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Implantable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80FDC-6518-2E94-8715-5A4FD5325A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Implantable have being able to: </a:t>
            </a:r>
          </a:p>
          <a:p>
            <a:r>
              <a:rPr lang="en-GB" dirty="0"/>
              <a:t>Rebuild body functions </a:t>
            </a:r>
          </a:p>
          <a:p>
            <a:r>
              <a:rPr lang="en-GB" dirty="0"/>
              <a:t>Expand longevity</a:t>
            </a:r>
          </a:p>
          <a:p>
            <a:r>
              <a:rPr lang="en-GB" dirty="0"/>
              <a:t>Achieve a better quality of life </a:t>
            </a:r>
          </a:p>
        </p:txBody>
      </p:sp>
    </p:spTree>
    <p:extLst>
      <p:ext uri="{BB962C8B-B14F-4D97-AF65-F5344CB8AC3E}">
        <p14:creationId xmlns:p14="http://schemas.microsoft.com/office/powerpoint/2010/main" val="733279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8A15A-4185-F21D-AF04-809260226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examples of implantable devices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BC4B06-E2E6-16C3-1D70-AC74E1789B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229600" cy="639762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C00000"/>
                </a:solidFill>
              </a:rPr>
              <a:t>Match these devices to the body part/organ </a:t>
            </a:r>
          </a:p>
          <a:p>
            <a:r>
              <a:rPr lang="en-GB" dirty="0">
                <a:solidFill>
                  <a:srgbClr val="C00000"/>
                </a:solidFill>
              </a:rPr>
              <a:t>NB: More than one device may be matched to a body part/organ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F7A62-C471-92E9-353E-8B1D812F79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13" y="2292350"/>
            <a:ext cx="4041775" cy="329689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Cardioverter defibrillator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Pacemaker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Breast implant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Cochlear implant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Left ventricular assist devices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Intraocular lenses</a:t>
            </a:r>
          </a:p>
          <a:p>
            <a:pPr algn="l"/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Contraceptive intrauterine devices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Hip implants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E9D17A-895B-56EF-A86F-9A57291A84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292350"/>
            <a:ext cx="4041775" cy="329689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Breast </a:t>
            </a:r>
          </a:p>
          <a:p>
            <a:r>
              <a:rPr lang="en-GB" dirty="0"/>
              <a:t>Ears </a:t>
            </a:r>
          </a:p>
          <a:p>
            <a:r>
              <a:rPr lang="en-GB" dirty="0"/>
              <a:t>Eyes</a:t>
            </a:r>
          </a:p>
          <a:p>
            <a:r>
              <a:rPr lang="en-GB" dirty="0"/>
              <a:t>Heart </a:t>
            </a:r>
          </a:p>
          <a:p>
            <a:r>
              <a:rPr lang="en-GB" dirty="0"/>
              <a:t>Hip</a:t>
            </a:r>
          </a:p>
          <a:p>
            <a:r>
              <a:rPr lang="en-GB" dirty="0"/>
              <a:t>Uterus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407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C1DA0-0CD4-3E30-71FB-3AA616522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examples of implantable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8A365-E27F-499C-75B3-06CF49432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Breast-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Breast implant </a:t>
            </a:r>
          </a:p>
          <a:p>
            <a:r>
              <a:rPr lang="en-GB" dirty="0"/>
              <a:t>Ears-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Cochlear implant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Eyes-  Intraocular lenses</a:t>
            </a:r>
          </a:p>
          <a:p>
            <a:r>
              <a:rPr lang="en-GB" dirty="0"/>
              <a:t>Heart-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Cardioverter defibrillator, Pacemaker, Left ventricular assist devices</a:t>
            </a:r>
          </a:p>
          <a:p>
            <a:r>
              <a:rPr lang="en-GB" dirty="0"/>
              <a:t>Hip-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Hip implants</a:t>
            </a:r>
          </a:p>
          <a:p>
            <a:r>
              <a:rPr lang="en-GB" dirty="0"/>
              <a:t>Uterus- 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Contraceptive intrauterine devices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982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003C4-FBD5-14FD-08BB-74EDF2286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Drive for implantable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D025A-7CEB-09A4-C955-F69AB20A38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Usually involves a medical procedure nevertheless its use is growing due to: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Minimally invasive procedure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Better healing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Longer replacement (battery)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Size and shape of devices </a:t>
            </a:r>
          </a:p>
        </p:txBody>
      </p:sp>
    </p:spTree>
    <p:extLst>
      <p:ext uri="{BB962C8B-B14F-4D97-AF65-F5344CB8AC3E}">
        <p14:creationId xmlns:p14="http://schemas.microsoft.com/office/powerpoint/2010/main" val="1917096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24C18-695D-CE74-7876-FFA0F5951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Implantable Vs Active implantable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E4BA2-BBEE-C5EA-AFCD-E33A4FCC06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implantable medical device is a biomedical device placed in the human body during surgery or other clinical intervention to serve a specific function.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implantable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“rely for its functioning a source of electrical energy or any source of power other than that directly generated by the human body or gravity.”</a:t>
            </a:r>
          </a:p>
          <a:p>
            <a:pPr marL="0" indent="0">
              <a:buNone/>
            </a:pPr>
            <a:endParaRPr lang="en-GB" b="0" i="0" dirty="0">
              <a:solidFill>
                <a:srgbClr val="383F47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  <a:latin typeface="Roboto" panose="02000000000000000000" pitchFamily="2" charset="0"/>
              </a:rPr>
              <a:t>(Sterling Medical Device, 2022)</a:t>
            </a:r>
            <a:endParaRPr lang="en-GB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114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F7853-D923-3774-829E-31780B8BA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implantable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6DA3B-FD1F-048B-6A73-99600C03E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are “intelligent” implantable devices that use sensors and algorithms. </a:t>
            </a:r>
          </a:p>
          <a:p>
            <a:r>
              <a:rPr lang="en-GB" dirty="0"/>
              <a:t>Collect real-time data </a:t>
            </a:r>
          </a:p>
          <a:p>
            <a:r>
              <a:rPr lang="en-GB" dirty="0"/>
              <a:t>Useful for prevention and monitoring </a:t>
            </a:r>
          </a:p>
        </p:txBody>
      </p:sp>
    </p:spTree>
    <p:extLst>
      <p:ext uri="{BB962C8B-B14F-4D97-AF65-F5344CB8AC3E}">
        <p14:creationId xmlns:p14="http://schemas.microsoft.com/office/powerpoint/2010/main" val="4225741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A37E8-3A4A-5CC1-C14E-F2DCD71F5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Consideration for implantable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B6731-FE2B-3982-BD5E-424CD5BA34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Biocompatibility </a:t>
            </a:r>
          </a:p>
          <a:p>
            <a:r>
              <a:rPr lang="en-GB" dirty="0"/>
              <a:t>Packaging </a:t>
            </a:r>
          </a:p>
          <a:p>
            <a:r>
              <a:rPr lang="en-GB" dirty="0"/>
              <a:t>Design </a:t>
            </a:r>
          </a:p>
          <a:p>
            <a:r>
              <a:rPr lang="en-GB" dirty="0"/>
              <a:t>Power management</a:t>
            </a:r>
          </a:p>
          <a:p>
            <a:r>
              <a:rPr lang="en-GB" dirty="0"/>
              <a:t>Detection or wireless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1053260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908CA-2385-64B6-567B-1539150B1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Drive for implantable and wearable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5BAE7-BFCF-BAB5-6398-8CDC9B1514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Growing older population </a:t>
            </a:r>
          </a:p>
          <a:p>
            <a:r>
              <a:rPr lang="en-GB" dirty="0"/>
              <a:t>Increase rate of chronic disease</a:t>
            </a:r>
          </a:p>
          <a:p>
            <a:r>
              <a:rPr lang="en-GB" dirty="0"/>
              <a:t>COVID-19</a:t>
            </a:r>
          </a:p>
          <a:p>
            <a:r>
              <a:rPr lang="en-GB" dirty="0"/>
              <a:t>Changing demographics</a:t>
            </a:r>
          </a:p>
        </p:txBody>
      </p:sp>
    </p:spTree>
    <p:extLst>
      <p:ext uri="{BB962C8B-B14F-4D97-AF65-F5344CB8AC3E}">
        <p14:creationId xmlns:p14="http://schemas.microsoft.com/office/powerpoint/2010/main" val="252966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C9E00-6460-B7A9-EC76-A9DA30D18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in healthcare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71421-AD44-C5F4-DF0A-3F3B9A842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Disease prevention </a:t>
            </a:r>
          </a:p>
          <a:p>
            <a:r>
              <a:rPr lang="en-GB" dirty="0"/>
              <a:t>Real-time data collection </a:t>
            </a:r>
          </a:p>
          <a:p>
            <a:r>
              <a:rPr lang="en-GB" dirty="0"/>
              <a:t>Early detection of disease</a:t>
            </a:r>
          </a:p>
          <a:p>
            <a:r>
              <a:rPr lang="en-GB" dirty="0"/>
              <a:t>Real-time monitoring of disease </a:t>
            </a:r>
          </a:p>
          <a:p>
            <a:r>
              <a:rPr lang="en-GB" dirty="0"/>
              <a:t>Virtual patient care </a:t>
            </a:r>
          </a:p>
          <a:p>
            <a:r>
              <a:rPr lang="en-GB" dirty="0"/>
              <a:t>Tailored treatment</a:t>
            </a:r>
          </a:p>
          <a:p>
            <a:r>
              <a:rPr lang="en-GB" dirty="0"/>
              <a:t>Improved access 	</a:t>
            </a:r>
          </a:p>
          <a:p>
            <a:r>
              <a:rPr lang="en-GB" dirty="0"/>
              <a:t>Reduces the need for invasive monitoring and treatment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Gaobotse</a:t>
            </a:r>
            <a:r>
              <a:rPr lang="en-GB" dirty="0"/>
              <a:t> et al., 2022;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Andreu-Perez et al.,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907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0EE4F-3052-A854-9191-CC6E498E2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5C571-2C82-3C2C-B4D1-8B36D92269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Empowering leading to lifestyle modification</a:t>
            </a:r>
          </a:p>
          <a:p>
            <a:r>
              <a:rPr lang="en-GB" dirty="0"/>
              <a:t>Monitoring </a:t>
            </a:r>
          </a:p>
          <a:p>
            <a:r>
              <a:rPr lang="en-GB" dirty="0"/>
              <a:t>Data collection</a:t>
            </a:r>
          </a:p>
          <a:p>
            <a:r>
              <a:rPr lang="en-GB" dirty="0"/>
              <a:t>Provision of information </a:t>
            </a:r>
          </a:p>
          <a:p>
            <a:r>
              <a:rPr lang="en-GB" dirty="0"/>
              <a:t>Serve as “nudge”</a:t>
            </a:r>
          </a:p>
          <a:p>
            <a:r>
              <a:rPr lang="en-GB" dirty="0"/>
              <a:t>Identify ‘at risk’ group</a:t>
            </a:r>
          </a:p>
          <a:p>
            <a:r>
              <a:rPr lang="en-GB" dirty="0"/>
              <a:t>Aids groups comparisons  </a:t>
            </a:r>
          </a:p>
        </p:txBody>
      </p:sp>
    </p:spTree>
    <p:extLst>
      <p:ext uri="{BB962C8B-B14F-4D97-AF65-F5344CB8AC3E}">
        <p14:creationId xmlns:p14="http://schemas.microsoft.com/office/powerpoint/2010/main" val="501981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AE987-8576-7ACB-B67F-CC4F978D0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60CCB-4878-DACF-2FE5-38408CCB14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Energy consumption – need to recharge</a:t>
            </a:r>
          </a:p>
          <a:p>
            <a:r>
              <a:rPr lang="en-GB" dirty="0"/>
              <a:t>Privacy concerns </a:t>
            </a:r>
          </a:p>
          <a:p>
            <a:r>
              <a:rPr lang="en-GB" dirty="0"/>
              <a:t>Lack of evidence – Hesitancy </a:t>
            </a:r>
          </a:p>
          <a:p>
            <a:r>
              <a:rPr lang="en-GB" dirty="0"/>
              <a:t>Potential of a “Nocebo effect”</a:t>
            </a:r>
          </a:p>
          <a:p>
            <a:r>
              <a:rPr lang="en-GB" dirty="0"/>
              <a:t>Tendency to individualised</a:t>
            </a:r>
          </a:p>
          <a:p>
            <a:r>
              <a:rPr lang="en-GB" dirty="0"/>
              <a:t>Can be victim blaming </a:t>
            </a:r>
          </a:p>
        </p:txBody>
      </p:sp>
    </p:spTree>
    <p:extLst>
      <p:ext uri="{BB962C8B-B14F-4D97-AF65-F5344CB8AC3E}">
        <p14:creationId xmlns:p14="http://schemas.microsoft.com/office/powerpoint/2010/main" val="2156807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18568160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110C-EA84-F9E9-8BF2-E60F85C2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204864"/>
            <a:ext cx="7772400" cy="1362075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activity- 50 mins </a:t>
            </a:r>
          </a:p>
        </p:txBody>
      </p:sp>
    </p:spTree>
    <p:extLst>
      <p:ext uri="{BB962C8B-B14F-4D97-AF65-F5344CB8AC3E}">
        <p14:creationId xmlns:p14="http://schemas.microsoft.com/office/powerpoint/2010/main" val="36199235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7D86E-E96D-EC37-3B30-5C0DB3F4E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D2DB3-374E-316F-62AF-704688666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groups of two to three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Pick a health promotion activity and discuss how w</a:t>
            </a:r>
            <a:r>
              <a:rPr lang="en-GB" sz="32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earables and/or Implantable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be used to deliver the intervention </a:t>
            </a:r>
          </a:p>
          <a:p>
            <a:r>
              <a:rPr lang="en-GB" dirty="0"/>
              <a:t>Choose someone to present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44062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E7143-9511-FE82-7CC9-5CABC6609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446CE-A06D-7923-4DE6-8A2AF3554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24744"/>
            <a:ext cx="8363272" cy="4464495"/>
          </a:xfrm>
        </p:spPr>
        <p:txBody>
          <a:bodyPr>
            <a:noAutofit/>
          </a:bodyPr>
          <a:lstStyle/>
          <a:p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Andreu-Perez, J.,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Leff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 R., Ip, H. M., &amp; Yang, G. Z. (2015). From wearable sensors to smart implants-–toward pervasive and personalized healthcare.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IEEE Transactions on Biomedical Engineering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62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(12), 2750-2762.</a:t>
            </a:r>
          </a:p>
          <a:p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Gaobotse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Mbunge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Batani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&amp;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Muchemwa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 (2022). Non-invasive smart implants in healthcare: Redefining healthcare services delivery through sensors and emerging digital health technologies.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Sensors International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100156.</a:t>
            </a:r>
          </a:p>
          <a:p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Haddow, G., Harmon, S. H., &amp; Gilman, L. (2016). Implantable smart technologies (IST): defining the ‘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sting’in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data and device.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Care Analysis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24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210-227.</a:t>
            </a:r>
          </a:p>
          <a:p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Insider intelligence (2022) Latest trends in medical monitoring devices and wearable health technology. Available at: 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https://www.insiderintelligence.com/insights/wearable-technology-healthcare-medical-devices/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24810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0AF67-F06E-C952-E79F-D39DCABAA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E1501-548D-A5BB-5F9D-2A730C3D90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Joung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Y. H. (2013). Development of implantable medical devices: from an engineering perspective. 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</a:t>
            </a:r>
            <a:r>
              <a:rPr lang="en-GB" sz="32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neurourology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journal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17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98.</a:t>
            </a:r>
            <a:endParaRPr lang="en-GB" sz="3200" dirty="0"/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Lupton, D. (2014). Health promotion in the digital era: a critical commentary.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promotion international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30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174-183.</a:t>
            </a:r>
            <a:endParaRPr lang="en-GB" dirty="0"/>
          </a:p>
          <a:p>
            <a:r>
              <a:rPr lang="en-GB" dirty="0"/>
              <a:t>Medical Net (2022) Insight into Implantable Medical Devices. Available at: </a:t>
            </a:r>
            <a:r>
              <a:rPr lang="en-GB" dirty="0">
                <a:hlinkClick r:id="rId2"/>
              </a:rPr>
              <a:t>https://www.news-medical.net/health/Insight-into-Implantable-Medical-Devices.aspx</a:t>
            </a:r>
            <a:endParaRPr lang="en-GB" dirty="0"/>
          </a:p>
          <a:p>
            <a:r>
              <a:rPr lang="en-GB" dirty="0"/>
              <a:t>Sterling Medical Device (2022) What are Implantable Medical Devices? Available at:  </a:t>
            </a:r>
            <a:r>
              <a:rPr lang="en-GB" dirty="0">
                <a:hlinkClick r:id="rId3"/>
              </a:rPr>
              <a:t>https://sterlingmedicaldevices.com/thought-leadership/medical-device-design-industry-blog/what-are-implantable-medical-devices/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8419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1073</Words>
  <Application>Microsoft Office PowerPoint</Application>
  <PresentationFormat>On-screen Show (4:3)</PresentationFormat>
  <Paragraphs>160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Myriad Pro</vt:lpstr>
      <vt:lpstr>Arial</vt:lpstr>
      <vt:lpstr>Calibri</vt:lpstr>
      <vt:lpstr>Roboto</vt:lpstr>
      <vt:lpstr>Wingdings</vt:lpstr>
      <vt:lpstr>20140311PresentationUWTSDTemplate</vt:lpstr>
      <vt:lpstr>  Wearable and Implantable Technologies </vt:lpstr>
      <vt:lpstr>Learning objectives</vt:lpstr>
      <vt:lpstr>Wearables</vt:lpstr>
      <vt:lpstr>Wearables</vt:lpstr>
      <vt:lpstr>Examples of wearables </vt:lpstr>
      <vt:lpstr>How wearables work</vt:lpstr>
      <vt:lpstr>Wearables</vt:lpstr>
      <vt:lpstr>Wearables</vt:lpstr>
      <vt:lpstr>Implantable </vt:lpstr>
      <vt:lpstr>Implantable contd..</vt:lpstr>
      <vt:lpstr>Implantable over the years</vt:lpstr>
      <vt:lpstr>Implantable </vt:lpstr>
      <vt:lpstr>Common examples of implantable devices</vt:lpstr>
      <vt:lpstr>Common examples of implantable devices</vt:lpstr>
      <vt:lpstr>Drive for implantable </vt:lpstr>
      <vt:lpstr>Implantable Vs Active implantable</vt:lpstr>
      <vt:lpstr>Smart implantable </vt:lpstr>
      <vt:lpstr>Consideration for implantable </vt:lpstr>
      <vt:lpstr>Drive for implantable and wearable</vt:lpstr>
      <vt:lpstr>Use in healthcare </vt:lpstr>
      <vt:lpstr>Health promotion </vt:lpstr>
      <vt:lpstr>Criticism </vt:lpstr>
      <vt:lpstr>BREAK</vt:lpstr>
      <vt:lpstr>Class activity- 50 mins </vt:lpstr>
      <vt:lpstr>Class activity</vt:lpstr>
      <vt:lpstr>References</vt:lpstr>
      <vt:lpstr>References..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Besty Jose</cp:lastModifiedBy>
  <cp:revision>63</cp:revision>
  <dcterms:created xsi:type="dcterms:W3CDTF">2015-04-14T15:21:28Z</dcterms:created>
  <dcterms:modified xsi:type="dcterms:W3CDTF">2025-05-28T08:04:21Z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