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5" r:id="rId12"/>
    <p:sldId id="273" r:id="rId13"/>
    <p:sldId id="274" r:id="rId14"/>
    <p:sldId id="268" r:id="rId15"/>
    <p:sldId id="269" r:id="rId16"/>
    <p:sldId id="270"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7" d="100"/>
          <a:sy n="77" d="100"/>
        </p:scale>
        <p:origin x="268" y="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649BC-0749-89D4-602B-0DC17A2E988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17DAC35-D945-E523-EAE8-C64AFA29535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B3A48CA-EED5-F610-7A79-C606E0FBDFE4}"/>
              </a:ext>
            </a:extLst>
          </p:cNvPr>
          <p:cNvSpPr>
            <a:spLocks noGrp="1"/>
          </p:cNvSpPr>
          <p:nvPr>
            <p:ph type="dt" sz="half" idx="10"/>
          </p:nvPr>
        </p:nvSpPr>
        <p:spPr/>
        <p:txBody>
          <a:bodyPr/>
          <a:lstStyle/>
          <a:p>
            <a:fld id="{D011AEBE-3005-42F1-AA92-5E8BE729AEDA}" type="datetimeFigureOut">
              <a:rPr lang="en-GB" smtClean="0"/>
              <a:t>10/02/2025</a:t>
            </a:fld>
            <a:endParaRPr lang="en-GB"/>
          </a:p>
        </p:txBody>
      </p:sp>
      <p:sp>
        <p:nvSpPr>
          <p:cNvPr id="5" name="Footer Placeholder 4">
            <a:extLst>
              <a:ext uri="{FF2B5EF4-FFF2-40B4-BE49-F238E27FC236}">
                <a16:creationId xmlns:a16="http://schemas.microsoft.com/office/drawing/2014/main" id="{9078672F-AA15-72A3-0CCD-E3300CF4B1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66F314-1392-9003-86CC-437E08733790}"/>
              </a:ext>
            </a:extLst>
          </p:cNvPr>
          <p:cNvSpPr>
            <a:spLocks noGrp="1"/>
          </p:cNvSpPr>
          <p:nvPr>
            <p:ph type="sldNum" sz="quarter" idx="12"/>
          </p:nvPr>
        </p:nvSpPr>
        <p:spPr/>
        <p:txBody>
          <a:bodyPr/>
          <a:lstStyle/>
          <a:p>
            <a:fld id="{687F5F42-5628-494E-A347-075DB366CD15}" type="slidenum">
              <a:rPr lang="en-GB" smtClean="0"/>
              <a:t>‹#›</a:t>
            </a:fld>
            <a:endParaRPr lang="en-GB"/>
          </a:p>
        </p:txBody>
      </p:sp>
    </p:spTree>
    <p:extLst>
      <p:ext uri="{BB962C8B-B14F-4D97-AF65-F5344CB8AC3E}">
        <p14:creationId xmlns:p14="http://schemas.microsoft.com/office/powerpoint/2010/main" val="1763535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B277A-D373-65FD-1F4B-610968AEA46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91ABFB5-8780-40DB-ED45-983A14D7139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F6D1406-1A9B-BC1D-3AF2-47377466899D}"/>
              </a:ext>
            </a:extLst>
          </p:cNvPr>
          <p:cNvSpPr>
            <a:spLocks noGrp="1"/>
          </p:cNvSpPr>
          <p:nvPr>
            <p:ph type="dt" sz="half" idx="10"/>
          </p:nvPr>
        </p:nvSpPr>
        <p:spPr/>
        <p:txBody>
          <a:bodyPr/>
          <a:lstStyle/>
          <a:p>
            <a:fld id="{D011AEBE-3005-42F1-AA92-5E8BE729AEDA}" type="datetimeFigureOut">
              <a:rPr lang="en-GB" smtClean="0"/>
              <a:t>10/02/2025</a:t>
            </a:fld>
            <a:endParaRPr lang="en-GB"/>
          </a:p>
        </p:txBody>
      </p:sp>
      <p:sp>
        <p:nvSpPr>
          <p:cNvPr id="5" name="Footer Placeholder 4">
            <a:extLst>
              <a:ext uri="{FF2B5EF4-FFF2-40B4-BE49-F238E27FC236}">
                <a16:creationId xmlns:a16="http://schemas.microsoft.com/office/drawing/2014/main" id="{F30E85BD-50A9-B1F4-6443-BA1BD1AC88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A1A554-ED5B-4921-AAD8-F0ACB9FE586C}"/>
              </a:ext>
            </a:extLst>
          </p:cNvPr>
          <p:cNvSpPr>
            <a:spLocks noGrp="1"/>
          </p:cNvSpPr>
          <p:nvPr>
            <p:ph type="sldNum" sz="quarter" idx="12"/>
          </p:nvPr>
        </p:nvSpPr>
        <p:spPr/>
        <p:txBody>
          <a:bodyPr/>
          <a:lstStyle/>
          <a:p>
            <a:fld id="{687F5F42-5628-494E-A347-075DB366CD15}" type="slidenum">
              <a:rPr lang="en-GB" smtClean="0"/>
              <a:t>‹#›</a:t>
            </a:fld>
            <a:endParaRPr lang="en-GB"/>
          </a:p>
        </p:txBody>
      </p:sp>
    </p:spTree>
    <p:extLst>
      <p:ext uri="{BB962C8B-B14F-4D97-AF65-F5344CB8AC3E}">
        <p14:creationId xmlns:p14="http://schemas.microsoft.com/office/powerpoint/2010/main" val="7600169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5D5EF-348F-771B-0492-2B6A92FEDFC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A21A323-A1AB-C19E-5D30-45F6C8A6358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8BBC9A1-4EA2-0CDC-A3B1-E16B9FC3835A}"/>
              </a:ext>
            </a:extLst>
          </p:cNvPr>
          <p:cNvSpPr>
            <a:spLocks noGrp="1"/>
          </p:cNvSpPr>
          <p:nvPr>
            <p:ph type="dt" sz="half" idx="10"/>
          </p:nvPr>
        </p:nvSpPr>
        <p:spPr/>
        <p:txBody>
          <a:bodyPr/>
          <a:lstStyle/>
          <a:p>
            <a:fld id="{D011AEBE-3005-42F1-AA92-5E8BE729AEDA}" type="datetimeFigureOut">
              <a:rPr lang="en-GB" smtClean="0"/>
              <a:t>10/02/2025</a:t>
            </a:fld>
            <a:endParaRPr lang="en-GB"/>
          </a:p>
        </p:txBody>
      </p:sp>
      <p:sp>
        <p:nvSpPr>
          <p:cNvPr id="5" name="Footer Placeholder 4">
            <a:extLst>
              <a:ext uri="{FF2B5EF4-FFF2-40B4-BE49-F238E27FC236}">
                <a16:creationId xmlns:a16="http://schemas.microsoft.com/office/drawing/2014/main" id="{CF3F4C26-BA83-4EE7-5B9F-3E17ED28DC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A326D5-1D46-74FC-F002-4BD9B8455021}"/>
              </a:ext>
            </a:extLst>
          </p:cNvPr>
          <p:cNvSpPr>
            <a:spLocks noGrp="1"/>
          </p:cNvSpPr>
          <p:nvPr>
            <p:ph type="sldNum" sz="quarter" idx="12"/>
          </p:nvPr>
        </p:nvSpPr>
        <p:spPr/>
        <p:txBody>
          <a:bodyPr/>
          <a:lstStyle/>
          <a:p>
            <a:fld id="{687F5F42-5628-494E-A347-075DB366CD15}" type="slidenum">
              <a:rPr lang="en-GB" smtClean="0"/>
              <a:t>‹#›</a:t>
            </a:fld>
            <a:endParaRPr lang="en-GB"/>
          </a:p>
        </p:txBody>
      </p:sp>
    </p:spTree>
    <p:extLst>
      <p:ext uri="{BB962C8B-B14F-4D97-AF65-F5344CB8AC3E}">
        <p14:creationId xmlns:p14="http://schemas.microsoft.com/office/powerpoint/2010/main" val="456608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3E31F-08DF-A080-240B-4A24A9527FA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8010B09-C0FE-E610-440F-42DED93D939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A5C8364-0AC1-DD62-BBB1-126F4C6F440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C892D0D-65BC-5809-E4A3-1DBC5FF453F6}"/>
              </a:ext>
            </a:extLst>
          </p:cNvPr>
          <p:cNvSpPr>
            <a:spLocks noGrp="1"/>
          </p:cNvSpPr>
          <p:nvPr>
            <p:ph type="dt" sz="half" idx="10"/>
          </p:nvPr>
        </p:nvSpPr>
        <p:spPr/>
        <p:txBody>
          <a:bodyPr/>
          <a:lstStyle/>
          <a:p>
            <a:fld id="{D011AEBE-3005-42F1-AA92-5E8BE729AEDA}" type="datetimeFigureOut">
              <a:rPr lang="en-GB" smtClean="0"/>
              <a:t>10/02/2025</a:t>
            </a:fld>
            <a:endParaRPr lang="en-GB"/>
          </a:p>
        </p:txBody>
      </p:sp>
      <p:sp>
        <p:nvSpPr>
          <p:cNvPr id="6" name="Footer Placeholder 5">
            <a:extLst>
              <a:ext uri="{FF2B5EF4-FFF2-40B4-BE49-F238E27FC236}">
                <a16:creationId xmlns:a16="http://schemas.microsoft.com/office/drawing/2014/main" id="{F23CD750-DB3E-B259-23C0-306B380EC4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AA8708-7CDF-D775-F84B-9738B29FCA06}"/>
              </a:ext>
            </a:extLst>
          </p:cNvPr>
          <p:cNvSpPr>
            <a:spLocks noGrp="1"/>
          </p:cNvSpPr>
          <p:nvPr>
            <p:ph type="sldNum" sz="quarter" idx="12"/>
          </p:nvPr>
        </p:nvSpPr>
        <p:spPr/>
        <p:txBody>
          <a:bodyPr/>
          <a:lstStyle/>
          <a:p>
            <a:fld id="{687F5F42-5628-494E-A347-075DB366CD15}" type="slidenum">
              <a:rPr lang="en-GB" smtClean="0"/>
              <a:t>‹#›</a:t>
            </a:fld>
            <a:endParaRPr lang="en-GB"/>
          </a:p>
        </p:txBody>
      </p:sp>
    </p:spTree>
    <p:extLst>
      <p:ext uri="{BB962C8B-B14F-4D97-AF65-F5344CB8AC3E}">
        <p14:creationId xmlns:p14="http://schemas.microsoft.com/office/powerpoint/2010/main" val="628509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C429D-D029-A8E6-D81D-5497EDEAF3C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91650B4-FA3F-AEF9-4166-9F8116A60C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DF43D36-AF7D-1927-3618-2411EDA1795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7A95EBA-3CA3-5B37-1C84-65BE94C2FBD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D19B58-F4BC-C28A-95CB-EB076C0B57E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2BC20DF-3C12-FB67-E2AB-2C28E39318D6}"/>
              </a:ext>
            </a:extLst>
          </p:cNvPr>
          <p:cNvSpPr>
            <a:spLocks noGrp="1"/>
          </p:cNvSpPr>
          <p:nvPr>
            <p:ph type="dt" sz="half" idx="10"/>
          </p:nvPr>
        </p:nvSpPr>
        <p:spPr/>
        <p:txBody>
          <a:bodyPr/>
          <a:lstStyle/>
          <a:p>
            <a:fld id="{D011AEBE-3005-42F1-AA92-5E8BE729AEDA}" type="datetimeFigureOut">
              <a:rPr lang="en-GB" smtClean="0"/>
              <a:t>10/02/2025</a:t>
            </a:fld>
            <a:endParaRPr lang="en-GB"/>
          </a:p>
        </p:txBody>
      </p:sp>
      <p:sp>
        <p:nvSpPr>
          <p:cNvPr id="8" name="Footer Placeholder 7">
            <a:extLst>
              <a:ext uri="{FF2B5EF4-FFF2-40B4-BE49-F238E27FC236}">
                <a16:creationId xmlns:a16="http://schemas.microsoft.com/office/drawing/2014/main" id="{666B743C-0F1F-E349-4364-9561514EF6B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051BF9D-346E-5098-F34F-6B8BCEED8064}"/>
              </a:ext>
            </a:extLst>
          </p:cNvPr>
          <p:cNvSpPr>
            <a:spLocks noGrp="1"/>
          </p:cNvSpPr>
          <p:nvPr>
            <p:ph type="sldNum" sz="quarter" idx="12"/>
          </p:nvPr>
        </p:nvSpPr>
        <p:spPr/>
        <p:txBody>
          <a:bodyPr/>
          <a:lstStyle/>
          <a:p>
            <a:fld id="{687F5F42-5628-494E-A347-075DB366CD15}" type="slidenum">
              <a:rPr lang="en-GB" smtClean="0"/>
              <a:t>‹#›</a:t>
            </a:fld>
            <a:endParaRPr lang="en-GB"/>
          </a:p>
        </p:txBody>
      </p:sp>
    </p:spTree>
    <p:extLst>
      <p:ext uri="{BB962C8B-B14F-4D97-AF65-F5344CB8AC3E}">
        <p14:creationId xmlns:p14="http://schemas.microsoft.com/office/powerpoint/2010/main" val="28069248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FBCF9-5DD3-D2F8-965C-9A977CF3BF4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97E19ED-1D20-7CDC-1DFC-813812C47EE1}"/>
              </a:ext>
            </a:extLst>
          </p:cNvPr>
          <p:cNvSpPr>
            <a:spLocks noGrp="1"/>
          </p:cNvSpPr>
          <p:nvPr>
            <p:ph type="dt" sz="half" idx="10"/>
          </p:nvPr>
        </p:nvSpPr>
        <p:spPr/>
        <p:txBody>
          <a:bodyPr/>
          <a:lstStyle/>
          <a:p>
            <a:fld id="{D011AEBE-3005-42F1-AA92-5E8BE729AEDA}" type="datetimeFigureOut">
              <a:rPr lang="en-GB" smtClean="0"/>
              <a:t>10/02/2025</a:t>
            </a:fld>
            <a:endParaRPr lang="en-GB"/>
          </a:p>
        </p:txBody>
      </p:sp>
      <p:sp>
        <p:nvSpPr>
          <p:cNvPr id="4" name="Footer Placeholder 3">
            <a:extLst>
              <a:ext uri="{FF2B5EF4-FFF2-40B4-BE49-F238E27FC236}">
                <a16:creationId xmlns:a16="http://schemas.microsoft.com/office/drawing/2014/main" id="{B0FD0C2F-6818-A93B-E03F-15D62F5DFF4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7DDF9BA-57AF-0F7A-A41A-7DB112B74A97}"/>
              </a:ext>
            </a:extLst>
          </p:cNvPr>
          <p:cNvSpPr>
            <a:spLocks noGrp="1"/>
          </p:cNvSpPr>
          <p:nvPr>
            <p:ph type="sldNum" sz="quarter" idx="12"/>
          </p:nvPr>
        </p:nvSpPr>
        <p:spPr/>
        <p:txBody>
          <a:bodyPr/>
          <a:lstStyle/>
          <a:p>
            <a:fld id="{687F5F42-5628-494E-A347-075DB366CD15}" type="slidenum">
              <a:rPr lang="en-GB" smtClean="0"/>
              <a:t>‹#›</a:t>
            </a:fld>
            <a:endParaRPr lang="en-GB"/>
          </a:p>
        </p:txBody>
      </p:sp>
    </p:spTree>
    <p:extLst>
      <p:ext uri="{BB962C8B-B14F-4D97-AF65-F5344CB8AC3E}">
        <p14:creationId xmlns:p14="http://schemas.microsoft.com/office/powerpoint/2010/main" val="17695643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4FD0E6-F606-3E89-6B79-DB5A4E7CE641}"/>
              </a:ext>
            </a:extLst>
          </p:cNvPr>
          <p:cNvSpPr>
            <a:spLocks noGrp="1"/>
          </p:cNvSpPr>
          <p:nvPr>
            <p:ph type="dt" sz="half" idx="10"/>
          </p:nvPr>
        </p:nvSpPr>
        <p:spPr/>
        <p:txBody>
          <a:bodyPr/>
          <a:lstStyle/>
          <a:p>
            <a:fld id="{D011AEBE-3005-42F1-AA92-5E8BE729AEDA}" type="datetimeFigureOut">
              <a:rPr lang="en-GB" smtClean="0"/>
              <a:t>10/02/2025</a:t>
            </a:fld>
            <a:endParaRPr lang="en-GB"/>
          </a:p>
        </p:txBody>
      </p:sp>
      <p:sp>
        <p:nvSpPr>
          <p:cNvPr id="3" name="Footer Placeholder 2">
            <a:extLst>
              <a:ext uri="{FF2B5EF4-FFF2-40B4-BE49-F238E27FC236}">
                <a16:creationId xmlns:a16="http://schemas.microsoft.com/office/drawing/2014/main" id="{6B2C5D4B-9B8A-A040-C62D-4291AF573DB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B67320E-D4CB-DD5B-C0A4-FFD2F9C7B20C}"/>
              </a:ext>
            </a:extLst>
          </p:cNvPr>
          <p:cNvSpPr>
            <a:spLocks noGrp="1"/>
          </p:cNvSpPr>
          <p:nvPr>
            <p:ph type="sldNum" sz="quarter" idx="12"/>
          </p:nvPr>
        </p:nvSpPr>
        <p:spPr/>
        <p:txBody>
          <a:bodyPr/>
          <a:lstStyle/>
          <a:p>
            <a:fld id="{687F5F42-5628-494E-A347-075DB366CD15}" type="slidenum">
              <a:rPr lang="en-GB" smtClean="0"/>
              <a:t>‹#›</a:t>
            </a:fld>
            <a:endParaRPr lang="en-GB"/>
          </a:p>
        </p:txBody>
      </p:sp>
    </p:spTree>
    <p:extLst>
      <p:ext uri="{BB962C8B-B14F-4D97-AF65-F5344CB8AC3E}">
        <p14:creationId xmlns:p14="http://schemas.microsoft.com/office/powerpoint/2010/main" val="27303983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F9E82-6516-3438-4871-70681B18AD2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3375AD3-F46D-1840-C648-2373B6E97D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10D5AC3-4844-F073-F68D-382694C129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86EB8C3-C10B-443A-67C8-D876AD97B067}"/>
              </a:ext>
            </a:extLst>
          </p:cNvPr>
          <p:cNvSpPr>
            <a:spLocks noGrp="1"/>
          </p:cNvSpPr>
          <p:nvPr>
            <p:ph type="dt" sz="half" idx="10"/>
          </p:nvPr>
        </p:nvSpPr>
        <p:spPr/>
        <p:txBody>
          <a:bodyPr/>
          <a:lstStyle/>
          <a:p>
            <a:fld id="{D011AEBE-3005-42F1-AA92-5E8BE729AEDA}" type="datetimeFigureOut">
              <a:rPr lang="en-GB" smtClean="0"/>
              <a:t>10/02/2025</a:t>
            </a:fld>
            <a:endParaRPr lang="en-GB"/>
          </a:p>
        </p:txBody>
      </p:sp>
      <p:sp>
        <p:nvSpPr>
          <p:cNvPr id="6" name="Footer Placeholder 5">
            <a:extLst>
              <a:ext uri="{FF2B5EF4-FFF2-40B4-BE49-F238E27FC236}">
                <a16:creationId xmlns:a16="http://schemas.microsoft.com/office/drawing/2014/main" id="{824C0872-DC2B-80FC-E087-B7AB72C759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4EF3C3-D0AE-9152-45FA-25447C8C7F4E}"/>
              </a:ext>
            </a:extLst>
          </p:cNvPr>
          <p:cNvSpPr>
            <a:spLocks noGrp="1"/>
          </p:cNvSpPr>
          <p:nvPr>
            <p:ph type="sldNum" sz="quarter" idx="12"/>
          </p:nvPr>
        </p:nvSpPr>
        <p:spPr/>
        <p:txBody>
          <a:bodyPr/>
          <a:lstStyle/>
          <a:p>
            <a:fld id="{687F5F42-5628-494E-A347-075DB366CD15}" type="slidenum">
              <a:rPr lang="en-GB" smtClean="0"/>
              <a:t>‹#›</a:t>
            </a:fld>
            <a:endParaRPr lang="en-GB"/>
          </a:p>
        </p:txBody>
      </p:sp>
    </p:spTree>
    <p:extLst>
      <p:ext uri="{BB962C8B-B14F-4D97-AF65-F5344CB8AC3E}">
        <p14:creationId xmlns:p14="http://schemas.microsoft.com/office/powerpoint/2010/main" val="1140043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411AA-1CAE-5DD7-5787-5E2C2EA3505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7289A8F-AC00-58DE-2D5F-CD14844BE9E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BC8341A-4B40-2CC6-2E90-C9970C08AD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9D3917D-3DCF-B9FB-634C-95BAF002AC58}"/>
              </a:ext>
            </a:extLst>
          </p:cNvPr>
          <p:cNvSpPr>
            <a:spLocks noGrp="1"/>
          </p:cNvSpPr>
          <p:nvPr>
            <p:ph type="dt" sz="half" idx="10"/>
          </p:nvPr>
        </p:nvSpPr>
        <p:spPr/>
        <p:txBody>
          <a:bodyPr/>
          <a:lstStyle/>
          <a:p>
            <a:fld id="{D011AEBE-3005-42F1-AA92-5E8BE729AEDA}" type="datetimeFigureOut">
              <a:rPr lang="en-GB" smtClean="0"/>
              <a:t>10/02/2025</a:t>
            </a:fld>
            <a:endParaRPr lang="en-GB"/>
          </a:p>
        </p:txBody>
      </p:sp>
      <p:sp>
        <p:nvSpPr>
          <p:cNvPr id="6" name="Footer Placeholder 5">
            <a:extLst>
              <a:ext uri="{FF2B5EF4-FFF2-40B4-BE49-F238E27FC236}">
                <a16:creationId xmlns:a16="http://schemas.microsoft.com/office/drawing/2014/main" id="{928D2A12-AECE-8B97-FE9C-72EC3EE24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22BB75-55F0-D4CB-15E7-CA70C6C46B27}"/>
              </a:ext>
            </a:extLst>
          </p:cNvPr>
          <p:cNvSpPr>
            <a:spLocks noGrp="1"/>
          </p:cNvSpPr>
          <p:nvPr>
            <p:ph type="sldNum" sz="quarter" idx="12"/>
          </p:nvPr>
        </p:nvSpPr>
        <p:spPr/>
        <p:txBody>
          <a:bodyPr/>
          <a:lstStyle/>
          <a:p>
            <a:fld id="{687F5F42-5628-494E-A347-075DB366CD15}" type="slidenum">
              <a:rPr lang="en-GB" smtClean="0"/>
              <a:t>‹#›</a:t>
            </a:fld>
            <a:endParaRPr lang="en-GB"/>
          </a:p>
        </p:txBody>
      </p:sp>
    </p:spTree>
    <p:extLst>
      <p:ext uri="{BB962C8B-B14F-4D97-AF65-F5344CB8AC3E}">
        <p14:creationId xmlns:p14="http://schemas.microsoft.com/office/powerpoint/2010/main" val="34234148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3CF71-5F14-156E-871B-727EA23F254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AD50F98-BCF8-3AC8-886E-DBA56B3ACE0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55D9942-8A72-859E-7855-955DDF26F395}"/>
              </a:ext>
            </a:extLst>
          </p:cNvPr>
          <p:cNvSpPr>
            <a:spLocks noGrp="1"/>
          </p:cNvSpPr>
          <p:nvPr>
            <p:ph type="dt" sz="half" idx="10"/>
          </p:nvPr>
        </p:nvSpPr>
        <p:spPr/>
        <p:txBody>
          <a:bodyPr/>
          <a:lstStyle/>
          <a:p>
            <a:fld id="{D011AEBE-3005-42F1-AA92-5E8BE729AEDA}" type="datetimeFigureOut">
              <a:rPr lang="en-GB" smtClean="0"/>
              <a:t>10/02/2025</a:t>
            </a:fld>
            <a:endParaRPr lang="en-GB"/>
          </a:p>
        </p:txBody>
      </p:sp>
      <p:sp>
        <p:nvSpPr>
          <p:cNvPr id="5" name="Footer Placeholder 4">
            <a:extLst>
              <a:ext uri="{FF2B5EF4-FFF2-40B4-BE49-F238E27FC236}">
                <a16:creationId xmlns:a16="http://schemas.microsoft.com/office/drawing/2014/main" id="{4B871676-0718-3A18-0367-8D022E77AE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BBC35D-D1DD-1347-7A20-F472745110B9}"/>
              </a:ext>
            </a:extLst>
          </p:cNvPr>
          <p:cNvSpPr>
            <a:spLocks noGrp="1"/>
          </p:cNvSpPr>
          <p:nvPr>
            <p:ph type="sldNum" sz="quarter" idx="12"/>
          </p:nvPr>
        </p:nvSpPr>
        <p:spPr/>
        <p:txBody>
          <a:bodyPr/>
          <a:lstStyle/>
          <a:p>
            <a:fld id="{687F5F42-5628-494E-A347-075DB366CD15}" type="slidenum">
              <a:rPr lang="en-GB" smtClean="0"/>
              <a:t>‹#›</a:t>
            </a:fld>
            <a:endParaRPr lang="en-GB"/>
          </a:p>
        </p:txBody>
      </p:sp>
    </p:spTree>
    <p:extLst>
      <p:ext uri="{BB962C8B-B14F-4D97-AF65-F5344CB8AC3E}">
        <p14:creationId xmlns:p14="http://schemas.microsoft.com/office/powerpoint/2010/main" val="3817497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C5A821-C6B0-47B4-C31C-DD4C156EC26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78C0E2D-126A-9619-9397-A5A62E0D4B1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557B542-7973-6E64-F101-7493F7587828}"/>
              </a:ext>
            </a:extLst>
          </p:cNvPr>
          <p:cNvSpPr>
            <a:spLocks noGrp="1"/>
          </p:cNvSpPr>
          <p:nvPr>
            <p:ph type="dt" sz="half" idx="10"/>
          </p:nvPr>
        </p:nvSpPr>
        <p:spPr/>
        <p:txBody>
          <a:bodyPr/>
          <a:lstStyle/>
          <a:p>
            <a:fld id="{D011AEBE-3005-42F1-AA92-5E8BE729AEDA}" type="datetimeFigureOut">
              <a:rPr lang="en-GB" smtClean="0"/>
              <a:t>10/02/2025</a:t>
            </a:fld>
            <a:endParaRPr lang="en-GB"/>
          </a:p>
        </p:txBody>
      </p:sp>
      <p:sp>
        <p:nvSpPr>
          <p:cNvPr id="5" name="Footer Placeholder 4">
            <a:extLst>
              <a:ext uri="{FF2B5EF4-FFF2-40B4-BE49-F238E27FC236}">
                <a16:creationId xmlns:a16="http://schemas.microsoft.com/office/drawing/2014/main" id="{65F6662D-DFCD-39F5-BA99-B708C41805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60C6DF-F788-75A5-89A4-D70FDC201153}"/>
              </a:ext>
            </a:extLst>
          </p:cNvPr>
          <p:cNvSpPr>
            <a:spLocks noGrp="1"/>
          </p:cNvSpPr>
          <p:nvPr>
            <p:ph type="sldNum" sz="quarter" idx="12"/>
          </p:nvPr>
        </p:nvSpPr>
        <p:spPr/>
        <p:txBody>
          <a:bodyPr/>
          <a:lstStyle/>
          <a:p>
            <a:fld id="{687F5F42-5628-494E-A347-075DB366CD15}" type="slidenum">
              <a:rPr lang="en-GB" smtClean="0"/>
              <a:t>‹#›</a:t>
            </a:fld>
            <a:endParaRPr lang="en-GB"/>
          </a:p>
        </p:txBody>
      </p:sp>
    </p:spTree>
    <p:extLst>
      <p:ext uri="{BB962C8B-B14F-4D97-AF65-F5344CB8AC3E}">
        <p14:creationId xmlns:p14="http://schemas.microsoft.com/office/powerpoint/2010/main" val="3675372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823FB7-6B29-1EE4-D55A-A6EDA9DBC51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3D61137-FF5C-69B7-2A30-3A8806E41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9E45F57-6DC6-F972-8EFF-A3C10815594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011AEBE-3005-42F1-AA92-5E8BE729AEDA}" type="datetimeFigureOut">
              <a:rPr lang="en-GB" smtClean="0"/>
              <a:t>10/02/2025</a:t>
            </a:fld>
            <a:endParaRPr lang="en-GB"/>
          </a:p>
        </p:txBody>
      </p:sp>
      <p:sp>
        <p:nvSpPr>
          <p:cNvPr id="5" name="Footer Placeholder 4">
            <a:extLst>
              <a:ext uri="{FF2B5EF4-FFF2-40B4-BE49-F238E27FC236}">
                <a16:creationId xmlns:a16="http://schemas.microsoft.com/office/drawing/2014/main" id="{2E1A0D49-418E-E5C2-CA64-F529197C95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C61332A-16C2-807F-9A3B-B69914B0AF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87F5F42-5628-494E-A347-075DB366CD15}" type="slidenum">
              <a:rPr lang="en-GB" smtClean="0"/>
              <a:t>‹#›</a:t>
            </a:fld>
            <a:endParaRPr lang="en-GB"/>
          </a:p>
        </p:txBody>
      </p:sp>
    </p:spTree>
    <p:extLst>
      <p:ext uri="{BB962C8B-B14F-4D97-AF65-F5344CB8AC3E}">
        <p14:creationId xmlns:p14="http://schemas.microsoft.com/office/powerpoint/2010/main" val="33490088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D0197-BEAC-D9FE-BF49-454B7B44289B}"/>
              </a:ext>
            </a:extLst>
          </p:cNvPr>
          <p:cNvSpPr>
            <a:spLocks noGrp="1"/>
          </p:cNvSpPr>
          <p:nvPr>
            <p:ph type="ctrTitle"/>
          </p:nvPr>
        </p:nvSpPr>
        <p:spPr/>
        <p:txBody>
          <a:bodyPr/>
          <a:lstStyle/>
          <a:p>
            <a:r>
              <a:rPr lang="en-GB" dirty="0"/>
              <a:t>Concepts of Peace: Movements, Ideas, Practice</a:t>
            </a:r>
          </a:p>
        </p:txBody>
      </p:sp>
      <p:sp>
        <p:nvSpPr>
          <p:cNvPr id="3" name="Subtitle 2">
            <a:extLst>
              <a:ext uri="{FF2B5EF4-FFF2-40B4-BE49-F238E27FC236}">
                <a16:creationId xmlns:a16="http://schemas.microsoft.com/office/drawing/2014/main" id="{01449EF9-424E-85EE-4E08-8526DB2CB790}"/>
              </a:ext>
            </a:extLst>
          </p:cNvPr>
          <p:cNvSpPr>
            <a:spLocks noGrp="1"/>
          </p:cNvSpPr>
          <p:nvPr>
            <p:ph type="subTitle" idx="1"/>
          </p:nvPr>
        </p:nvSpPr>
        <p:spPr/>
        <p:txBody>
          <a:bodyPr>
            <a:normAutofit/>
          </a:bodyPr>
          <a:lstStyle/>
          <a:p>
            <a:r>
              <a:rPr lang="en-GB" sz="3600" dirty="0"/>
              <a:t>Lecture 1: What is Peace? What is Peace Studies?</a:t>
            </a:r>
          </a:p>
        </p:txBody>
      </p:sp>
    </p:spTree>
    <p:extLst>
      <p:ext uri="{BB962C8B-B14F-4D97-AF65-F5344CB8AC3E}">
        <p14:creationId xmlns:p14="http://schemas.microsoft.com/office/powerpoint/2010/main" val="1876781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5F92A-02B3-ABF5-77AC-C2B4E16E4A54}"/>
              </a:ext>
            </a:extLst>
          </p:cNvPr>
          <p:cNvSpPr>
            <a:spLocks noGrp="1"/>
          </p:cNvSpPr>
          <p:nvPr>
            <p:ph type="title"/>
          </p:nvPr>
        </p:nvSpPr>
        <p:spPr/>
        <p:txBody>
          <a:bodyPr/>
          <a:lstStyle/>
          <a:p>
            <a:pPr algn="ctr"/>
            <a:r>
              <a:rPr lang="en-GB" dirty="0"/>
              <a:t>What is Peace? </a:t>
            </a:r>
          </a:p>
        </p:txBody>
      </p:sp>
      <p:sp>
        <p:nvSpPr>
          <p:cNvPr id="3" name="Content Placeholder 2">
            <a:extLst>
              <a:ext uri="{FF2B5EF4-FFF2-40B4-BE49-F238E27FC236}">
                <a16:creationId xmlns:a16="http://schemas.microsoft.com/office/drawing/2014/main" id="{C444CB99-28F4-4642-C72F-69F6B1045CE8}"/>
              </a:ext>
            </a:extLst>
          </p:cNvPr>
          <p:cNvSpPr>
            <a:spLocks noGrp="1"/>
          </p:cNvSpPr>
          <p:nvPr>
            <p:ph idx="1"/>
          </p:nvPr>
        </p:nvSpPr>
        <p:spPr/>
        <p:txBody>
          <a:bodyPr/>
          <a:lstStyle/>
          <a:p>
            <a:r>
              <a:rPr lang="en-GB" kern="100" dirty="0">
                <a:effectLst/>
                <a:latin typeface="Aptos" panose="020B0004020202020204" pitchFamily="34" charset="0"/>
                <a:ea typeface="Aptos" panose="020B0004020202020204" pitchFamily="34" charset="0"/>
                <a:cs typeface="Times New Roman" panose="02020603050405020304" pitchFamily="18" charset="0"/>
              </a:rPr>
              <a:t>The English word “peace” first came into use during the late thirteenth and early fourteenth centuries. </a:t>
            </a:r>
          </a:p>
          <a:p>
            <a:r>
              <a:rPr lang="en-GB" kern="100" dirty="0">
                <a:effectLst/>
                <a:latin typeface="Aptos" panose="020B0004020202020204" pitchFamily="34" charset="0"/>
                <a:ea typeface="Aptos" panose="020B0004020202020204" pitchFamily="34" charset="0"/>
                <a:cs typeface="Times New Roman" panose="02020603050405020304" pitchFamily="18" charset="0"/>
              </a:rPr>
              <a:t>It is derived from the Anglo-Norman word </a:t>
            </a:r>
            <a:r>
              <a:rPr lang="en-GB" i="1" kern="100" dirty="0">
                <a:effectLst/>
                <a:latin typeface="Aptos" panose="020B0004020202020204" pitchFamily="34" charset="0"/>
                <a:ea typeface="Aptos" panose="020B0004020202020204" pitchFamily="34" charset="0"/>
                <a:cs typeface="Times New Roman" panose="02020603050405020304" pitchFamily="18" charset="0"/>
              </a:rPr>
              <a:t>pas</a:t>
            </a:r>
            <a:r>
              <a:rPr lang="en-GB" kern="100" dirty="0">
                <a:effectLst/>
                <a:latin typeface="Aptos" panose="020B0004020202020204" pitchFamily="34" charset="0"/>
                <a:ea typeface="Aptos" panose="020B0004020202020204" pitchFamily="34" charset="0"/>
                <a:cs typeface="Times New Roman" panose="02020603050405020304" pitchFamily="18" charset="0"/>
              </a:rPr>
              <a:t>, which means “freedom from civil disorder,” a translation of the Latin word </a:t>
            </a:r>
            <a:r>
              <a:rPr lang="en-GB" i="1" kern="100" dirty="0">
                <a:effectLst/>
                <a:latin typeface="Aptos" panose="020B0004020202020204" pitchFamily="34" charset="0"/>
                <a:ea typeface="Aptos" panose="020B0004020202020204" pitchFamily="34" charset="0"/>
                <a:cs typeface="Times New Roman" panose="02020603050405020304" pitchFamily="18" charset="0"/>
              </a:rPr>
              <a:t>pax</a:t>
            </a:r>
            <a:r>
              <a:rPr lang="en-GB" kern="100" dirty="0">
                <a:effectLst/>
                <a:latin typeface="Aptos" panose="020B0004020202020204" pitchFamily="34" charset="0"/>
                <a:ea typeface="Aptos" panose="020B0004020202020204" pitchFamily="34" charset="0"/>
                <a:cs typeface="Times New Roman" panose="02020603050405020304" pitchFamily="18" charset="0"/>
              </a:rPr>
              <a:t> and Greek word </a:t>
            </a:r>
            <a:r>
              <a:rPr lang="en-GB" i="1" kern="100" dirty="0">
                <a:effectLst/>
                <a:latin typeface="Aptos" panose="020B0004020202020204" pitchFamily="34" charset="0"/>
                <a:ea typeface="Aptos" panose="020B0004020202020204" pitchFamily="34" charset="0"/>
                <a:cs typeface="Times New Roman" panose="02020603050405020304" pitchFamily="18" charset="0"/>
              </a:rPr>
              <a:t>Eirene</a:t>
            </a:r>
            <a:r>
              <a:rPr lang="en-GB" kern="100" dirty="0">
                <a:effectLst/>
                <a:latin typeface="Aptos" panose="020B0004020202020204" pitchFamily="34" charset="0"/>
                <a:ea typeface="Aptos" panose="020B0004020202020204" pitchFamily="34" charset="0"/>
                <a:cs typeface="Times New Roman" panose="02020603050405020304" pitchFamily="18" charset="0"/>
              </a:rPr>
              <a:t>. </a:t>
            </a:r>
          </a:p>
          <a:p>
            <a:r>
              <a:rPr lang="en-GB" kern="100" dirty="0">
                <a:effectLst/>
                <a:latin typeface="Aptos" panose="020B0004020202020204" pitchFamily="34" charset="0"/>
                <a:ea typeface="Aptos" panose="020B0004020202020204" pitchFamily="34" charset="0"/>
                <a:cs typeface="Times New Roman" panose="02020603050405020304" pitchFamily="18" charset="0"/>
              </a:rPr>
              <a:t>These were also approximations of the Hebrew word </a:t>
            </a:r>
            <a:r>
              <a:rPr lang="en-GB" i="1" kern="100" dirty="0">
                <a:effectLst/>
                <a:latin typeface="Aptos" panose="020B0004020202020204" pitchFamily="34" charset="0"/>
                <a:ea typeface="Aptos" panose="020B0004020202020204" pitchFamily="34" charset="0"/>
                <a:cs typeface="Times New Roman" panose="02020603050405020304" pitchFamily="18" charset="0"/>
              </a:rPr>
              <a:t>shalom</a:t>
            </a:r>
            <a:r>
              <a:rPr lang="en-GB" kern="100" dirty="0">
                <a:effectLst/>
                <a:latin typeface="Aptos" panose="020B0004020202020204" pitchFamily="34" charset="0"/>
                <a:ea typeface="Aptos" panose="020B0004020202020204" pitchFamily="34" charset="0"/>
                <a:cs typeface="Times New Roman" panose="02020603050405020304" pitchFamily="18" charset="0"/>
              </a:rPr>
              <a:t>, and the Arabic word </a:t>
            </a:r>
            <a:r>
              <a:rPr lang="en-GB" i="1" kern="100" dirty="0">
                <a:effectLst/>
                <a:latin typeface="Aptos" panose="020B0004020202020204" pitchFamily="34" charset="0"/>
                <a:ea typeface="Aptos" panose="020B0004020202020204" pitchFamily="34" charset="0"/>
                <a:cs typeface="Times New Roman" panose="02020603050405020304" pitchFamily="18" charset="0"/>
              </a:rPr>
              <a:t>salaam</a:t>
            </a:r>
            <a:r>
              <a:rPr lang="en-GB" kern="100" dirty="0">
                <a:effectLst/>
                <a:latin typeface="Aptos" panose="020B0004020202020204" pitchFamily="34" charset="0"/>
                <a:ea typeface="Aptos" panose="020B0004020202020204" pitchFamily="34" charset="0"/>
                <a:cs typeface="Times New Roman" panose="02020603050405020304" pitchFamily="18" charset="0"/>
              </a:rPr>
              <a:t>, meaning “safety, prosperity, and security.” </a:t>
            </a:r>
          </a:p>
          <a:p>
            <a:endParaRPr lang="en-GB" dirty="0"/>
          </a:p>
        </p:txBody>
      </p:sp>
    </p:spTree>
    <p:extLst>
      <p:ext uri="{BB962C8B-B14F-4D97-AF65-F5344CB8AC3E}">
        <p14:creationId xmlns:p14="http://schemas.microsoft.com/office/powerpoint/2010/main" val="22480393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FE8F3-F39E-B84C-432B-E1CF68F30F81}"/>
              </a:ext>
            </a:extLst>
          </p:cNvPr>
          <p:cNvSpPr>
            <a:spLocks noGrp="1"/>
          </p:cNvSpPr>
          <p:nvPr>
            <p:ph type="title"/>
          </p:nvPr>
        </p:nvSpPr>
        <p:spPr/>
        <p:txBody>
          <a:bodyPr/>
          <a:lstStyle/>
          <a:p>
            <a:pPr algn="ctr"/>
            <a:r>
              <a:rPr lang="en-GB" dirty="0"/>
              <a:t>Negative and Positive Dimensions of Peace</a:t>
            </a:r>
          </a:p>
        </p:txBody>
      </p:sp>
      <p:sp>
        <p:nvSpPr>
          <p:cNvPr id="3" name="Content Placeholder 2">
            <a:extLst>
              <a:ext uri="{FF2B5EF4-FFF2-40B4-BE49-F238E27FC236}">
                <a16:creationId xmlns:a16="http://schemas.microsoft.com/office/drawing/2014/main" id="{97D6F6EC-7A5E-7E13-8C7F-FCCB0187E7DB}"/>
              </a:ext>
            </a:extLst>
          </p:cNvPr>
          <p:cNvSpPr>
            <a:spLocks noGrp="1"/>
          </p:cNvSpPr>
          <p:nvPr>
            <p:ph idx="1"/>
          </p:nvPr>
        </p:nvSpPr>
        <p:spPr/>
        <p:txBody>
          <a:bodyPr>
            <a:normAutofit lnSpcReduction="10000"/>
          </a:bodyPr>
          <a:lstStyle/>
          <a:p>
            <a:pPr marL="0" marR="0">
              <a:lnSpc>
                <a:spcPct val="107000"/>
              </a:lnSpc>
              <a:spcAft>
                <a:spcPts val="800"/>
              </a:spcAft>
            </a:pPr>
            <a:r>
              <a:rPr lang="en-GB" kern="100" dirty="0">
                <a:latin typeface="Aptos" panose="020B0004020202020204" pitchFamily="34" charset="0"/>
                <a:ea typeface="Aptos" panose="020B0004020202020204" pitchFamily="34" charset="0"/>
                <a:cs typeface="Times New Roman" panose="02020603050405020304" pitchFamily="18" charset="0"/>
              </a:rPr>
              <a:t>P</a:t>
            </a:r>
            <a:r>
              <a:rPr lang="en-GB" kern="100" dirty="0">
                <a:effectLst/>
                <a:latin typeface="Aptos" panose="020B0004020202020204" pitchFamily="34" charset="0"/>
                <a:ea typeface="Aptos" panose="020B0004020202020204" pitchFamily="34" charset="0"/>
                <a:cs typeface="Times New Roman" panose="02020603050405020304" pitchFamily="18" charset="0"/>
              </a:rPr>
              <a:t>eace has a “negative” dimension: that is the absence of war and widespread violence. Peace denotes the opposite of things we don’t like, that disturb our peace.</a:t>
            </a:r>
          </a:p>
          <a:p>
            <a:pPr marL="0" marR="0">
              <a:lnSpc>
                <a:spcPct val="107000"/>
              </a:lnSpc>
              <a:spcAft>
                <a:spcPts val="800"/>
              </a:spcAft>
            </a:pPr>
            <a:r>
              <a:rPr lang="en-GB" kern="100" dirty="0">
                <a:latin typeface="Aptos" panose="020B0004020202020204" pitchFamily="34" charset="0"/>
                <a:ea typeface="Aptos" panose="020B0004020202020204" pitchFamily="34" charset="0"/>
                <a:cs typeface="Times New Roman" panose="02020603050405020304" pitchFamily="18" charset="0"/>
              </a:rPr>
              <a:t>P</a:t>
            </a:r>
            <a:r>
              <a:rPr lang="en-GB" kern="100" dirty="0">
                <a:effectLst/>
                <a:latin typeface="Aptos" panose="020B0004020202020204" pitchFamily="34" charset="0"/>
                <a:ea typeface="Aptos" panose="020B0004020202020204" pitchFamily="34" charset="0"/>
                <a:cs typeface="Times New Roman" panose="02020603050405020304" pitchFamily="18" charset="0"/>
              </a:rPr>
              <a:t>eace is more than the absence of war. Peace also has “positive” dimensions. It is a linchpin of social harmony, economic equity, and political justice. It is also “the maintenance of an orderly and just society,” according to historian Michael Howard. Unfortunately, peace is constantly ruptured by wars and other forms of conflict. </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6293011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C11C7-54F3-D149-4001-A7BEBE7441CF}"/>
              </a:ext>
            </a:extLst>
          </p:cNvPr>
          <p:cNvSpPr>
            <a:spLocks noGrp="1"/>
          </p:cNvSpPr>
          <p:nvPr>
            <p:ph type="title"/>
          </p:nvPr>
        </p:nvSpPr>
        <p:spPr/>
        <p:txBody>
          <a:bodyPr/>
          <a:lstStyle/>
          <a:p>
            <a:pPr algn="ctr"/>
            <a:r>
              <a:rPr lang="en-GB" dirty="0"/>
              <a:t>Inner and Outer Dimensions of Peace</a:t>
            </a:r>
          </a:p>
        </p:txBody>
      </p:sp>
      <p:sp>
        <p:nvSpPr>
          <p:cNvPr id="3" name="Content Placeholder 2">
            <a:extLst>
              <a:ext uri="{FF2B5EF4-FFF2-40B4-BE49-F238E27FC236}">
                <a16:creationId xmlns:a16="http://schemas.microsoft.com/office/drawing/2014/main" id="{FCEDDAC2-65B6-6A2A-A848-A00B34D27721}"/>
              </a:ext>
            </a:extLst>
          </p:cNvPr>
          <p:cNvSpPr>
            <a:spLocks noGrp="1"/>
          </p:cNvSpPr>
          <p:nvPr>
            <p:ph idx="1"/>
          </p:nvPr>
        </p:nvSpPr>
        <p:spPr/>
        <p:txBody>
          <a:bodyPr/>
          <a:lstStyle/>
          <a:p>
            <a:r>
              <a:rPr lang="en-GB" sz="3200" kern="100" dirty="0">
                <a:effectLst/>
                <a:latin typeface="Aptos" panose="020B0004020202020204" pitchFamily="34" charset="0"/>
                <a:ea typeface="Aptos" panose="020B0004020202020204" pitchFamily="34" charset="0"/>
                <a:cs typeface="Times New Roman" panose="02020603050405020304" pitchFamily="18" charset="0"/>
              </a:rPr>
              <a:t>Outer peace refers to the absence of war, the presence of harmony in the social and political realms, in relations with others </a:t>
            </a:r>
          </a:p>
          <a:p>
            <a:r>
              <a:rPr lang="en-GB" sz="3200" kern="100" dirty="0">
                <a:effectLst/>
                <a:latin typeface="Aptos" panose="020B0004020202020204" pitchFamily="34" charset="0"/>
                <a:ea typeface="Aptos" panose="020B0004020202020204" pitchFamily="34" charset="0"/>
                <a:cs typeface="Times New Roman" panose="02020603050405020304" pitchFamily="18" charset="0"/>
              </a:rPr>
              <a:t>Inner peace refers to peace within the mind, body, and spirit. </a:t>
            </a:r>
          </a:p>
          <a:p>
            <a:endParaRPr lang="en-GB" dirty="0"/>
          </a:p>
        </p:txBody>
      </p:sp>
    </p:spTree>
    <p:extLst>
      <p:ext uri="{BB962C8B-B14F-4D97-AF65-F5344CB8AC3E}">
        <p14:creationId xmlns:p14="http://schemas.microsoft.com/office/powerpoint/2010/main" val="27708268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23F0F-DF54-67A4-9541-A3EEDC2954F7}"/>
              </a:ext>
            </a:extLst>
          </p:cNvPr>
          <p:cNvSpPr>
            <a:spLocks noGrp="1"/>
          </p:cNvSpPr>
          <p:nvPr>
            <p:ph type="title"/>
          </p:nvPr>
        </p:nvSpPr>
        <p:spPr/>
        <p:txBody>
          <a:bodyPr/>
          <a:lstStyle/>
          <a:p>
            <a:pPr algn="ctr"/>
            <a:r>
              <a:rPr lang="en-GB" dirty="0"/>
              <a:t>Peace as a Universal Value</a:t>
            </a:r>
          </a:p>
        </p:txBody>
      </p:sp>
      <p:sp>
        <p:nvSpPr>
          <p:cNvPr id="3" name="Content Placeholder 2">
            <a:extLst>
              <a:ext uri="{FF2B5EF4-FFF2-40B4-BE49-F238E27FC236}">
                <a16:creationId xmlns:a16="http://schemas.microsoft.com/office/drawing/2014/main" id="{2913DD21-6402-21C3-C4DB-CBE342395A81}"/>
              </a:ext>
            </a:extLst>
          </p:cNvPr>
          <p:cNvSpPr>
            <a:spLocks noGrp="1"/>
          </p:cNvSpPr>
          <p:nvPr>
            <p:ph idx="1"/>
          </p:nvPr>
        </p:nvSpPr>
        <p:spPr/>
        <p:txBody>
          <a:bodyPr/>
          <a:lstStyle/>
          <a:p>
            <a:r>
              <a:rPr lang="en-GB" kern="100" dirty="0">
                <a:effectLst/>
                <a:latin typeface="Aptos" panose="020B0004020202020204" pitchFamily="34" charset="0"/>
                <a:ea typeface="Aptos" panose="020B0004020202020204" pitchFamily="34" charset="0"/>
                <a:cs typeface="Times New Roman" panose="02020603050405020304" pitchFamily="18" charset="0"/>
              </a:rPr>
              <a:t>Like the values of happiness, justice, and freedom, peace is a universally desired value in human society </a:t>
            </a:r>
          </a:p>
          <a:p>
            <a:r>
              <a:rPr lang="en-GB" kern="100" dirty="0">
                <a:latin typeface="Aptos" panose="020B0004020202020204" pitchFamily="34" charset="0"/>
                <a:ea typeface="Aptos" panose="020B0004020202020204" pitchFamily="34" charset="0"/>
                <a:cs typeface="Times New Roman" panose="02020603050405020304" pitchFamily="18" charset="0"/>
              </a:rPr>
              <a:t>Peace </a:t>
            </a:r>
            <a:r>
              <a:rPr lang="en-GB" kern="100" dirty="0">
                <a:effectLst/>
                <a:latin typeface="Aptos" panose="020B0004020202020204" pitchFamily="34" charset="0"/>
                <a:ea typeface="Aptos" panose="020B0004020202020204" pitchFamily="34" charset="0"/>
                <a:cs typeface="Times New Roman" panose="02020603050405020304" pitchFamily="18" charset="0"/>
              </a:rPr>
              <a:t>speaks to the oneness of human race and of humankind in that there are universal values we cherish for ourselves, for family, for our countries, and for our world. </a:t>
            </a:r>
          </a:p>
          <a:p>
            <a:r>
              <a:rPr lang="en-GB" kern="100" dirty="0">
                <a:effectLst/>
                <a:latin typeface="Aptos" panose="020B0004020202020204" pitchFamily="34" charset="0"/>
                <a:ea typeface="Aptos" panose="020B0004020202020204" pitchFamily="34" charset="0"/>
                <a:cs typeface="Times New Roman" panose="02020603050405020304" pitchFamily="18" charset="0"/>
              </a:rPr>
              <a:t>These values speak to what unites us as a world of different cultures, traditions, religions, and beliefs.</a:t>
            </a:r>
          </a:p>
          <a:p>
            <a:endParaRPr lang="en-GB" dirty="0"/>
          </a:p>
        </p:txBody>
      </p:sp>
    </p:spTree>
    <p:extLst>
      <p:ext uri="{BB962C8B-B14F-4D97-AF65-F5344CB8AC3E}">
        <p14:creationId xmlns:p14="http://schemas.microsoft.com/office/powerpoint/2010/main" val="8362751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C1C59-1046-1104-DAB7-DA4BAC5AEA47}"/>
              </a:ext>
            </a:extLst>
          </p:cNvPr>
          <p:cNvSpPr>
            <a:spLocks noGrp="1"/>
          </p:cNvSpPr>
          <p:nvPr>
            <p:ph type="title"/>
          </p:nvPr>
        </p:nvSpPr>
        <p:spPr/>
        <p:txBody>
          <a:bodyPr>
            <a:normAutofit/>
          </a:bodyPr>
          <a:lstStyle/>
          <a:p>
            <a:pPr algn="ctr"/>
            <a:r>
              <a:rPr lang="en-GB" sz="4400" kern="100" dirty="0">
                <a:effectLst/>
                <a:latin typeface="Aptos" panose="020B0004020202020204" pitchFamily="34" charset="0"/>
                <a:ea typeface="Aptos" panose="020B0004020202020204" pitchFamily="34" charset="0"/>
                <a:cs typeface="Times New Roman" panose="02020603050405020304" pitchFamily="18" charset="0"/>
              </a:rPr>
              <a:t>From </a:t>
            </a:r>
            <a:r>
              <a:rPr lang="en-GB" sz="4400" i="1" kern="100" dirty="0">
                <a:effectLst/>
                <a:latin typeface="Aptos" panose="020B0004020202020204" pitchFamily="34" charset="0"/>
                <a:ea typeface="Aptos" panose="020B0004020202020204" pitchFamily="34" charset="0"/>
                <a:cs typeface="Times New Roman" panose="02020603050405020304" pitchFamily="18" charset="0"/>
              </a:rPr>
              <a:t>Webster’s Third New International Dictionary</a:t>
            </a:r>
            <a:r>
              <a:rPr lang="en-GB" sz="4400" kern="100" dirty="0">
                <a:effectLst/>
                <a:latin typeface="Aptos" panose="020B0004020202020204" pitchFamily="34" charset="0"/>
                <a:ea typeface="Aptos" panose="020B0004020202020204" pitchFamily="34" charset="0"/>
                <a:cs typeface="Times New Roman" panose="02020603050405020304" pitchFamily="18" charset="0"/>
              </a:rPr>
              <a:t>:</a:t>
            </a:r>
            <a:endParaRPr lang="en-GB" dirty="0"/>
          </a:p>
        </p:txBody>
      </p:sp>
      <p:sp>
        <p:nvSpPr>
          <p:cNvPr id="3" name="Content Placeholder 2">
            <a:extLst>
              <a:ext uri="{FF2B5EF4-FFF2-40B4-BE49-F238E27FC236}">
                <a16:creationId xmlns:a16="http://schemas.microsoft.com/office/drawing/2014/main" id="{A0E16904-468A-A089-041A-22FC5CA5D8EF}"/>
              </a:ext>
            </a:extLst>
          </p:cNvPr>
          <p:cNvSpPr>
            <a:spLocks noGrp="1"/>
          </p:cNvSpPr>
          <p:nvPr>
            <p:ph idx="1"/>
          </p:nvPr>
        </p:nvSpPr>
        <p:spPr/>
        <p:txBody>
          <a:bodyPr>
            <a:normAutofit fontScale="85000" lnSpcReduction="10000"/>
          </a:bodyPr>
          <a:lstStyle/>
          <a:p>
            <a:pPr marL="342900" marR="0" lvl="0" indent="-342900">
              <a:lnSpc>
                <a:spcPct val="107000"/>
              </a:lnSpc>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Initially, in Webster’s, peace is defined negatively, as “freedom from civil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clamor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and confusion”, and positively as “a state of public quiet”(webster’s1993:1660). This denotes -peace and +peace in their political or “outer sense.” Webster proceeds further to define (political or outer) peace positively as “a state of security or order within a community provided for by law, custom, or public opinion.”</a:t>
            </a:r>
          </a:p>
          <a:p>
            <a:pPr marL="342900" marR="0" lvl="0" indent="-342900">
              <a:lnSpc>
                <a:spcPct val="107000"/>
              </a:lnSpc>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Webster’s second distinct definition of peace is a “mental or spiritual condition marked by freedom from disquieting or oppressive thoughts or emotions” (-peace in its personal or “inner sense” as well as “calmness of mind and heart: serenity of spirit” (+inner peace). </a:t>
            </a:r>
          </a:p>
          <a:p>
            <a:pPr marL="342900" marR="0" lvl="0" indent="-342900">
              <a:lnSpc>
                <a:spcPct val="107000"/>
              </a:lnSpc>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Third, peace is defined as “a tranquil state of freedom from outside disturbances and harassment” (+inner peace resulting from -peace)</a:t>
            </a:r>
          </a:p>
          <a:p>
            <a:pPr marL="342900" marR="0" lvl="0" indent="-342900">
              <a:lnSpc>
                <a:spcPct val="107000"/>
              </a:lnSpc>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Fourth, peace denotes “harmony in human or personal relations: mutual cord and esteem” (this is what Webel calls interpersonal or intersubjective peace) </a:t>
            </a:r>
          </a:p>
          <a:p>
            <a:pPr marL="342900" marR="0" lvl="0" indent="-342900">
              <a:lnSpc>
                <a:spcPct val="107000"/>
              </a:lnSpc>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Next, peace is defined by Webster’s as 2) “a state of mutual concord between governments: absence of hostilities or war”(+outer peace caused by -outer peace) and 2) “the period of such freedom from war” (-outer peace)</a:t>
            </a:r>
          </a:p>
          <a:p>
            <a:pPr marL="342900" marR="0" lvl="0" indent="-342900">
              <a:lnSpc>
                <a:spcPct val="107000"/>
              </a:lnSpc>
              <a:spcAft>
                <a:spcPts val="800"/>
              </a:spcAft>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sixth definition of peace is the “absence of activity and noise: deep stillness: quietness” (+inner peace caused by -inner peace) . And finally, “one that makes, gives, or maintains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tranquility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or “divine peace.” </a:t>
            </a:r>
          </a:p>
          <a:p>
            <a:endParaRPr lang="en-GB" dirty="0"/>
          </a:p>
        </p:txBody>
      </p:sp>
    </p:spTree>
    <p:extLst>
      <p:ext uri="{BB962C8B-B14F-4D97-AF65-F5344CB8AC3E}">
        <p14:creationId xmlns:p14="http://schemas.microsoft.com/office/powerpoint/2010/main" val="30752314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ACE1D-F38F-D3B8-2AA6-A1E09FE8F31B}"/>
              </a:ext>
            </a:extLst>
          </p:cNvPr>
          <p:cNvSpPr>
            <a:spLocks noGrp="1"/>
          </p:cNvSpPr>
          <p:nvPr>
            <p:ph type="title"/>
          </p:nvPr>
        </p:nvSpPr>
        <p:spPr/>
        <p:txBody>
          <a:bodyPr/>
          <a:lstStyle/>
          <a:p>
            <a:pPr algn="ctr"/>
            <a:r>
              <a:rPr lang="en-GB" dirty="0"/>
              <a:t>Peace Studies</a:t>
            </a:r>
          </a:p>
        </p:txBody>
      </p:sp>
      <p:sp>
        <p:nvSpPr>
          <p:cNvPr id="3" name="Content Placeholder 2">
            <a:extLst>
              <a:ext uri="{FF2B5EF4-FFF2-40B4-BE49-F238E27FC236}">
                <a16:creationId xmlns:a16="http://schemas.microsoft.com/office/drawing/2014/main" id="{454E34A5-C5F2-77EC-66E3-1ECA3255A672}"/>
              </a:ext>
            </a:extLst>
          </p:cNvPr>
          <p:cNvSpPr>
            <a:spLocks noGrp="1"/>
          </p:cNvSpPr>
          <p:nvPr>
            <p:ph idx="1"/>
          </p:nvPr>
        </p:nvSpPr>
        <p:spPr/>
        <p:txBody>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Precursors of peace studies, peace education, and peace research can be traced back to ancient times. For much of history the cause of peace has predominantly been a religious concern. Religious and ethical debates on peace and war can be found in many cultures and traditions around the world. </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Problems of conflict and its resolution have always been the subject of study and research by the traditional disciplines represented in the university, including history looking at the history of conflict, social psychology, anthropology, and sociology looking at the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behavior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of social groups, and philosophy and theology looking at the moral and religious significance of conflicts as well as the appropriate means to deal with them. </a:t>
            </a:r>
          </a:p>
          <a:p>
            <a:r>
              <a:rPr lang="en-GB" sz="1800" kern="100" dirty="0">
                <a:latin typeface="Aptos" panose="020B0004020202020204" pitchFamily="34" charset="0"/>
                <a:ea typeface="Aptos" panose="020B0004020202020204" pitchFamily="34" charset="0"/>
                <a:cs typeface="Times New Roman" panose="02020603050405020304" pitchFamily="18" charset="0"/>
              </a:rPr>
              <a:t>Peace studies is multi-disciplinary. 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t is clear that the problems of human conflict and their peaceful resolution are broader than one single discipline can capture. Each has important insights but need to be viewed fully within the context of the bigger picture. This is why the proper study of human conflict and its resolution is interdisciplinary. </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As an academic discipline, peace studies emerged largely as a response to WWI and gained momentum after WWII. Scientific approaches to investigating war and peace were initially developed in conjunction with WWI, and the field took off after WWII. </a:t>
            </a:r>
          </a:p>
          <a:p>
            <a:endParaRPr lang="en-GB" dirty="0"/>
          </a:p>
        </p:txBody>
      </p:sp>
    </p:spTree>
    <p:extLst>
      <p:ext uri="{BB962C8B-B14F-4D97-AF65-F5344CB8AC3E}">
        <p14:creationId xmlns:p14="http://schemas.microsoft.com/office/powerpoint/2010/main" val="21166403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2BEB8-D33A-0BA6-3418-1FBAC5479FF5}"/>
              </a:ext>
            </a:extLst>
          </p:cNvPr>
          <p:cNvSpPr>
            <a:spLocks noGrp="1"/>
          </p:cNvSpPr>
          <p:nvPr>
            <p:ph type="title"/>
          </p:nvPr>
        </p:nvSpPr>
        <p:spPr/>
        <p:txBody>
          <a:bodyPr/>
          <a:lstStyle/>
          <a:p>
            <a:pPr algn="ctr"/>
            <a:r>
              <a:rPr lang="en-GB" dirty="0"/>
              <a:t>Peace Studies as an Academic Discipline</a:t>
            </a:r>
          </a:p>
        </p:txBody>
      </p:sp>
      <p:sp>
        <p:nvSpPr>
          <p:cNvPr id="3" name="Content Placeholder 2">
            <a:extLst>
              <a:ext uri="{FF2B5EF4-FFF2-40B4-BE49-F238E27FC236}">
                <a16:creationId xmlns:a16="http://schemas.microsoft.com/office/drawing/2014/main" id="{6A832882-2D96-034D-6158-7CD58C89E47D}"/>
              </a:ext>
            </a:extLst>
          </p:cNvPr>
          <p:cNvSpPr>
            <a:spLocks noGrp="1"/>
          </p:cNvSpPr>
          <p:nvPr>
            <p:ph idx="1"/>
          </p:nvPr>
        </p:nvSpPr>
        <p:spPr/>
        <p:txBody>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first academic programs and scholarly institutes dedicated to peace did not appear until after WWII, and refereed journals such as the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Journal of Conflict Resolution</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and the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Journal of Peace Research</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did not begin publication until 1957 and 1964 respectively.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Pioneers in the field include Kenneth and Elise Boulding, who helped create the </a:t>
            </a:r>
            <a:r>
              <a:rPr lang="en-GB" sz="2400" kern="100" dirty="0" err="1">
                <a:effectLst/>
                <a:latin typeface="Aptos" panose="020B0004020202020204" pitchFamily="34" charset="0"/>
                <a:ea typeface="Aptos" panose="020B0004020202020204" pitchFamily="34" charset="0"/>
                <a:cs typeface="Times New Roman" panose="02020603050405020304" pitchFamily="18" charset="0"/>
              </a:rPr>
              <a:t>Center</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for Research on Conflict Resolution at the University of Michigan in the 1950s, Johan Galtung, who founded the International Peace Research Institute in Norway in 1959, and Adam Curle, the first chair of a peace studies program in Britain, at the University of Bradford in 1973.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Major studies and books about peace appeared in earlier decades, of course, but the systematic application of rigorous scholarship and empirical analysis to the problems of </a:t>
            </a:r>
            <a:r>
              <a:rPr lang="en-GB" sz="2400" kern="100" dirty="0" err="1">
                <a:effectLst/>
                <a:latin typeface="Aptos" panose="020B0004020202020204" pitchFamily="34" charset="0"/>
                <a:ea typeface="Aptos" panose="020B0004020202020204" pitchFamily="34" charset="0"/>
                <a:cs typeface="Times New Roman" panose="02020603050405020304" pitchFamily="18" charset="0"/>
              </a:rPr>
              <a:t>peacemaking</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did not begin until quite recently.</a:t>
            </a:r>
          </a:p>
          <a:p>
            <a:endParaRPr lang="en-GB" dirty="0"/>
          </a:p>
        </p:txBody>
      </p:sp>
    </p:spTree>
    <p:extLst>
      <p:ext uri="{BB962C8B-B14F-4D97-AF65-F5344CB8AC3E}">
        <p14:creationId xmlns:p14="http://schemas.microsoft.com/office/powerpoint/2010/main" val="25283276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BFCFD-B481-0FA7-F33D-3B65A7A946CA}"/>
              </a:ext>
            </a:extLst>
          </p:cNvPr>
          <p:cNvSpPr>
            <a:spLocks noGrp="1"/>
          </p:cNvSpPr>
          <p:nvPr>
            <p:ph type="title"/>
          </p:nvPr>
        </p:nvSpPr>
        <p:spPr/>
        <p:txBody>
          <a:bodyPr/>
          <a:lstStyle/>
          <a:p>
            <a:pPr algn="ctr"/>
            <a:r>
              <a:rPr lang="en-GB" dirty="0"/>
              <a:t>The Evolution of Peace Studies</a:t>
            </a:r>
          </a:p>
        </p:txBody>
      </p:sp>
      <p:sp>
        <p:nvSpPr>
          <p:cNvPr id="3" name="Content Placeholder 2">
            <a:extLst>
              <a:ext uri="{FF2B5EF4-FFF2-40B4-BE49-F238E27FC236}">
                <a16:creationId xmlns:a16="http://schemas.microsoft.com/office/drawing/2014/main" id="{B67D2E50-7EB9-F85E-E2BF-434C78E7CDA5}"/>
              </a:ext>
            </a:extLst>
          </p:cNvPr>
          <p:cNvSpPr>
            <a:spLocks noGrp="1"/>
          </p:cNvSpPr>
          <p:nvPr>
            <p:ph idx="1"/>
          </p:nvPr>
        </p:nvSpPr>
        <p:spPr/>
        <p:txBody>
          <a:bodyPr/>
          <a:lstStyle/>
          <a:p>
            <a:pPr marL="0" marR="0">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first initiatives on peace education focused on the horrors of war and facts about weapons systems. Conflict between nations and between ethnic or nationalist groups within nations, which typically leads to the organized violence of civil or international war, has been a major focus of Peace Studies in the past. In European and North American universities, the focus of study was on growing destructiveness of regional wars, the risks of nuclear war during the cold war period, and the emergence of chemical and biological weapons. The search for more peaceful ways of managing regional and national conflicts remains a high priority. </a:t>
            </a:r>
          </a:p>
          <a:p>
            <a:pPr marL="0" marR="0">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Peace Studies has since expanded to focusing on providing students with a toolbox, a set of skills for reducing violence and oppression. There is a need to investigate new methods of intervention in highly volatile situations such as peacebuilding or peacekeeping functions that do not multiply the violence and suffering of the people in conflict, as traditional military methods of intervention do.  </a:t>
            </a:r>
          </a:p>
          <a:p>
            <a:endParaRPr lang="en-GB" dirty="0"/>
          </a:p>
        </p:txBody>
      </p:sp>
    </p:spTree>
    <p:extLst>
      <p:ext uri="{BB962C8B-B14F-4D97-AF65-F5344CB8AC3E}">
        <p14:creationId xmlns:p14="http://schemas.microsoft.com/office/powerpoint/2010/main" val="39074325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70171-1214-4BC2-02ED-92BE98A4E543}"/>
              </a:ext>
            </a:extLst>
          </p:cNvPr>
          <p:cNvSpPr>
            <a:spLocks noGrp="1"/>
          </p:cNvSpPr>
          <p:nvPr>
            <p:ph type="title"/>
          </p:nvPr>
        </p:nvSpPr>
        <p:spPr/>
        <p:txBody>
          <a:bodyPr/>
          <a:lstStyle/>
          <a:p>
            <a:pPr algn="ctr"/>
            <a:r>
              <a:rPr lang="en-GB" dirty="0"/>
              <a:t>The Study of Conflict in Peace Studies </a:t>
            </a:r>
          </a:p>
        </p:txBody>
      </p:sp>
      <p:sp>
        <p:nvSpPr>
          <p:cNvPr id="3" name="Content Placeholder 2">
            <a:extLst>
              <a:ext uri="{FF2B5EF4-FFF2-40B4-BE49-F238E27FC236}">
                <a16:creationId xmlns:a16="http://schemas.microsoft.com/office/drawing/2014/main" id="{E08762CB-E882-54C1-39FB-4B34E3738E34}"/>
              </a:ext>
            </a:extLst>
          </p:cNvPr>
          <p:cNvSpPr>
            <a:spLocks noGrp="1"/>
          </p:cNvSpPr>
          <p:nvPr>
            <p:ph idx="1"/>
          </p:nvPr>
        </p:nvSpPr>
        <p:spPr/>
        <p:txBody>
          <a:bodyPr>
            <a:normAutofit lnSpcReduction="10000"/>
          </a:bodyPr>
          <a:lstStyle/>
          <a:p>
            <a:pPr marL="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Nevertheless, the absence of war is a necessary condition for peace, albeit not sufficient on its own. Therefore the study of peace is inseparable from conflict studies. This has been a source of debate not only within the field but also with the broader field of international relations. </a:t>
            </a:r>
          </a:p>
          <a:p>
            <a:pPr marL="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 look at the causes of war and conflict is linked to its prevention, reduction, and elimination</a:t>
            </a:r>
          </a:p>
          <a:p>
            <a:pPr marL="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There are different perspectives on conflict within the field:</a:t>
            </a:r>
          </a:p>
          <a:p>
            <a:pPr marL="457200" lvl="1"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1) Some focus on Attitudes: tolerant and open-minded attitudes are key to resolving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conflic</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lvl="1"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2) Others focus on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Behavior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the root of conflict is the use of violent and aggressive means to resolve conflict</a:t>
            </a:r>
          </a:p>
          <a:p>
            <a:pPr marL="457200" lvl="1"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3) Others believe it is more about the Context, or Contradiction/Content: Focus on the sources of the conflict to be resolved </a:t>
            </a:r>
          </a:p>
          <a:p>
            <a:pPr marL="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 growing number believe it is necessary to consider all three components </a:t>
            </a:r>
          </a:p>
          <a:p>
            <a:endParaRPr lang="en-GB" dirty="0"/>
          </a:p>
        </p:txBody>
      </p:sp>
    </p:spTree>
    <p:extLst>
      <p:ext uri="{BB962C8B-B14F-4D97-AF65-F5344CB8AC3E}">
        <p14:creationId xmlns:p14="http://schemas.microsoft.com/office/powerpoint/2010/main" val="1512886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71927-30D1-FDCA-934B-512495E1EE79}"/>
              </a:ext>
            </a:extLst>
          </p:cNvPr>
          <p:cNvSpPr>
            <a:spLocks noGrp="1"/>
          </p:cNvSpPr>
          <p:nvPr>
            <p:ph type="title"/>
          </p:nvPr>
        </p:nvSpPr>
        <p:spPr/>
        <p:txBody>
          <a:bodyPr/>
          <a:lstStyle/>
          <a:p>
            <a:pPr algn="ctr"/>
            <a:r>
              <a:rPr lang="en-GB" dirty="0"/>
              <a:t>Objectives of Peace Studies </a:t>
            </a:r>
          </a:p>
        </p:txBody>
      </p:sp>
      <p:sp>
        <p:nvSpPr>
          <p:cNvPr id="3" name="Content Placeholder 2">
            <a:extLst>
              <a:ext uri="{FF2B5EF4-FFF2-40B4-BE49-F238E27FC236}">
                <a16:creationId xmlns:a16="http://schemas.microsoft.com/office/drawing/2014/main" id="{C9780C38-16A7-8B41-BB96-E4DAC41069E7}"/>
              </a:ext>
            </a:extLst>
          </p:cNvPr>
          <p:cNvSpPr>
            <a:spLocks noGrp="1"/>
          </p:cNvSpPr>
          <p:nvPr>
            <p:ph idx="1"/>
          </p:nvPr>
        </p:nvSpPr>
        <p:spPr/>
        <p:txBody>
          <a:bodyPr/>
          <a:lstStyle/>
          <a:p>
            <a:pPr marL="0" marR="0">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Peace and conflict studies is an interdisciplinary (multidisciplinary) area of study, incorporating anthropology, sociology, political science, ethics, theology, and history. It has four objectives:</a:t>
            </a:r>
          </a:p>
          <a:p>
            <a:pPr marL="0" marR="0" indent="0">
              <a:lnSpc>
                <a:spcPct val="107000"/>
              </a:lnSpc>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1) understand the roots of conflict</a:t>
            </a:r>
          </a:p>
          <a:p>
            <a:pPr marL="0" marR="0" indent="0">
              <a:lnSpc>
                <a:spcPct val="107000"/>
              </a:lnSpc>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2) transform underlying causes of conflict</a:t>
            </a:r>
          </a:p>
          <a:p>
            <a:pPr marL="0" marR="0" indent="0">
              <a:lnSpc>
                <a:spcPct val="107000"/>
              </a:lnSpc>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3) develop strategies to prevent conflict</a:t>
            </a:r>
          </a:p>
          <a:p>
            <a:pPr marL="0" marR="0" indent="0">
              <a:lnSpc>
                <a:spcPct val="107000"/>
              </a:lnSpc>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4) teach conflict transformation skills</a:t>
            </a:r>
          </a:p>
          <a:p>
            <a:pPr marL="0" marR="0">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We will be covering theories, methodologies, and approaches to understanding peace and transforming conflict</a:t>
            </a:r>
          </a:p>
          <a:p>
            <a:endParaRPr lang="en-GB" dirty="0"/>
          </a:p>
        </p:txBody>
      </p:sp>
    </p:spTree>
    <p:extLst>
      <p:ext uri="{BB962C8B-B14F-4D97-AF65-F5344CB8AC3E}">
        <p14:creationId xmlns:p14="http://schemas.microsoft.com/office/powerpoint/2010/main" val="13206949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3598C-E97F-22C4-43E2-1F6A1E6EDF8C}"/>
              </a:ext>
            </a:extLst>
          </p:cNvPr>
          <p:cNvSpPr>
            <a:spLocks noGrp="1"/>
          </p:cNvSpPr>
          <p:nvPr>
            <p:ph type="title"/>
          </p:nvPr>
        </p:nvSpPr>
        <p:spPr/>
        <p:txBody>
          <a:bodyPr/>
          <a:lstStyle/>
          <a:p>
            <a:pPr algn="ctr"/>
            <a:r>
              <a:rPr lang="en-GB" dirty="0"/>
              <a:t>Objectives of Peace Studies </a:t>
            </a:r>
          </a:p>
        </p:txBody>
      </p:sp>
      <p:sp>
        <p:nvSpPr>
          <p:cNvPr id="3" name="Content Placeholder 2">
            <a:extLst>
              <a:ext uri="{FF2B5EF4-FFF2-40B4-BE49-F238E27FC236}">
                <a16:creationId xmlns:a16="http://schemas.microsoft.com/office/drawing/2014/main" id="{829EF42E-15D8-8641-1356-0C4474B7E431}"/>
              </a:ext>
            </a:extLst>
          </p:cNvPr>
          <p:cNvSpPr>
            <a:spLocks noGrp="1"/>
          </p:cNvSpPr>
          <p:nvPr>
            <p:ph idx="1"/>
          </p:nvPr>
        </p:nvSpPr>
        <p:spPr/>
        <p:txBody>
          <a:bodyPr>
            <a:normAutofit/>
          </a:bodyPr>
          <a:lstStyle/>
          <a:p>
            <a:r>
              <a:rPr lang="en-GB" sz="2200" kern="100" dirty="0">
                <a:effectLst/>
                <a:latin typeface="Aptos" panose="020B0004020202020204" pitchFamily="34" charset="0"/>
                <a:ea typeface="Aptos" panose="020B0004020202020204" pitchFamily="34" charset="0"/>
                <a:cs typeface="Times New Roman" panose="02020603050405020304" pitchFamily="18" charset="0"/>
              </a:rPr>
              <a:t>The point of peace studies is not necessarily to end conflicts, but to handle them more constructively.</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 Peace does not mean the absence of conflict necessarily, argued peace researcher and former Australian ambassador John W. Burton. Conflict is intrinsic in human relationships, although it does not have to be and usually is not violent.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The challenge for peace practitioners is to find ways in which communities can resolve differences without physical violence.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The goal of peacemakers is to develop more effective ways of resolving disputes without violent conflict, to identify and transform the conditions that cause war.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In this context peace is understood as a dynamic process not an absolute end point.</a:t>
            </a:r>
          </a:p>
          <a:p>
            <a:endParaRPr lang="en-GB" dirty="0"/>
          </a:p>
        </p:txBody>
      </p:sp>
    </p:spTree>
    <p:extLst>
      <p:ext uri="{BB962C8B-B14F-4D97-AF65-F5344CB8AC3E}">
        <p14:creationId xmlns:p14="http://schemas.microsoft.com/office/powerpoint/2010/main" val="39678712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A6055-5044-7175-F5A1-6378470D1C56}"/>
              </a:ext>
            </a:extLst>
          </p:cNvPr>
          <p:cNvSpPr>
            <a:spLocks noGrp="1"/>
          </p:cNvSpPr>
          <p:nvPr>
            <p:ph type="title"/>
          </p:nvPr>
        </p:nvSpPr>
        <p:spPr/>
        <p:txBody>
          <a:bodyPr/>
          <a:lstStyle/>
          <a:p>
            <a:pPr algn="ctr"/>
            <a:r>
              <a:rPr lang="en-GB" dirty="0"/>
              <a:t>Objectives of Peace Studies </a:t>
            </a:r>
          </a:p>
        </p:txBody>
      </p:sp>
      <p:sp>
        <p:nvSpPr>
          <p:cNvPr id="3" name="Content Placeholder 2">
            <a:extLst>
              <a:ext uri="{FF2B5EF4-FFF2-40B4-BE49-F238E27FC236}">
                <a16:creationId xmlns:a16="http://schemas.microsoft.com/office/drawing/2014/main" id="{FB89578F-978B-3AD5-CF1F-EAFDE06BA184}"/>
              </a:ext>
            </a:extLst>
          </p:cNvPr>
          <p:cNvSpPr>
            <a:spLocks noGrp="1"/>
          </p:cNvSpPr>
          <p:nvPr>
            <p:ph idx="1"/>
          </p:nvPr>
        </p:nvSpPr>
        <p:spPr/>
        <p:txBody>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Peace Studies is also interested in conflicts of more political levels, to include unpeaceful relations that arise in conflicts between diverse racial, religious, ethnic, and political groups within our communities and nations.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While most states have legal and political institutions for dealing with these conflicts- police, courts, prisons, social agencies, elected councils, and legislatures, they do not perform in ways that resolve underlying conflicts or transform them into more peaceful relationships between the parties.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Creative nonviolent means of confrontation and conflict transformation, such as those used by Mahatma Gandhi and Martin Luther King, </a:t>
            </a:r>
            <a:r>
              <a:rPr lang="en-GB" sz="2400" kern="100" dirty="0" err="1">
                <a:effectLst/>
                <a:latin typeface="Aptos" panose="020B0004020202020204" pitchFamily="34" charset="0"/>
                <a:ea typeface="Aptos" panose="020B0004020202020204" pitchFamily="34" charset="0"/>
                <a:cs typeface="Times New Roman" panose="02020603050405020304" pitchFamily="18" charset="0"/>
              </a:rPr>
              <a:t>jr</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have therefore been a major subject for study.   </a:t>
            </a:r>
          </a:p>
          <a:p>
            <a:endParaRPr lang="en-GB" dirty="0"/>
          </a:p>
        </p:txBody>
      </p:sp>
    </p:spTree>
    <p:extLst>
      <p:ext uri="{BB962C8B-B14F-4D97-AF65-F5344CB8AC3E}">
        <p14:creationId xmlns:p14="http://schemas.microsoft.com/office/powerpoint/2010/main" val="30540423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D3E80-9929-5688-23F4-5D76D5910AD2}"/>
              </a:ext>
            </a:extLst>
          </p:cNvPr>
          <p:cNvSpPr>
            <a:spLocks noGrp="1"/>
          </p:cNvSpPr>
          <p:nvPr>
            <p:ph type="title"/>
          </p:nvPr>
        </p:nvSpPr>
        <p:spPr/>
        <p:txBody>
          <a:bodyPr/>
          <a:lstStyle/>
          <a:p>
            <a:pPr algn="ctr"/>
            <a:r>
              <a:rPr lang="en-GB" dirty="0"/>
              <a:t>The Practice of Peace Studies</a:t>
            </a:r>
          </a:p>
        </p:txBody>
      </p:sp>
      <p:sp>
        <p:nvSpPr>
          <p:cNvPr id="3" name="Content Placeholder 2">
            <a:extLst>
              <a:ext uri="{FF2B5EF4-FFF2-40B4-BE49-F238E27FC236}">
                <a16:creationId xmlns:a16="http://schemas.microsoft.com/office/drawing/2014/main" id="{446688A4-F512-435D-BF24-EBE0699111F1}"/>
              </a:ext>
            </a:extLst>
          </p:cNvPr>
          <p:cNvSpPr>
            <a:spLocks noGrp="1"/>
          </p:cNvSpPr>
          <p:nvPr>
            <p:ph idx="1"/>
          </p:nvPr>
        </p:nvSpPr>
        <p:spPr/>
        <p:txBody>
          <a:bodyPr>
            <a:normAutofit/>
          </a:bodyPr>
          <a:lstStyle/>
          <a:p>
            <a:pPr marL="0" marR="0">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Practice is essential for the learning process. Peace studies students need to not only study but also to develop good skills before acting in conflict situations. Having a skill set of conflict resolution and nonviolence techniques is important to those working to address conflict.</a:t>
            </a:r>
          </a:p>
          <a:p>
            <a:pPr marL="0" marR="0">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All tools, theories, and knowledge can be misused, as we have seen in the case of doctors in Nazi Germany. Therefore just as key to having the knowledge and skill set to practice peace and conflict resolution is having a set of ethics </a:t>
            </a:r>
          </a:p>
          <a:p>
            <a:pPr marL="0" marR="0">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In the job market, where can PCS skills be employed? State ministries, civil society such as NGOs, business and religious communities </a:t>
            </a:r>
          </a:p>
          <a:p>
            <a:pPr marL="0" marR="0">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goal of peace and conflict studies is to refine theories and skills to become more useful for stakeholders in conflict </a:t>
            </a:r>
          </a:p>
          <a:p>
            <a:pPr marL="0" indent="0">
              <a:buNone/>
            </a:pPr>
            <a:endParaRPr lang="en-GB" dirty="0"/>
          </a:p>
        </p:txBody>
      </p:sp>
    </p:spTree>
    <p:extLst>
      <p:ext uri="{BB962C8B-B14F-4D97-AF65-F5344CB8AC3E}">
        <p14:creationId xmlns:p14="http://schemas.microsoft.com/office/powerpoint/2010/main" val="38391859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86D7C-5FA5-FCC7-829D-1CB9982963B7}"/>
              </a:ext>
            </a:extLst>
          </p:cNvPr>
          <p:cNvSpPr>
            <a:spLocks noGrp="1"/>
          </p:cNvSpPr>
          <p:nvPr>
            <p:ph type="title"/>
          </p:nvPr>
        </p:nvSpPr>
        <p:spPr/>
        <p:txBody>
          <a:bodyPr/>
          <a:lstStyle/>
          <a:p>
            <a:pPr algn="ctr"/>
            <a:r>
              <a:rPr lang="en-GB" dirty="0"/>
              <a:t>Key Assumptions of Peace Studies</a:t>
            </a:r>
          </a:p>
        </p:txBody>
      </p:sp>
      <p:sp>
        <p:nvSpPr>
          <p:cNvPr id="3" name="Content Placeholder 2">
            <a:extLst>
              <a:ext uri="{FF2B5EF4-FFF2-40B4-BE49-F238E27FC236}">
                <a16:creationId xmlns:a16="http://schemas.microsoft.com/office/drawing/2014/main" id="{B865C919-7013-52D0-FDBB-2CFFAA7B4FD3}"/>
              </a:ext>
            </a:extLst>
          </p:cNvPr>
          <p:cNvSpPr>
            <a:spLocks noGrp="1"/>
          </p:cNvSpPr>
          <p:nvPr>
            <p:ph idx="1"/>
          </p:nvPr>
        </p:nvSpPr>
        <p:spPr/>
        <p:txBody>
          <a:bodyPr/>
          <a:lstStyle/>
          <a:p>
            <a:pPr marL="0" marR="0" indent="0">
              <a:lnSpc>
                <a:spcPct val="107000"/>
              </a:lnSpc>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From </a:t>
            </a:r>
            <a:r>
              <a:rPr lang="en-GB" kern="100">
                <a:effectLst/>
                <a:latin typeface="Aptos" panose="020B0004020202020204" pitchFamily="34" charset="0"/>
                <a:ea typeface="Aptos" panose="020B0004020202020204" pitchFamily="34" charset="0"/>
                <a:cs typeface="Times New Roman" panose="02020603050405020304" pitchFamily="18" charset="0"/>
              </a:rPr>
              <a:t>Conrad Brunk’s </a:t>
            </a:r>
            <a:r>
              <a:rPr lang="en-GB" kern="100" dirty="0">
                <a:effectLst/>
                <a:latin typeface="Aptos" panose="020B0004020202020204" pitchFamily="34" charset="0"/>
                <a:ea typeface="Aptos" panose="020B0004020202020204" pitchFamily="34" charset="0"/>
                <a:cs typeface="Times New Roman" panose="02020603050405020304" pitchFamily="18" charset="0"/>
              </a:rPr>
              <a:t>“Shaping a Vision- The Nature of Peace Studies”</a:t>
            </a:r>
          </a:p>
          <a:p>
            <a:pPr marL="342900" marR="0" lvl="0" indent="-342900">
              <a:lnSpc>
                <a:spcPct val="107000"/>
              </a:lnSpc>
              <a:buFont typeface="+mj-lt"/>
              <a:buAutoNum type="arabicParenR"/>
            </a:pPr>
            <a:r>
              <a:rPr lang="en-GB" kern="100" dirty="0">
                <a:effectLst/>
                <a:latin typeface="Aptos" panose="020B0004020202020204" pitchFamily="34" charset="0"/>
                <a:ea typeface="Aptos" panose="020B0004020202020204" pitchFamily="34" charset="0"/>
                <a:cs typeface="Times New Roman" panose="02020603050405020304" pitchFamily="18" charset="0"/>
              </a:rPr>
              <a:t>“The belief that peaceful relations among peoples and nations are better than unpeaceful ones” </a:t>
            </a:r>
          </a:p>
          <a:p>
            <a:pPr marL="342900" marR="0" lvl="0" indent="-342900">
              <a:lnSpc>
                <a:spcPct val="107000"/>
              </a:lnSpc>
              <a:spcAft>
                <a:spcPts val="800"/>
              </a:spcAft>
              <a:buFont typeface="+mj-lt"/>
              <a:buAutoNum type="arabicParenR"/>
            </a:pPr>
            <a:r>
              <a:rPr lang="en-GB" kern="100" dirty="0">
                <a:effectLst/>
                <a:latin typeface="Aptos" panose="020B0004020202020204" pitchFamily="34" charset="0"/>
                <a:ea typeface="Aptos" panose="020B0004020202020204" pitchFamily="34" charset="0"/>
                <a:cs typeface="Times New Roman" panose="02020603050405020304" pitchFamily="18" charset="0"/>
              </a:rPr>
              <a:t>“Violence is undesirable,” and where the same human goods can be achieved by them, nonviolent means are preferable to violent ones</a:t>
            </a:r>
          </a:p>
          <a:p>
            <a:endParaRPr lang="en-GB" dirty="0"/>
          </a:p>
        </p:txBody>
      </p:sp>
    </p:spTree>
    <p:extLst>
      <p:ext uri="{BB962C8B-B14F-4D97-AF65-F5344CB8AC3E}">
        <p14:creationId xmlns:p14="http://schemas.microsoft.com/office/powerpoint/2010/main" val="9310381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57CB3-8F7D-6F0F-7EC4-798970C9F94D}"/>
              </a:ext>
            </a:extLst>
          </p:cNvPr>
          <p:cNvSpPr>
            <a:spLocks noGrp="1"/>
          </p:cNvSpPr>
          <p:nvPr>
            <p:ph type="title"/>
          </p:nvPr>
        </p:nvSpPr>
        <p:spPr/>
        <p:txBody>
          <a:bodyPr/>
          <a:lstStyle/>
          <a:p>
            <a:pPr algn="ctr"/>
            <a:r>
              <a:rPr lang="en-GB" dirty="0"/>
              <a:t>How is Peace Studies different from Strategic Studies? </a:t>
            </a:r>
          </a:p>
        </p:txBody>
      </p:sp>
      <p:sp>
        <p:nvSpPr>
          <p:cNvPr id="3" name="Content Placeholder 2">
            <a:extLst>
              <a:ext uri="{FF2B5EF4-FFF2-40B4-BE49-F238E27FC236}">
                <a16:creationId xmlns:a16="http://schemas.microsoft.com/office/drawing/2014/main" id="{D0320236-B140-AAD7-29D4-77B1A719783C}"/>
              </a:ext>
            </a:extLst>
          </p:cNvPr>
          <p:cNvSpPr>
            <a:spLocks noGrp="1"/>
          </p:cNvSpPr>
          <p:nvPr>
            <p:ph idx="1"/>
          </p:nvPr>
        </p:nvSpPr>
        <p:spPr/>
        <p:txBody>
          <a:bodyPr/>
          <a:lstStyle/>
          <a:p>
            <a:pPr marL="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Strategic Studies:</a:t>
            </a:r>
          </a:p>
          <a:p>
            <a:pPr marL="45720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focuses on international conflict situations</a:t>
            </a:r>
          </a:p>
          <a:p>
            <a:pPr marL="45720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Views international conflicts from the point of view of the national interest of a particular national actor or government </a:t>
            </a:r>
          </a:p>
          <a:p>
            <a:pPr marL="45720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makes certain assumptions about the interests of states and their use of power</a:t>
            </a:r>
          </a:p>
          <a:p>
            <a:pPr marL="45720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conflicts are examined with the aim of finding the most effective “strategy” for maximizing the interests of the particular state</a:t>
            </a:r>
          </a:p>
          <a:p>
            <a:pPr marL="45720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useful for policymakers interested in serving the particular interests of their own country, with the interests usually being defined in terms of economic advantage and political influence </a:t>
            </a:r>
          </a:p>
          <a:p>
            <a:endParaRPr lang="en-GB" dirty="0"/>
          </a:p>
        </p:txBody>
      </p:sp>
    </p:spTree>
    <p:extLst>
      <p:ext uri="{BB962C8B-B14F-4D97-AF65-F5344CB8AC3E}">
        <p14:creationId xmlns:p14="http://schemas.microsoft.com/office/powerpoint/2010/main" val="42945928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5F50E-1545-269D-2C63-9C5B2579E93D}"/>
              </a:ext>
            </a:extLst>
          </p:cNvPr>
          <p:cNvSpPr>
            <a:spLocks noGrp="1"/>
          </p:cNvSpPr>
          <p:nvPr>
            <p:ph type="title"/>
          </p:nvPr>
        </p:nvSpPr>
        <p:spPr/>
        <p:txBody>
          <a:bodyPr/>
          <a:lstStyle/>
          <a:p>
            <a:pPr algn="ctr"/>
            <a:r>
              <a:rPr lang="en-GB" dirty="0"/>
              <a:t>How is Peace Studies different from Strategic Studies? </a:t>
            </a:r>
          </a:p>
        </p:txBody>
      </p:sp>
      <p:sp>
        <p:nvSpPr>
          <p:cNvPr id="3" name="Content Placeholder 2">
            <a:extLst>
              <a:ext uri="{FF2B5EF4-FFF2-40B4-BE49-F238E27FC236}">
                <a16:creationId xmlns:a16="http://schemas.microsoft.com/office/drawing/2014/main" id="{4E2D7CCF-8373-76E8-5FF8-1217994A5AB4}"/>
              </a:ext>
            </a:extLst>
          </p:cNvPr>
          <p:cNvSpPr>
            <a:spLocks noGrp="1"/>
          </p:cNvSpPr>
          <p:nvPr>
            <p:ph sz="half" idx="1"/>
          </p:nvPr>
        </p:nvSpPr>
        <p:spPr/>
        <p:txBody>
          <a:bodyPr>
            <a:normAutofit fontScale="55000" lnSpcReduction="20000"/>
          </a:bodyPr>
          <a:lstStyle/>
          <a:p>
            <a:pPr marR="0" indent="0" algn="ctr">
              <a:lnSpc>
                <a:spcPct val="107000"/>
              </a:lnSpc>
              <a:spcAft>
                <a:spcPts val="800"/>
              </a:spcAft>
              <a:buNone/>
            </a:pPr>
            <a:r>
              <a:rPr lang="en-GB" sz="2800" u="sng" kern="100" dirty="0">
                <a:effectLst/>
                <a:latin typeface="Aptos" panose="020B0004020202020204" pitchFamily="34" charset="0"/>
                <a:ea typeface="Aptos" panose="020B0004020202020204" pitchFamily="34" charset="0"/>
                <a:cs typeface="Times New Roman" panose="02020603050405020304" pitchFamily="18" charset="0"/>
              </a:rPr>
              <a:t>Strategic Studies</a:t>
            </a:r>
          </a:p>
          <a:p>
            <a:pPr marL="457200" marR="0">
              <a:lnSpc>
                <a:spcPct val="107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focuses on international conflict situations</a:t>
            </a:r>
          </a:p>
          <a:p>
            <a:pPr marL="457200" marR="0">
              <a:lnSpc>
                <a:spcPct val="107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Views international conflicts from the point of view of the national interest of a particular national actor or government </a:t>
            </a:r>
          </a:p>
          <a:p>
            <a:pPr marL="457200" marR="0">
              <a:lnSpc>
                <a:spcPct val="107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makes certain assumptions about the interests of states and their use of power</a:t>
            </a:r>
          </a:p>
          <a:p>
            <a:pPr marL="457200" marR="0">
              <a:lnSpc>
                <a:spcPct val="107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conflicts are examined with the aim of finding the most effective “strategy” for maximizing the interests of the particular state</a:t>
            </a:r>
          </a:p>
          <a:p>
            <a:pPr marL="457200" marR="0">
              <a:lnSpc>
                <a:spcPct val="107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useful for policymakers interested in serving the particular interests of their own country, with the interests usually being defined in terms of economic advantage and political influence </a:t>
            </a:r>
          </a:p>
          <a:p>
            <a:endParaRPr lang="en-GB" dirty="0"/>
          </a:p>
        </p:txBody>
      </p:sp>
      <p:sp>
        <p:nvSpPr>
          <p:cNvPr id="4" name="Content Placeholder 3">
            <a:extLst>
              <a:ext uri="{FF2B5EF4-FFF2-40B4-BE49-F238E27FC236}">
                <a16:creationId xmlns:a16="http://schemas.microsoft.com/office/drawing/2014/main" id="{A272F4E7-0BE8-2181-FEDB-77C5AF13F274}"/>
              </a:ext>
            </a:extLst>
          </p:cNvPr>
          <p:cNvSpPr>
            <a:spLocks noGrp="1"/>
          </p:cNvSpPr>
          <p:nvPr>
            <p:ph sz="half" idx="2"/>
          </p:nvPr>
        </p:nvSpPr>
        <p:spPr/>
        <p:txBody>
          <a:bodyPr>
            <a:normAutofit fontScale="55000" lnSpcReduction="20000"/>
          </a:bodyPr>
          <a:lstStyle/>
          <a:p>
            <a:pPr marL="0" marR="0" indent="0" algn="ctr">
              <a:lnSpc>
                <a:spcPct val="107000"/>
              </a:lnSpc>
              <a:spcAft>
                <a:spcPts val="800"/>
              </a:spcAft>
              <a:buNone/>
            </a:pPr>
            <a:r>
              <a:rPr lang="en-GB" sz="2800" u="sng" kern="100" dirty="0">
                <a:effectLst/>
                <a:latin typeface="Aptos" panose="020B0004020202020204" pitchFamily="34" charset="0"/>
                <a:ea typeface="Aptos" panose="020B0004020202020204" pitchFamily="34" charset="0"/>
                <a:cs typeface="Times New Roman" panose="02020603050405020304" pitchFamily="18" charset="0"/>
              </a:rPr>
              <a:t>Peace Studies </a:t>
            </a:r>
          </a:p>
          <a:p>
            <a:pPr marL="0" marR="0">
              <a:lnSpc>
                <a:spcPct val="107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Subject matter of peace, violence, conflict, and power. Peace studies is concerned with the topic of “human conflict and its peaceful resolution.” </a:t>
            </a:r>
          </a:p>
          <a:p>
            <a:pPr marL="0" marR="0">
              <a:lnSpc>
                <a:spcPct val="107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Aim of identifying, testing, and implementing different strategies for dealing with conflict situations</a:t>
            </a:r>
          </a:p>
          <a:p>
            <a:pPr marL="0">
              <a:lnSpc>
                <a:spcPct val="107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Interdisciplinary/multi disciplinary nature</a:t>
            </a:r>
          </a:p>
          <a:p>
            <a:pPr marL="0" marR="0">
              <a:lnSpc>
                <a:spcPct val="107000"/>
              </a:lnSpc>
              <a:spcAft>
                <a:spcPts val="800"/>
              </a:spcAft>
            </a:pP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5037694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317</TotalTime>
  <Words>2132</Words>
  <Application>Microsoft Office PowerPoint</Application>
  <PresentationFormat>Widescreen</PresentationFormat>
  <Paragraphs>87</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Aptos</vt:lpstr>
      <vt:lpstr>Aptos Display</vt:lpstr>
      <vt:lpstr>Arial</vt:lpstr>
      <vt:lpstr>Office Theme</vt:lpstr>
      <vt:lpstr>Concepts of Peace: Movements, Ideas, Practice</vt:lpstr>
      <vt:lpstr>What is Peace? </vt:lpstr>
      <vt:lpstr>Negative and Positive Dimensions of Peace</vt:lpstr>
      <vt:lpstr>Inner and Outer Dimensions of Peace</vt:lpstr>
      <vt:lpstr>Peace as a Universal Value</vt:lpstr>
      <vt:lpstr>From Webster’s Third New International Dictionary:</vt:lpstr>
      <vt:lpstr>Peace Studies</vt:lpstr>
      <vt:lpstr>Peace Studies as an Academic Discipline</vt:lpstr>
      <vt:lpstr>The Evolution of Peace Studies</vt:lpstr>
      <vt:lpstr>The Study of Conflict in Peace Studies </vt:lpstr>
      <vt:lpstr>Objectives of Peace Studies </vt:lpstr>
      <vt:lpstr>Objectives of Peace Studies </vt:lpstr>
      <vt:lpstr>Objectives of Peace Studies </vt:lpstr>
      <vt:lpstr>The Practice of Peace Studies</vt:lpstr>
      <vt:lpstr>Key Assumptions of Peace Studies</vt:lpstr>
      <vt:lpstr>How is Peace Studies different from Strategic Studies? </vt:lpstr>
      <vt:lpstr>How is Peace Studies different from Strategic Studies?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janieyh 10</dc:creator>
  <cp:lastModifiedBy>janieyh 10</cp:lastModifiedBy>
  <cp:revision>24</cp:revision>
  <dcterms:created xsi:type="dcterms:W3CDTF">2025-02-10T12:09:46Z</dcterms:created>
  <dcterms:modified xsi:type="dcterms:W3CDTF">2025-02-10T17:27:11Z</dcterms:modified>
</cp:coreProperties>
</file>