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 id="2147484001" r:id="rId2"/>
  </p:sldMasterIdLst>
  <p:notesMasterIdLst>
    <p:notesMasterId r:id="rId52"/>
  </p:notesMasterIdLst>
  <p:handoutMasterIdLst>
    <p:handoutMasterId r:id="rId53"/>
  </p:handoutMasterIdLst>
  <p:sldIdLst>
    <p:sldId id="319" r:id="rId3"/>
    <p:sldId id="325" r:id="rId4"/>
    <p:sldId id="390" r:id="rId5"/>
    <p:sldId id="391" r:id="rId6"/>
    <p:sldId id="393" r:id="rId7"/>
    <p:sldId id="392" r:id="rId8"/>
    <p:sldId id="321" r:id="rId9"/>
    <p:sldId id="261" r:id="rId10"/>
    <p:sldId id="262" r:id="rId11"/>
    <p:sldId id="263" r:id="rId12"/>
    <p:sldId id="264" r:id="rId13"/>
    <p:sldId id="330" r:id="rId14"/>
    <p:sldId id="265" r:id="rId15"/>
    <p:sldId id="331" r:id="rId16"/>
    <p:sldId id="266" r:id="rId17"/>
    <p:sldId id="323" r:id="rId18"/>
    <p:sldId id="269" r:id="rId19"/>
    <p:sldId id="337" r:id="rId20"/>
    <p:sldId id="338" r:id="rId21"/>
    <p:sldId id="339" r:id="rId22"/>
    <p:sldId id="335" r:id="rId23"/>
    <p:sldId id="342" r:id="rId24"/>
    <p:sldId id="334" r:id="rId25"/>
    <p:sldId id="326" r:id="rId26"/>
    <p:sldId id="327" r:id="rId27"/>
    <p:sldId id="340" r:id="rId28"/>
    <p:sldId id="328" r:id="rId29"/>
    <p:sldId id="341" r:id="rId30"/>
    <p:sldId id="336" r:id="rId31"/>
    <p:sldId id="378" r:id="rId32"/>
    <p:sldId id="377" r:id="rId33"/>
    <p:sldId id="374" r:id="rId34"/>
    <p:sldId id="373" r:id="rId35"/>
    <p:sldId id="372" r:id="rId36"/>
    <p:sldId id="387" r:id="rId37"/>
    <p:sldId id="394" r:id="rId38"/>
    <p:sldId id="395" r:id="rId39"/>
    <p:sldId id="381" r:id="rId40"/>
    <p:sldId id="382" r:id="rId41"/>
    <p:sldId id="345" r:id="rId42"/>
    <p:sldId id="344" r:id="rId43"/>
    <p:sldId id="389" r:id="rId44"/>
    <p:sldId id="258" r:id="rId45"/>
    <p:sldId id="260" r:id="rId46"/>
    <p:sldId id="333" r:id="rId47"/>
    <p:sldId id="268" r:id="rId48"/>
    <p:sldId id="275" r:id="rId49"/>
    <p:sldId id="306" r:id="rId50"/>
    <p:sldId id="302" r:id="rId51"/>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6420" autoAdjust="0"/>
    <p:restoredTop sz="86465" autoAdjust="0"/>
  </p:normalViewPr>
  <p:slideViewPr>
    <p:cSldViewPr>
      <p:cViewPr varScale="1">
        <p:scale>
          <a:sx n="90" d="100"/>
          <a:sy n="90" d="100"/>
        </p:scale>
        <p:origin x="1668" y="84"/>
      </p:cViewPr>
      <p:guideLst>
        <p:guide orient="horz" pos="2160"/>
        <p:guide pos="2880"/>
      </p:guideLst>
    </p:cSldViewPr>
  </p:slideViewPr>
  <p:outlineViewPr>
    <p:cViewPr>
      <p:scale>
        <a:sx n="33" d="100"/>
        <a:sy n="33" d="100"/>
      </p:scale>
      <p:origin x="0" y="-82536"/>
    </p:cViewPr>
  </p:outlineViewPr>
  <p:notesTextViewPr>
    <p:cViewPr>
      <p:scale>
        <a:sx n="100" d="100"/>
        <a:sy n="100" d="100"/>
      </p:scale>
      <p:origin x="0" y="0"/>
    </p:cViewPr>
  </p:notesTextViewPr>
  <p:sorterViewPr>
    <p:cViewPr varScale="1">
      <p:scale>
        <a:sx n="1" d="1"/>
        <a:sy n="1" d="1"/>
      </p:scale>
      <p:origin x="0" y="0"/>
    </p:cViewPr>
  </p:sorter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viewProps" Target="view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handoutMaster" Target="handoutMasters/handoutMaster1.xml"/><Relationship Id="rId5" Type="http://schemas.openxmlformats.org/officeDocument/2006/relationships/slide" Target="slides/slide3.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theme" Target="theme/theme1.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tableStyles" Target="tableStyles.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BF7300F6-BA1C-4EEA-B429-2CAA5371E385}"/>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97A7C49-B795-45CF-9421-1E36A384A68A}"/>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6232229C-3666-449F-8634-3D2C96625427}"/>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3F9EF82-918A-4DB7-9A90-5F25D929DE44}"/>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5B2BE753-18A6-4991-BC68-140E77990248}"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A3939B7B-0C17-4BD7-815F-BF53B050A42F}"/>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D2345CBA-8764-4AA9-AA3C-A18E1550CFDA}"/>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a:extLst>
              <a:ext uri="{FF2B5EF4-FFF2-40B4-BE49-F238E27FC236}">
                <a16:creationId xmlns:a16="http://schemas.microsoft.com/office/drawing/2014/main" id="{3CE0434B-B97A-4953-AA17-5D9DA1811631}"/>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8AC65E05-BBBC-4D25-8FF5-6ADA85B86494}"/>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9D41D44F-8D3C-438D-B6BE-BCA1CB5D5F8C}"/>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FCCD8C12-C29F-4F29-B76A-F0533DD182B6}"/>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6BD1FFE2-6C13-47BE-A3A4-3B9BFD6B5D46}" type="slidenum">
              <a:rPr lang="en-GB" altLang="en-US"/>
              <a:pPr>
                <a:defRPr/>
              </a:pPr>
              <a:t>‹#›</a:t>
            </a:fld>
            <a:endParaRPr lang="en-GB" altLang="en-US"/>
          </a:p>
        </p:txBody>
      </p:sp>
    </p:spTree>
    <p:extLst>
      <p:ext uri="{BB962C8B-B14F-4D97-AF65-F5344CB8AC3E}">
        <p14:creationId xmlns:p14="http://schemas.microsoft.com/office/powerpoint/2010/main" val="14674276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dirty="0">
                <a:solidFill>
                  <a:srgbClr val="0B0C0C"/>
                </a:solidFill>
                <a:ea typeface="+mn-lt"/>
                <a:cs typeface="+mn-lt"/>
              </a:rPr>
              <a:t>The Health and Care Act 2022 amends the National Health Service Act 2006 to require integrated care boards to promote the involvement of patients, carers and their representatives in the exercise of their functions when it relates to the prevention or diagnosis of illness in patients or their care and treatment and ensure that they are involved in the planning, development and operation of commissioning arrangements</a:t>
            </a:r>
            <a:endParaRPr lang="en-GB" altLang="en-US" sz="1200" dirty="0">
              <a:solidFill>
                <a:srgbClr val="000000"/>
              </a:solidFill>
              <a:latin typeface="Myriad Pro"/>
              <a:ea typeface="+mn-lt"/>
              <a:cs typeface="Arial"/>
            </a:endParaRPr>
          </a:p>
          <a:p>
            <a:endParaRPr lang="en-GB" dirty="0"/>
          </a:p>
        </p:txBody>
      </p:sp>
      <p:sp>
        <p:nvSpPr>
          <p:cNvPr id="4" name="Slide Number Placeholder 3"/>
          <p:cNvSpPr>
            <a:spLocks noGrp="1"/>
          </p:cNvSpPr>
          <p:nvPr>
            <p:ph type="sldNum" sz="quarter" idx="5"/>
          </p:nvPr>
        </p:nvSpPr>
        <p:spPr/>
        <p:txBody>
          <a:bodyPr/>
          <a:lstStyle/>
          <a:p>
            <a:pPr>
              <a:defRPr/>
            </a:pPr>
            <a:fld id="{6BD1FFE2-6C13-47BE-A3A4-3B9BFD6B5D46}" type="slidenum">
              <a:rPr lang="en-GB" altLang="en-US" smtClean="0"/>
              <a:pPr>
                <a:defRPr/>
              </a:pPr>
              <a:t>35</a:t>
            </a:fld>
            <a:endParaRPr lang="en-GB" altLang="en-US"/>
          </a:p>
        </p:txBody>
      </p:sp>
    </p:spTree>
    <p:extLst>
      <p:ext uri="{BB962C8B-B14F-4D97-AF65-F5344CB8AC3E}">
        <p14:creationId xmlns:p14="http://schemas.microsoft.com/office/powerpoint/2010/main" val="353177421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EF57F9B-308E-48D3-BF54-6655A9A90374}"/>
              </a:ext>
            </a:extLst>
          </p:cNvPr>
          <p:cNvSpPr>
            <a:spLocks noGrp="1"/>
          </p:cNvSpPr>
          <p:nvPr>
            <p:ph type="dt" sz="half" idx="10"/>
          </p:nvPr>
        </p:nvSpPr>
        <p:spPr>
          <a:xfrm>
            <a:off x="395288" y="6524625"/>
            <a:ext cx="971550" cy="219075"/>
          </a:xfrm>
        </p:spPr>
        <p:txBody>
          <a:bodyPr/>
          <a:lstStyle>
            <a:lvl1pPr>
              <a:defRPr/>
            </a:lvl1pPr>
          </a:lstStyle>
          <a:p>
            <a:pPr>
              <a:defRPr/>
            </a:pPr>
            <a:fld id="{394A1E9B-B44F-4578-8716-1D7070923792}" type="datetime1">
              <a:rPr lang="en-GB" altLang="en-US"/>
              <a:pPr>
                <a:defRPr/>
              </a:pPr>
              <a:t>04/09/2025</a:t>
            </a:fld>
            <a:endParaRPr lang="en-GB" altLang="en-US" dirty="0"/>
          </a:p>
        </p:txBody>
      </p:sp>
      <p:sp>
        <p:nvSpPr>
          <p:cNvPr id="5" name="Footer Placeholder 4">
            <a:extLst>
              <a:ext uri="{FF2B5EF4-FFF2-40B4-BE49-F238E27FC236}">
                <a16:creationId xmlns:a16="http://schemas.microsoft.com/office/drawing/2014/main" id="{88E52456-70F6-4977-91B7-248C68E3EAC2}"/>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92B6D94-D70B-41D6-B25F-92EF2F5F6FC6}"/>
              </a:ext>
            </a:extLst>
          </p:cNvPr>
          <p:cNvSpPr>
            <a:spLocks noGrp="1"/>
          </p:cNvSpPr>
          <p:nvPr>
            <p:ph type="sldNum" sz="quarter" idx="12"/>
          </p:nvPr>
        </p:nvSpPr>
        <p:spPr/>
        <p:txBody>
          <a:bodyPr/>
          <a:lstStyle>
            <a:lvl1pPr>
              <a:defRPr/>
            </a:lvl1pPr>
          </a:lstStyle>
          <a:p>
            <a:pPr>
              <a:defRPr/>
            </a:pPr>
            <a:fld id="{1840E3AA-650E-44BE-B40B-23C9C6B32B16}" type="slidenum">
              <a:rPr lang="en-GB" altLang="en-US"/>
              <a:pPr>
                <a:defRPr/>
              </a:pPr>
              <a:t>‹#›</a:t>
            </a:fld>
            <a:endParaRPr lang="en-GB" altLang="en-US"/>
          </a:p>
        </p:txBody>
      </p:sp>
    </p:spTree>
    <p:extLst>
      <p:ext uri="{BB962C8B-B14F-4D97-AF65-F5344CB8AC3E}">
        <p14:creationId xmlns:p14="http://schemas.microsoft.com/office/powerpoint/2010/main" val="25766772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C5D8CA-571A-4F4A-840A-5F6FDC46856A}"/>
              </a:ext>
            </a:extLst>
          </p:cNvPr>
          <p:cNvSpPr>
            <a:spLocks noGrp="1"/>
          </p:cNvSpPr>
          <p:nvPr>
            <p:ph type="dt" sz="half" idx="10"/>
          </p:nvPr>
        </p:nvSpPr>
        <p:spPr/>
        <p:txBody>
          <a:bodyPr/>
          <a:lstStyle>
            <a:lvl1pPr>
              <a:defRPr/>
            </a:lvl1pPr>
          </a:lstStyle>
          <a:p>
            <a:pPr>
              <a:defRPr/>
            </a:pPr>
            <a:fld id="{C5A984B8-2E09-4933-8948-436E44852593}" type="datetime1">
              <a:rPr lang="en-GB" altLang="en-US"/>
              <a:pPr>
                <a:defRPr/>
              </a:pPr>
              <a:t>04/09/2025</a:t>
            </a:fld>
            <a:endParaRPr lang="en-GB" altLang="en-US" dirty="0"/>
          </a:p>
        </p:txBody>
      </p:sp>
      <p:sp>
        <p:nvSpPr>
          <p:cNvPr id="5" name="Footer Placeholder 4">
            <a:extLst>
              <a:ext uri="{FF2B5EF4-FFF2-40B4-BE49-F238E27FC236}">
                <a16:creationId xmlns:a16="http://schemas.microsoft.com/office/drawing/2014/main" id="{3E6978FB-3645-488A-AB74-E0BE8AAAB631}"/>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31488776-4016-45BD-B192-F4A69077516E}"/>
              </a:ext>
            </a:extLst>
          </p:cNvPr>
          <p:cNvSpPr>
            <a:spLocks noGrp="1"/>
          </p:cNvSpPr>
          <p:nvPr>
            <p:ph type="sldNum" sz="quarter" idx="12"/>
          </p:nvPr>
        </p:nvSpPr>
        <p:spPr/>
        <p:txBody>
          <a:bodyPr/>
          <a:lstStyle>
            <a:lvl1pPr>
              <a:defRPr/>
            </a:lvl1pPr>
          </a:lstStyle>
          <a:p>
            <a:pPr>
              <a:defRPr/>
            </a:pPr>
            <a:fld id="{5BD086A3-F0A5-492C-9A2D-383750524B0A}" type="slidenum">
              <a:rPr lang="en-GB" altLang="en-US"/>
              <a:pPr>
                <a:defRPr/>
              </a:pPr>
              <a:t>‹#›</a:t>
            </a:fld>
            <a:endParaRPr lang="en-GB" altLang="en-US"/>
          </a:p>
        </p:txBody>
      </p:sp>
    </p:spTree>
    <p:extLst>
      <p:ext uri="{BB962C8B-B14F-4D97-AF65-F5344CB8AC3E}">
        <p14:creationId xmlns:p14="http://schemas.microsoft.com/office/powerpoint/2010/main" val="303504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785FAC4-4BFB-4FDE-A2D1-1D7DDF244316}"/>
              </a:ext>
            </a:extLst>
          </p:cNvPr>
          <p:cNvSpPr>
            <a:spLocks noGrp="1"/>
          </p:cNvSpPr>
          <p:nvPr>
            <p:ph type="dt" sz="half" idx="10"/>
          </p:nvPr>
        </p:nvSpPr>
        <p:spPr/>
        <p:txBody>
          <a:bodyPr/>
          <a:lstStyle>
            <a:lvl1pPr>
              <a:defRPr/>
            </a:lvl1pPr>
          </a:lstStyle>
          <a:p>
            <a:pPr>
              <a:defRPr/>
            </a:pPr>
            <a:fld id="{10C04E2D-EE14-4ABB-B1D2-517E46373F2A}" type="datetime1">
              <a:rPr lang="en-GB" altLang="en-US"/>
              <a:pPr>
                <a:defRPr/>
              </a:pPr>
              <a:t>04/09/2025</a:t>
            </a:fld>
            <a:endParaRPr lang="en-GB" altLang="en-US" dirty="0"/>
          </a:p>
        </p:txBody>
      </p:sp>
      <p:sp>
        <p:nvSpPr>
          <p:cNvPr id="5" name="Slide Number Placeholder 5">
            <a:extLst>
              <a:ext uri="{FF2B5EF4-FFF2-40B4-BE49-F238E27FC236}">
                <a16:creationId xmlns:a16="http://schemas.microsoft.com/office/drawing/2014/main" id="{1FFE88E4-64B9-4386-82C1-DFCEC6D7642D}"/>
              </a:ext>
            </a:extLst>
          </p:cNvPr>
          <p:cNvSpPr>
            <a:spLocks noGrp="1"/>
          </p:cNvSpPr>
          <p:nvPr>
            <p:ph type="sldNum" sz="quarter" idx="11"/>
          </p:nvPr>
        </p:nvSpPr>
        <p:spPr/>
        <p:txBody>
          <a:bodyPr/>
          <a:lstStyle>
            <a:lvl1pPr>
              <a:defRPr/>
            </a:lvl1pPr>
          </a:lstStyle>
          <a:p>
            <a:pPr>
              <a:defRPr/>
            </a:pPr>
            <a:fld id="{9FF95AFC-D686-4EB8-BE58-E340CA94B37A}" type="slidenum">
              <a:rPr lang="en-GB" altLang="en-US"/>
              <a:pPr>
                <a:defRPr/>
              </a:pPr>
              <a:t>‹#›</a:t>
            </a:fld>
            <a:endParaRPr lang="en-GB" altLang="en-US"/>
          </a:p>
        </p:txBody>
      </p:sp>
    </p:spTree>
    <p:extLst>
      <p:ext uri="{BB962C8B-B14F-4D97-AF65-F5344CB8AC3E}">
        <p14:creationId xmlns:p14="http://schemas.microsoft.com/office/powerpoint/2010/main" val="23157128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F17D7EFF-8C69-4B24-9C5A-1E15684E5E99}"/>
              </a:ext>
            </a:extLst>
          </p:cNvPr>
          <p:cNvSpPr>
            <a:spLocks noGrp="1"/>
          </p:cNvSpPr>
          <p:nvPr>
            <p:ph type="dt" sz="half" idx="10"/>
          </p:nvPr>
        </p:nvSpPr>
        <p:spPr/>
        <p:txBody>
          <a:bodyPr/>
          <a:lstStyle>
            <a:lvl1pPr>
              <a:defRPr/>
            </a:lvl1pPr>
          </a:lstStyle>
          <a:p>
            <a:pPr>
              <a:defRPr/>
            </a:pPr>
            <a:fld id="{FCE2AEDF-7292-4305-913F-DDD216FD7B89}" type="datetime1">
              <a:rPr lang="en-GB" altLang="en-US"/>
              <a:pPr>
                <a:defRPr/>
              </a:pPr>
              <a:t>04/09/2025</a:t>
            </a:fld>
            <a:endParaRPr lang="en-GB" altLang="en-US" dirty="0"/>
          </a:p>
        </p:txBody>
      </p:sp>
      <p:sp>
        <p:nvSpPr>
          <p:cNvPr id="6" name="Slide Number Placeholder 5">
            <a:extLst>
              <a:ext uri="{FF2B5EF4-FFF2-40B4-BE49-F238E27FC236}">
                <a16:creationId xmlns:a16="http://schemas.microsoft.com/office/drawing/2014/main" id="{3838588C-106A-4A2C-855D-C5933A66A5FA}"/>
              </a:ext>
            </a:extLst>
          </p:cNvPr>
          <p:cNvSpPr>
            <a:spLocks noGrp="1"/>
          </p:cNvSpPr>
          <p:nvPr>
            <p:ph type="sldNum" sz="quarter" idx="11"/>
          </p:nvPr>
        </p:nvSpPr>
        <p:spPr/>
        <p:txBody>
          <a:bodyPr/>
          <a:lstStyle>
            <a:lvl1pPr>
              <a:defRPr/>
            </a:lvl1pPr>
          </a:lstStyle>
          <a:p>
            <a:pPr>
              <a:defRPr/>
            </a:pPr>
            <a:fld id="{60F014ED-7714-46DD-8DB5-0CB9444ACBAF}" type="slidenum">
              <a:rPr lang="en-GB" altLang="en-US"/>
              <a:pPr>
                <a:defRPr/>
              </a:pPr>
              <a:t>‹#›</a:t>
            </a:fld>
            <a:endParaRPr lang="en-GB" altLang="en-US"/>
          </a:p>
        </p:txBody>
      </p:sp>
    </p:spTree>
    <p:extLst>
      <p:ext uri="{BB962C8B-B14F-4D97-AF65-F5344CB8AC3E}">
        <p14:creationId xmlns:p14="http://schemas.microsoft.com/office/powerpoint/2010/main" val="42508323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C372B1B-75FD-4387-80D6-1C1AFEB6151D}"/>
              </a:ext>
            </a:extLst>
          </p:cNvPr>
          <p:cNvSpPr>
            <a:spLocks noGrp="1"/>
          </p:cNvSpPr>
          <p:nvPr>
            <p:ph type="dt" sz="half" idx="10"/>
          </p:nvPr>
        </p:nvSpPr>
        <p:spPr/>
        <p:txBody>
          <a:bodyPr/>
          <a:lstStyle>
            <a:lvl1pPr>
              <a:defRPr/>
            </a:lvl1pPr>
          </a:lstStyle>
          <a:p>
            <a:pPr>
              <a:defRPr/>
            </a:pPr>
            <a:fld id="{17BAA110-460F-402B-B558-1B34013E4C81}" type="datetime1">
              <a:rPr lang="en-GB" altLang="en-US"/>
              <a:pPr>
                <a:defRPr/>
              </a:pPr>
              <a:t>04/09/2025</a:t>
            </a:fld>
            <a:endParaRPr lang="en-GB" altLang="en-US" dirty="0"/>
          </a:p>
        </p:txBody>
      </p:sp>
      <p:sp>
        <p:nvSpPr>
          <p:cNvPr id="8" name="Slide Number Placeholder 5">
            <a:extLst>
              <a:ext uri="{FF2B5EF4-FFF2-40B4-BE49-F238E27FC236}">
                <a16:creationId xmlns:a16="http://schemas.microsoft.com/office/drawing/2014/main" id="{DB9D5634-2418-4DA1-9C2F-EC8CD428A1C2}"/>
              </a:ext>
            </a:extLst>
          </p:cNvPr>
          <p:cNvSpPr>
            <a:spLocks noGrp="1"/>
          </p:cNvSpPr>
          <p:nvPr>
            <p:ph type="sldNum" sz="quarter" idx="11"/>
          </p:nvPr>
        </p:nvSpPr>
        <p:spPr/>
        <p:txBody>
          <a:bodyPr/>
          <a:lstStyle>
            <a:lvl1pPr>
              <a:defRPr/>
            </a:lvl1pPr>
          </a:lstStyle>
          <a:p>
            <a:pPr>
              <a:defRPr/>
            </a:pPr>
            <a:fld id="{944A8943-998E-44D9-8B0C-754CD81EE5FD}" type="slidenum">
              <a:rPr lang="en-GB" altLang="en-US"/>
              <a:pPr>
                <a:defRPr/>
              </a:pPr>
              <a:t>‹#›</a:t>
            </a:fld>
            <a:endParaRPr lang="en-GB" altLang="en-US"/>
          </a:p>
        </p:txBody>
      </p:sp>
    </p:spTree>
    <p:extLst>
      <p:ext uri="{BB962C8B-B14F-4D97-AF65-F5344CB8AC3E}">
        <p14:creationId xmlns:p14="http://schemas.microsoft.com/office/powerpoint/2010/main" val="18115738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2B29F183-A0C1-440F-BEA4-CB6BFC466723}"/>
              </a:ext>
            </a:extLst>
          </p:cNvPr>
          <p:cNvSpPr>
            <a:spLocks noGrp="1"/>
          </p:cNvSpPr>
          <p:nvPr>
            <p:ph type="dt" sz="half" idx="10"/>
          </p:nvPr>
        </p:nvSpPr>
        <p:spPr/>
        <p:txBody>
          <a:bodyPr/>
          <a:lstStyle>
            <a:lvl1pPr>
              <a:defRPr/>
            </a:lvl1pPr>
          </a:lstStyle>
          <a:p>
            <a:pPr>
              <a:defRPr/>
            </a:pPr>
            <a:fld id="{1B6C299F-F87A-4150-BB1A-0D755EBE3F26}" type="datetime1">
              <a:rPr lang="en-GB" altLang="en-US"/>
              <a:pPr>
                <a:defRPr/>
              </a:pPr>
              <a:t>04/09/2025</a:t>
            </a:fld>
            <a:endParaRPr lang="en-GB" altLang="en-US" dirty="0"/>
          </a:p>
        </p:txBody>
      </p:sp>
      <p:sp>
        <p:nvSpPr>
          <p:cNvPr id="4" name="Slide Number Placeholder 5">
            <a:extLst>
              <a:ext uri="{FF2B5EF4-FFF2-40B4-BE49-F238E27FC236}">
                <a16:creationId xmlns:a16="http://schemas.microsoft.com/office/drawing/2014/main" id="{C5CD8578-30DB-48B2-BAC5-618B37C88BF8}"/>
              </a:ext>
            </a:extLst>
          </p:cNvPr>
          <p:cNvSpPr>
            <a:spLocks noGrp="1"/>
          </p:cNvSpPr>
          <p:nvPr>
            <p:ph type="sldNum" sz="quarter" idx="11"/>
          </p:nvPr>
        </p:nvSpPr>
        <p:spPr/>
        <p:txBody>
          <a:bodyPr/>
          <a:lstStyle>
            <a:lvl1pPr>
              <a:defRPr/>
            </a:lvl1pPr>
          </a:lstStyle>
          <a:p>
            <a:pPr>
              <a:defRPr/>
            </a:pPr>
            <a:fld id="{4319047B-346C-4B24-AF0C-5852711146C9}" type="slidenum">
              <a:rPr lang="en-GB" altLang="en-US"/>
              <a:pPr>
                <a:defRPr/>
              </a:pPr>
              <a:t>‹#›</a:t>
            </a:fld>
            <a:endParaRPr lang="en-GB" altLang="en-US"/>
          </a:p>
        </p:txBody>
      </p:sp>
    </p:spTree>
    <p:extLst>
      <p:ext uri="{BB962C8B-B14F-4D97-AF65-F5344CB8AC3E}">
        <p14:creationId xmlns:p14="http://schemas.microsoft.com/office/powerpoint/2010/main" val="19896043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E3B89A89-7860-41CE-A90F-5E07AC753612}"/>
              </a:ext>
            </a:extLst>
          </p:cNvPr>
          <p:cNvSpPr>
            <a:spLocks noGrp="1"/>
          </p:cNvSpPr>
          <p:nvPr>
            <p:ph type="dt" sz="half" idx="10"/>
          </p:nvPr>
        </p:nvSpPr>
        <p:spPr/>
        <p:txBody>
          <a:bodyPr/>
          <a:lstStyle>
            <a:lvl1pPr>
              <a:defRPr/>
            </a:lvl1pPr>
          </a:lstStyle>
          <a:p>
            <a:pPr>
              <a:defRPr/>
            </a:pPr>
            <a:fld id="{5D6648DA-D44C-4600-B908-E1A4984FEF69}" type="datetime1">
              <a:rPr lang="en-GB" altLang="en-US"/>
              <a:pPr>
                <a:defRPr/>
              </a:pPr>
              <a:t>04/09/2025</a:t>
            </a:fld>
            <a:endParaRPr lang="en-GB" altLang="en-US" dirty="0"/>
          </a:p>
        </p:txBody>
      </p:sp>
      <p:sp>
        <p:nvSpPr>
          <p:cNvPr id="3" name="Slide Number Placeholder 5">
            <a:extLst>
              <a:ext uri="{FF2B5EF4-FFF2-40B4-BE49-F238E27FC236}">
                <a16:creationId xmlns:a16="http://schemas.microsoft.com/office/drawing/2014/main" id="{A6395499-2053-4E9E-B68D-9DF87CF17C5C}"/>
              </a:ext>
            </a:extLst>
          </p:cNvPr>
          <p:cNvSpPr>
            <a:spLocks noGrp="1"/>
          </p:cNvSpPr>
          <p:nvPr>
            <p:ph type="sldNum" sz="quarter" idx="11"/>
          </p:nvPr>
        </p:nvSpPr>
        <p:spPr/>
        <p:txBody>
          <a:bodyPr/>
          <a:lstStyle>
            <a:lvl1pPr>
              <a:defRPr/>
            </a:lvl1pPr>
          </a:lstStyle>
          <a:p>
            <a:pPr>
              <a:defRPr/>
            </a:pPr>
            <a:fld id="{DC27C7AD-6FE1-444E-A839-355E4045FCF4}" type="slidenum">
              <a:rPr lang="en-GB" altLang="en-US"/>
              <a:pPr>
                <a:defRPr/>
              </a:pPr>
              <a:t>‹#›</a:t>
            </a:fld>
            <a:endParaRPr lang="en-GB" altLang="en-US"/>
          </a:p>
        </p:txBody>
      </p:sp>
    </p:spTree>
    <p:extLst>
      <p:ext uri="{BB962C8B-B14F-4D97-AF65-F5344CB8AC3E}">
        <p14:creationId xmlns:p14="http://schemas.microsoft.com/office/powerpoint/2010/main" val="15441907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44F1FE18-5E86-4759-926D-87D07FCF4BB4}"/>
              </a:ext>
            </a:extLst>
          </p:cNvPr>
          <p:cNvSpPr>
            <a:spLocks noGrp="1"/>
          </p:cNvSpPr>
          <p:nvPr>
            <p:ph type="dt" sz="half" idx="10"/>
          </p:nvPr>
        </p:nvSpPr>
        <p:spPr/>
        <p:txBody>
          <a:bodyPr/>
          <a:lstStyle>
            <a:lvl1pPr>
              <a:defRPr/>
            </a:lvl1pPr>
          </a:lstStyle>
          <a:p>
            <a:pPr>
              <a:defRPr/>
            </a:pPr>
            <a:fld id="{7DBF2B81-97E6-4FC4-9C6D-76CA470E257A}" type="datetime1">
              <a:rPr lang="en-GB" altLang="en-US"/>
              <a:pPr>
                <a:defRPr/>
              </a:pPr>
              <a:t>04/09/2025</a:t>
            </a:fld>
            <a:endParaRPr lang="en-GB" altLang="en-US" dirty="0"/>
          </a:p>
        </p:txBody>
      </p:sp>
      <p:sp>
        <p:nvSpPr>
          <p:cNvPr id="6" name="Slide Number Placeholder 5">
            <a:extLst>
              <a:ext uri="{FF2B5EF4-FFF2-40B4-BE49-F238E27FC236}">
                <a16:creationId xmlns:a16="http://schemas.microsoft.com/office/drawing/2014/main" id="{7A6A84BB-093C-43C6-942D-4DE3A13C08A0}"/>
              </a:ext>
            </a:extLst>
          </p:cNvPr>
          <p:cNvSpPr>
            <a:spLocks noGrp="1"/>
          </p:cNvSpPr>
          <p:nvPr>
            <p:ph type="sldNum" sz="quarter" idx="11"/>
          </p:nvPr>
        </p:nvSpPr>
        <p:spPr/>
        <p:txBody>
          <a:bodyPr/>
          <a:lstStyle>
            <a:lvl1pPr>
              <a:defRPr/>
            </a:lvl1pPr>
          </a:lstStyle>
          <a:p>
            <a:pPr>
              <a:defRPr/>
            </a:pPr>
            <a:fld id="{D192A7C2-D1ED-468E-855F-AB13E1FF0051}" type="slidenum">
              <a:rPr lang="en-GB" altLang="en-US"/>
              <a:pPr>
                <a:defRPr/>
              </a:pPr>
              <a:t>‹#›</a:t>
            </a:fld>
            <a:endParaRPr lang="en-GB" altLang="en-US"/>
          </a:p>
        </p:txBody>
      </p:sp>
    </p:spTree>
    <p:extLst>
      <p:ext uri="{BB962C8B-B14F-4D97-AF65-F5344CB8AC3E}">
        <p14:creationId xmlns:p14="http://schemas.microsoft.com/office/powerpoint/2010/main" val="20420580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62D96F3F-59E9-47EB-A236-A6994BAC4F81}"/>
              </a:ext>
            </a:extLst>
          </p:cNvPr>
          <p:cNvSpPr>
            <a:spLocks noGrp="1"/>
          </p:cNvSpPr>
          <p:nvPr>
            <p:ph type="dt" sz="half" idx="10"/>
          </p:nvPr>
        </p:nvSpPr>
        <p:spPr/>
        <p:txBody>
          <a:bodyPr/>
          <a:lstStyle>
            <a:lvl1pPr>
              <a:defRPr/>
            </a:lvl1pPr>
          </a:lstStyle>
          <a:p>
            <a:pPr>
              <a:defRPr/>
            </a:pPr>
            <a:fld id="{82D6E02E-2142-4BBE-811B-59DC7F9DABA4}" type="datetime1">
              <a:rPr lang="en-GB" altLang="en-US"/>
              <a:pPr>
                <a:defRPr/>
              </a:pPr>
              <a:t>04/09/2025</a:t>
            </a:fld>
            <a:endParaRPr lang="en-GB" altLang="en-US" dirty="0"/>
          </a:p>
        </p:txBody>
      </p:sp>
      <p:sp>
        <p:nvSpPr>
          <p:cNvPr id="6" name="Slide Number Placeholder 5">
            <a:extLst>
              <a:ext uri="{FF2B5EF4-FFF2-40B4-BE49-F238E27FC236}">
                <a16:creationId xmlns:a16="http://schemas.microsoft.com/office/drawing/2014/main" id="{E6943817-C7C1-4064-BD4C-BE61E42A2D70}"/>
              </a:ext>
            </a:extLst>
          </p:cNvPr>
          <p:cNvSpPr>
            <a:spLocks noGrp="1"/>
          </p:cNvSpPr>
          <p:nvPr>
            <p:ph type="sldNum" sz="quarter" idx="11"/>
          </p:nvPr>
        </p:nvSpPr>
        <p:spPr/>
        <p:txBody>
          <a:bodyPr/>
          <a:lstStyle>
            <a:lvl1pPr>
              <a:defRPr/>
            </a:lvl1pPr>
          </a:lstStyle>
          <a:p>
            <a:pPr>
              <a:defRPr/>
            </a:pPr>
            <a:fld id="{149DA8AE-815F-4E5B-88C4-DC29D32E2617}" type="slidenum">
              <a:rPr lang="en-GB" altLang="en-US"/>
              <a:pPr>
                <a:defRPr/>
              </a:pPr>
              <a:t>‹#›</a:t>
            </a:fld>
            <a:endParaRPr lang="en-GB" altLang="en-US"/>
          </a:p>
        </p:txBody>
      </p:sp>
    </p:spTree>
    <p:extLst>
      <p:ext uri="{BB962C8B-B14F-4D97-AF65-F5344CB8AC3E}">
        <p14:creationId xmlns:p14="http://schemas.microsoft.com/office/powerpoint/2010/main" val="17179797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76E5DD2-53BE-42BC-B46F-A190F5EFAD03}"/>
              </a:ext>
            </a:extLst>
          </p:cNvPr>
          <p:cNvSpPr>
            <a:spLocks noGrp="1"/>
          </p:cNvSpPr>
          <p:nvPr>
            <p:ph type="dt" sz="half" idx="10"/>
          </p:nvPr>
        </p:nvSpPr>
        <p:spPr/>
        <p:txBody>
          <a:bodyPr/>
          <a:lstStyle>
            <a:lvl1pPr>
              <a:defRPr/>
            </a:lvl1pPr>
          </a:lstStyle>
          <a:p>
            <a:pPr>
              <a:defRPr/>
            </a:pPr>
            <a:fld id="{DD194822-6C6E-4641-9E50-81DAFC57FE9E}" type="datetime1">
              <a:rPr lang="en-GB" altLang="en-US"/>
              <a:pPr>
                <a:defRPr/>
              </a:pPr>
              <a:t>04/09/2025</a:t>
            </a:fld>
            <a:endParaRPr lang="en-GB" altLang="en-US" dirty="0"/>
          </a:p>
        </p:txBody>
      </p:sp>
      <p:sp>
        <p:nvSpPr>
          <p:cNvPr id="5" name="Slide Number Placeholder 5">
            <a:extLst>
              <a:ext uri="{FF2B5EF4-FFF2-40B4-BE49-F238E27FC236}">
                <a16:creationId xmlns:a16="http://schemas.microsoft.com/office/drawing/2014/main" id="{950D69BA-A0FC-4E99-91E8-A497303FE90F}"/>
              </a:ext>
            </a:extLst>
          </p:cNvPr>
          <p:cNvSpPr>
            <a:spLocks noGrp="1"/>
          </p:cNvSpPr>
          <p:nvPr>
            <p:ph type="sldNum" sz="quarter" idx="11"/>
          </p:nvPr>
        </p:nvSpPr>
        <p:spPr/>
        <p:txBody>
          <a:bodyPr/>
          <a:lstStyle>
            <a:lvl1pPr>
              <a:defRPr/>
            </a:lvl1pPr>
          </a:lstStyle>
          <a:p>
            <a:pPr>
              <a:defRPr/>
            </a:pPr>
            <a:fld id="{693C51D8-9433-4717-81E5-7F8C50A693F0}" type="slidenum">
              <a:rPr lang="en-GB" altLang="en-US"/>
              <a:pPr>
                <a:defRPr/>
              </a:pPr>
              <a:t>‹#›</a:t>
            </a:fld>
            <a:endParaRPr lang="en-GB" altLang="en-US"/>
          </a:p>
        </p:txBody>
      </p:sp>
    </p:spTree>
    <p:extLst>
      <p:ext uri="{BB962C8B-B14F-4D97-AF65-F5344CB8AC3E}">
        <p14:creationId xmlns:p14="http://schemas.microsoft.com/office/powerpoint/2010/main" val="17341604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498323-1583-4BBF-BD54-5A98BA995696}"/>
              </a:ext>
            </a:extLst>
          </p:cNvPr>
          <p:cNvSpPr>
            <a:spLocks noGrp="1"/>
          </p:cNvSpPr>
          <p:nvPr>
            <p:ph type="dt" sz="half" idx="10"/>
          </p:nvPr>
        </p:nvSpPr>
        <p:spPr/>
        <p:txBody>
          <a:bodyPr/>
          <a:lstStyle>
            <a:lvl1pPr>
              <a:defRPr/>
            </a:lvl1pPr>
          </a:lstStyle>
          <a:p>
            <a:pPr>
              <a:defRPr/>
            </a:pPr>
            <a:fld id="{F6F1A6C5-99E2-4BA3-B9FF-42C1C0B575B4}" type="datetime1">
              <a:rPr lang="en-GB" altLang="en-US"/>
              <a:pPr>
                <a:defRPr/>
              </a:pPr>
              <a:t>04/09/2025</a:t>
            </a:fld>
            <a:endParaRPr lang="en-GB" altLang="en-US" dirty="0"/>
          </a:p>
        </p:txBody>
      </p:sp>
      <p:sp>
        <p:nvSpPr>
          <p:cNvPr id="5" name="Slide Number Placeholder 5">
            <a:extLst>
              <a:ext uri="{FF2B5EF4-FFF2-40B4-BE49-F238E27FC236}">
                <a16:creationId xmlns:a16="http://schemas.microsoft.com/office/drawing/2014/main" id="{C6565630-1B43-4070-8609-B4EBDC2DA464}"/>
              </a:ext>
            </a:extLst>
          </p:cNvPr>
          <p:cNvSpPr>
            <a:spLocks noGrp="1"/>
          </p:cNvSpPr>
          <p:nvPr>
            <p:ph type="sldNum" sz="quarter" idx="11"/>
          </p:nvPr>
        </p:nvSpPr>
        <p:spPr/>
        <p:txBody>
          <a:bodyPr/>
          <a:lstStyle>
            <a:lvl1pPr>
              <a:defRPr/>
            </a:lvl1pPr>
          </a:lstStyle>
          <a:p>
            <a:pPr>
              <a:defRPr/>
            </a:pPr>
            <a:fld id="{DFBDCD88-7B7A-4AA5-B494-6D36D7F99E57}" type="slidenum">
              <a:rPr lang="en-GB" altLang="en-US"/>
              <a:pPr>
                <a:defRPr/>
              </a:pPr>
              <a:t>‹#›</a:t>
            </a:fld>
            <a:endParaRPr lang="en-GB" altLang="en-US"/>
          </a:p>
        </p:txBody>
      </p:sp>
    </p:spTree>
    <p:extLst>
      <p:ext uri="{BB962C8B-B14F-4D97-AF65-F5344CB8AC3E}">
        <p14:creationId xmlns:p14="http://schemas.microsoft.com/office/powerpoint/2010/main" val="17907337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164D4C6-CDC9-5220-E2EE-B505A44AB707}"/>
              </a:ext>
            </a:extLst>
          </p:cNvPr>
          <p:cNvSpPr>
            <a:spLocks noGrp="1"/>
          </p:cNvSpPr>
          <p:nvPr>
            <p:ph type="dt" sz="half" idx="10"/>
          </p:nvPr>
        </p:nvSpPr>
        <p:spPr>
          <a:xfrm>
            <a:off x="395288" y="6524625"/>
            <a:ext cx="971550" cy="219075"/>
          </a:xfrm>
        </p:spPr>
        <p:txBody>
          <a:bodyPr/>
          <a:lstStyle>
            <a:lvl1pPr>
              <a:defRPr/>
            </a:lvl1pPr>
          </a:lstStyle>
          <a:p>
            <a:pPr>
              <a:defRPr/>
            </a:pPr>
            <a:fld id="{B3B19413-258E-44F5-97ED-D9337191FC48}" type="datetime1">
              <a:rPr lang="en-GB" altLang="en-US"/>
              <a:pPr>
                <a:defRPr/>
              </a:pPr>
              <a:t>04/09/2025</a:t>
            </a:fld>
            <a:endParaRPr lang="en-GB" altLang="en-US" dirty="0"/>
          </a:p>
        </p:txBody>
      </p:sp>
      <p:sp>
        <p:nvSpPr>
          <p:cNvPr id="5" name="Footer Placeholder 4">
            <a:extLst>
              <a:ext uri="{FF2B5EF4-FFF2-40B4-BE49-F238E27FC236}">
                <a16:creationId xmlns:a16="http://schemas.microsoft.com/office/drawing/2014/main" id="{B70818F3-C530-1514-E951-2EB379F2E9B2}"/>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4EE6A06-447F-6D13-E05A-D9242781DAA2}"/>
              </a:ext>
            </a:extLst>
          </p:cNvPr>
          <p:cNvSpPr>
            <a:spLocks noGrp="1"/>
          </p:cNvSpPr>
          <p:nvPr>
            <p:ph type="sldNum" sz="quarter" idx="12"/>
          </p:nvPr>
        </p:nvSpPr>
        <p:spPr/>
        <p:txBody>
          <a:bodyPr/>
          <a:lstStyle>
            <a:lvl1pPr>
              <a:defRPr/>
            </a:lvl1pPr>
          </a:lstStyle>
          <a:p>
            <a:pPr>
              <a:defRPr/>
            </a:pPr>
            <a:fld id="{22E78108-EDA7-4EE4-A3CB-7DAB7D126DDB}" type="slidenum">
              <a:rPr lang="en-GB" altLang="en-US"/>
              <a:pPr>
                <a:defRPr/>
              </a:pPr>
              <a:t>‹#›</a:t>
            </a:fld>
            <a:endParaRPr lang="en-GB" altLang="en-US"/>
          </a:p>
        </p:txBody>
      </p:sp>
    </p:spTree>
    <p:extLst>
      <p:ext uri="{BB962C8B-B14F-4D97-AF65-F5344CB8AC3E}">
        <p14:creationId xmlns:p14="http://schemas.microsoft.com/office/powerpoint/2010/main" val="6438980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16DA3E0-BC00-8F30-C565-844FF477C570}"/>
              </a:ext>
            </a:extLst>
          </p:cNvPr>
          <p:cNvSpPr>
            <a:spLocks noGrp="1"/>
          </p:cNvSpPr>
          <p:nvPr>
            <p:ph type="dt" sz="half" idx="10"/>
          </p:nvPr>
        </p:nvSpPr>
        <p:spPr/>
        <p:txBody>
          <a:bodyPr/>
          <a:lstStyle>
            <a:lvl1pPr>
              <a:defRPr/>
            </a:lvl1pPr>
          </a:lstStyle>
          <a:p>
            <a:pPr>
              <a:defRPr/>
            </a:pPr>
            <a:fld id="{DCD64803-1AF4-4123-B980-9D2E279BEF33}" type="datetime1">
              <a:rPr lang="en-GB" altLang="en-US"/>
              <a:pPr>
                <a:defRPr/>
              </a:pPr>
              <a:t>04/09/2025</a:t>
            </a:fld>
            <a:endParaRPr lang="en-GB" altLang="en-US" dirty="0"/>
          </a:p>
        </p:txBody>
      </p:sp>
      <p:sp>
        <p:nvSpPr>
          <p:cNvPr id="5" name="Footer Placeholder 4">
            <a:extLst>
              <a:ext uri="{FF2B5EF4-FFF2-40B4-BE49-F238E27FC236}">
                <a16:creationId xmlns:a16="http://schemas.microsoft.com/office/drawing/2014/main" id="{90BDB61A-6AD0-79A2-8B66-3DFD6FF07DB9}"/>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A3A4302-2EDF-3A05-CF98-68A03CA2910D}"/>
              </a:ext>
            </a:extLst>
          </p:cNvPr>
          <p:cNvSpPr>
            <a:spLocks noGrp="1"/>
          </p:cNvSpPr>
          <p:nvPr>
            <p:ph type="sldNum" sz="quarter" idx="12"/>
          </p:nvPr>
        </p:nvSpPr>
        <p:spPr/>
        <p:txBody>
          <a:bodyPr/>
          <a:lstStyle>
            <a:lvl1pPr>
              <a:defRPr/>
            </a:lvl1pPr>
          </a:lstStyle>
          <a:p>
            <a:pPr>
              <a:defRPr/>
            </a:pPr>
            <a:fld id="{B6B2A8D1-34D1-4B5A-9101-518C0E4BB438}" type="slidenum">
              <a:rPr lang="en-GB" altLang="en-US"/>
              <a:pPr>
                <a:defRPr/>
              </a:pPr>
              <a:t>‹#›</a:t>
            </a:fld>
            <a:endParaRPr lang="en-GB" altLang="en-US"/>
          </a:p>
        </p:txBody>
      </p:sp>
    </p:spTree>
    <p:extLst>
      <p:ext uri="{BB962C8B-B14F-4D97-AF65-F5344CB8AC3E}">
        <p14:creationId xmlns:p14="http://schemas.microsoft.com/office/powerpoint/2010/main" val="1595601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23D7DEFC-4A8F-2BF3-96DA-2CC443FF001F}"/>
              </a:ext>
            </a:extLst>
          </p:cNvPr>
          <p:cNvSpPr>
            <a:spLocks noGrp="1"/>
          </p:cNvSpPr>
          <p:nvPr>
            <p:ph type="dt" sz="half" idx="10"/>
          </p:nvPr>
        </p:nvSpPr>
        <p:spPr/>
        <p:txBody>
          <a:bodyPr/>
          <a:lstStyle>
            <a:lvl1pPr>
              <a:defRPr/>
            </a:lvl1pPr>
          </a:lstStyle>
          <a:p>
            <a:pPr>
              <a:defRPr/>
            </a:pPr>
            <a:fld id="{9AE13358-8FD7-4DC2-A07F-FB65AD3F92A7}" type="datetime1">
              <a:rPr lang="en-GB" altLang="en-US"/>
              <a:pPr>
                <a:defRPr/>
              </a:pPr>
              <a:t>04/09/2025</a:t>
            </a:fld>
            <a:endParaRPr lang="en-GB" altLang="en-US" dirty="0"/>
          </a:p>
        </p:txBody>
      </p:sp>
      <p:sp>
        <p:nvSpPr>
          <p:cNvPr id="5" name="Slide Number Placeholder 5">
            <a:extLst>
              <a:ext uri="{FF2B5EF4-FFF2-40B4-BE49-F238E27FC236}">
                <a16:creationId xmlns:a16="http://schemas.microsoft.com/office/drawing/2014/main" id="{F8F48E41-E18E-1BB8-56F5-5C058ABBE265}"/>
              </a:ext>
            </a:extLst>
          </p:cNvPr>
          <p:cNvSpPr>
            <a:spLocks noGrp="1"/>
          </p:cNvSpPr>
          <p:nvPr>
            <p:ph type="sldNum" sz="quarter" idx="11"/>
          </p:nvPr>
        </p:nvSpPr>
        <p:spPr/>
        <p:txBody>
          <a:bodyPr/>
          <a:lstStyle>
            <a:lvl1pPr>
              <a:defRPr/>
            </a:lvl1pPr>
          </a:lstStyle>
          <a:p>
            <a:pPr>
              <a:defRPr/>
            </a:pPr>
            <a:fld id="{B256EA7F-42CA-47DD-A044-07B9100707F6}" type="slidenum">
              <a:rPr lang="en-GB" altLang="en-US"/>
              <a:pPr>
                <a:defRPr/>
              </a:pPr>
              <a:t>‹#›</a:t>
            </a:fld>
            <a:endParaRPr lang="en-GB" altLang="en-US"/>
          </a:p>
        </p:txBody>
      </p:sp>
    </p:spTree>
    <p:extLst>
      <p:ext uri="{BB962C8B-B14F-4D97-AF65-F5344CB8AC3E}">
        <p14:creationId xmlns:p14="http://schemas.microsoft.com/office/powerpoint/2010/main" val="39755556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25882C67-84C4-145D-EDDD-2191A13D2166}"/>
              </a:ext>
            </a:extLst>
          </p:cNvPr>
          <p:cNvSpPr>
            <a:spLocks noGrp="1"/>
          </p:cNvSpPr>
          <p:nvPr>
            <p:ph type="dt" sz="half" idx="10"/>
          </p:nvPr>
        </p:nvSpPr>
        <p:spPr/>
        <p:txBody>
          <a:bodyPr/>
          <a:lstStyle>
            <a:lvl1pPr>
              <a:defRPr/>
            </a:lvl1pPr>
          </a:lstStyle>
          <a:p>
            <a:pPr>
              <a:defRPr/>
            </a:pPr>
            <a:fld id="{FF7275EA-C238-4429-BCD6-AB09BC899932}" type="datetime1">
              <a:rPr lang="en-GB" altLang="en-US"/>
              <a:pPr>
                <a:defRPr/>
              </a:pPr>
              <a:t>04/09/2025</a:t>
            </a:fld>
            <a:endParaRPr lang="en-GB" altLang="en-US" dirty="0"/>
          </a:p>
        </p:txBody>
      </p:sp>
      <p:sp>
        <p:nvSpPr>
          <p:cNvPr id="6" name="Slide Number Placeholder 5">
            <a:extLst>
              <a:ext uri="{FF2B5EF4-FFF2-40B4-BE49-F238E27FC236}">
                <a16:creationId xmlns:a16="http://schemas.microsoft.com/office/drawing/2014/main" id="{387FF674-D87E-F345-13EC-90AB70792E20}"/>
              </a:ext>
            </a:extLst>
          </p:cNvPr>
          <p:cNvSpPr>
            <a:spLocks noGrp="1"/>
          </p:cNvSpPr>
          <p:nvPr>
            <p:ph type="sldNum" sz="quarter" idx="11"/>
          </p:nvPr>
        </p:nvSpPr>
        <p:spPr/>
        <p:txBody>
          <a:bodyPr/>
          <a:lstStyle>
            <a:lvl1pPr>
              <a:defRPr/>
            </a:lvl1pPr>
          </a:lstStyle>
          <a:p>
            <a:pPr>
              <a:defRPr/>
            </a:pPr>
            <a:fld id="{51562451-E572-4DC3-823D-45A31E12A755}" type="slidenum">
              <a:rPr lang="en-GB" altLang="en-US"/>
              <a:pPr>
                <a:defRPr/>
              </a:pPr>
              <a:t>‹#›</a:t>
            </a:fld>
            <a:endParaRPr lang="en-GB" altLang="en-US"/>
          </a:p>
        </p:txBody>
      </p:sp>
    </p:spTree>
    <p:extLst>
      <p:ext uri="{BB962C8B-B14F-4D97-AF65-F5344CB8AC3E}">
        <p14:creationId xmlns:p14="http://schemas.microsoft.com/office/powerpoint/2010/main" val="30687418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1F54C3FD-66BD-4B58-D555-DE53F6710B38}"/>
              </a:ext>
            </a:extLst>
          </p:cNvPr>
          <p:cNvSpPr>
            <a:spLocks noGrp="1"/>
          </p:cNvSpPr>
          <p:nvPr>
            <p:ph type="dt" sz="half" idx="10"/>
          </p:nvPr>
        </p:nvSpPr>
        <p:spPr/>
        <p:txBody>
          <a:bodyPr/>
          <a:lstStyle>
            <a:lvl1pPr>
              <a:defRPr/>
            </a:lvl1pPr>
          </a:lstStyle>
          <a:p>
            <a:pPr>
              <a:defRPr/>
            </a:pPr>
            <a:fld id="{DF1202F3-933C-4CA5-B2D7-7452A1EDD46C}" type="datetime1">
              <a:rPr lang="en-GB" altLang="en-US"/>
              <a:pPr>
                <a:defRPr/>
              </a:pPr>
              <a:t>04/09/2025</a:t>
            </a:fld>
            <a:endParaRPr lang="en-GB" altLang="en-US" dirty="0"/>
          </a:p>
        </p:txBody>
      </p:sp>
      <p:sp>
        <p:nvSpPr>
          <p:cNvPr id="8" name="Slide Number Placeholder 5">
            <a:extLst>
              <a:ext uri="{FF2B5EF4-FFF2-40B4-BE49-F238E27FC236}">
                <a16:creationId xmlns:a16="http://schemas.microsoft.com/office/drawing/2014/main" id="{EB2AE331-76C6-76AC-8D1A-C2325E2AD50B}"/>
              </a:ext>
            </a:extLst>
          </p:cNvPr>
          <p:cNvSpPr>
            <a:spLocks noGrp="1"/>
          </p:cNvSpPr>
          <p:nvPr>
            <p:ph type="sldNum" sz="quarter" idx="11"/>
          </p:nvPr>
        </p:nvSpPr>
        <p:spPr/>
        <p:txBody>
          <a:bodyPr/>
          <a:lstStyle>
            <a:lvl1pPr>
              <a:defRPr/>
            </a:lvl1pPr>
          </a:lstStyle>
          <a:p>
            <a:pPr>
              <a:defRPr/>
            </a:pPr>
            <a:fld id="{4DC22C93-EF94-40E3-9D0E-6E0A17B53A9E}" type="slidenum">
              <a:rPr lang="en-GB" altLang="en-US"/>
              <a:pPr>
                <a:defRPr/>
              </a:pPr>
              <a:t>‹#›</a:t>
            </a:fld>
            <a:endParaRPr lang="en-GB" altLang="en-US"/>
          </a:p>
        </p:txBody>
      </p:sp>
    </p:spTree>
    <p:extLst>
      <p:ext uri="{BB962C8B-B14F-4D97-AF65-F5344CB8AC3E}">
        <p14:creationId xmlns:p14="http://schemas.microsoft.com/office/powerpoint/2010/main" val="19877103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5A6B49C-DA7E-2A5B-C298-41191447F28C}"/>
              </a:ext>
            </a:extLst>
          </p:cNvPr>
          <p:cNvSpPr>
            <a:spLocks noGrp="1"/>
          </p:cNvSpPr>
          <p:nvPr>
            <p:ph type="dt" sz="half" idx="10"/>
          </p:nvPr>
        </p:nvSpPr>
        <p:spPr/>
        <p:txBody>
          <a:bodyPr/>
          <a:lstStyle>
            <a:lvl1pPr>
              <a:defRPr/>
            </a:lvl1pPr>
          </a:lstStyle>
          <a:p>
            <a:pPr>
              <a:defRPr/>
            </a:pPr>
            <a:fld id="{C0F1916C-F7E1-4F3A-AFDB-4393C3D0EED3}" type="datetime1">
              <a:rPr lang="en-GB" altLang="en-US"/>
              <a:pPr>
                <a:defRPr/>
              </a:pPr>
              <a:t>04/09/2025</a:t>
            </a:fld>
            <a:endParaRPr lang="en-GB" altLang="en-US" dirty="0"/>
          </a:p>
        </p:txBody>
      </p:sp>
      <p:sp>
        <p:nvSpPr>
          <p:cNvPr id="4" name="Slide Number Placeholder 5">
            <a:extLst>
              <a:ext uri="{FF2B5EF4-FFF2-40B4-BE49-F238E27FC236}">
                <a16:creationId xmlns:a16="http://schemas.microsoft.com/office/drawing/2014/main" id="{D55ADADA-A51E-CC44-B09E-718274631DA5}"/>
              </a:ext>
            </a:extLst>
          </p:cNvPr>
          <p:cNvSpPr>
            <a:spLocks noGrp="1"/>
          </p:cNvSpPr>
          <p:nvPr>
            <p:ph type="sldNum" sz="quarter" idx="11"/>
          </p:nvPr>
        </p:nvSpPr>
        <p:spPr/>
        <p:txBody>
          <a:bodyPr/>
          <a:lstStyle>
            <a:lvl1pPr>
              <a:defRPr/>
            </a:lvl1pPr>
          </a:lstStyle>
          <a:p>
            <a:pPr>
              <a:defRPr/>
            </a:pPr>
            <a:fld id="{2CB987D9-757C-48FA-9B8A-743252944229}" type="slidenum">
              <a:rPr lang="en-GB" altLang="en-US"/>
              <a:pPr>
                <a:defRPr/>
              </a:pPr>
              <a:t>‹#›</a:t>
            </a:fld>
            <a:endParaRPr lang="en-GB" altLang="en-US"/>
          </a:p>
        </p:txBody>
      </p:sp>
    </p:spTree>
    <p:extLst>
      <p:ext uri="{BB962C8B-B14F-4D97-AF65-F5344CB8AC3E}">
        <p14:creationId xmlns:p14="http://schemas.microsoft.com/office/powerpoint/2010/main" val="309561528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429EEAF3-2AB5-63E3-832E-7F88DD553D43}"/>
              </a:ext>
            </a:extLst>
          </p:cNvPr>
          <p:cNvSpPr>
            <a:spLocks noGrp="1"/>
          </p:cNvSpPr>
          <p:nvPr>
            <p:ph type="dt" sz="half" idx="10"/>
          </p:nvPr>
        </p:nvSpPr>
        <p:spPr/>
        <p:txBody>
          <a:bodyPr/>
          <a:lstStyle>
            <a:lvl1pPr>
              <a:defRPr/>
            </a:lvl1pPr>
          </a:lstStyle>
          <a:p>
            <a:pPr>
              <a:defRPr/>
            </a:pPr>
            <a:fld id="{B62FBC86-ECCA-48A7-9FFC-10E1FD171567}" type="datetime1">
              <a:rPr lang="en-GB" altLang="en-US"/>
              <a:pPr>
                <a:defRPr/>
              </a:pPr>
              <a:t>04/09/2025</a:t>
            </a:fld>
            <a:endParaRPr lang="en-GB" altLang="en-US" dirty="0"/>
          </a:p>
        </p:txBody>
      </p:sp>
      <p:sp>
        <p:nvSpPr>
          <p:cNvPr id="3" name="Slide Number Placeholder 5">
            <a:extLst>
              <a:ext uri="{FF2B5EF4-FFF2-40B4-BE49-F238E27FC236}">
                <a16:creationId xmlns:a16="http://schemas.microsoft.com/office/drawing/2014/main" id="{E4965A1E-7561-944D-90B4-00B68F27D35A}"/>
              </a:ext>
            </a:extLst>
          </p:cNvPr>
          <p:cNvSpPr>
            <a:spLocks noGrp="1"/>
          </p:cNvSpPr>
          <p:nvPr>
            <p:ph type="sldNum" sz="quarter" idx="11"/>
          </p:nvPr>
        </p:nvSpPr>
        <p:spPr/>
        <p:txBody>
          <a:bodyPr/>
          <a:lstStyle>
            <a:lvl1pPr>
              <a:defRPr/>
            </a:lvl1pPr>
          </a:lstStyle>
          <a:p>
            <a:pPr>
              <a:defRPr/>
            </a:pPr>
            <a:fld id="{0F3955D9-9A80-48A0-AA64-34E407FE7A3A}" type="slidenum">
              <a:rPr lang="en-GB" altLang="en-US"/>
              <a:pPr>
                <a:defRPr/>
              </a:pPr>
              <a:t>‹#›</a:t>
            </a:fld>
            <a:endParaRPr lang="en-GB" altLang="en-US"/>
          </a:p>
        </p:txBody>
      </p:sp>
    </p:spTree>
    <p:extLst>
      <p:ext uri="{BB962C8B-B14F-4D97-AF65-F5344CB8AC3E}">
        <p14:creationId xmlns:p14="http://schemas.microsoft.com/office/powerpoint/2010/main" val="20410848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2ACCAF6B-3EEA-FECD-E7B3-FE7B916836B8}"/>
              </a:ext>
            </a:extLst>
          </p:cNvPr>
          <p:cNvSpPr>
            <a:spLocks noGrp="1"/>
          </p:cNvSpPr>
          <p:nvPr>
            <p:ph type="dt" sz="half" idx="10"/>
          </p:nvPr>
        </p:nvSpPr>
        <p:spPr/>
        <p:txBody>
          <a:bodyPr/>
          <a:lstStyle>
            <a:lvl1pPr>
              <a:defRPr/>
            </a:lvl1pPr>
          </a:lstStyle>
          <a:p>
            <a:pPr>
              <a:defRPr/>
            </a:pPr>
            <a:fld id="{B4490D3F-03BF-450D-B7D4-4A95B2845E6A}" type="datetime1">
              <a:rPr lang="en-GB" altLang="en-US"/>
              <a:pPr>
                <a:defRPr/>
              </a:pPr>
              <a:t>04/09/2025</a:t>
            </a:fld>
            <a:endParaRPr lang="en-GB" altLang="en-US" dirty="0"/>
          </a:p>
        </p:txBody>
      </p:sp>
      <p:sp>
        <p:nvSpPr>
          <p:cNvPr id="6" name="Slide Number Placeholder 5">
            <a:extLst>
              <a:ext uri="{FF2B5EF4-FFF2-40B4-BE49-F238E27FC236}">
                <a16:creationId xmlns:a16="http://schemas.microsoft.com/office/drawing/2014/main" id="{5AA712D4-8311-A301-4A79-023BF1406957}"/>
              </a:ext>
            </a:extLst>
          </p:cNvPr>
          <p:cNvSpPr>
            <a:spLocks noGrp="1"/>
          </p:cNvSpPr>
          <p:nvPr>
            <p:ph type="sldNum" sz="quarter" idx="11"/>
          </p:nvPr>
        </p:nvSpPr>
        <p:spPr/>
        <p:txBody>
          <a:bodyPr/>
          <a:lstStyle>
            <a:lvl1pPr>
              <a:defRPr/>
            </a:lvl1pPr>
          </a:lstStyle>
          <a:p>
            <a:pPr>
              <a:defRPr/>
            </a:pPr>
            <a:fld id="{DB673345-D7D6-4C8D-8D9A-EDC78F0D35C0}" type="slidenum">
              <a:rPr lang="en-GB" altLang="en-US"/>
              <a:pPr>
                <a:defRPr/>
              </a:pPr>
              <a:t>‹#›</a:t>
            </a:fld>
            <a:endParaRPr lang="en-GB" altLang="en-US"/>
          </a:p>
        </p:txBody>
      </p:sp>
    </p:spTree>
    <p:extLst>
      <p:ext uri="{BB962C8B-B14F-4D97-AF65-F5344CB8AC3E}">
        <p14:creationId xmlns:p14="http://schemas.microsoft.com/office/powerpoint/2010/main" val="331116712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090845FC-FC35-9E56-6F47-4492EA2E70F3}"/>
              </a:ext>
            </a:extLst>
          </p:cNvPr>
          <p:cNvSpPr>
            <a:spLocks noGrp="1"/>
          </p:cNvSpPr>
          <p:nvPr>
            <p:ph type="dt" sz="half" idx="10"/>
          </p:nvPr>
        </p:nvSpPr>
        <p:spPr/>
        <p:txBody>
          <a:bodyPr/>
          <a:lstStyle>
            <a:lvl1pPr>
              <a:defRPr/>
            </a:lvl1pPr>
          </a:lstStyle>
          <a:p>
            <a:pPr>
              <a:defRPr/>
            </a:pPr>
            <a:fld id="{C517EBF0-DCFC-4B42-9DBA-BACA048633BD}" type="datetime1">
              <a:rPr lang="en-GB" altLang="en-US"/>
              <a:pPr>
                <a:defRPr/>
              </a:pPr>
              <a:t>04/09/2025</a:t>
            </a:fld>
            <a:endParaRPr lang="en-GB" altLang="en-US" dirty="0"/>
          </a:p>
        </p:txBody>
      </p:sp>
      <p:sp>
        <p:nvSpPr>
          <p:cNvPr id="6" name="Slide Number Placeholder 5">
            <a:extLst>
              <a:ext uri="{FF2B5EF4-FFF2-40B4-BE49-F238E27FC236}">
                <a16:creationId xmlns:a16="http://schemas.microsoft.com/office/drawing/2014/main" id="{458D9E9E-5A45-0D7D-D56C-53EB5E7F4C09}"/>
              </a:ext>
            </a:extLst>
          </p:cNvPr>
          <p:cNvSpPr>
            <a:spLocks noGrp="1"/>
          </p:cNvSpPr>
          <p:nvPr>
            <p:ph type="sldNum" sz="quarter" idx="11"/>
          </p:nvPr>
        </p:nvSpPr>
        <p:spPr/>
        <p:txBody>
          <a:bodyPr/>
          <a:lstStyle>
            <a:lvl1pPr>
              <a:defRPr/>
            </a:lvl1pPr>
          </a:lstStyle>
          <a:p>
            <a:pPr>
              <a:defRPr/>
            </a:pPr>
            <a:fld id="{3167F233-E1BC-4A63-AF57-CDEA2CF4DFB3}" type="slidenum">
              <a:rPr lang="en-GB" altLang="en-US"/>
              <a:pPr>
                <a:defRPr/>
              </a:pPr>
              <a:t>‹#›</a:t>
            </a:fld>
            <a:endParaRPr lang="en-GB" altLang="en-US"/>
          </a:p>
        </p:txBody>
      </p:sp>
    </p:spTree>
    <p:extLst>
      <p:ext uri="{BB962C8B-B14F-4D97-AF65-F5344CB8AC3E}">
        <p14:creationId xmlns:p14="http://schemas.microsoft.com/office/powerpoint/2010/main" val="380609066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DDFF65-2D5C-CD14-10C3-21F9F8A69348}"/>
              </a:ext>
            </a:extLst>
          </p:cNvPr>
          <p:cNvSpPr>
            <a:spLocks noGrp="1"/>
          </p:cNvSpPr>
          <p:nvPr>
            <p:ph type="dt" sz="half" idx="10"/>
          </p:nvPr>
        </p:nvSpPr>
        <p:spPr/>
        <p:txBody>
          <a:bodyPr/>
          <a:lstStyle>
            <a:lvl1pPr>
              <a:defRPr/>
            </a:lvl1pPr>
          </a:lstStyle>
          <a:p>
            <a:pPr>
              <a:defRPr/>
            </a:pPr>
            <a:fld id="{59C77D67-2AE0-4441-A6D4-0146E341B993}" type="datetime1">
              <a:rPr lang="en-GB" altLang="en-US"/>
              <a:pPr>
                <a:defRPr/>
              </a:pPr>
              <a:t>04/09/2025</a:t>
            </a:fld>
            <a:endParaRPr lang="en-GB" altLang="en-US" dirty="0"/>
          </a:p>
        </p:txBody>
      </p:sp>
      <p:sp>
        <p:nvSpPr>
          <p:cNvPr id="5" name="Slide Number Placeholder 5">
            <a:extLst>
              <a:ext uri="{FF2B5EF4-FFF2-40B4-BE49-F238E27FC236}">
                <a16:creationId xmlns:a16="http://schemas.microsoft.com/office/drawing/2014/main" id="{8A94DF44-18C5-F34C-E3F2-12E4B39B8530}"/>
              </a:ext>
            </a:extLst>
          </p:cNvPr>
          <p:cNvSpPr>
            <a:spLocks noGrp="1"/>
          </p:cNvSpPr>
          <p:nvPr>
            <p:ph type="sldNum" sz="quarter" idx="11"/>
          </p:nvPr>
        </p:nvSpPr>
        <p:spPr/>
        <p:txBody>
          <a:bodyPr/>
          <a:lstStyle>
            <a:lvl1pPr>
              <a:defRPr/>
            </a:lvl1pPr>
          </a:lstStyle>
          <a:p>
            <a:pPr>
              <a:defRPr/>
            </a:pPr>
            <a:fld id="{09B563F1-EAB8-42CC-981F-E0DA1C8D930E}" type="slidenum">
              <a:rPr lang="en-GB" altLang="en-US"/>
              <a:pPr>
                <a:defRPr/>
              </a:pPr>
              <a:t>‹#›</a:t>
            </a:fld>
            <a:endParaRPr lang="en-GB" altLang="en-US"/>
          </a:p>
        </p:txBody>
      </p:sp>
    </p:spTree>
    <p:extLst>
      <p:ext uri="{BB962C8B-B14F-4D97-AF65-F5344CB8AC3E}">
        <p14:creationId xmlns:p14="http://schemas.microsoft.com/office/powerpoint/2010/main" val="310440924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6530F62-C235-F754-594A-003672885555}"/>
              </a:ext>
            </a:extLst>
          </p:cNvPr>
          <p:cNvSpPr>
            <a:spLocks noGrp="1"/>
          </p:cNvSpPr>
          <p:nvPr>
            <p:ph type="dt" sz="half" idx="10"/>
          </p:nvPr>
        </p:nvSpPr>
        <p:spPr/>
        <p:txBody>
          <a:bodyPr/>
          <a:lstStyle>
            <a:lvl1pPr>
              <a:defRPr/>
            </a:lvl1pPr>
          </a:lstStyle>
          <a:p>
            <a:pPr>
              <a:defRPr/>
            </a:pPr>
            <a:fld id="{606A6E00-5C83-4998-B0BC-E665C82ED8D4}" type="datetime1">
              <a:rPr lang="en-GB" altLang="en-US"/>
              <a:pPr>
                <a:defRPr/>
              </a:pPr>
              <a:t>04/09/2025</a:t>
            </a:fld>
            <a:endParaRPr lang="en-GB" altLang="en-US" dirty="0"/>
          </a:p>
        </p:txBody>
      </p:sp>
      <p:sp>
        <p:nvSpPr>
          <p:cNvPr id="5" name="Slide Number Placeholder 5">
            <a:extLst>
              <a:ext uri="{FF2B5EF4-FFF2-40B4-BE49-F238E27FC236}">
                <a16:creationId xmlns:a16="http://schemas.microsoft.com/office/drawing/2014/main" id="{59B147F5-5FE3-8514-7B61-017E9762A567}"/>
              </a:ext>
            </a:extLst>
          </p:cNvPr>
          <p:cNvSpPr>
            <a:spLocks noGrp="1"/>
          </p:cNvSpPr>
          <p:nvPr>
            <p:ph type="sldNum" sz="quarter" idx="11"/>
          </p:nvPr>
        </p:nvSpPr>
        <p:spPr/>
        <p:txBody>
          <a:bodyPr/>
          <a:lstStyle>
            <a:lvl1pPr>
              <a:defRPr/>
            </a:lvl1pPr>
          </a:lstStyle>
          <a:p>
            <a:pPr>
              <a:defRPr/>
            </a:pPr>
            <a:fld id="{C2AB4381-3890-4F30-99F0-57397AB33A21}" type="slidenum">
              <a:rPr lang="en-GB" altLang="en-US"/>
              <a:pPr>
                <a:defRPr/>
              </a:pPr>
              <a:t>‹#›</a:t>
            </a:fld>
            <a:endParaRPr lang="en-GB" altLang="en-US"/>
          </a:p>
        </p:txBody>
      </p:sp>
    </p:spTree>
    <p:extLst>
      <p:ext uri="{BB962C8B-B14F-4D97-AF65-F5344CB8AC3E}">
        <p14:creationId xmlns:p14="http://schemas.microsoft.com/office/powerpoint/2010/main" val="37424234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F012B597-D319-4BAD-8A29-D8CDD76B6240}"/>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153317AC-FCAF-4D40-AD62-24A8B088D3C2}"/>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62E9684B-5F7F-4F1E-B792-199B1928943E}"/>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D1202A40-B02C-4A74-B2AD-ED2BCA5E2D6F}" type="datetime1">
              <a:rPr lang="en-GB" altLang="en-US"/>
              <a:pPr>
                <a:defRPr/>
              </a:pPr>
              <a:t>04/09/2025</a:t>
            </a:fld>
            <a:endParaRPr lang="en-GB" altLang="en-US" dirty="0"/>
          </a:p>
        </p:txBody>
      </p:sp>
      <p:sp>
        <p:nvSpPr>
          <p:cNvPr id="6" name="Slide Number Placeholder 5">
            <a:extLst>
              <a:ext uri="{FF2B5EF4-FFF2-40B4-BE49-F238E27FC236}">
                <a16:creationId xmlns:a16="http://schemas.microsoft.com/office/drawing/2014/main" id="{7C51802A-75A1-45B3-B1F4-35A668C337F6}"/>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4DD13EAD-C0C8-4A40-988D-9239B21D1388}"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34" r:id="rId1"/>
    <p:sldLayoutId id="2147483935" r:id="rId2"/>
    <p:sldLayoutId id="2147483925" r:id="rId3"/>
    <p:sldLayoutId id="2147483926" r:id="rId4"/>
    <p:sldLayoutId id="2147483927" r:id="rId5"/>
    <p:sldLayoutId id="2147483928" r:id="rId6"/>
    <p:sldLayoutId id="2147483929" r:id="rId7"/>
    <p:sldLayoutId id="2147483930" r:id="rId8"/>
    <p:sldLayoutId id="2147483931" r:id="rId9"/>
    <p:sldLayoutId id="2147483932" r:id="rId10"/>
    <p:sldLayoutId id="2147483933"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C1259483-2B1C-FA9B-B777-ECF03D6D8C39}"/>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A0490C23-F436-2D0B-363D-18694F5EF0A7}"/>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C08D0ADE-4A5B-7BAB-3FF4-F9D391DE112C}"/>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F2F24AC8-BB21-452F-A9ED-2A89894DEB22}" type="datetime1">
              <a:rPr lang="en-GB" altLang="en-US"/>
              <a:pPr>
                <a:defRPr/>
              </a:pPr>
              <a:t>04/09/2025</a:t>
            </a:fld>
            <a:endParaRPr lang="en-GB" altLang="en-US" dirty="0"/>
          </a:p>
        </p:txBody>
      </p:sp>
      <p:sp>
        <p:nvSpPr>
          <p:cNvPr id="6" name="Slide Number Placeholder 5">
            <a:extLst>
              <a:ext uri="{FF2B5EF4-FFF2-40B4-BE49-F238E27FC236}">
                <a16:creationId xmlns:a16="http://schemas.microsoft.com/office/drawing/2014/main" id="{E07D3BF2-8E98-EDFC-7D63-9366B510937B}"/>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3D41E2C6-EACB-48D8-9AF1-CB9A3AD0BCC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99" r:id="rId1"/>
    <p:sldLayoutId id="2147484000" r:id="rId2"/>
    <p:sldLayoutId id="2147483990" r:id="rId3"/>
    <p:sldLayoutId id="2147483991" r:id="rId4"/>
    <p:sldLayoutId id="2147483992" r:id="rId5"/>
    <p:sldLayoutId id="2147483993" r:id="rId6"/>
    <p:sldLayoutId id="2147483994" r:id="rId7"/>
    <p:sldLayoutId id="2147483995" r:id="rId8"/>
    <p:sldLayoutId id="2147483996" r:id="rId9"/>
    <p:sldLayoutId id="2147483997" r:id="rId10"/>
    <p:sldLayoutId id="2147483998"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youtube.com/watch?v=sjSQRVp2vNc"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scie.org.uk/personalisation/practice/residential-care-homes/promoting-independence"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youtube.com/watch?v=6755jx3WLVM"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products.mhra.gov.uk/substance-index/?letter=C"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Layout" Target="../slideLayouts/slideLayout5.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hyperlink" Target="https://www.youtube.com/watch?v=l-yeoMMKIto" TargetMode="Externa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2" Type="http://schemas.openxmlformats.org/officeDocument/2006/relationships/hyperlink" Target="https://www.gov.uk/government/uploads/system/uploads/attachment_data/file/273183/5730.pdf" TargetMode="Externa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hyperlink" Target="http://dera.ioe.ac.uk/8646/1/12_03_09_children.pdf" TargetMode="Externa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hyperlink" Target="http://www.rand.org/content/dam/rand/pubs/technical_reports/2012/RAND_TR1213.pdf" TargetMode="Externa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hyperlink" Target="http://www.improvingchroniccare.org/downloads/who_innovative_care_for_chronic_conditions.pdf" TargetMode="Externa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hyperlink" Target="http://www.dh.gov.uk/health" TargetMode="External"/><Relationship Id="rId2" Type="http://schemas.openxmlformats.org/officeDocument/2006/relationships/hyperlink" Target="https://careprovideralliance.org.uk/adult-social-care-provider-types" TargetMode="External"/><Relationship Id="rId1" Type="http://schemas.openxmlformats.org/officeDocument/2006/relationships/slideLayout" Target="../slideLayouts/slideLayout2.xml"/><Relationship Id="rId5" Type="http://schemas.openxmlformats.org/officeDocument/2006/relationships/hyperlink" Target="https://www.scope.org.uk/about-us/social-model-of-disability/" TargetMode="External"/><Relationship Id="rId4" Type="http://schemas.openxmlformats.org/officeDocument/2006/relationships/hyperlink" Target="https://www.gov.uk/government/organisations/department-of-health-and-social-care/abou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C69B9C-0AF4-494A-B5CE-7C82EEE46ADF}"/>
              </a:ext>
            </a:extLst>
          </p:cNvPr>
          <p:cNvSpPr>
            <a:spLocks noGrp="1"/>
          </p:cNvSpPr>
          <p:nvPr>
            <p:ph type="ctrTitle"/>
          </p:nvPr>
        </p:nvSpPr>
        <p:spPr>
          <a:xfrm>
            <a:off x="1259632" y="1412776"/>
            <a:ext cx="6396323" cy="2365315"/>
          </a:xfrm>
        </p:spPr>
        <p:txBody>
          <a:bodyPr>
            <a:normAutofit fontScale="90000"/>
          </a:bodyPr>
          <a:lstStyle/>
          <a:p>
            <a:r>
              <a:rPr lang="en-GB" b="1" dirty="0"/>
              <a:t>Principles of Support, Regulatory Bodies, and Legislation </a:t>
            </a:r>
            <a:br>
              <a:rPr lang="en-GB" b="1" dirty="0"/>
            </a:br>
            <a:endParaRPr lang="en-GB" b="1" dirty="0"/>
          </a:p>
        </p:txBody>
      </p:sp>
      <p:sp>
        <p:nvSpPr>
          <p:cNvPr id="3" name="TextBox 2">
            <a:extLst>
              <a:ext uri="{FF2B5EF4-FFF2-40B4-BE49-F238E27FC236}">
                <a16:creationId xmlns:a16="http://schemas.microsoft.com/office/drawing/2014/main" id="{3795F95C-3E8E-B24C-7E66-6F93639C14DE}"/>
              </a:ext>
            </a:extLst>
          </p:cNvPr>
          <p:cNvSpPr txBox="1"/>
          <p:nvPr/>
        </p:nvSpPr>
        <p:spPr>
          <a:xfrm>
            <a:off x="3699035" y="3261750"/>
            <a:ext cx="151751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dirty="0">
                <a:latin typeface="Arial"/>
                <a:cs typeface="Arial"/>
              </a:rPr>
              <a:t>Week 4</a:t>
            </a:r>
            <a:endParaRPr lang="en-US" sz="2800" b="1" dirty="0"/>
          </a:p>
        </p:txBody>
      </p:sp>
    </p:spTree>
    <p:extLst>
      <p:ext uri="{BB962C8B-B14F-4D97-AF65-F5344CB8AC3E}">
        <p14:creationId xmlns:p14="http://schemas.microsoft.com/office/powerpoint/2010/main" val="28302527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48F2C763-6646-E940-B446-C5A7665FE97E}"/>
              </a:ext>
            </a:extLst>
          </p:cNvPr>
          <p:cNvSpPr>
            <a:spLocks noGrp="1"/>
          </p:cNvSpPr>
          <p:nvPr>
            <p:ph type="title"/>
          </p:nvPr>
        </p:nvSpPr>
        <p:spPr>
          <a:xfrm>
            <a:off x="2247089" y="194553"/>
            <a:ext cx="4231532" cy="836613"/>
          </a:xfrm>
        </p:spPr>
        <p:txBody>
          <a:bodyPr/>
          <a:lstStyle/>
          <a:p>
            <a:pPr algn="l"/>
            <a:r>
              <a:rPr lang="en-GB" altLang="en-US" sz="3200" b="1" dirty="0">
                <a:latin typeface="Arial"/>
                <a:cs typeface="Arial"/>
              </a:rPr>
              <a:t>Today's Learnings</a:t>
            </a:r>
            <a:endParaRPr lang="en-GB" altLang="en-US" sz="3200" dirty="0">
              <a:latin typeface="Arial" panose="020B0604020202020204" pitchFamily="34" charset="0"/>
              <a:cs typeface="Arial" panose="020B0604020202020204" pitchFamily="34" charset="0"/>
            </a:endParaRPr>
          </a:p>
        </p:txBody>
      </p:sp>
      <p:sp>
        <p:nvSpPr>
          <p:cNvPr id="7171" name="Content Placeholder 2">
            <a:extLst>
              <a:ext uri="{FF2B5EF4-FFF2-40B4-BE49-F238E27FC236}">
                <a16:creationId xmlns:a16="http://schemas.microsoft.com/office/drawing/2014/main" id="{14EEDD10-2C0A-2A4C-849B-0AE535C78755}"/>
              </a:ext>
            </a:extLst>
          </p:cNvPr>
          <p:cNvSpPr>
            <a:spLocks noGrp="1"/>
          </p:cNvSpPr>
          <p:nvPr>
            <p:ph idx="1"/>
          </p:nvPr>
        </p:nvSpPr>
        <p:spPr>
          <a:xfrm>
            <a:off x="321013" y="1227171"/>
            <a:ext cx="8550613" cy="3645914"/>
          </a:xfrm>
        </p:spPr>
        <p:txBody>
          <a:bodyPr/>
          <a:lstStyle/>
          <a:p>
            <a:pPr>
              <a:defRPr/>
            </a:pPr>
            <a:r>
              <a:rPr lang="en-GB" altLang="en-US" sz="2800" dirty="0">
                <a:latin typeface="Myriad Pro"/>
                <a:cs typeface="Arial"/>
              </a:rPr>
              <a:t>To understand the</a:t>
            </a:r>
            <a:r>
              <a:rPr lang="en-GB" altLang="en-US" sz="2800" b="1" dirty="0">
                <a:latin typeface="Myriad Pro"/>
                <a:cs typeface="Arial"/>
              </a:rPr>
              <a:t> principles of support</a:t>
            </a:r>
            <a:r>
              <a:rPr lang="en-GB" altLang="en-US" sz="2800" dirty="0">
                <a:latin typeface="Myriad Pro"/>
                <a:cs typeface="Arial"/>
              </a:rPr>
              <a:t> within H&amp;SC and how </a:t>
            </a:r>
            <a:r>
              <a:rPr lang="en-GB" altLang="en-US" sz="2800" dirty="0">
                <a:latin typeface="Myriad Pro"/>
                <a:ea typeface="+mn-lt"/>
                <a:cs typeface="Arial"/>
              </a:rPr>
              <a:t>they</a:t>
            </a:r>
            <a:r>
              <a:rPr lang="en-GB" sz="2800" dirty="0">
                <a:ea typeface="+mn-lt"/>
                <a:cs typeface="+mn-lt"/>
              </a:rPr>
              <a:t> form the foundation of ethical, safe, and person-</a:t>
            </a:r>
            <a:r>
              <a:rPr lang="en-GB" sz="2800" dirty="0" err="1">
                <a:ea typeface="+mn-lt"/>
                <a:cs typeface="+mn-lt"/>
              </a:rPr>
              <a:t>centered</a:t>
            </a:r>
            <a:r>
              <a:rPr lang="en-GB" sz="2800" dirty="0">
                <a:ea typeface="+mn-lt"/>
                <a:cs typeface="+mn-lt"/>
              </a:rPr>
              <a:t> care</a:t>
            </a:r>
          </a:p>
          <a:p>
            <a:pPr>
              <a:defRPr/>
            </a:pPr>
            <a:r>
              <a:rPr lang="en-GB" sz="2800" dirty="0">
                <a:ea typeface="+mn-lt"/>
                <a:cs typeface="+mn-lt"/>
              </a:rPr>
              <a:t>To gain insight into the </a:t>
            </a:r>
            <a:r>
              <a:rPr lang="en-GB" sz="2800" b="1" dirty="0">
                <a:ea typeface="+mn-lt"/>
                <a:cs typeface="+mn-lt"/>
              </a:rPr>
              <a:t>Regulatory bodies</a:t>
            </a:r>
            <a:r>
              <a:rPr lang="en-GB" sz="2800" dirty="0">
                <a:ea typeface="+mn-lt"/>
                <a:cs typeface="+mn-lt"/>
              </a:rPr>
              <a:t> within H&amp;SC and their primary functions</a:t>
            </a:r>
          </a:p>
          <a:p>
            <a:pPr>
              <a:defRPr/>
            </a:pPr>
            <a:r>
              <a:rPr lang="en-GB" sz="2800" dirty="0">
                <a:ea typeface="+mn-lt"/>
                <a:cs typeface="+mn-lt"/>
              </a:rPr>
              <a:t>To discuss the </a:t>
            </a:r>
            <a:r>
              <a:rPr lang="en-GB" sz="2800" b="1" dirty="0">
                <a:ea typeface="+mn-lt"/>
                <a:cs typeface="+mn-lt"/>
              </a:rPr>
              <a:t>key legislation</a:t>
            </a:r>
            <a:r>
              <a:rPr lang="en-GB" sz="2800" dirty="0">
                <a:ea typeface="+mn-lt"/>
                <a:cs typeface="+mn-lt"/>
              </a:rPr>
              <a:t> that protects and regulates the healthcare system, patients, and healthcare providers</a:t>
            </a:r>
          </a:p>
        </p:txBody>
      </p:sp>
    </p:spTree>
    <p:extLst>
      <p:ext uri="{BB962C8B-B14F-4D97-AF65-F5344CB8AC3E}">
        <p14:creationId xmlns:p14="http://schemas.microsoft.com/office/powerpoint/2010/main" val="33269199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17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17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20393A-078A-31B7-EE91-727E200FC61B}"/>
              </a:ext>
            </a:extLst>
          </p:cNvPr>
          <p:cNvSpPr>
            <a:spLocks noGrp="1"/>
          </p:cNvSpPr>
          <p:nvPr>
            <p:ph type="title"/>
          </p:nvPr>
        </p:nvSpPr>
        <p:spPr/>
        <p:txBody>
          <a:bodyPr/>
          <a:lstStyle/>
          <a:p>
            <a:r>
              <a:rPr lang="en-GB" b="1" dirty="0"/>
              <a:t>Principles of Support</a:t>
            </a:r>
            <a:r>
              <a:rPr lang="en-GB" dirty="0"/>
              <a:t> </a:t>
            </a:r>
          </a:p>
        </p:txBody>
      </p:sp>
      <p:sp>
        <p:nvSpPr>
          <p:cNvPr id="3" name="Content Placeholder 2">
            <a:extLst>
              <a:ext uri="{FF2B5EF4-FFF2-40B4-BE49-F238E27FC236}">
                <a16:creationId xmlns:a16="http://schemas.microsoft.com/office/drawing/2014/main" id="{0EFEF9FC-26E2-8BC3-0E62-1D59DBF8BF30}"/>
              </a:ext>
            </a:extLst>
          </p:cNvPr>
          <p:cNvSpPr>
            <a:spLocks noGrp="1"/>
          </p:cNvSpPr>
          <p:nvPr>
            <p:ph idx="1"/>
          </p:nvPr>
        </p:nvSpPr>
        <p:spPr/>
        <p:txBody>
          <a:bodyPr/>
          <a:lstStyle/>
          <a:p>
            <a:r>
              <a:rPr lang="en-GB" dirty="0"/>
              <a:t>Refer to the core values, standards, and practices that guide how health and social care professionals provide care to individuals. </a:t>
            </a:r>
          </a:p>
          <a:p>
            <a:r>
              <a:rPr lang="en-GB" dirty="0"/>
              <a:t>These principles ensure that care is delivered in a way that is respectful, ethical, inclusive, and tailored to the needs of each person.</a:t>
            </a:r>
          </a:p>
          <a:p>
            <a:endParaRPr lang="en-GB" b="1" dirty="0"/>
          </a:p>
        </p:txBody>
      </p:sp>
      <p:sp>
        <p:nvSpPr>
          <p:cNvPr id="4" name="Date Placeholder 3">
            <a:extLst>
              <a:ext uri="{FF2B5EF4-FFF2-40B4-BE49-F238E27FC236}">
                <a16:creationId xmlns:a16="http://schemas.microsoft.com/office/drawing/2014/main" id="{912B761B-DD06-5F18-59E2-C74D9DB19B8A}"/>
              </a:ext>
            </a:extLst>
          </p:cNvPr>
          <p:cNvSpPr>
            <a:spLocks noGrp="1"/>
          </p:cNvSpPr>
          <p:nvPr>
            <p:ph type="dt" sz="half" idx="10"/>
          </p:nvPr>
        </p:nvSpPr>
        <p:spPr/>
        <p:txBody>
          <a:bodyPr/>
          <a:lstStyle/>
          <a:p>
            <a:pPr>
              <a:defRPr/>
            </a:pPr>
            <a:fld id="{C5A984B8-2E09-4933-8948-436E44852593}" type="datetime1">
              <a:rPr lang="en-GB" altLang="en-US" smtClean="0"/>
              <a:pPr>
                <a:defRPr/>
              </a:pPr>
              <a:t>04/09/2025</a:t>
            </a:fld>
            <a:endParaRPr lang="en-GB" altLang="en-US" dirty="0"/>
          </a:p>
        </p:txBody>
      </p:sp>
      <p:sp>
        <p:nvSpPr>
          <p:cNvPr id="5" name="Slide Number Placeholder 4">
            <a:extLst>
              <a:ext uri="{FF2B5EF4-FFF2-40B4-BE49-F238E27FC236}">
                <a16:creationId xmlns:a16="http://schemas.microsoft.com/office/drawing/2014/main" id="{19EB33FE-0EE4-690C-2A3C-491E36710CAD}"/>
              </a:ext>
            </a:extLst>
          </p:cNvPr>
          <p:cNvSpPr>
            <a:spLocks noGrp="1"/>
          </p:cNvSpPr>
          <p:nvPr>
            <p:ph type="sldNum" sz="quarter" idx="12"/>
          </p:nvPr>
        </p:nvSpPr>
        <p:spPr/>
        <p:txBody>
          <a:bodyPr/>
          <a:lstStyle/>
          <a:p>
            <a:pPr>
              <a:defRPr/>
            </a:pPr>
            <a:fld id="{5BD086A3-F0A5-492C-9A2D-383750524B0A}" type="slidenum">
              <a:rPr lang="en-GB" altLang="en-US" smtClean="0"/>
              <a:pPr>
                <a:defRPr/>
              </a:pPr>
              <a:t>3</a:t>
            </a:fld>
            <a:endParaRPr lang="en-GB" altLang="en-US"/>
          </a:p>
        </p:txBody>
      </p:sp>
    </p:spTree>
    <p:extLst>
      <p:ext uri="{BB962C8B-B14F-4D97-AF65-F5344CB8AC3E}">
        <p14:creationId xmlns:p14="http://schemas.microsoft.com/office/powerpoint/2010/main" val="24312228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8D839-4FFB-A565-B9D6-B9D694065DFF}"/>
              </a:ext>
            </a:extLst>
          </p:cNvPr>
          <p:cNvSpPr>
            <a:spLocks noGrp="1"/>
          </p:cNvSpPr>
          <p:nvPr>
            <p:ph type="title"/>
          </p:nvPr>
        </p:nvSpPr>
        <p:spPr/>
        <p:txBody>
          <a:bodyPr/>
          <a:lstStyle/>
          <a:p>
            <a:r>
              <a:rPr lang="en-GB" dirty="0"/>
              <a:t>Examples of these Principles</a:t>
            </a:r>
          </a:p>
        </p:txBody>
      </p:sp>
      <p:sp>
        <p:nvSpPr>
          <p:cNvPr id="3" name="Content Placeholder 2">
            <a:extLst>
              <a:ext uri="{FF2B5EF4-FFF2-40B4-BE49-F238E27FC236}">
                <a16:creationId xmlns:a16="http://schemas.microsoft.com/office/drawing/2014/main" id="{9E7B1B7F-887B-9773-A5D2-AC03258084D7}"/>
              </a:ext>
            </a:extLst>
          </p:cNvPr>
          <p:cNvSpPr>
            <a:spLocks noGrp="1"/>
          </p:cNvSpPr>
          <p:nvPr>
            <p:ph idx="1"/>
          </p:nvPr>
        </p:nvSpPr>
        <p:spPr/>
        <p:txBody>
          <a:bodyPr/>
          <a:lstStyle/>
          <a:p>
            <a:r>
              <a:rPr lang="en-GB" sz="2800" dirty="0"/>
              <a:t>They include concepts such as:</a:t>
            </a:r>
          </a:p>
          <a:p>
            <a:r>
              <a:rPr lang="en-GB" sz="2800" b="1" dirty="0"/>
              <a:t>Respect for dignity and rights</a:t>
            </a:r>
            <a:endParaRPr lang="en-GB" sz="2800" dirty="0"/>
          </a:p>
          <a:p>
            <a:r>
              <a:rPr lang="en-GB" sz="2800" b="1" dirty="0"/>
              <a:t>Promoting independence and choice</a:t>
            </a:r>
            <a:endParaRPr lang="en-GB" sz="2800" dirty="0"/>
          </a:p>
          <a:p>
            <a:r>
              <a:rPr lang="en-GB" sz="2800" b="1" dirty="0"/>
              <a:t>Person-centred care</a:t>
            </a:r>
            <a:endParaRPr lang="en-GB" sz="2800" dirty="0"/>
          </a:p>
          <a:p>
            <a:r>
              <a:rPr lang="en-GB" sz="2800" b="1" dirty="0"/>
              <a:t>Confidentiality and safeguarding</a:t>
            </a:r>
            <a:endParaRPr lang="en-GB" sz="2800" dirty="0"/>
          </a:p>
          <a:p>
            <a:r>
              <a:rPr lang="en-GB" sz="2800" b="1" dirty="0"/>
              <a:t>Equality, diversity, and inclusion</a:t>
            </a:r>
            <a:endParaRPr lang="en-GB" sz="2800" dirty="0"/>
          </a:p>
          <a:p>
            <a:r>
              <a:rPr lang="en-GB" sz="2800" b="1" dirty="0"/>
              <a:t>Effective communication and partnership working</a:t>
            </a:r>
            <a:endParaRPr lang="en-GB" sz="2800" dirty="0"/>
          </a:p>
          <a:p>
            <a:endParaRPr lang="en-GB" dirty="0"/>
          </a:p>
        </p:txBody>
      </p:sp>
      <p:sp>
        <p:nvSpPr>
          <p:cNvPr id="4" name="Date Placeholder 3">
            <a:extLst>
              <a:ext uri="{FF2B5EF4-FFF2-40B4-BE49-F238E27FC236}">
                <a16:creationId xmlns:a16="http://schemas.microsoft.com/office/drawing/2014/main" id="{07ED5775-5B36-F1DF-DEE9-F9E9F41365C6}"/>
              </a:ext>
            </a:extLst>
          </p:cNvPr>
          <p:cNvSpPr>
            <a:spLocks noGrp="1"/>
          </p:cNvSpPr>
          <p:nvPr>
            <p:ph type="dt" sz="half" idx="10"/>
          </p:nvPr>
        </p:nvSpPr>
        <p:spPr/>
        <p:txBody>
          <a:bodyPr/>
          <a:lstStyle/>
          <a:p>
            <a:pPr>
              <a:defRPr/>
            </a:pPr>
            <a:fld id="{C5A984B8-2E09-4933-8948-436E44852593}" type="datetime1">
              <a:rPr lang="en-GB" altLang="en-US" smtClean="0"/>
              <a:pPr>
                <a:defRPr/>
              </a:pPr>
              <a:t>04/09/2025</a:t>
            </a:fld>
            <a:endParaRPr lang="en-GB" altLang="en-US" dirty="0"/>
          </a:p>
        </p:txBody>
      </p:sp>
      <p:sp>
        <p:nvSpPr>
          <p:cNvPr id="5" name="Slide Number Placeholder 4">
            <a:extLst>
              <a:ext uri="{FF2B5EF4-FFF2-40B4-BE49-F238E27FC236}">
                <a16:creationId xmlns:a16="http://schemas.microsoft.com/office/drawing/2014/main" id="{025C38B3-C807-AED4-D18F-BB414630C97E}"/>
              </a:ext>
            </a:extLst>
          </p:cNvPr>
          <p:cNvSpPr>
            <a:spLocks noGrp="1"/>
          </p:cNvSpPr>
          <p:nvPr>
            <p:ph type="sldNum" sz="quarter" idx="12"/>
          </p:nvPr>
        </p:nvSpPr>
        <p:spPr/>
        <p:txBody>
          <a:bodyPr/>
          <a:lstStyle/>
          <a:p>
            <a:pPr>
              <a:defRPr/>
            </a:pPr>
            <a:fld id="{5BD086A3-F0A5-492C-9A2D-383750524B0A}" type="slidenum">
              <a:rPr lang="en-GB" altLang="en-US" smtClean="0"/>
              <a:pPr>
                <a:defRPr/>
              </a:pPr>
              <a:t>4</a:t>
            </a:fld>
            <a:endParaRPr lang="en-GB" altLang="en-US"/>
          </a:p>
        </p:txBody>
      </p:sp>
    </p:spTree>
    <p:extLst>
      <p:ext uri="{BB962C8B-B14F-4D97-AF65-F5344CB8AC3E}">
        <p14:creationId xmlns:p14="http://schemas.microsoft.com/office/powerpoint/2010/main" val="32372259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870BBC-ED49-8090-72EE-6A46F87E0BCA}"/>
              </a:ext>
            </a:extLst>
          </p:cNvPr>
          <p:cNvSpPr>
            <a:spLocks noGrp="1"/>
          </p:cNvSpPr>
          <p:nvPr>
            <p:ph type="title"/>
          </p:nvPr>
        </p:nvSpPr>
        <p:spPr>
          <a:xfrm>
            <a:off x="489023" y="2251356"/>
            <a:ext cx="8229600" cy="1143000"/>
          </a:xfrm>
        </p:spPr>
        <p:txBody>
          <a:bodyPr/>
          <a:lstStyle/>
          <a:p>
            <a:r>
              <a:rPr lang="en-GB" dirty="0"/>
              <a:t> </a:t>
            </a:r>
            <a:r>
              <a:rPr lang="en-GB" sz="3200" b="1" dirty="0"/>
              <a:t>How well do UK health and social care embed the principles of support?</a:t>
            </a:r>
            <a:endParaRPr lang="en-GB" b="1" dirty="0"/>
          </a:p>
        </p:txBody>
      </p:sp>
      <p:sp>
        <p:nvSpPr>
          <p:cNvPr id="4" name="Date Placeholder 3">
            <a:extLst>
              <a:ext uri="{FF2B5EF4-FFF2-40B4-BE49-F238E27FC236}">
                <a16:creationId xmlns:a16="http://schemas.microsoft.com/office/drawing/2014/main" id="{B98D05FF-97F7-8A99-2E01-4FF6608B0EDC}"/>
              </a:ext>
            </a:extLst>
          </p:cNvPr>
          <p:cNvSpPr>
            <a:spLocks noGrp="1"/>
          </p:cNvSpPr>
          <p:nvPr>
            <p:ph type="dt" sz="half" idx="10"/>
          </p:nvPr>
        </p:nvSpPr>
        <p:spPr/>
        <p:txBody>
          <a:bodyPr/>
          <a:lstStyle/>
          <a:p>
            <a:pPr>
              <a:defRPr/>
            </a:pPr>
            <a:fld id="{C5A984B8-2E09-4933-8948-436E44852593}" type="datetime1">
              <a:rPr lang="en-GB" altLang="en-US" smtClean="0"/>
              <a:pPr>
                <a:defRPr/>
              </a:pPr>
              <a:t>04/09/2025</a:t>
            </a:fld>
            <a:endParaRPr lang="en-GB" altLang="en-US" dirty="0"/>
          </a:p>
        </p:txBody>
      </p:sp>
      <p:sp>
        <p:nvSpPr>
          <p:cNvPr id="5" name="Slide Number Placeholder 4">
            <a:extLst>
              <a:ext uri="{FF2B5EF4-FFF2-40B4-BE49-F238E27FC236}">
                <a16:creationId xmlns:a16="http://schemas.microsoft.com/office/drawing/2014/main" id="{B3981456-CFE8-5300-8341-C2CEDD846567}"/>
              </a:ext>
            </a:extLst>
          </p:cNvPr>
          <p:cNvSpPr>
            <a:spLocks noGrp="1"/>
          </p:cNvSpPr>
          <p:nvPr>
            <p:ph type="sldNum" sz="quarter" idx="12"/>
          </p:nvPr>
        </p:nvSpPr>
        <p:spPr/>
        <p:txBody>
          <a:bodyPr/>
          <a:lstStyle/>
          <a:p>
            <a:pPr>
              <a:defRPr/>
            </a:pPr>
            <a:fld id="{5BD086A3-F0A5-492C-9A2D-383750524B0A}" type="slidenum">
              <a:rPr lang="en-GB" altLang="en-US" smtClean="0"/>
              <a:pPr>
                <a:defRPr/>
              </a:pPr>
              <a:t>5</a:t>
            </a:fld>
            <a:endParaRPr lang="en-GB" altLang="en-US"/>
          </a:p>
        </p:txBody>
      </p:sp>
    </p:spTree>
    <p:extLst>
      <p:ext uri="{BB962C8B-B14F-4D97-AF65-F5344CB8AC3E}">
        <p14:creationId xmlns:p14="http://schemas.microsoft.com/office/powerpoint/2010/main" val="10636477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1F1A33-52C7-B606-44BF-D9E32A16BC98}"/>
              </a:ext>
            </a:extLst>
          </p:cNvPr>
          <p:cNvSpPr>
            <a:spLocks noGrp="1"/>
          </p:cNvSpPr>
          <p:nvPr>
            <p:ph type="title"/>
          </p:nvPr>
        </p:nvSpPr>
        <p:spPr/>
        <p:txBody>
          <a:bodyPr/>
          <a:lstStyle/>
          <a:p>
            <a:r>
              <a:rPr lang="en-GB" b="1" dirty="0"/>
              <a:t>Why Principles of Support Are Important for Practitioners</a:t>
            </a:r>
            <a:endParaRPr lang="en-GB" dirty="0"/>
          </a:p>
        </p:txBody>
      </p:sp>
      <p:sp>
        <p:nvSpPr>
          <p:cNvPr id="3" name="Content Placeholder 2">
            <a:extLst>
              <a:ext uri="{FF2B5EF4-FFF2-40B4-BE49-F238E27FC236}">
                <a16:creationId xmlns:a16="http://schemas.microsoft.com/office/drawing/2014/main" id="{6DFD94EA-CC60-69D5-8686-9DC44BE9866D}"/>
              </a:ext>
            </a:extLst>
          </p:cNvPr>
          <p:cNvSpPr>
            <a:spLocks noGrp="1"/>
          </p:cNvSpPr>
          <p:nvPr>
            <p:ph idx="1"/>
          </p:nvPr>
        </p:nvSpPr>
        <p:spPr>
          <a:xfrm>
            <a:off x="726845" y="2046531"/>
            <a:ext cx="8229600" cy="3917032"/>
          </a:xfrm>
        </p:spPr>
        <p:txBody>
          <a:bodyPr/>
          <a:lstStyle/>
          <a:p>
            <a:r>
              <a:rPr lang="en-GB" dirty="0"/>
              <a:t>Ensure ethical and legal compliance</a:t>
            </a:r>
          </a:p>
          <a:p>
            <a:r>
              <a:rPr lang="en-GB" dirty="0"/>
              <a:t>Promote high-quality care</a:t>
            </a:r>
          </a:p>
          <a:p>
            <a:r>
              <a:rPr lang="en-GB" dirty="0"/>
              <a:t>Build trust and relationships</a:t>
            </a:r>
          </a:p>
          <a:p>
            <a:r>
              <a:rPr lang="en-GB" dirty="0"/>
              <a:t>Support empowerment and autonomy</a:t>
            </a:r>
          </a:p>
          <a:p>
            <a:r>
              <a:rPr lang="en-GB" dirty="0"/>
              <a:t>Prevent discrimination and harm</a:t>
            </a:r>
          </a:p>
          <a:p>
            <a:endParaRPr lang="en-GB" dirty="0"/>
          </a:p>
        </p:txBody>
      </p:sp>
      <p:sp>
        <p:nvSpPr>
          <p:cNvPr id="4" name="Date Placeholder 3">
            <a:extLst>
              <a:ext uri="{FF2B5EF4-FFF2-40B4-BE49-F238E27FC236}">
                <a16:creationId xmlns:a16="http://schemas.microsoft.com/office/drawing/2014/main" id="{1B362F6A-01DD-9586-0D56-11A56DB29533}"/>
              </a:ext>
            </a:extLst>
          </p:cNvPr>
          <p:cNvSpPr>
            <a:spLocks noGrp="1"/>
          </p:cNvSpPr>
          <p:nvPr>
            <p:ph type="dt" sz="half" idx="10"/>
          </p:nvPr>
        </p:nvSpPr>
        <p:spPr/>
        <p:txBody>
          <a:bodyPr/>
          <a:lstStyle/>
          <a:p>
            <a:pPr>
              <a:defRPr/>
            </a:pPr>
            <a:fld id="{C5A984B8-2E09-4933-8948-436E44852593}" type="datetime1">
              <a:rPr lang="en-GB" altLang="en-US" smtClean="0"/>
              <a:pPr>
                <a:defRPr/>
              </a:pPr>
              <a:t>04/09/2025</a:t>
            </a:fld>
            <a:endParaRPr lang="en-GB" altLang="en-US" dirty="0"/>
          </a:p>
        </p:txBody>
      </p:sp>
      <p:sp>
        <p:nvSpPr>
          <p:cNvPr id="5" name="Slide Number Placeholder 4">
            <a:extLst>
              <a:ext uri="{FF2B5EF4-FFF2-40B4-BE49-F238E27FC236}">
                <a16:creationId xmlns:a16="http://schemas.microsoft.com/office/drawing/2014/main" id="{44D60731-9724-7290-DB0A-3D9567ADBE4F}"/>
              </a:ext>
            </a:extLst>
          </p:cNvPr>
          <p:cNvSpPr>
            <a:spLocks noGrp="1"/>
          </p:cNvSpPr>
          <p:nvPr>
            <p:ph type="sldNum" sz="quarter" idx="12"/>
          </p:nvPr>
        </p:nvSpPr>
        <p:spPr/>
        <p:txBody>
          <a:bodyPr/>
          <a:lstStyle/>
          <a:p>
            <a:pPr>
              <a:defRPr/>
            </a:pPr>
            <a:fld id="{5BD086A3-F0A5-492C-9A2D-383750524B0A}" type="slidenum">
              <a:rPr lang="en-GB" altLang="en-US" smtClean="0"/>
              <a:pPr>
                <a:defRPr/>
              </a:pPr>
              <a:t>6</a:t>
            </a:fld>
            <a:endParaRPr lang="en-GB" altLang="en-US"/>
          </a:p>
        </p:txBody>
      </p:sp>
    </p:spTree>
    <p:extLst>
      <p:ext uri="{BB962C8B-B14F-4D97-AF65-F5344CB8AC3E}">
        <p14:creationId xmlns:p14="http://schemas.microsoft.com/office/powerpoint/2010/main" val="16106116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D6D592-ECF3-4A50-AE2A-01D6C9D63CF8}"/>
              </a:ext>
            </a:extLst>
          </p:cNvPr>
          <p:cNvSpPr>
            <a:spLocks noGrp="1"/>
          </p:cNvSpPr>
          <p:nvPr>
            <p:ph type="title"/>
          </p:nvPr>
        </p:nvSpPr>
        <p:spPr>
          <a:xfrm>
            <a:off x="441776" y="125760"/>
            <a:ext cx="8229600" cy="1143000"/>
          </a:xfrm>
        </p:spPr>
        <p:txBody>
          <a:bodyPr/>
          <a:lstStyle/>
          <a:p>
            <a:r>
              <a:rPr lang="en-GB" b="1" dirty="0">
                <a:latin typeface="Arial" panose="020B0604020202020204" pitchFamily="34" charset="0"/>
                <a:cs typeface="Arial" panose="020B0604020202020204" pitchFamily="34" charset="0"/>
              </a:rPr>
              <a:t>Respecting Individuality</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C39AE23-4E29-4C8B-8916-07D249460403}"/>
              </a:ext>
            </a:extLst>
          </p:cNvPr>
          <p:cNvSpPr>
            <a:spLocks noGrp="1"/>
          </p:cNvSpPr>
          <p:nvPr>
            <p:ph idx="1"/>
          </p:nvPr>
        </p:nvSpPr>
        <p:spPr>
          <a:xfrm>
            <a:off x="441776" y="1268760"/>
            <a:ext cx="8579296" cy="4608513"/>
          </a:xfrm>
        </p:spPr>
        <p:txBody>
          <a:bodyPr>
            <a:normAutofit fontScale="70000" lnSpcReduction="20000"/>
          </a:bodyPr>
          <a:lstStyle/>
          <a:p>
            <a:r>
              <a:rPr lang="en-GB" sz="3000" b="1" i="0" dirty="0">
                <a:effectLst/>
                <a:latin typeface="Arial" panose="020B0604020202020204" pitchFamily="34" charset="0"/>
                <a:cs typeface="Arial" panose="020B0604020202020204" pitchFamily="34" charset="0"/>
              </a:rPr>
              <a:t>Individuality</a:t>
            </a:r>
            <a:r>
              <a:rPr lang="en-GB" sz="3000" b="0" i="0" dirty="0">
                <a:effectLst/>
                <a:latin typeface="Arial" panose="020B0604020202020204" pitchFamily="34" charset="0"/>
                <a:cs typeface="Arial" panose="020B0604020202020204" pitchFamily="34" charset="0"/>
              </a:rPr>
              <a:t> - Each person has their own identity, needs, wishes, choices, beliefs and values. ‘One size fits all’ does not work when it comes to providing care and support.</a:t>
            </a:r>
          </a:p>
          <a:p>
            <a:pPr marL="0" indent="0">
              <a:buNone/>
            </a:pPr>
            <a:endParaRPr lang="en-GB" sz="3000" b="0" i="0" dirty="0">
              <a:effectLst/>
              <a:latin typeface="Arial" panose="020B0604020202020204" pitchFamily="34" charset="0"/>
              <a:cs typeface="Arial" panose="020B0604020202020204" pitchFamily="34" charset="0"/>
            </a:endParaRPr>
          </a:p>
          <a:p>
            <a:r>
              <a:rPr lang="en-GB" sz="3000" b="0" i="0" dirty="0">
                <a:effectLst/>
                <a:latin typeface="Arial" panose="020B0604020202020204" pitchFamily="34" charset="0"/>
                <a:cs typeface="Arial" panose="020B0604020202020204" pitchFamily="34" charset="0"/>
              </a:rPr>
              <a:t> Each person is an </a:t>
            </a:r>
            <a:r>
              <a:rPr lang="en-GB" sz="3000" b="1" i="0" dirty="0">
                <a:effectLst/>
                <a:latin typeface="Arial" panose="020B0604020202020204" pitchFamily="34" charset="0"/>
                <a:cs typeface="Arial" panose="020B0604020202020204" pitchFamily="34" charset="0"/>
              </a:rPr>
              <a:t>individual</a:t>
            </a:r>
            <a:r>
              <a:rPr lang="en-GB" sz="3000" b="0" i="0" dirty="0">
                <a:effectLst/>
                <a:latin typeface="Arial" panose="020B0604020202020204" pitchFamily="34" charset="0"/>
                <a:cs typeface="Arial" panose="020B0604020202020204" pitchFamily="34" charset="0"/>
              </a:rPr>
              <a:t> and needs to be treated as such.</a:t>
            </a:r>
          </a:p>
          <a:p>
            <a:pPr marL="0" indent="0">
              <a:buNone/>
            </a:pPr>
            <a:endParaRPr lang="en-GB" sz="3000" b="0" i="0" dirty="0">
              <a:effectLst/>
              <a:latin typeface="Arial" panose="020B0604020202020204" pitchFamily="34" charset="0"/>
              <a:cs typeface="Arial" panose="020B0604020202020204" pitchFamily="34" charset="0"/>
            </a:endParaRPr>
          </a:p>
          <a:p>
            <a:r>
              <a:rPr lang="en-GB" sz="3000" b="1" dirty="0">
                <a:latin typeface="Arial" panose="020B0604020202020204" pitchFamily="34" charset="0"/>
                <a:cs typeface="Arial" panose="020B0604020202020204" pitchFamily="34" charset="0"/>
              </a:rPr>
              <a:t>Personhood </a:t>
            </a:r>
            <a:r>
              <a:rPr lang="en-GB" sz="3000" dirty="0">
                <a:latin typeface="Arial" panose="020B0604020202020204" pitchFamily="34" charset="0"/>
                <a:cs typeface="Arial" panose="020B0604020202020204" pitchFamily="34" charset="0"/>
              </a:rPr>
              <a:t>- Personhood is the position and status bestowed to an individual by others that signifies the recognition, respect, and trust shown to an individual as a person</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CQC Regulation 9: Person-centred care which outlines that the care and treatment of service users must – (a) be appropriate, (b) meet their needs and (c) reflect their preferences</a:t>
            </a:r>
          </a:p>
          <a:p>
            <a:pPr marL="0" indent="0">
              <a:buNone/>
            </a:pPr>
            <a:endParaRPr lang="en-GB" dirty="0">
              <a:solidFill>
                <a:srgbClr val="333333"/>
              </a:solidFill>
              <a:latin typeface="Merriweather Sans"/>
            </a:endParaRPr>
          </a:p>
        </p:txBody>
      </p:sp>
    </p:spTree>
    <p:extLst>
      <p:ext uri="{BB962C8B-B14F-4D97-AF65-F5344CB8AC3E}">
        <p14:creationId xmlns:p14="http://schemas.microsoft.com/office/powerpoint/2010/main" val="4328504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09902-C4DA-42E5-8272-BF65C1E01DA0}"/>
              </a:ext>
            </a:extLst>
          </p:cNvPr>
          <p:cNvSpPr>
            <a:spLocks noGrp="1"/>
          </p:cNvSpPr>
          <p:nvPr>
            <p:ph type="title"/>
          </p:nvPr>
        </p:nvSpPr>
        <p:spPr>
          <a:xfrm>
            <a:off x="457200" y="188640"/>
            <a:ext cx="8229600" cy="1143000"/>
          </a:xfrm>
        </p:spPr>
        <p:txBody>
          <a:bodyPr/>
          <a:lstStyle/>
          <a:p>
            <a:r>
              <a:rPr lang="en-GB" b="1" dirty="0">
                <a:latin typeface="Arial" panose="020B0604020202020204" pitchFamily="34" charset="0"/>
                <a:cs typeface="Arial" panose="020B0604020202020204" pitchFamily="34" charset="0"/>
              </a:rPr>
              <a:t>Rights</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BFB9E69-4B6C-4ADD-915C-ED9E5F446261}"/>
              </a:ext>
            </a:extLst>
          </p:cNvPr>
          <p:cNvSpPr>
            <a:spLocks noGrp="1"/>
          </p:cNvSpPr>
          <p:nvPr>
            <p:ph idx="1"/>
          </p:nvPr>
        </p:nvSpPr>
        <p:spPr>
          <a:xfrm>
            <a:off x="457200" y="1196752"/>
            <a:ext cx="8229600" cy="3917032"/>
          </a:xfrm>
        </p:spPr>
        <p:txBody>
          <a:bodyPr/>
          <a:lstStyle/>
          <a:p>
            <a:r>
              <a:rPr lang="en-GB" sz="2400" b="1" i="0" dirty="0">
                <a:effectLst/>
                <a:latin typeface="Arial" panose="020B0604020202020204" pitchFamily="34" charset="0"/>
                <a:cs typeface="Arial" panose="020B0604020202020204" pitchFamily="34" charset="0"/>
              </a:rPr>
              <a:t>The Human Rights Act 1998 </a:t>
            </a:r>
            <a:r>
              <a:rPr lang="en-GB" sz="2400" b="0" i="0" dirty="0">
                <a:effectLst/>
                <a:latin typeface="Arial" panose="020B0604020202020204" pitchFamily="34" charset="0"/>
                <a:cs typeface="Arial" panose="020B0604020202020204" pitchFamily="34" charset="0"/>
              </a:rPr>
              <a:t>is the main legislation that sets out the rights of people in the UK. </a:t>
            </a:r>
          </a:p>
          <a:p>
            <a:pPr algn="l"/>
            <a:r>
              <a:rPr lang="en-GB" sz="2400" b="0" i="0" dirty="0">
                <a:effectLst/>
                <a:latin typeface="Arial" panose="020B0604020202020204" pitchFamily="34" charset="0"/>
                <a:cs typeface="Arial" panose="020B0604020202020204" pitchFamily="34" charset="0"/>
              </a:rPr>
              <a:t>The following rights are the most relevant when you receive health or care services:</a:t>
            </a:r>
          </a:p>
          <a:p>
            <a:pPr lvl="1">
              <a:buFont typeface="Arial" panose="020B0604020202020204" pitchFamily="34" charset="0"/>
              <a:buChar char="•"/>
            </a:pPr>
            <a:r>
              <a:rPr lang="en-GB" sz="2400" b="0" i="0" dirty="0">
                <a:effectLst/>
                <a:latin typeface="Arial" panose="020B0604020202020204" pitchFamily="34" charset="0"/>
                <a:cs typeface="Arial" panose="020B0604020202020204" pitchFamily="34" charset="0"/>
              </a:rPr>
              <a:t>Article 8 - the right to respect for private and family life</a:t>
            </a:r>
          </a:p>
          <a:p>
            <a:pPr lvl="1">
              <a:buFont typeface="Arial" panose="020B0604020202020204" pitchFamily="34" charset="0"/>
              <a:buChar char="•"/>
            </a:pPr>
            <a:r>
              <a:rPr lang="en-GB" sz="2400" b="0" i="0" dirty="0">
                <a:effectLst/>
                <a:latin typeface="Arial" panose="020B0604020202020204" pitchFamily="34" charset="0"/>
                <a:cs typeface="Arial" panose="020B0604020202020204" pitchFamily="34" charset="0"/>
              </a:rPr>
              <a:t>Article 3 - the right not to be tortured or treated in an inhuman or degrading way</a:t>
            </a:r>
          </a:p>
          <a:p>
            <a:pPr lvl="1">
              <a:buFont typeface="Arial" panose="020B0604020202020204" pitchFamily="34" charset="0"/>
              <a:buChar char="•"/>
            </a:pPr>
            <a:r>
              <a:rPr lang="en-GB" sz="2400" b="0" i="0" dirty="0">
                <a:effectLst/>
                <a:latin typeface="Arial" panose="020B0604020202020204" pitchFamily="34" charset="0"/>
                <a:cs typeface="Arial" panose="020B0604020202020204" pitchFamily="34" charset="0"/>
              </a:rPr>
              <a:t>Article 5 - the right to liberty</a:t>
            </a:r>
          </a:p>
          <a:p>
            <a:pPr lvl="1">
              <a:buFont typeface="Arial" panose="020B0604020202020204" pitchFamily="34" charset="0"/>
              <a:buChar char="•"/>
            </a:pPr>
            <a:r>
              <a:rPr lang="en-GB" sz="2400" b="0" i="0" dirty="0">
                <a:effectLst/>
                <a:latin typeface="Arial" panose="020B0604020202020204" pitchFamily="34" charset="0"/>
                <a:cs typeface="Arial" panose="020B0604020202020204" pitchFamily="34" charset="0"/>
              </a:rPr>
              <a:t>Article 2 - the right to life</a:t>
            </a:r>
          </a:p>
          <a:p>
            <a:pPr lvl="1">
              <a:buFont typeface="Arial" panose="020B0604020202020204" pitchFamily="34" charset="0"/>
              <a:buChar char="•"/>
            </a:pPr>
            <a:r>
              <a:rPr lang="en-GB" sz="2400" b="0" i="0" dirty="0">
                <a:effectLst/>
                <a:latin typeface="Arial" panose="020B0604020202020204" pitchFamily="34" charset="0"/>
                <a:cs typeface="Arial" panose="020B0604020202020204" pitchFamily="34" charset="0"/>
              </a:rPr>
              <a:t>Article 14 - the right not to be discriminated against.</a:t>
            </a:r>
          </a:p>
          <a:p>
            <a:endParaRPr lang="en-GB" b="0" i="0" dirty="0">
              <a:solidFill>
                <a:srgbClr val="333333"/>
              </a:solidFill>
              <a:effectLst/>
              <a:latin typeface="Merriweather Sans"/>
            </a:endParaRPr>
          </a:p>
        </p:txBody>
      </p:sp>
    </p:spTree>
    <p:extLst>
      <p:ext uri="{BB962C8B-B14F-4D97-AF65-F5344CB8AC3E}">
        <p14:creationId xmlns:p14="http://schemas.microsoft.com/office/powerpoint/2010/main" val="2471336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CF9D41-2266-4D47-8182-557C3A6E63FB}"/>
              </a:ext>
            </a:extLst>
          </p:cNvPr>
          <p:cNvSpPr>
            <a:spLocks noGrp="1"/>
          </p:cNvSpPr>
          <p:nvPr>
            <p:ph type="title"/>
          </p:nvPr>
        </p:nvSpPr>
        <p:spPr>
          <a:xfrm>
            <a:off x="395536" y="0"/>
            <a:ext cx="8229600" cy="1143000"/>
          </a:xfrm>
        </p:spPr>
        <p:txBody>
          <a:bodyPr/>
          <a:lstStyle/>
          <a:p>
            <a:r>
              <a:rPr lang="en-GB" b="1" dirty="0">
                <a:latin typeface="Arial" panose="020B0604020202020204" pitchFamily="34" charset="0"/>
                <a:cs typeface="Arial" panose="020B0604020202020204" pitchFamily="34" charset="0"/>
              </a:rPr>
              <a:t>Choice</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FEF0DB2-C7DF-4413-AF0C-AE402492E936}"/>
              </a:ext>
            </a:extLst>
          </p:cNvPr>
          <p:cNvSpPr>
            <a:spLocks noGrp="1"/>
          </p:cNvSpPr>
          <p:nvPr>
            <p:ph idx="1"/>
          </p:nvPr>
        </p:nvSpPr>
        <p:spPr>
          <a:xfrm>
            <a:off x="215516" y="1129612"/>
            <a:ext cx="8712968" cy="5544616"/>
          </a:xfrm>
        </p:spPr>
        <p:txBody>
          <a:bodyPr>
            <a:normAutofit/>
          </a:bodyPr>
          <a:lstStyle/>
          <a:p>
            <a:pPr algn="just"/>
            <a:r>
              <a:rPr lang="en-GB" sz="2000" dirty="0">
                <a:latin typeface="Arial" panose="020B0604020202020204" pitchFamily="34" charset="0"/>
                <a:cs typeface="Arial" panose="020B0604020202020204" pitchFamily="34" charset="0"/>
              </a:rPr>
              <a:t>Everyone should be supported to make choices about their care and support. </a:t>
            </a:r>
          </a:p>
          <a:p>
            <a:pPr algn="just"/>
            <a:r>
              <a:rPr lang="en-GB" sz="2000" dirty="0">
                <a:latin typeface="Arial" panose="020B0604020202020204" pitchFamily="34" charset="0"/>
                <a:cs typeface="Arial" panose="020B0604020202020204" pitchFamily="34" charset="0"/>
              </a:rPr>
              <a:t>They should be given information in a way that they can understand so they can make informed choices. </a:t>
            </a:r>
          </a:p>
          <a:p>
            <a:pPr algn="just"/>
            <a:r>
              <a:rPr lang="en-GB" sz="2000" dirty="0">
                <a:latin typeface="Arial" panose="020B0604020202020204" pitchFamily="34" charset="0"/>
                <a:cs typeface="Arial" panose="020B0604020202020204" pitchFamily="34" charset="0"/>
              </a:rPr>
              <a:t>When working with individuals who cannot express their wants, needs and wishes in words, you must find other ways of communicating. </a:t>
            </a:r>
          </a:p>
          <a:p>
            <a:pPr algn="just"/>
            <a:r>
              <a:rPr lang="en-GB" sz="2000" dirty="0">
                <a:latin typeface="Arial" panose="020B0604020202020204" pitchFamily="34" charset="0"/>
                <a:cs typeface="Arial" panose="020B0604020202020204" pitchFamily="34" charset="0"/>
              </a:rPr>
              <a:t>Examples: Communication aid also referred as AAC (Augmentative and Alternative Communication) such Speech synthesizers, signing and gesture, picture or letter charts.</a:t>
            </a:r>
          </a:p>
          <a:p>
            <a:pPr algn="just"/>
            <a:r>
              <a:rPr lang="en-GB" sz="2000" dirty="0">
                <a:latin typeface="Arial" panose="020B0604020202020204" pitchFamily="34" charset="0"/>
                <a:cs typeface="Arial" panose="020B0604020202020204" pitchFamily="34" charset="0"/>
              </a:rPr>
              <a:t>Giving patients choices has been linked to their satisfaction. It has also been suggested that patient preferences are essential to good clinical care because the patient’s cooperation and satisfaction reflect the degree to which medical intervention fulfils his or her choices, values, and needs. </a:t>
            </a:r>
          </a:p>
        </p:txBody>
      </p:sp>
    </p:spTree>
    <p:extLst>
      <p:ext uri="{BB962C8B-B14F-4D97-AF65-F5344CB8AC3E}">
        <p14:creationId xmlns:p14="http://schemas.microsoft.com/office/powerpoint/2010/main" val="34992790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7B067-2F38-45F6-B4F4-C0468CDB2A74}"/>
              </a:ext>
            </a:extLst>
          </p:cNvPr>
          <p:cNvSpPr>
            <a:spLocks noGrp="1"/>
          </p:cNvSpPr>
          <p:nvPr>
            <p:ph type="title"/>
          </p:nvPr>
        </p:nvSpPr>
        <p:spPr>
          <a:xfrm>
            <a:off x="457200" y="274638"/>
            <a:ext cx="8229600" cy="571500"/>
          </a:xfrm>
        </p:spPr>
        <p:txBody>
          <a:bodyPr/>
          <a:lstStyle/>
          <a:p>
            <a:r>
              <a:rPr lang="en-GB" b="1" dirty="0">
                <a:latin typeface="Arial" panose="020B0604020202020204" pitchFamily="34" charset="0"/>
                <a:cs typeface="Arial" panose="020B0604020202020204" pitchFamily="34" charset="0"/>
              </a:rPr>
              <a:t>Privacy</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EB70CDF-45D4-4747-91CA-FC03AB561BAD}"/>
              </a:ext>
            </a:extLst>
          </p:cNvPr>
          <p:cNvSpPr>
            <a:spLocks noGrp="1"/>
          </p:cNvSpPr>
          <p:nvPr>
            <p:ph idx="1"/>
          </p:nvPr>
        </p:nvSpPr>
        <p:spPr>
          <a:xfrm>
            <a:off x="395536" y="908720"/>
            <a:ext cx="8229600" cy="3917032"/>
          </a:xfrm>
        </p:spPr>
        <p:txBody>
          <a:bodyPr/>
          <a:lstStyle/>
          <a:p>
            <a:r>
              <a:rPr lang="en-GB" sz="2400" i="0" dirty="0">
                <a:effectLst/>
                <a:latin typeface="Arial" panose="020B0604020202020204" pitchFamily="34" charset="0"/>
                <a:cs typeface="Arial" panose="020B0604020202020204" pitchFamily="34" charset="0"/>
              </a:rPr>
              <a:t>Everyone has a right to private space and time when they need it. </a:t>
            </a:r>
          </a:p>
          <a:p>
            <a:r>
              <a:rPr lang="en-GB" sz="2400" i="0" dirty="0">
                <a:effectLst/>
                <a:latin typeface="Arial" panose="020B0604020202020204" pitchFamily="34" charset="0"/>
                <a:cs typeface="Arial" panose="020B0604020202020204" pitchFamily="34" charset="0"/>
              </a:rPr>
              <a:t>Privacy affects how and where care and support are given, especially when it involves personal hygiene or intimate procedures. </a:t>
            </a:r>
          </a:p>
          <a:p>
            <a:r>
              <a:rPr lang="en-GB" sz="2400" i="0" dirty="0">
                <a:effectLst/>
                <a:latin typeface="Arial" panose="020B0604020202020204" pitchFamily="34" charset="0"/>
                <a:cs typeface="Arial" panose="020B0604020202020204" pitchFamily="34" charset="0"/>
              </a:rPr>
              <a:t>Privacy includes not talking to anyone about the individual’s private information unless they give permission and it is on a need-to-know basis to improve their care and support.</a:t>
            </a:r>
          </a:p>
          <a:p>
            <a:r>
              <a:rPr lang="en-GB" sz="2400" dirty="0">
                <a:hlinkClick r:id="rId2"/>
              </a:rPr>
              <a:t>Social Care TV - Confidentiality - Preview Clip</a:t>
            </a:r>
            <a:endParaRPr lang="en-GB" sz="2400" i="0" dirty="0">
              <a:effectLst/>
              <a:latin typeface="Arial" panose="020B0604020202020204" pitchFamily="34" charset="0"/>
              <a:cs typeface="Arial" panose="020B0604020202020204" pitchFamily="34" charset="0"/>
            </a:endParaRPr>
          </a:p>
          <a:p>
            <a:pPr marL="0" indent="0">
              <a:buNone/>
            </a:pPr>
            <a:r>
              <a:rPr lang="en-GB" sz="2400" b="1" dirty="0">
                <a:latin typeface="Arial" panose="020B0604020202020204" pitchFamily="34" charset="0"/>
                <a:cs typeface="Arial" panose="020B0604020202020204" pitchFamily="34" charset="0"/>
              </a:rPr>
              <a:t>Discuss an example how you can ensure person’s privacy is maintained while delivering care…</a:t>
            </a:r>
          </a:p>
        </p:txBody>
      </p:sp>
    </p:spTree>
    <p:extLst>
      <p:ext uri="{BB962C8B-B14F-4D97-AF65-F5344CB8AC3E}">
        <p14:creationId xmlns:p14="http://schemas.microsoft.com/office/powerpoint/2010/main" val="2005531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8BFF51-CDF9-4B1C-B75B-0C91321192D5}"/>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Independence</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DE5ECD3-6F35-4B3A-9E01-15F39F5659EC}"/>
              </a:ext>
            </a:extLst>
          </p:cNvPr>
          <p:cNvSpPr>
            <a:spLocks noGrp="1"/>
          </p:cNvSpPr>
          <p:nvPr>
            <p:ph idx="1"/>
          </p:nvPr>
        </p:nvSpPr>
        <p:spPr>
          <a:xfrm>
            <a:off x="448905" y="1340768"/>
            <a:ext cx="8229600" cy="3917032"/>
          </a:xfrm>
        </p:spPr>
        <p:txBody>
          <a:bodyPr/>
          <a:lstStyle/>
          <a:p>
            <a:r>
              <a:rPr lang="en-GB" sz="2400" b="0" i="0" dirty="0">
                <a:effectLst/>
                <a:latin typeface="Arial" panose="020B0604020202020204" pitchFamily="34" charset="0"/>
                <a:cs typeface="Arial" panose="020B0604020202020204" pitchFamily="34" charset="0"/>
              </a:rPr>
              <a:t>Promoting an individual’s independence means to look at what they can do for themselves and empower them to do as much as possible for themselves. </a:t>
            </a:r>
          </a:p>
          <a:p>
            <a:r>
              <a:rPr lang="en-GB" sz="2400" b="0" i="0" dirty="0">
                <a:effectLst/>
                <a:latin typeface="Arial" panose="020B0604020202020204" pitchFamily="34" charset="0"/>
                <a:cs typeface="Arial" panose="020B0604020202020204" pitchFamily="34" charset="0"/>
              </a:rPr>
              <a:t>It does not mean leaving someone to cope alone but agreeing to the support they need and want.</a:t>
            </a:r>
          </a:p>
          <a:p>
            <a:r>
              <a:rPr lang="en-GB" sz="2400" dirty="0">
                <a:latin typeface="Arial" panose="020B0604020202020204" pitchFamily="34" charset="0"/>
                <a:cs typeface="Arial" panose="020B0604020202020204" pitchFamily="34" charset="0"/>
                <a:hlinkClick r:id="" action="ppaction://noaction">
                  <a:extLst>
                    <a:ext uri="{A12FA001-AC4F-418D-AE19-62706E023703}">
                      <ahyp:hlinkClr xmlns:ahyp="http://schemas.microsoft.com/office/drawing/2018/hyperlinkcolor" val="tx"/>
                    </a:ext>
                  </a:extLst>
                </a:hlinkClick>
              </a:rPr>
              <a:t>Lets watch the following video</a:t>
            </a:r>
          </a:p>
          <a:p>
            <a:r>
              <a:rPr lang="en-GB" sz="2400" dirty="0">
                <a:latin typeface="Arial" panose="020B0604020202020204" pitchFamily="34" charset="0"/>
                <a:cs typeface="Arial" panose="020B0604020202020204" pitchFamily="34" charset="0"/>
                <a:hlinkClick r:id="rId2"/>
              </a:rPr>
              <a:t>Promoting independence in care homes - Personalisation - SCIE</a:t>
            </a: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From Social care institute for excellence (9 mins)</a:t>
            </a:r>
          </a:p>
        </p:txBody>
      </p:sp>
    </p:spTree>
    <p:extLst>
      <p:ext uri="{BB962C8B-B14F-4D97-AF65-F5344CB8AC3E}">
        <p14:creationId xmlns:p14="http://schemas.microsoft.com/office/powerpoint/2010/main" val="35262518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7C5FC-6A0E-4349-AC71-448998E2B005}"/>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SCIE: What is the Video About?</a:t>
            </a:r>
          </a:p>
        </p:txBody>
      </p:sp>
      <p:sp>
        <p:nvSpPr>
          <p:cNvPr id="3" name="Content Placeholder 2">
            <a:extLst>
              <a:ext uri="{FF2B5EF4-FFF2-40B4-BE49-F238E27FC236}">
                <a16:creationId xmlns:a16="http://schemas.microsoft.com/office/drawing/2014/main" id="{6AF476E1-9D97-40F4-B672-EE8BE182BDC5}"/>
              </a:ext>
            </a:extLst>
          </p:cNvPr>
          <p:cNvSpPr>
            <a:spLocks noGrp="1"/>
          </p:cNvSpPr>
          <p:nvPr>
            <p:ph idx="1"/>
          </p:nvPr>
        </p:nvSpPr>
        <p:spPr/>
        <p:txBody>
          <a:bodyPr/>
          <a:lstStyle/>
          <a:p>
            <a:pPr marL="0" indent="0" algn="l">
              <a:buNone/>
            </a:pPr>
            <a:r>
              <a:rPr lang="en-GB" sz="2200" dirty="0">
                <a:solidFill>
                  <a:srgbClr val="7030A0"/>
                </a:solidFill>
                <a:latin typeface="Arial" panose="020B0604020202020204" pitchFamily="34" charset="0"/>
                <a:cs typeface="Arial" panose="020B0604020202020204" pitchFamily="34" charset="0"/>
              </a:rPr>
              <a:t>Promoting Independence in Care Homes</a:t>
            </a:r>
            <a:r>
              <a:rPr lang="en-GB" sz="2200" b="0" i="0" dirty="0">
                <a:solidFill>
                  <a:srgbClr val="7030A0"/>
                </a:solidFill>
                <a:effectLst/>
                <a:latin typeface="Arial" panose="020B0604020202020204" pitchFamily="34" charset="0"/>
                <a:cs typeface="Arial" panose="020B0604020202020204" pitchFamily="34" charset="0"/>
              </a:rPr>
              <a:t>.</a:t>
            </a:r>
          </a:p>
          <a:p>
            <a:pPr algn="l"/>
            <a:r>
              <a:rPr lang="en-GB" sz="2200" b="0" i="0" dirty="0">
                <a:effectLst/>
                <a:latin typeface="Arial" panose="020B0604020202020204" pitchFamily="34" charset="0"/>
                <a:cs typeface="Arial" panose="020B0604020202020204" pitchFamily="34" charset="0"/>
              </a:rPr>
              <a:t>Emily is 94 and a resident of a care home, The context of the drama is the balancing of risks and freedoms for Emily. </a:t>
            </a:r>
          </a:p>
          <a:p>
            <a:pPr algn="l"/>
            <a:r>
              <a:rPr lang="en-GB" sz="2200" b="0" i="0" dirty="0">
                <a:effectLst/>
                <a:latin typeface="Arial" panose="020B0604020202020204" pitchFamily="34" charset="0"/>
                <a:cs typeface="Arial" panose="020B0604020202020204" pitchFamily="34" charset="0"/>
              </a:rPr>
              <a:t>She wants to continue making tea for herself each morning, despite the risks of falls or scalds, and the staff team are anxious to ensure that arrangements are made which keep Emily safe.</a:t>
            </a:r>
          </a:p>
          <a:p>
            <a:pPr algn="l"/>
            <a:r>
              <a:rPr lang="en-GB" sz="2200" b="0" i="0" dirty="0">
                <a:effectLst/>
                <a:latin typeface="Arial" panose="020B0604020202020204" pitchFamily="34" charset="0"/>
                <a:cs typeface="Arial" panose="020B0604020202020204" pitchFamily="34" charset="0"/>
              </a:rPr>
              <a:t>During the decision-making process, consideration is given to the risk of harm to Emily, balanced against her right to freedom of action</a:t>
            </a:r>
          </a:p>
          <a:p>
            <a:endParaRPr lang="en-GB" dirty="0"/>
          </a:p>
        </p:txBody>
      </p:sp>
      <p:sp>
        <p:nvSpPr>
          <p:cNvPr id="4" name="Date Placeholder 3">
            <a:extLst>
              <a:ext uri="{FF2B5EF4-FFF2-40B4-BE49-F238E27FC236}">
                <a16:creationId xmlns:a16="http://schemas.microsoft.com/office/drawing/2014/main" id="{0DE3B6E5-6FB9-4ED2-BD7A-85410199D05C}"/>
              </a:ext>
            </a:extLst>
          </p:cNvPr>
          <p:cNvSpPr>
            <a:spLocks noGrp="1"/>
          </p:cNvSpPr>
          <p:nvPr>
            <p:ph type="dt" sz="half" idx="10"/>
          </p:nvPr>
        </p:nvSpPr>
        <p:spPr/>
        <p:txBody>
          <a:bodyPr/>
          <a:lstStyle/>
          <a:p>
            <a:pPr>
              <a:defRPr/>
            </a:pPr>
            <a:fld id="{C5A984B8-2E09-4933-8948-436E44852593}" type="datetime1">
              <a:rPr lang="en-GB" altLang="en-US" smtClean="0"/>
              <a:pPr>
                <a:defRPr/>
              </a:pPr>
              <a:t>04/09/2025</a:t>
            </a:fld>
            <a:endParaRPr lang="en-GB" altLang="en-US" dirty="0"/>
          </a:p>
        </p:txBody>
      </p:sp>
      <p:sp>
        <p:nvSpPr>
          <p:cNvPr id="5" name="Slide Number Placeholder 4">
            <a:extLst>
              <a:ext uri="{FF2B5EF4-FFF2-40B4-BE49-F238E27FC236}">
                <a16:creationId xmlns:a16="http://schemas.microsoft.com/office/drawing/2014/main" id="{64D8D418-33D6-417F-931B-3C905B52F4C9}"/>
              </a:ext>
            </a:extLst>
          </p:cNvPr>
          <p:cNvSpPr>
            <a:spLocks noGrp="1"/>
          </p:cNvSpPr>
          <p:nvPr>
            <p:ph type="sldNum" sz="quarter" idx="12"/>
          </p:nvPr>
        </p:nvSpPr>
        <p:spPr/>
        <p:txBody>
          <a:bodyPr/>
          <a:lstStyle/>
          <a:p>
            <a:pPr>
              <a:defRPr/>
            </a:pPr>
            <a:fld id="{5BD086A3-F0A5-492C-9A2D-383750524B0A}" type="slidenum">
              <a:rPr lang="en-GB" altLang="en-US" dirty="0" smtClean="0"/>
              <a:pPr>
                <a:defRPr/>
              </a:pPr>
              <a:t>12</a:t>
            </a:fld>
            <a:endParaRPr lang="en-GB" altLang="en-US" dirty="0"/>
          </a:p>
        </p:txBody>
      </p:sp>
    </p:spTree>
    <p:extLst>
      <p:ext uri="{BB962C8B-B14F-4D97-AF65-F5344CB8AC3E}">
        <p14:creationId xmlns:p14="http://schemas.microsoft.com/office/powerpoint/2010/main" val="30504226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8918F-EF3F-4F64-859E-DA5686E32844}"/>
              </a:ext>
            </a:extLst>
          </p:cNvPr>
          <p:cNvSpPr>
            <a:spLocks noGrp="1"/>
          </p:cNvSpPr>
          <p:nvPr>
            <p:ph type="title"/>
          </p:nvPr>
        </p:nvSpPr>
        <p:spPr>
          <a:xfrm>
            <a:off x="425068" y="184471"/>
            <a:ext cx="8229600" cy="915349"/>
          </a:xfrm>
        </p:spPr>
        <p:txBody>
          <a:bodyPr/>
          <a:lstStyle/>
          <a:p>
            <a:r>
              <a:rPr lang="en-GB" sz="2700" b="1" dirty="0"/>
              <a:t> </a:t>
            </a:r>
            <a:r>
              <a:rPr lang="en-GB" sz="4000" b="1" dirty="0">
                <a:latin typeface="Arial" panose="020B0604020202020204" pitchFamily="34" charset="0"/>
                <a:cs typeface="Arial" panose="020B0604020202020204" pitchFamily="34" charset="0"/>
              </a:rPr>
              <a:t>Dignity and Respect</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0760EA3-3253-48E1-833E-8B566506FC6C}"/>
              </a:ext>
            </a:extLst>
          </p:cNvPr>
          <p:cNvSpPr>
            <a:spLocks noGrp="1"/>
          </p:cNvSpPr>
          <p:nvPr>
            <p:ph idx="1"/>
          </p:nvPr>
        </p:nvSpPr>
        <p:spPr>
          <a:xfrm>
            <a:off x="425068" y="1124744"/>
            <a:ext cx="8579296" cy="5091110"/>
          </a:xfrm>
        </p:spPr>
        <p:txBody>
          <a:bodyPr>
            <a:normAutofit fontScale="32500" lnSpcReduction="20000"/>
          </a:bodyPr>
          <a:lstStyle/>
          <a:p>
            <a:r>
              <a:rPr lang="en-GB" sz="7200" b="0" i="0" dirty="0">
                <a:effectLst/>
                <a:latin typeface="Arial" panose="020B0604020202020204" pitchFamily="34" charset="0"/>
                <a:cs typeface="Arial" panose="020B0604020202020204" pitchFamily="34" charset="0"/>
              </a:rPr>
              <a:t>Dignity is about seeing the individual person and respecting their own space and their way of life. Examples of dignity include:</a:t>
            </a:r>
          </a:p>
          <a:p>
            <a:endParaRPr lang="en-GB" sz="7200" b="0" i="0" dirty="0">
              <a:effectLst/>
              <a:latin typeface="Arial" panose="020B0604020202020204" pitchFamily="34" charset="0"/>
              <a:cs typeface="Arial" panose="020B0604020202020204" pitchFamily="34" charset="0"/>
            </a:endParaRPr>
          </a:p>
          <a:p>
            <a:r>
              <a:rPr lang="en-GB" sz="7200" dirty="0">
                <a:latin typeface="Arial" panose="020B0604020202020204" pitchFamily="34" charset="0"/>
                <a:cs typeface="Arial" panose="020B0604020202020204" pitchFamily="34" charset="0"/>
              </a:rPr>
              <a:t>Choice and control - </a:t>
            </a:r>
            <a:r>
              <a:rPr lang="en-GB" sz="7200" b="0" i="0" dirty="0">
                <a:effectLst/>
                <a:latin typeface="Arial" panose="020B0604020202020204" pitchFamily="34" charset="0"/>
                <a:cs typeface="Arial" panose="020B0604020202020204" pitchFamily="34" charset="0"/>
              </a:rPr>
              <a:t>Enabling people to make choices about the way they live and the care they receive.</a:t>
            </a:r>
          </a:p>
          <a:p>
            <a:endParaRPr lang="en-GB" sz="7200" b="0" i="0" dirty="0">
              <a:effectLst/>
              <a:latin typeface="Arial" panose="020B0604020202020204" pitchFamily="34" charset="0"/>
              <a:cs typeface="Arial" panose="020B0604020202020204" pitchFamily="34" charset="0"/>
            </a:endParaRPr>
          </a:p>
          <a:p>
            <a:r>
              <a:rPr lang="en-GB" sz="7200" dirty="0">
                <a:latin typeface="Arial" panose="020B0604020202020204" pitchFamily="34" charset="0"/>
                <a:cs typeface="Arial" panose="020B0604020202020204" pitchFamily="34" charset="0"/>
              </a:rPr>
              <a:t>Communication - </a:t>
            </a:r>
            <a:r>
              <a:rPr lang="en-GB" sz="7200" b="0" i="0" dirty="0">
                <a:effectLst/>
                <a:latin typeface="Arial" panose="020B0604020202020204" pitchFamily="34" charset="0"/>
                <a:cs typeface="Arial" panose="020B0604020202020204" pitchFamily="34" charset="0"/>
              </a:rPr>
              <a:t>Speaking to people respectfully and listening to what they have to say; ensuring clear dialogue between workers and services.</a:t>
            </a:r>
          </a:p>
          <a:p>
            <a:endParaRPr lang="en-GB" sz="7200" b="0" i="0" dirty="0">
              <a:effectLst/>
              <a:latin typeface="Arial" panose="020B0604020202020204" pitchFamily="34" charset="0"/>
              <a:cs typeface="Arial" panose="020B0604020202020204" pitchFamily="34" charset="0"/>
            </a:endParaRPr>
          </a:p>
          <a:p>
            <a:r>
              <a:rPr lang="en-GB" sz="7200" dirty="0">
                <a:latin typeface="Arial" panose="020B0604020202020204" pitchFamily="34" charset="0"/>
                <a:cs typeface="Arial" panose="020B0604020202020204" pitchFamily="34" charset="0"/>
              </a:rPr>
              <a:t>Eating and nutritional care -</a:t>
            </a:r>
            <a:r>
              <a:rPr lang="en-GB" sz="7200" b="0" i="0" dirty="0">
                <a:effectLst/>
                <a:latin typeface="Arial" panose="020B0604020202020204" pitchFamily="34" charset="0"/>
                <a:cs typeface="Arial" panose="020B0604020202020204" pitchFamily="34" charset="0"/>
              </a:rPr>
              <a:t> Providing a choice of nutritious, appetising meals, that meet the needs and choices of individuals, and support with eating where needed.</a:t>
            </a:r>
          </a:p>
          <a:p>
            <a:pPr lvl="1"/>
            <a:endParaRPr lang="en-GB" dirty="0"/>
          </a:p>
        </p:txBody>
      </p:sp>
    </p:spTree>
    <p:extLst>
      <p:ext uri="{BB962C8B-B14F-4D97-AF65-F5344CB8AC3E}">
        <p14:creationId xmlns:p14="http://schemas.microsoft.com/office/powerpoint/2010/main" val="1935036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8918F-EF3F-4F64-859E-DA5686E32844}"/>
              </a:ext>
            </a:extLst>
          </p:cNvPr>
          <p:cNvSpPr>
            <a:spLocks noGrp="1"/>
          </p:cNvSpPr>
          <p:nvPr>
            <p:ph type="title"/>
          </p:nvPr>
        </p:nvSpPr>
        <p:spPr>
          <a:xfrm>
            <a:off x="457200" y="-140814"/>
            <a:ext cx="8229600" cy="1143000"/>
          </a:xfrm>
        </p:spPr>
        <p:txBody>
          <a:bodyPr/>
          <a:lstStyle/>
          <a:p>
            <a:r>
              <a:rPr lang="en-GB" b="1" dirty="0">
                <a:latin typeface="Arial" panose="020B0604020202020204" pitchFamily="34" charset="0"/>
                <a:cs typeface="Arial" panose="020B0604020202020204" pitchFamily="34" charset="0"/>
              </a:rPr>
              <a:t> Dignity and Respect</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0760EA3-3253-48E1-833E-8B566506FC6C}"/>
              </a:ext>
            </a:extLst>
          </p:cNvPr>
          <p:cNvSpPr>
            <a:spLocks noGrp="1"/>
          </p:cNvSpPr>
          <p:nvPr>
            <p:ph idx="1"/>
          </p:nvPr>
        </p:nvSpPr>
        <p:spPr>
          <a:xfrm>
            <a:off x="437628" y="908720"/>
            <a:ext cx="8433498" cy="5235126"/>
          </a:xfrm>
        </p:spPr>
        <p:txBody>
          <a:bodyPr>
            <a:normAutofit fontScale="32500" lnSpcReduction="20000"/>
          </a:bodyPr>
          <a:lstStyle/>
          <a:p>
            <a:r>
              <a:rPr lang="en-GB" sz="7200" dirty="0">
                <a:latin typeface="Arial" panose="020B0604020202020204" pitchFamily="34" charset="0"/>
                <a:cs typeface="Arial" panose="020B0604020202020204" pitchFamily="34" charset="0"/>
              </a:rPr>
              <a:t>Pain management - </a:t>
            </a:r>
            <a:r>
              <a:rPr lang="en-GB" sz="7200" b="0" i="0" dirty="0">
                <a:effectLst/>
                <a:latin typeface="Arial" panose="020B0604020202020204" pitchFamily="34" charset="0"/>
                <a:cs typeface="Arial" panose="020B0604020202020204" pitchFamily="34" charset="0"/>
              </a:rPr>
              <a:t>Ensuring that people living with pain have the right help and medication to reduce suffering and improve their quality of life.</a:t>
            </a:r>
          </a:p>
          <a:p>
            <a:endParaRPr lang="en-GB" sz="7200" b="0" i="0" dirty="0">
              <a:effectLst/>
              <a:latin typeface="Arial" panose="020B0604020202020204" pitchFamily="34" charset="0"/>
              <a:cs typeface="Arial" panose="020B0604020202020204" pitchFamily="34" charset="0"/>
            </a:endParaRPr>
          </a:p>
          <a:p>
            <a:r>
              <a:rPr lang="en-GB" sz="7200" dirty="0">
                <a:latin typeface="Arial" panose="020B0604020202020204" pitchFamily="34" charset="0"/>
                <a:cs typeface="Arial" panose="020B0604020202020204" pitchFamily="34" charset="0"/>
              </a:rPr>
              <a:t>Personal hygiene -</a:t>
            </a:r>
            <a:r>
              <a:rPr lang="en-GB" sz="7200" b="0" i="0" dirty="0">
                <a:effectLst/>
                <a:latin typeface="Arial" panose="020B0604020202020204" pitchFamily="34" charset="0"/>
                <a:cs typeface="Arial" panose="020B0604020202020204" pitchFamily="34" charset="0"/>
              </a:rPr>
              <a:t> Enabling people to maintain their usual standards of personal hygiene.</a:t>
            </a:r>
          </a:p>
          <a:p>
            <a:endParaRPr lang="en-GB" sz="7200" b="0" i="0" dirty="0">
              <a:effectLst/>
              <a:latin typeface="Arial" panose="020B0604020202020204" pitchFamily="34" charset="0"/>
              <a:cs typeface="Arial" panose="020B0604020202020204" pitchFamily="34" charset="0"/>
            </a:endParaRPr>
          </a:p>
          <a:p>
            <a:r>
              <a:rPr lang="en-GB" sz="7200" dirty="0">
                <a:latin typeface="Arial" panose="020B0604020202020204" pitchFamily="34" charset="0"/>
                <a:cs typeface="Arial" panose="020B0604020202020204" pitchFamily="34" charset="0"/>
              </a:rPr>
              <a:t>Practical assistance -</a:t>
            </a:r>
            <a:r>
              <a:rPr lang="en-GB" sz="7200" b="0" i="0" dirty="0">
                <a:effectLst/>
                <a:latin typeface="Arial" panose="020B0604020202020204" pitchFamily="34" charset="0"/>
                <a:cs typeface="Arial" panose="020B0604020202020204" pitchFamily="34" charset="0"/>
              </a:rPr>
              <a:t> Enabling people to maintain their independence by providing ‘that little bit of help</a:t>
            </a:r>
          </a:p>
          <a:p>
            <a:pPr marL="0" indent="0">
              <a:buNone/>
            </a:pPr>
            <a:endParaRPr lang="en-GB" sz="7200" b="0" i="0" dirty="0">
              <a:effectLst/>
              <a:latin typeface="Arial" panose="020B0604020202020204" pitchFamily="34" charset="0"/>
              <a:cs typeface="Arial" panose="020B0604020202020204" pitchFamily="34" charset="0"/>
            </a:endParaRPr>
          </a:p>
          <a:p>
            <a:r>
              <a:rPr lang="en-GB" sz="7200" dirty="0">
                <a:latin typeface="Arial" panose="020B0604020202020204" pitchFamily="34" charset="0"/>
                <a:cs typeface="Arial" panose="020B0604020202020204" pitchFamily="34" charset="0"/>
              </a:rPr>
              <a:t>Privacy -</a:t>
            </a:r>
            <a:r>
              <a:rPr lang="en-GB" sz="7200" b="0" i="0" dirty="0">
                <a:effectLst/>
                <a:latin typeface="Arial" panose="020B0604020202020204" pitchFamily="34" charset="0"/>
                <a:cs typeface="Arial" panose="020B0604020202020204" pitchFamily="34" charset="0"/>
              </a:rPr>
              <a:t> Respecting people’s personal space, privacy in personal care and confidentiality of personal information.</a:t>
            </a:r>
          </a:p>
          <a:p>
            <a:endParaRPr lang="en-GB" sz="7200" b="0" i="0" dirty="0">
              <a:effectLst/>
              <a:latin typeface="Arial" panose="020B0604020202020204" pitchFamily="34" charset="0"/>
              <a:cs typeface="Arial" panose="020B0604020202020204" pitchFamily="34" charset="0"/>
            </a:endParaRPr>
          </a:p>
          <a:p>
            <a:r>
              <a:rPr lang="en-GB" sz="7200" dirty="0">
                <a:latin typeface="Arial" panose="020B0604020202020204" pitchFamily="34" charset="0"/>
                <a:cs typeface="Arial" panose="020B0604020202020204" pitchFamily="34" charset="0"/>
              </a:rPr>
              <a:t>Social inclusion - </a:t>
            </a:r>
            <a:r>
              <a:rPr lang="en-GB" sz="7200" b="0" i="0" dirty="0">
                <a:effectLst/>
                <a:latin typeface="Arial" panose="020B0604020202020204" pitchFamily="34" charset="0"/>
                <a:cs typeface="Arial" panose="020B0604020202020204" pitchFamily="34" charset="0"/>
              </a:rPr>
              <a:t>Supporting people to keep in contact with family and friends, and to participate in social activities</a:t>
            </a:r>
            <a:endParaRPr lang="en-GB" sz="7200" dirty="0">
              <a:latin typeface="Arial" panose="020B0604020202020204" pitchFamily="34" charset="0"/>
              <a:cs typeface="Arial" panose="020B0604020202020204" pitchFamily="34" charset="0"/>
            </a:endParaRPr>
          </a:p>
          <a:p>
            <a:pPr lvl="1"/>
            <a:endParaRPr lang="en-GB" dirty="0"/>
          </a:p>
        </p:txBody>
      </p:sp>
    </p:spTree>
    <p:extLst>
      <p:ext uri="{BB962C8B-B14F-4D97-AF65-F5344CB8AC3E}">
        <p14:creationId xmlns:p14="http://schemas.microsoft.com/office/powerpoint/2010/main" val="24344656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72B94A-4113-4D62-A7C1-976DB9DBF848}"/>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Equality &amp; Diversity</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60331D2-18F4-4625-9AF0-D5FDEC52F655}"/>
              </a:ext>
            </a:extLst>
          </p:cNvPr>
          <p:cNvSpPr>
            <a:spLocks noGrp="1"/>
          </p:cNvSpPr>
          <p:nvPr>
            <p:ph idx="1"/>
          </p:nvPr>
        </p:nvSpPr>
        <p:spPr>
          <a:xfrm>
            <a:off x="282352" y="1470484"/>
            <a:ext cx="8579296" cy="3917032"/>
          </a:xfrm>
        </p:spPr>
        <p:txBody>
          <a:bodyPr/>
          <a:lstStyle/>
          <a:p>
            <a:pPr algn="l"/>
            <a:r>
              <a:rPr lang="en-GB" sz="2800" b="1" i="0" dirty="0">
                <a:effectLst/>
                <a:latin typeface="Arial" panose="020B0604020202020204" pitchFamily="34" charset="0"/>
                <a:cs typeface="Arial" panose="020B0604020202020204" pitchFamily="34" charset="0"/>
              </a:rPr>
              <a:t>Equality</a:t>
            </a:r>
            <a:r>
              <a:rPr lang="en-GB" sz="2800" b="0" i="0" dirty="0">
                <a:effectLst/>
                <a:latin typeface="Arial" panose="020B0604020202020204" pitchFamily="34" charset="0"/>
                <a:cs typeface="Arial" panose="020B0604020202020204" pitchFamily="34" charset="0"/>
              </a:rPr>
              <a:t> means ensuring everyone in your setting has equal opportunities, regardless of their abilities, their background or their lifestyle.</a:t>
            </a:r>
          </a:p>
          <a:p>
            <a:pPr algn="l"/>
            <a:r>
              <a:rPr lang="en-GB" sz="2800" b="1" i="0" dirty="0">
                <a:effectLst/>
                <a:latin typeface="Arial" panose="020B0604020202020204" pitchFamily="34" charset="0"/>
                <a:cs typeface="Arial" panose="020B0604020202020204" pitchFamily="34" charset="0"/>
              </a:rPr>
              <a:t>Diversity</a:t>
            </a:r>
            <a:r>
              <a:rPr lang="en-GB" sz="2800" b="0" i="0" dirty="0">
                <a:effectLst/>
                <a:latin typeface="Arial" panose="020B0604020202020204" pitchFamily="34" charset="0"/>
                <a:cs typeface="Arial" panose="020B0604020202020204" pitchFamily="34" charset="0"/>
              </a:rPr>
              <a:t> means appreciating the differences between people and treating people’s values, beliefs, cultures and lifestyles with respect</a:t>
            </a:r>
          </a:p>
          <a:p>
            <a:pPr marL="0" indent="0">
              <a:buNone/>
            </a:pPr>
            <a:endParaRPr lang="en-GB" sz="2800" b="0" i="0" dirty="0">
              <a:effectLst/>
              <a:latin typeface="Acumin Pro"/>
            </a:endParaRPr>
          </a:p>
          <a:p>
            <a:pPr algn="l"/>
            <a:r>
              <a:rPr lang="en-GB" sz="2800" dirty="0">
                <a:latin typeface="Acumin Pro"/>
              </a:rPr>
              <a:t>Equality Act 2010 </a:t>
            </a:r>
            <a:endParaRPr lang="en-GB" sz="2800" b="0" i="0" dirty="0">
              <a:effectLst/>
              <a:latin typeface="Acumin Pro"/>
            </a:endParaRPr>
          </a:p>
          <a:p>
            <a:endParaRPr lang="en-GB" dirty="0"/>
          </a:p>
        </p:txBody>
      </p:sp>
    </p:spTree>
    <p:extLst>
      <p:ext uri="{BB962C8B-B14F-4D97-AF65-F5344CB8AC3E}">
        <p14:creationId xmlns:p14="http://schemas.microsoft.com/office/powerpoint/2010/main" val="1785335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B0485-CEB5-4A22-A2C4-C913E7838C46}"/>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Confidentiality</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D8F6EBB-9BC8-4B91-AFBA-172CF3D9FD8C}"/>
              </a:ext>
            </a:extLst>
          </p:cNvPr>
          <p:cNvSpPr>
            <a:spLocks noGrp="1"/>
          </p:cNvSpPr>
          <p:nvPr>
            <p:ph idx="1"/>
          </p:nvPr>
        </p:nvSpPr>
        <p:spPr>
          <a:xfrm>
            <a:off x="683568" y="1411575"/>
            <a:ext cx="7450200" cy="4608512"/>
          </a:xfrm>
        </p:spPr>
        <p:txBody>
          <a:bodyPr>
            <a:normAutofit fontScale="70000" lnSpcReduction="20000"/>
          </a:bodyPr>
          <a:lstStyle/>
          <a:p>
            <a:r>
              <a:rPr lang="en-GB" b="0" i="0" dirty="0">
                <a:effectLst/>
                <a:latin typeface="Arial" panose="020B0604020202020204" pitchFamily="34" charset="0"/>
                <a:cs typeface="Arial" panose="020B0604020202020204" pitchFamily="34" charset="0"/>
              </a:rPr>
              <a:t>If you work in social care you have privileged access to information about the people you look after</a:t>
            </a:r>
          </a:p>
          <a:p>
            <a:pPr marL="0" indent="0">
              <a:buNone/>
            </a:pPr>
            <a:endParaRPr lang="en-GB" b="0" i="0" dirty="0">
              <a:effectLst/>
              <a:latin typeface="Arial" panose="020B0604020202020204" pitchFamily="34" charset="0"/>
              <a:cs typeface="Arial" panose="020B0604020202020204" pitchFamily="34" charset="0"/>
            </a:endParaRPr>
          </a:p>
          <a:p>
            <a:r>
              <a:rPr lang="en-GB" b="0" i="0" dirty="0">
                <a:effectLst/>
                <a:latin typeface="Arial" panose="020B0604020202020204" pitchFamily="34" charset="0"/>
                <a:cs typeface="Arial" panose="020B0604020202020204" pitchFamily="34" charset="0"/>
              </a:rPr>
              <a:t>They depend on you and you become involved in their personal affairs. If the carer cannot be trusted to keep information safe, people who use services will feel insecure and unsafe. </a:t>
            </a:r>
          </a:p>
          <a:p>
            <a:pPr marL="0" indent="0">
              <a:buNone/>
            </a:pPr>
            <a:endParaRPr lang="en-GB" b="0" i="0" dirty="0">
              <a:effectLst/>
              <a:latin typeface="Arial" panose="020B0604020202020204" pitchFamily="34" charset="0"/>
              <a:cs typeface="Arial" panose="020B0604020202020204" pitchFamily="34" charset="0"/>
            </a:endParaRPr>
          </a:p>
          <a:p>
            <a:r>
              <a:rPr lang="en-GB" b="0" i="0" dirty="0">
                <a:effectLst/>
                <a:latin typeface="Arial" panose="020B0604020202020204" pitchFamily="34" charset="0"/>
                <a:cs typeface="Arial" panose="020B0604020202020204" pitchFamily="34" charset="0"/>
              </a:rPr>
              <a:t>Confidentiality is the key to the confidence that people have in you as a social care worker. Confidence and confidentiality go hand in hand.</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GDPR – General Data Protection Regulation</a:t>
            </a:r>
          </a:p>
          <a:p>
            <a:r>
              <a:rPr lang="en-GB" dirty="0">
                <a:hlinkClick r:id="rId2"/>
              </a:rPr>
              <a:t>GDPR for Care Workers – </a:t>
            </a:r>
            <a:r>
              <a:rPr lang="en-GB" dirty="0" err="1">
                <a:hlinkClick r:id="rId2"/>
              </a:rPr>
              <a:t>CareTutor</a:t>
            </a:r>
            <a:endParaRPr lang="en-GB" dirty="0"/>
          </a:p>
          <a:p>
            <a:endParaRPr lang="en-GB" dirty="0">
              <a:solidFill>
                <a:srgbClr val="303030"/>
              </a:solidFill>
              <a:latin typeface="Open Sans"/>
            </a:endParaRPr>
          </a:p>
          <a:p>
            <a:endParaRPr lang="en-GB" dirty="0">
              <a:solidFill>
                <a:srgbClr val="303030"/>
              </a:solidFill>
              <a:latin typeface="Open Sans"/>
            </a:endParaRPr>
          </a:p>
          <a:p>
            <a:endParaRPr lang="en-GB" dirty="0">
              <a:solidFill>
                <a:srgbClr val="303030"/>
              </a:solidFill>
              <a:latin typeface="Open Sans"/>
            </a:endParaRPr>
          </a:p>
          <a:p>
            <a:endParaRPr lang="en-GB" dirty="0"/>
          </a:p>
        </p:txBody>
      </p:sp>
    </p:spTree>
    <p:extLst>
      <p:ext uri="{BB962C8B-B14F-4D97-AF65-F5344CB8AC3E}">
        <p14:creationId xmlns:p14="http://schemas.microsoft.com/office/powerpoint/2010/main" val="17011938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40BA84-86E4-48AA-90F9-D45267A492E4}"/>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Partnership </a:t>
            </a:r>
          </a:p>
        </p:txBody>
      </p:sp>
      <p:sp>
        <p:nvSpPr>
          <p:cNvPr id="3" name="Content Placeholder 2">
            <a:extLst>
              <a:ext uri="{FF2B5EF4-FFF2-40B4-BE49-F238E27FC236}">
                <a16:creationId xmlns:a16="http://schemas.microsoft.com/office/drawing/2014/main" id="{43059395-1FD1-4D52-88F7-6B1332FA9F78}"/>
              </a:ext>
            </a:extLst>
          </p:cNvPr>
          <p:cNvSpPr>
            <a:spLocks noGrp="1"/>
          </p:cNvSpPr>
          <p:nvPr>
            <p:ph idx="1"/>
          </p:nvPr>
        </p:nvSpPr>
        <p:spPr/>
        <p:txBody>
          <a:bodyPr/>
          <a:lstStyle/>
          <a:p>
            <a:r>
              <a:rPr lang="en-GB" b="0" i="0" dirty="0">
                <a:effectLst/>
                <a:latin typeface="Arial" panose="020B0604020202020204" pitchFamily="34" charset="0"/>
                <a:cs typeface="Arial" panose="020B0604020202020204" pitchFamily="34" charset="0"/>
              </a:rPr>
              <a:t>You work in partnership when you involve the individual and their family and work alongside other workers. </a:t>
            </a:r>
          </a:p>
          <a:p>
            <a:pPr marL="0" indent="0">
              <a:buNone/>
            </a:pPr>
            <a:endParaRPr lang="en-GB" b="0" i="0" dirty="0">
              <a:effectLst/>
              <a:latin typeface="Arial" panose="020B0604020202020204" pitchFamily="34" charset="0"/>
              <a:cs typeface="Arial" panose="020B0604020202020204" pitchFamily="34" charset="0"/>
            </a:endParaRPr>
          </a:p>
          <a:p>
            <a:r>
              <a:rPr lang="en-GB" b="0" i="0" dirty="0">
                <a:effectLst/>
                <a:latin typeface="Arial" panose="020B0604020202020204" pitchFamily="34" charset="0"/>
                <a:cs typeface="Arial" panose="020B0604020202020204" pitchFamily="34" charset="0"/>
              </a:rPr>
              <a:t>The key to a successful partnership is good communication and trust; valuing and respecting what others have to say.</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30557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40BA84-86E4-48AA-90F9-D45267A492E4}"/>
              </a:ext>
            </a:extLst>
          </p:cNvPr>
          <p:cNvSpPr>
            <a:spLocks noGrp="1"/>
          </p:cNvSpPr>
          <p:nvPr>
            <p:ph type="title"/>
          </p:nvPr>
        </p:nvSpPr>
        <p:spPr/>
        <p:txBody>
          <a:bodyPr/>
          <a:lstStyle/>
          <a:p>
            <a:r>
              <a:rPr lang="en-GB" b="1" dirty="0">
                <a:latin typeface="Arial"/>
                <a:cs typeface="Arial"/>
              </a:rPr>
              <a:t>Principles of Support Group Activity </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3059395-1FD1-4D52-88F7-6B1332FA9F78}"/>
              </a:ext>
            </a:extLst>
          </p:cNvPr>
          <p:cNvSpPr>
            <a:spLocks noGrp="1"/>
          </p:cNvSpPr>
          <p:nvPr>
            <p:ph idx="1"/>
          </p:nvPr>
        </p:nvSpPr>
        <p:spPr>
          <a:xfrm>
            <a:off x="457200" y="2135222"/>
            <a:ext cx="8229600" cy="3917032"/>
          </a:xfrm>
        </p:spPr>
        <p:txBody>
          <a:bodyPr/>
          <a:lstStyle/>
          <a:p>
            <a:r>
              <a:rPr lang="en-GB" dirty="0">
                <a:latin typeface="Myriad Pro"/>
                <a:cs typeface="Arial"/>
              </a:rPr>
              <a:t>In groups choose a scenario from the next slide, and </a:t>
            </a:r>
            <a:r>
              <a:rPr lang="en-GB" dirty="0">
                <a:ea typeface="+mn-lt"/>
                <a:cs typeface="+mn-lt"/>
              </a:rPr>
              <a:t>discuss how the principles of support apply to the situation. </a:t>
            </a:r>
          </a:p>
          <a:p>
            <a:r>
              <a:rPr lang="en-GB" dirty="0">
                <a:latin typeface="Myriad Pro"/>
                <a:ea typeface="+mn-lt"/>
                <a:cs typeface="Arial"/>
              </a:rPr>
              <a:t>Which Principles are relevant and why?</a:t>
            </a:r>
            <a:endParaRPr lang="en-GB" dirty="0">
              <a:latin typeface="Myriad Pro"/>
              <a:ea typeface="+mn-lt"/>
              <a:cs typeface="Arial" panose="020B0604020202020204" pitchFamily="34" charset="0"/>
            </a:endParaRPr>
          </a:p>
        </p:txBody>
      </p:sp>
    </p:spTree>
    <p:extLst>
      <p:ext uri="{BB962C8B-B14F-4D97-AF65-F5344CB8AC3E}">
        <p14:creationId xmlns:p14="http://schemas.microsoft.com/office/powerpoint/2010/main" val="3296783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40BA84-86E4-48AA-90F9-D45267A492E4}"/>
              </a:ext>
            </a:extLst>
          </p:cNvPr>
          <p:cNvSpPr>
            <a:spLocks noGrp="1"/>
          </p:cNvSpPr>
          <p:nvPr>
            <p:ph type="title"/>
          </p:nvPr>
        </p:nvSpPr>
        <p:spPr/>
        <p:txBody>
          <a:bodyPr/>
          <a:lstStyle/>
          <a:p>
            <a:r>
              <a:rPr lang="en-GB" b="1" dirty="0">
                <a:latin typeface="Arial"/>
                <a:cs typeface="Arial"/>
              </a:rPr>
              <a:t>Scenarios </a:t>
            </a:r>
          </a:p>
        </p:txBody>
      </p:sp>
      <p:sp>
        <p:nvSpPr>
          <p:cNvPr id="3" name="Content Placeholder 2">
            <a:extLst>
              <a:ext uri="{FF2B5EF4-FFF2-40B4-BE49-F238E27FC236}">
                <a16:creationId xmlns:a16="http://schemas.microsoft.com/office/drawing/2014/main" id="{43059395-1FD1-4D52-88F7-6B1332FA9F78}"/>
              </a:ext>
            </a:extLst>
          </p:cNvPr>
          <p:cNvSpPr>
            <a:spLocks noGrp="1"/>
          </p:cNvSpPr>
          <p:nvPr>
            <p:ph idx="1"/>
          </p:nvPr>
        </p:nvSpPr>
        <p:spPr>
          <a:xfrm>
            <a:off x="311285" y="1357009"/>
            <a:ext cx="8229600" cy="3917032"/>
          </a:xfrm>
        </p:spPr>
        <p:txBody>
          <a:bodyPr/>
          <a:lstStyle/>
          <a:p>
            <a:r>
              <a:rPr lang="en-GB" sz="1800" dirty="0">
                <a:ea typeface="+mn-lt"/>
                <a:cs typeface="+mn-lt"/>
              </a:rPr>
              <a:t>Scenario 1: An elderly resident in a nursing home wishes to maintain a vegetarian diet due to personal beliefs, but the facility primarily serves non-vegetarian meals.</a:t>
            </a:r>
            <a:endParaRPr lang="en-GB" sz="1800">
              <a:latin typeface="Myriad Pro"/>
              <a:ea typeface="+mn-lt"/>
              <a:cs typeface="Arial" panose="020B0604020202020204" pitchFamily="34" charset="0"/>
            </a:endParaRPr>
          </a:p>
          <a:p>
            <a:endParaRPr lang="en-GB" sz="1800" dirty="0">
              <a:ea typeface="+mn-lt"/>
              <a:cs typeface="+mn-lt"/>
            </a:endParaRPr>
          </a:p>
          <a:p>
            <a:r>
              <a:rPr lang="en-GB" sz="1800" dirty="0">
                <a:ea typeface="+mn-lt"/>
                <a:cs typeface="+mn-lt"/>
              </a:rPr>
              <a:t>Scenario 2: A healthcare provider needs to communicate a difficult diagnosis to a patient while ensuring the patient's emotional well-being and understanding of the situation.</a:t>
            </a:r>
          </a:p>
          <a:p>
            <a:endParaRPr lang="en-GB" sz="1800" dirty="0">
              <a:ea typeface="+mn-lt"/>
              <a:cs typeface="+mn-lt"/>
            </a:endParaRPr>
          </a:p>
          <a:p>
            <a:r>
              <a:rPr lang="en-GB" sz="1800" dirty="0">
                <a:ea typeface="+mn-lt"/>
                <a:cs typeface="+mn-lt"/>
              </a:rPr>
              <a:t>Scenario 3: A social worker is working with a family where a child with a disability is not receiving proper support in their educational setting.</a:t>
            </a:r>
          </a:p>
          <a:p>
            <a:endParaRPr lang="en-GB" sz="1800" dirty="0">
              <a:ea typeface="+mn-lt"/>
              <a:cs typeface="+mn-lt"/>
            </a:endParaRPr>
          </a:p>
          <a:p>
            <a:r>
              <a:rPr lang="en-GB" sz="1800" dirty="0">
                <a:ea typeface="+mn-lt"/>
                <a:cs typeface="+mn-lt"/>
              </a:rPr>
              <a:t>Scenario 4: A support worker in a group home needs to address a conflict between two residents while respecting their dignity and promoting a safe environment.</a:t>
            </a:r>
            <a:endParaRPr lang="en-GB" sz="1800" dirty="0"/>
          </a:p>
          <a:p>
            <a:endParaRPr lang="en-GB" sz="2000" dirty="0">
              <a:latin typeface="Myriad Pro"/>
              <a:ea typeface="+mn-lt"/>
              <a:cs typeface="Arial" panose="020B0604020202020204" pitchFamily="34" charset="0"/>
            </a:endParaRPr>
          </a:p>
        </p:txBody>
      </p:sp>
    </p:spTree>
    <p:extLst>
      <p:ext uri="{BB962C8B-B14F-4D97-AF65-F5344CB8AC3E}">
        <p14:creationId xmlns:p14="http://schemas.microsoft.com/office/powerpoint/2010/main" val="22346824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40BA84-86E4-48AA-90F9-D45267A492E4}"/>
              </a:ext>
            </a:extLst>
          </p:cNvPr>
          <p:cNvSpPr>
            <a:spLocks noGrp="1"/>
          </p:cNvSpPr>
          <p:nvPr>
            <p:ph type="title"/>
          </p:nvPr>
        </p:nvSpPr>
        <p:spPr>
          <a:xfrm>
            <a:off x="359923" y="2278535"/>
            <a:ext cx="8229600" cy="1143000"/>
          </a:xfrm>
        </p:spPr>
        <p:txBody>
          <a:bodyPr/>
          <a:lstStyle/>
          <a:p>
            <a:r>
              <a:rPr lang="en-GB" b="1" dirty="0">
                <a:latin typeface="Arial"/>
                <a:cs typeface="Arial"/>
              </a:rPr>
              <a:t>Break  </a:t>
            </a:r>
          </a:p>
        </p:txBody>
      </p:sp>
    </p:spTree>
    <p:extLst>
      <p:ext uri="{BB962C8B-B14F-4D97-AF65-F5344CB8AC3E}">
        <p14:creationId xmlns:p14="http://schemas.microsoft.com/office/powerpoint/2010/main" val="8787491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40BA84-86E4-48AA-90F9-D45267A492E4}"/>
              </a:ext>
            </a:extLst>
          </p:cNvPr>
          <p:cNvSpPr>
            <a:spLocks noGrp="1"/>
          </p:cNvSpPr>
          <p:nvPr>
            <p:ph type="title"/>
          </p:nvPr>
        </p:nvSpPr>
        <p:spPr/>
        <p:txBody>
          <a:bodyPr/>
          <a:lstStyle/>
          <a:p>
            <a:r>
              <a:rPr lang="en-GB" b="1" dirty="0">
                <a:latin typeface="Arial"/>
                <a:cs typeface="Arial"/>
              </a:rPr>
              <a:t>What are Regulatory Bodies? </a:t>
            </a:r>
          </a:p>
        </p:txBody>
      </p:sp>
      <p:sp>
        <p:nvSpPr>
          <p:cNvPr id="3" name="Content Placeholder 2">
            <a:extLst>
              <a:ext uri="{FF2B5EF4-FFF2-40B4-BE49-F238E27FC236}">
                <a16:creationId xmlns:a16="http://schemas.microsoft.com/office/drawing/2014/main" id="{43059395-1FD1-4D52-88F7-6B1332FA9F78}"/>
              </a:ext>
            </a:extLst>
          </p:cNvPr>
          <p:cNvSpPr>
            <a:spLocks noGrp="1"/>
          </p:cNvSpPr>
          <p:nvPr>
            <p:ph idx="1"/>
          </p:nvPr>
        </p:nvSpPr>
        <p:spPr/>
        <p:txBody>
          <a:bodyPr/>
          <a:lstStyle/>
          <a:p>
            <a:endParaRPr lang="en-GB" b="0" i="0" dirty="0">
              <a:solidFill>
                <a:srgbClr val="333333"/>
              </a:solidFill>
              <a:effectLst/>
              <a:latin typeface="Arial" panose="020B0604020202020204" pitchFamily="34" charset="0"/>
              <a:cs typeface="Arial" panose="020B0604020202020204" pitchFamily="34" charset="0"/>
            </a:endParaRPr>
          </a:p>
          <a:p>
            <a:pPr marL="0" indent="0">
              <a:buNone/>
            </a:pPr>
            <a:endParaRPr lang="en-GB" b="0" i="0" dirty="0">
              <a:solidFill>
                <a:srgbClr val="333333"/>
              </a:solidFill>
              <a:effectLst/>
              <a:latin typeface="Arial" panose="020B0604020202020204" pitchFamily="34" charset="0"/>
              <a:cs typeface="Arial" panose="020B0604020202020204" pitchFamily="34" charset="0"/>
            </a:endParaRPr>
          </a:p>
          <a:p>
            <a:endParaRPr lang="en-GB" dirty="0">
              <a:solidFill>
                <a:srgbClr val="333333"/>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F863C59B-B5B9-5469-0305-C8402247AF19}"/>
              </a:ext>
            </a:extLst>
          </p:cNvPr>
          <p:cNvSpPr txBox="1"/>
          <p:nvPr/>
        </p:nvSpPr>
        <p:spPr>
          <a:xfrm>
            <a:off x="620138" y="1495627"/>
            <a:ext cx="8001000"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2000" dirty="0">
                <a:latin typeface="Myriad Pro"/>
                <a:cs typeface="Arial"/>
              </a:rPr>
              <a:t>Regulatory bodies in health and social care are responsible for overseeing and regulating various aspects of these sectors to ensure the safety, quality, and ethical standards of services provided. </a:t>
            </a:r>
            <a:endParaRPr lang="en-US" sz="2000" dirty="0">
              <a:latin typeface="Myriad Pro"/>
            </a:endParaRPr>
          </a:p>
          <a:p>
            <a:pPr marL="342900" indent="-342900">
              <a:buFont typeface="Arial"/>
              <a:buChar char="•"/>
            </a:pPr>
            <a:r>
              <a:rPr lang="en-US" sz="2000" dirty="0">
                <a:latin typeface="Myriad Pro"/>
                <a:cs typeface="Arial"/>
              </a:rPr>
              <a:t>regulatory bodies in health and social care play a crucial role in safeguarding the interests of patients, clients, and service users, as well as maintaining the integrity and effectiveness of healthcare and social care services.</a:t>
            </a:r>
          </a:p>
        </p:txBody>
      </p:sp>
      <p:pic>
        <p:nvPicPr>
          <p:cNvPr id="8" name="Picture 7" descr="A group of women wearing medical uniforms&#10;&#10;Description automatically generated">
            <a:extLst>
              <a:ext uri="{FF2B5EF4-FFF2-40B4-BE49-F238E27FC236}">
                <a16:creationId xmlns:a16="http://schemas.microsoft.com/office/drawing/2014/main" id="{EA7A2CD8-8D71-6785-2FD9-4025466B7931}"/>
              </a:ext>
            </a:extLst>
          </p:cNvPr>
          <p:cNvPicPr>
            <a:picLocks noChangeAspect="1"/>
          </p:cNvPicPr>
          <p:nvPr/>
        </p:nvPicPr>
        <p:blipFill>
          <a:blip r:embed="rId2"/>
          <a:stretch>
            <a:fillRect/>
          </a:stretch>
        </p:blipFill>
        <p:spPr>
          <a:xfrm>
            <a:off x="2227634" y="4136761"/>
            <a:ext cx="4406630" cy="1473590"/>
          </a:xfrm>
          <a:prstGeom prst="rect">
            <a:avLst/>
          </a:prstGeom>
        </p:spPr>
      </p:pic>
    </p:spTree>
    <p:extLst>
      <p:ext uri="{BB962C8B-B14F-4D97-AF65-F5344CB8AC3E}">
        <p14:creationId xmlns:p14="http://schemas.microsoft.com/office/powerpoint/2010/main" val="9235347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nodePh="1">
                                  <p:stCondLst>
                                    <p:cond delay="0"/>
                                  </p:stCondLst>
                                  <p:endCondLst>
                                    <p:cond evt="begin" delay="0">
                                      <p:tn val="5"/>
                                    </p:cond>
                                  </p:end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40BA84-86E4-48AA-90F9-D45267A492E4}"/>
              </a:ext>
            </a:extLst>
          </p:cNvPr>
          <p:cNvSpPr>
            <a:spLocks noGrp="1"/>
          </p:cNvSpPr>
          <p:nvPr>
            <p:ph type="title"/>
          </p:nvPr>
        </p:nvSpPr>
        <p:spPr/>
        <p:txBody>
          <a:bodyPr/>
          <a:lstStyle/>
          <a:p>
            <a:r>
              <a:rPr lang="en-GB" b="1" dirty="0">
                <a:latin typeface="Arial"/>
                <a:cs typeface="Arial"/>
              </a:rPr>
              <a:t>What do they do? </a:t>
            </a:r>
          </a:p>
        </p:txBody>
      </p:sp>
      <p:sp>
        <p:nvSpPr>
          <p:cNvPr id="3" name="Content Placeholder 2">
            <a:extLst>
              <a:ext uri="{FF2B5EF4-FFF2-40B4-BE49-F238E27FC236}">
                <a16:creationId xmlns:a16="http://schemas.microsoft.com/office/drawing/2014/main" id="{43059395-1FD1-4D52-88F7-6B1332FA9F78}"/>
              </a:ext>
            </a:extLst>
          </p:cNvPr>
          <p:cNvSpPr>
            <a:spLocks noGrp="1"/>
          </p:cNvSpPr>
          <p:nvPr>
            <p:ph idx="1"/>
          </p:nvPr>
        </p:nvSpPr>
        <p:spPr/>
        <p:txBody>
          <a:bodyPr/>
          <a:lstStyle/>
          <a:p>
            <a:endParaRPr lang="en-GB" b="0" i="0" dirty="0">
              <a:solidFill>
                <a:srgbClr val="333333"/>
              </a:solidFill>
              <a:effectLst/>
              <a:latin typeface="Arial" panose="020B0604020202020204" pitchFamily="34" charset="0"/>
              <a:cs typeface="Arial" panose="020B0604020202020204" pitchFamily="34" charset="0"/>
            </a:endParaRPr>
          </a:p>
          <a:p>
            <a:pPr marL="0" indent="0">
              <a:buNone/>
            </a:pPr>
            <a:endParaRPr lang="en-GB" b="0" i="0" dirty="0">
              <a:solidFill>
                <a:srgbClr val="333333"/>
              </a:solidFill>
              <a:effectLst/>
              <a:latin typeface="Arial" panose="020B0604020202020204" pitchFamily="34" charset="0"/>
              <a:cs typeface="Arial" panose="020B0604020202020204" pitchFamily="34" charset="0"/>
            </a:endParaRPr>
          </a:p>
          <a:p>
            <a:endParaRPr lang="en-GB" dirty="0">
              <a:solidFill>
                <a:srgbClr val="333333"/>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4696E548-0887-2E7C-DB06-66CD4EB30751}"/>
              </a:ext>
            </a:extLst>
          </p:cNvPr>
          <p:cNvSpPr txBox="1"/>
          <p:nvPr/>
        </p:nvSpPr>
        <p:spPr>
          <a:xfrm>
            <a:off x="379379" y="1731524"/>
            <a:ext cx="8005863"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AutoNum type="arabicPeriod"/>
            </a:pPr>
            <a:r>
              <a:rPr lang="en-US" sz="2000" dirty="0">
                <a:solidFill>
                  <a:srgbClr val="000000"/>
                </a:solidFill>
                <a:latin typeface="Myriad Pro"/>
                <a:cs typeface="Arial"/>
              </a:rPr>
              <a:t>Set and enforce standards.</a:t>
            </a:r>
          </a:p>
          <a:p>
            <a:pPr>
              <a:buAutoNum type="arabicPeriod"/>
            </a:pPr>
            <a:r>
              <a:rPr lang="en-US" sz="2000" dirty="0">
                <a:solidFill>
                  <a:srgbClr val="000000"/>
                </a:solidFill>
                <a:latin typeface="Myriad Pro"/>
                <a:cs typeface="Arial"/>
              </a:rPr>
              <a:t>License and accredit professionals and facilities.</a:t>
            </a:r>
          </a:p>
          <a:p>
            <a:pPr>
              <a:buAutoNum type="arabicPeriod"/>
            </a:pPr>
            <a:r>
              <a:rPr lang="en-US" sz="2000" dirty="0">
                <a:solidFill>
                  <a:srgbClr val="000000"/>
                </a:solidFill>
                <a:latin typeface="Myriad Pro"/>
                <a:cs typeface="Arial"/>
              </a:rPr>
              <a:t>Monitor and inspect for compliance.</a:t>
            </a:r>
          </a:p>
          <a:p>
            <a:pPr>
              <a:buAutoNum type="arabicPeriod"/>
            </a:pPr>
            <a:r>
              <a:rPr lang="en-US" sz="2000" dirty="0">
                <a:solidFill>
                  <a:srgbClr val="000000"/>
                </a:solidFill>
                <a:latin typeface="Myriad Pro"/>
                <a:cs typeface="Arial"/>
              </a:rPr>
              <a:t>Handle complaints and ensure patient rights.</a:t>
            </a:r>
          </a:p>
          <a:p>
            <a:pPr>
              <a:buAutoNum type="arabicPeriod"/>
            </a:pPr>
            <a:r>
              <a:rPr lang="en-US" sz="2000" dirty="0">
                <a:solidFill>
                  <a:srgbClr val="000000"/>
                </a:solidFill>
                <a:latin typeface="Myriad Pro"/>
                <a:cs typeface="Arial"/>
              </a:rPr>
              <a:t>Mandate ongoing education for professionals.</a:t>
            </a:r>
          </a:p>
          <a:p>
            <a:pPr>
              <a:buAutoNum type="arabicPeriod"/>
            </a:pPr>
            <a:r>
              <a:rPr lang="en-US" sz="2000" dirty="0">
                <a:solidFill>
                  <a:srgbClr val="000000"/>
                </a:solidFill>
                <a:latin typeface="Myriad Pro"/>
                <a:cs typeface="Arial"/>
              </a:rPr>
              <a:t>Enforce ethical conduct.</a:t>
            </a:r>
          </a:p>
          <a:p>
            <a:pPr>
              <a:buAutoNum type="arabicPeriod"/>
            </a:pPr>
            <a:r>
              <a:rPr lang="en-US" sz="2000" dirty="0">
                <a:solidFill>
                  <a:srgbClr val="000000"/>
                </a:solidFill>
                <a:latin typeface="Myriad Pro"/>
                <a:cs typeface="Arial"/>
              </a:rPr>
              <a:t>Discipline professionals for misconduct.</a:t>
            </a:r>
          </a:p>
          <a:p>
            <a:pPr>
              <a:buAutoNum type="arabicPeriod"/>
            </a:pPr>
            <a:r>
              <a:rPr lang="en-US" sz="2000" dirty="0">
                <a:solidFill>
                  <a:srgbClr val="000000"/>
                </a:solidFill>
                <a:latin typeface="Myriad Pro"/>
                <a:cs typeface="Arial"/>
              </a:rPr>
              <a:t>Protect consumer rights.</a:t>
            </a:r>
          </a:p>
          <a:p>
            <a:pPr>
              <a:buAutoNum type="arabicPeriod"/>
            </a:pPr>
            <a:r>
              <a:rPr lang="en-US" sz="2000" dirty="0">
                <a:solidFill>
                  <a:srgbClr val="000000"/>
                </a:solidFill>
                <a:latin typeface="Myriad Pro"/>
                <a:cs typeface="Arial"/>
              </a:rPr>
              <a:t>Ensure data privacy.</a:t>
            </a:r>
          </a:p>
          <a:p>
            <a:pPr>
              <a:buAutoNum type="arabicPeriod"/>
            </a:pPr>
            <a:r>
              <a:rPr lang="en-US" sz="2000" dirty="0">
                <a:solidFill>
                  <a:srgbClr val="000000"/>
                </a:solidFill>
                <a:latin typeface="Myriad Pro"/>
                <a:cs typeface="Arial"/>
              </a:rPr>
              <a:t>Promote best practices.</a:t>
            </a:r>
          </a:p>
          <a:p>
            <a:pPr>
              <a:buAutoNum type="arabicPeriod"/>
            </a:pPr>
            <a:r>
              <a:rPr lang="en-US" sz="2000" dirty="0">
                <a:solidFill>
                  <a:srgbClr val="000000"/>
                </a:solidFill>
                <a:latin typeface="Myriad Pro"/>
                <a:cs typeface="Arial"/>
              </a:rPr>
              <a:t>Support research and innovation.</a:t>
            </a:r>
          </a:p>
          <a:p>
            <a:pPr>
              <a:buAutoNum type="arabicPeriod"/>
            </a:pPr>
            <a:r>
              <a:rPr lang="en-US" sz="2000" dirty="0">
                <a:solidFill>
                  <a:srgbClr val="000000"/>
                </a:solidFill>
                <a:latin typeface="Myriad Pro"/>
                <a:cs typeface="Arial"/>
              </a:rPr>
              <a:t>Contribute to policy development for quality and safety.</a:t>
            </a:r>
          </a:p>
        </p:txBody>
      </p:sp>
    </p:spTree>
    <p:extLst>
      <p:ext uri="{BB962C8B-B14F-4D97-AF65-F5344CB8AC3E}">
        <p14:creationId xmlns:p14="http://schemas.microsoft.com/office/powerpoint/2010/main" val="5178073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nodePh="1">
                                  <p:stCondLst>
                                    <p:cond delay="0"/>
                                  </p:stCondLst>
                                  <p:endCondLst>
                                    <p:cond evt="begin" delay="0">
                                      <p:tn val="5"/>
                                    </p:cond>
                                  </p:end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48F2C763-6646-E940-B446-C5A7665FE97E}"/>
              </a:ext>
            </a:extLst>
          </p:cNvPr>
          <p:cNvSpPr>
            <a:spLocks noGrp="1"/>
          </p:cNvSpPr>
          <p:nvPr>
            <p:ph type="title"/>
          </p:nvPr>
        </p:nvSpPr>
        <p:spPr>
          <a:xfrm>
            <a:off x="476655" y="145915"/>
            <a:ext cx="9144000" cy="836613"/>
          </a:xfrm>
        </p:spPr>
        <p:txBody>
          <a:bodyPr/>
          <a:lstStyle/>
          <a:p>
            <a:pPr algn="l"/>
            <a:r>
              <a:rPr lang="en-GB" altLang="en-US" sz="3200" b="1" dirty="0">
                <a:latin typeface="Arial" panose="020B0604020202020204" pitchFamily="34" charset="0"/>
                <a:cs typeface="Arial" panose="020B0604020202020204" pitchFamily="34" charset="0"/>
              </a:rPr>
              <a:t>Governance and Regulatory Processes</a:t>
            </a:r>
          </a:p>
        </p:txBody>
      </p:sp>
      <p:sp>
        <p:nvSpPr>
          <p:cNvPr id="7171" name="Content Placeholder 2">
            <a:extLst>
              <a:ext uri="{FF2B5EF4-FFF2-40B4-BE49-F238E27FC236}">
                <a16:creationId xmlns:a16="http://schemas.microsoft.com/office/drawing/2014/main" id="{14EEDD10-2C0A-2A4C-849B-0AE535C78755}"/>
              </a:ext>
            </a:extLst>
          </p:cNvPr>
          <p:cNvSpPr>
            <a:spLocks noGrp="1"/>
          </p:cNvSpPr>
          <p:nvPr>
            <p:ph idx="1"/>
          </p:nvPr>
        </p:nvSpPr>
        <p:spPr>
          <a:xfrm>
            <a:off x="155642" y="1032618"/>
            <a:ext cx="8988358" cy="4628407"/>
          </a:xfrm>
        </p:spPr>
        <p:txBody>
          <a:bodyPr/>
          <a:lstStyle/>
          <a:p>
            <a:pPr marL="0" indent="0">
              <a:buFont typeface="Arial" panose="020B0604020202020204" pitchFamily="34" charset="0"/>
              <a:buNone/>
              <a:defRPr/>
            </a:pPr>
            <a:r>
              <a:rPr lang="en-US" altLang="en-US" sz="1600" dirty="0">
                <a:latin typeface="Arial" panose="020B0604020202020204" pitchFamily="34" charset="0"/>
                <a:cs typeface="Arial" panose="020B0604020202020204" pitchFamily="34" charset="0"/>
              </a:rPr>
              <a:t>There are different regulators in the UK. However MHRA is UK wide.</a:t>
            </a:r>
          </a:p>
          <a:p>
            <a:pPr marL="0" indent="0">
              <a:buFont typeface="Arial" panose="020B0604020202020204" pitchFamily="34" charset="0"/>
              <a:buNone/>
              <a:defRPr/>
            </a:pPr>
            <a:r>
              <a:rPr lang="en-US" altLang="en-US" sz="1600" b="1" dirty="0">
                <a:latin typeface="Arial" panose="020B0604020202020204" pitchFamily="34" charset="0"/>
                <a:cs typeface="Arial" panose="020B0604020202020204" pitchFamily="34" charset="0"/>
              </a:rPr>
              <a:t>Medicines and Healthcare Products Regulatory Agency (MHRA) </a:t>
            </a:r>
            <a:r>
              <a:rPr lang="en-US" altLang="en-US" sz="1600" dirty="0">
                <a:latin typeface="Arial" panose="020B0604020202020204" pitchFamily="34" charset="0"/>
                <a:cs typeface="Arial" panose="020B0604020202020204" pitchFamily="34" charset="0"/>
              </a:rPr>
              <a:t>- The MHRA is a government agency that is responsible for ensuring that medicines and medical devices work and are acceptably safe.</a:t>
            </a:r>
          </a:p>
          <a:p>
            <a:pPr marL="0" indent="0">
              <a:buNone/>
              <a:defRPr/>
            </a:pPr>
            <a:r>
              <a:rPr lang="en-US" altLang="en-US" sz="1600" dirty="0">
                <a:latin typeface="Arial" panose="020B0604020202020204" pitchFamily="34" charset="0"/>
                <a:cs typeface="Arial" panose="020B0604020202020204" pitchFamily="34" charset="0"/>
              </a:rPr>
              <a:t>Access </a:t>
            </a:r>
            <a:r>
              <a:rPr lang="en-GB" sz="1600" dirty="0">
                <a:hlinkClick r:id="rId2"/>
              </a:rPr>
              <a:t>MHRA Products | Substance index</a:t>
            </a:r>
            <a:r>
              <a:rPr lang="en-GB" sz="1600" b="1" dirty="0"/>
              <a:t> and view a medication or healthcare product known to you – what information is available? Why is this necessary? How is it used?</a:t>
            </a:r>
          </a:p>
          <a:p>
            <a:pPr marL="0" indent="0">
              <a:buNone/>
              <a:defRPr/>
            </a:pPr>
            <a:endParaRPr lang="en-US" altLang="en-US" sz="1600" dirty="0">
              <a:latin typeface="Arial" panose="020B0604020202020204" pitchFamily="34" charset="0"/>
              <a:cs typeface="Arial" panose="020B0604020202020204" pitchFamily="34" charset="0"/>
            </a:endParaRPr>
          </a:p>
          <a:p>
            <a:pPr marL="0" indent="0">
              <a:buFont typeface="Arial" panose="020B0604020202020204" pitchFamily="34" charset="0"/>
              <a:buNone/>
              <a:defRPr/>
            </a:pPr>
            <a:r>
              <a:rPr lang="en-US" altLang="en-US" sz="1600" b="1" dirty="0">
                <a:latin typeface="Arial" panose="020B0604020202020204" pitchFamily="34" charset="0"/>
                <a:cs typeface="Arial" panose="020B0604020202020204" pitchFamily="34" charset="0"/>
              </a:rPr>
              <a:t>England</a:t>
            </a:r>
          </a:p>
          <a:p>
            <a:pPr>
              <a:buFont typeface="Wingdings" panose="05000000000000000000" pitchFamily="2" charset="2"/>
              <a:buChar char="v"/>
              <a:defRPr/>
            </a:pPr>
            <a:r>
              <a:rPr lang="en-US" altLang="en-US" sz="1600" dirty="0">
                <a:latin typeface="Arial" panose="020B0604020202020204" pitchFamily="34" charset="0"/>
                <a:cs typeface="Arial" panose="020B0604020202020204" pitchFamily="34" charset="0"/>
              </a:rPr>
              <a:t>Care Quality Commission (CQC)</a:t>
            </a:r>
          </a:p>
          <a:p>
            <a:pPr marL="0" indent="0">
              <a:buFont typeface="Arial" panose="020B0604020202020204" pitchFamily="34" charset="0"/>
              <a:buNone/>
              <a:defRPr/>
            </a:pPr>
            <a:r>
              <a:rPr lang="en-GB" altLang="en-US" sz="1600" b="1" dirty="0">
                <a:latin typeface="Arial" panose="020B0604020202020204" pitchFamily="34" charset="0"/>
                <a:cs typeface="Arial" panose="020B0604020202020204" pitchFamily="34" charset="0"/>
              </a:rPr>
              <a:t>Scotland</a:t>
            </a:r>
            <a:r>
              <a:rPr lang="en-GB" altLang="en-US" sz="1600" dirty="0">
                <a:latin typeface="Arial" panose="020B0604020202020204" pitchFamily="34" charset="0"/>
                <a:cs typeface="Arial" panose="020B0604020202020204" pitchFamily="34" charset="0"/>
              </a:rPr>
              <a:t> </a:t>
            </a:r>
          </a:p>
          <a:p>
            <a:pPr>
              <a:buFont typeface="Wingdings" panose="05000000000000000000" pitchFamily="2" charset="2"/>
              <a:buChar char="v"/>
              <a:defRPr/>
            </a:pPr>
            <a:r>
              <a:rPr lang="en-GB" altLang="en-US" sz="1600" dirty="0">
                <a:latin typeface="Arial" panose="020B0604020202020204" pitchFamily="34" charset="0"/>
                <a:cs typeface="Arial" panose="020B0604020202020204" pitchFamily="34" charset="0"/>
              </a:rPr>
              <a:t>Healthcare Improvement Scotland (HIS)</a:t>
            </a:r>
          </a:p>
          <a:p>
            <a:pPr>
              <a:buFont typeface="Wingdings" panose="05000000000000000000" pitchFamily="2" charset="2"/>
              <a:buChar char="v"/>
              <a:defRPr/>
            </a:pPr>
            <a:r>
              <a:rPr lang="en-GB" altLang="en-US" sz="1600" dirty="0">
                <a:latin typeface="Arial" panose="020B0604020202020204" pitchFamily="34" charset="0"/>
                <a:cs typeface="Arial" panose="020B0604020202020204" pitchFamily="34" charset="0"/>
              </a:rPr>
              <a:t>Care Inspectorate</a:t>
            </a:r>
          </a:p>
          <a:p>
            <a:pPr>
              <a:buFont typeface="Wingdings" panose="05000000000000000000" pitchFamily="2" charset="2"/>
              <a:buChar char="v"/>
              <a:defRPr/>
            </a:pPr>
            <a:r>
              <a:rPr lang="en-US" altLang="en-US" sz="1600" dirty="0">
                <a:latin typeface="Arial" panose="020B0604020202020204" pitchFamily="34" charset="0"/>
                <a:cs typeface="Arial" panose="020B0604020202020204" pitchFamily="34" charset="0"/>
              </a:rPr>
              <a:t>Mental Welfare Commission for Scotland (MWC) </a:t>
            </a:r>
          </a:p>
          <a:p>
            <a:pPr marL="0" indent="0">
              <a:buFont typeface="Arial" panose="020B0604020202020204" pitchFamily="34" charset="0"/>
              <a:buNone/>
              <a:defRPr/>
            </a:pPr>
            <a:r>
              <a:rPr lang="en-US" altLang="en-US" sz="1600" b="1" dirty="0">
                <a:latin typeface="Arial" panose="020B0604020202020204" pitchFamily="34" charset="0"/>
                <a:cs typeface="Arial" panose="020B0604020202020204" pitchFamily="34" charset="0"/>
              </a:rPr>
              <a:t>Wales</a:t>
            </a:r>
          </a:p>
          <a:p>
            <a:pPr>
              <a:buFont typeface="Wingdings" panose="05000000000000000000" pitchFamily="2" charset="2"/>
              <a:buChar char="v"/>
              <a:defRPr/>
            </a:pPr>
            <a:r>
              <a:rPr lang="en-US" altLang="en-US" sz="1600" dirty="0">
                <a:latin typeface="Arial" panose="020B0604020202020204" pitchFamily="34" charset="0"/>
                <a:cs typeface="Arial" panose="020B0604020202020204" pitchFamily="34" charset="0"/>
              </a:rPr>
              <a:t>Care Inspectorate Wales (CIW) </a:t>
            </a:r>
          </a:p>
          <a:p>
            <a:pPr>
              <a:buFont typeface="Wingdings" panose="05000000000000000000" pitchFamily="2" charset="2"/>
              <a:buChar char="v"/>
              <a:defRPr/>
            </a:pPr>
            <a:r>
              <a:rPr lang="en-GB" altLang="en-US" sz="1600" dirty="0">
                <a:latin typeface="Arial" panose="020B0604020202020204" pitchFamily="34" charset="0"/>
                <a:cs typeface="Arial" panose="020B0604020202020204" pitchFamily="34" charset="0"/>
              </a:rPr>
              <a:t>Healthcare Inspectorate Wales (HIW) </a:t>
            </a:r>
          </a:p>
          <a:p>
            <a:pPr marL="0" indent="0">
              <a:buFont typeface="Arial" panose="020B0604020202020204" pitchFamily="34" charset="0"/>
              <a:buNone/>
              <a:defRPr/>
            </a:pPr>
            <a:endParaRPr lang="en-GB" altLang="en-US" sz="1600" dirty="0">
              <a:latin typeface="Arial" panose="020B0604020202020204" pitchFamily="34" charset="0"/>
              <a:cs typeface="Arial" panose="020B0604020202020204" pitchFamily="34" charset="0"/>
            </a:endParaRPr>
          </a:p>
          <a:p>
            <a:pPr marL="0" indent="0">
              <a:buFont typeface="Arial" panose="020B0604020202020204" pitchFamily="34" charset="0"/>
              <a:buNone/>
              <a:defRPr/>
            </a:pPr>
            <a:endParaRPr lang="en-GB" alt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94080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171">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7171">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171">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171">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171">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171">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171">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171">
                                            <p:txEl>
                                              <p:pRg st="9" end="9"/>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7171">
                                            <p:txEl>
                                              <p:pRg st="10" end="1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7171">
                                            <p:txEl>
                                              <p:pRg st="11" end="11"/>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7171">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D6F477D8-670D-9F41-AB4D-6390A0C4DD55}"/>
              </a:ext>
            </a:extLst>
          </p:cNvPr>
          <p:cNvSpPr>
            <a:spLocks noGrp="1"/>
          </p:cNvSpPr>
          <p:nvPr>
            <p:ph type="title"/>
          </p:nvPr>
        </p:nvSpPr>
        <p:spPr>
          <a:xfrm>
            <a:off x="0" y="0"/>
            <a:ext cx="9144000" cy="836613"/>
          </a:xfrm>
        </p:spPr>
        <p:txBody>
          <a:bodyPr/>
          <a:lstStyle/>
          <a:p>
            <a:r>
              <a:rPr lang="en-GB" altLang="en-US" sz="3600" b="1" dirty="0">
                <a:latin typeface="Arial" panose="020B0604020202020204" pitchFamily="34" charset="0"/>
                <a:cs typeface="Arial" panose="020B0604020202020204" pitchFamily="34" charset="0"/>
              </a:rPr>
              <a:t>Regulators in England - CQC</a:t>
            </a:r>
          </a:p>
        </p:txBody>
      </p:sp>
      <p:sp>
        <p:nvSpPr>
          <p:cNvPr id="7171" name="Content Placeholder 2">
            <a:extLst>
              <a:ext uri="{FF2B5EF4-FFF2-40B4-BE49-F238E27FC236}">
                <a16:creationId xmlns:a16="http://schemas.microsoft.com/office/drawing/2014/main" id="{E32EAF5A-AF9A-6A43-A930-0A665B7B8FC4}"/>
              </a:ext>
            </a:extLst>
          </p:cNvPr>
          <p:cNvSpPr>
            <a:spLocks noGrp="1"/>
          </p:cNvSpPr>
          <p:nvPr>
            <p:ph idx="1"/>
          </p:nvPr>
        </p:nvSpPr>
        <p:spPr>
          <a:xfrm>
            <a:off x="0" y="981075"/>
            <a:ext cx="9144000" cy="4679950"/>
          </a:xfrm>
        </p:spPr>
        <p:txBody>
          <a:bodyPr/>
          <a:lstStyle/>
          <a:p>
            <a:pPr marL="0" indent="0">
              <a:buFont typeface="Arial" panose="020B0604020202020204" pitchFamily="34" charset="0"/>
              <a:buNone/>
              <a:defRPr/>
            </a:pPr>
            <a:r>
              <a:rPr lang="en-US" altLang="en-US" sz="2000" dirty="0">
                <a:latin typeface="Arial" panose="020B0604020202020204" pitchFamily="34" charset="0"/>
                <a:cs typeface="Arial" panose="020B0604020202020204" pitchFamily="34" charset="0"/>
              </a:rPr>
              <a:t>The Care Quality Commission (CQC) is the independent regulator of health and social care in England.</a:t>
            </a:r>
          </a:p>
          <a:p>
            <a:pPr marL="0" indent="0">
              <a:buFont typeface="Arial" panose="020B0604020202020204" pitchFamily="34" charset="0"/>
              <a:buNone/>
              <a:defRPr/>
            </a:pPr>
            <a:endParaRPr lang="en-US" altLang="en-US" sz="2000" dirty="0">
              <a:latin typeface="Arial" panose="020B0604020202020204" pitchFamily="34" charset="0"/>
              <a:cs typeface="Arial" panose="020B0604020202020204" pitchFamily="34" charset="0"/>
            </a:endParaRPr>
          </a:p>
          <a:p>
            <a:pPr>
              <a:defRPr/>
            </a:pPr>
            <a:r>
              <a:rPr lang="en-US" altLang="en-US" sz="2000" dirty="0">
                <a:latin typeface="Arial" panose="020B0604020202020204" pitchFamily="34" charset="0"/>
                <a:cs typeface="Arial" panose="020B0604020202020204" pitchFamily="34" charset="0"/>
              </a:rPr>
              <a:t>CQC monitors, inspects and regulates services to make sure they meet fundamental standards of quality and safety.</a:t>
            </a:r>
          </a:p>
          <a:p>
            <a:pPr>
              <a:defRPr/>
            </a:pPr>
            <a:r>
              <a:rPr lang="en-US" altLang="en-US" sz="2000" dirty="0">
                <a:latin typeface="Arial" panose="020B0604020202020204" pitchFamily="34" charset="0"/>
                <a:cs typeface="Arial" panose="020B0604020202020204" pitchFamily="34" charset="0"/>
              </a:rPr>
              <a:t>These services include hospitals, GPs, doctors, care homes, dentists, mental health services, ambulance services, clinics, children’s services, hospices, prison services.</a:t>
            </a:r>
          </a:p>
          <a:p>
            <a:pPr>
              <a:defRPr/>
            </a:pPr>
            <a:endParaRPr lang="en-US" altLang="en-US" sz="2000" dirty="0">
              <a:latin typeface="Arial" panose="020B0604020202020204" pitchFamily="34" charset="0"/>
              <a:cs typeface="Arial" panose="020B0604020202020204" pitchFamily="34" charset="0"/>
            </a:endParaRPr>
          </a:p>
          <a:p>
            <a:pPr>
              <a:defRPr/>
            </a:pPr>
            <a:r>
              <a:rPr lang="en-US" altLang="en-US" sz="2000" dirty="0">
                <a:latin typeface="Arial" panose="020B0604020202020204" pitchFamily="34" charset="0"/>
                <a:cs typeface="Arial" panose="020B0604020202020204" pitchFamily="34" charset="0"/>
              </a:rPr>
              <a:t>CQC is responsible for publishing what they find, including performance ratings to help people choose care.</a:t>
            </a:r>
          </a:p>
          <a:p>
            <a:pPr>
              <a:defRPr/>
            </a:pPr>
            <a:r>
              <a:rPr lang="en-US" altLang="en-US" sz="2000" dirty="0">
                <a:latin typeface="Arial" panose="020B0604020202020204" pitchFamily="34" charset="0"/>
                <a:cs typeface="Arial" panose="020B0604020202020204" pitchFamily="34" charset="0"/>
              </a:rPr>
              <a:t>Visit the webpage and </a:t>
            </a:r>
            <a:r>
              <a:rPr lang="en-US" altLang="en-US" sz="2000" dirty="0" err="1">
                <a:latin typeface="Arial" panose="020B0604020202020204" pitchFamily="34" charset="0"/>
                <a:cs typeface="Arial" panose="020B0604020202020204" pitchFamily="34" charset="0"/>
              </a:rPr>
              <a:t>familiarise</a:t>
            </a:r>
            <a:r>
              <a:rPr lang="en-US" altLang="en-US" sz="2000" dirty="0">
                <a:latin typeface="Arial" panose="020B0604020202020204" pitchFamily="34" charset="0"/>
                <a:cs typeface="Arial" panose="020B0604020202020204" pitchFamily="34" charset="0"/>
              </a:rPr>
              <a:t> yourself with their aims and responsibilities</a:t>
            </a:r>
          </a:p>
          <a:p>
            <a:pPr marL="0" indent="0">
              <a:buNone/>
              <a:defRPr/>
            </a:pPr>
            <a:r>
              <a:rPr lang="en-GB" altLang="en-US" sz="2000" dirty="0">
                <a:latin typeface="Arial" panose="020B0604020202020204" pitchFamily="34" charset="0"/>
                <a:cs typeface="Arial" panose="020B0604020202020204" pitchFamily="34" charset="0"/>
              </a:rPr>
              <a:t>					(https://</a:t>
            </a:r>
            <a:r>
              <a:rPr lang="en-GB" altLang="en-US" sz="2000" dirty="0" err="1">
                <a:latin typeface="Arial" panose="020B0604020202020204" pitchFamily="34" charset="0"/>
                <a:cs typeface="Arial" panose="020B0604020202020204" pitchFamily="34" charset="0"/>
              </a:rPr>
              <a:t>www.cqc.org.uk</a:t>
            </a:r>
            <a:r>
              <a:rPr lang="en-GB" altLang="en-US" sz="2000" dirty="0">
                <a:latin typeface="Arial" panose="020B0604020202020204" pitchFamily="34" charset="0"/>
                <a:cs typeface="Arial" panose="020B0604020202020204" pitchFamily="34" charset="0"/>
              </a:rPr>
              <a:t>/what-we-do)</a:t>
            </a:r>
          </a:p>
        </p:txBody>
      </p:sp>
    </p:spTree>
    <p:extLst>
      <p:ext uri="{BB962C8B-B14F-4D97-AF65-F5344CB8AC3E}">
        <p14:creationId xmlns:p14="http://schemas.microsoft.com/office/powerpoint/2010/main" val="9148856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171">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171">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171">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171">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171">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A43573F0-2BC3-3645-B5D7-122E925C939B}"/>
              </a:ext>
            </a:extLst>
          </p:cNvPr>
          <p:cNvSpPr>
            <a:spLocks noGrp="1"/>
          </p:cNvSpPr>
          <p:nvPr>
            <p:ph type="title"/>
          </p:nvPr>
        </p:nvSpPr>
        <p:spPr>
          <a:xfrm>
            <a:off x="457200" y="19455"/>
            <a:ext cx="8229600" cy="908050"/>
          </a:xfrm>
        </p:spPr>
        <p:txBody>
          <a:bodyPr/>
          <a:lstStyle/>
          <a:p>
            <a:r>
              <a:rPr lang="en-GB" altLang="en-US" sz="3200" b="1" dirty="0">
                <a:latin typeface="Arial" panose="020B0604020202020204" pitchFamily="34" charset="0"/>
                <a:cs typeface="Arial" panose="020B0604020202020204" pitchFamily="34" charset="0"/>
              </a:rPr>
              <a:t>Regulators in Scotland</a:t>
            </a:r>
            <a:br>
              <a:rPr lang="en-GB" altLang="en-US" b="1" dirty="0">
                <a:latin typeface="Arial" panose="020B0604020202020204" pitchFamily="34" charset="0"/>
                <a:cs typeface="Arial" panose="020B0604020202020204" pitchFamily="34" charset="0"/>
              </a:rPr>
            </a:br>
            <a:endParaRPr lang="en-GB" altLang="en-US" sz="28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3FA218F-9A59-C249-9953-50675D29BB0E}"/>
              </a:ext>
            </a:extLst>
          </p:cNvPr>
          <p:cNvSpPr>
            <a:spLocks noGrp="1"/>
          </p:cNvSpPr>
          <p:nvPr>
            <p:ph idx="1"/>
          </p:nvPr>
        </p:nvSpPr>
        <p:spPr>
          <a:xfrm>
            <a:off x="142875" y="1008501"/>
            <a:ext cx="8858250" cy="5278438"/>
          </a:xfrm>
        </p:spPr>
        <p:txBody>
          <a:bodyPr/>
          <a:lstStyle/>
          <a:p>
            <a:pPr marL="0" indent="0">
              <a:buFont typeface="Arial" panose="020B0604020202020204" pitchFamily="34" charset="0"/>
              <a:buNone/>
              <a:defRPr/>
            </a:pPr>
            <a:r>
              <a:rPr lang="en-US" sz="2000" b="1" dirty="0">
                <a:latin typeface="Arial"/>
                <a:cs typeface="Arial"/>
              </a:rPr>
              <a:t>Healthcare Improvement Scotland (HIS)</a:t>
            </a:r>
          </a:p>
          <a:p>
            <a:pPr>
              <a:defRPr/>
            </a:pPr>
            <a:r>
              <a:rPr lang="en-US" sz="2000" dirty="0">
                <a:latin typeface="Arial"/>
                <a:cs typeface="Arial"/>
              </a:rPr>
              <a:t>Healthcare Improvement Scotland was formed on the 1</a:t>
            </a:r>
            <a:r>
              <a:rPr lang="en-US" sz="2000" baseline="30000" dirty="0">
                <a:latin typeface="Arial"/>
                <a:cs typeface="Arial"/>
              </a:rPr>
              <a:t>st</a:t>
            </a:r>
            <a:r>
              <a:rPr lang="en-US" sz="2000" dirty="0">
                <a:latin typeface="Arial"/>
                <a:cs typeface="Arial"/>
              </a:rPr>
              <a:t> April 2011. The Healthcare Environment Inspectorate (HEI)April 2009, is now part of HIS. </a:t>
            </a:r>
            <a:endParaRPr lang="en-US" sz="2000" dirty="0">
              <a:latin typeface="Arial" panose="020B0604020202020204" pitchFamily="34" charset="0"/>
              <a:cs typeface="Arial" panose="020B0604020202020204" pitchFamily="34" charset="0"/>
            </a:endParaRPr>
          </a:p>
          <a:p>
            <a:pPr>
              <a:defRPr/>
            </a:pPr>
            <a:r>
              <a:rPr lang="en-US" sz="2000" dirty="0">
                <a:latin typeface="Arial"/>
                <a:cs typeface="Arial"/>
              </a:rPr>
              <a:t>HIS' focus is to reduce healthcare associated infection risk to hospital patients, </a:t>
            </a:r>
            <a:endParaRPr lang="en-US" sz="2000" dirty="0">
              <a:latin typeface="Arial" panose="020B0604020202020204" pitchFamily="34" charset="0"/>
              <a:cs typeface="Arial" panose="020B0604020202020204" pitchFamily="34" charset="0"/>
            </a:endParaRPr>
          </a:p>
          <a:p>
            <a:pPr>
              <a:defRPr/>
            </a:pPr>
            <a:r>
              <a:rPr lang="en-US" sz="2000" dirty="0">
                <a:latin typeface="Arial"/>
                <a:cs typeface="Arial"/>
              </a:rPr>
              <a:t>To improve the care of elderly patients.</a:t>
            </a:r>
          </a:p>
          <a:p>
            <a:pPr>
              <a:defRPr/>
            </a:pPr>
            <a:r>
              <a:rPr lang="en-US" sz="2000" dirty="0">
                <a:latin typeface="Arial"/>
                <a:cs typeface="Arial"/>
              </a:rPr>
              <a:t>To regulate independent healthcare services through an inspection framework. </a:t>
            </a:r>
            <a:endParaRPr lang="en-US" sz="2000" dirty="0">
              <a:latin typeface="Arial" panose="020B0604020202020204" pitchFamily="34" charset="0"/>
              <a:cs typeface="Arial" panose="020B0604020202020204" pitchFamily="34" charset="0"/>
            </a:endParaRPr>
          </a:p>
          <a:p>
            <a:pPr>
              <a:defRPr/>
            </a:pPr>
            <a:r>
              <a:rPr lang="en-US" sz="2000" dirty="0">
                <a:latin typeface="Arial"/>
                <a:cs typeface="Arial"/>
              </a:rPr>
              <a:t>HIS inspectors do this by carrying out announced and unannounced inspections in acute NHS hospitals in Scotland </a:t>
            </a:r>
            <a:endParaRPr lang="en-US" sz="2000" dirty="0">
              <a:latin typeface="Arial" panose="020B0604020202020204" pitchFamily="34" charset="0"/>
              <a:cs typeface="Arial" panose="020B0604020202020204" pitchFamily="34" charset="0"/>
            </a:endParaRPr>
          </a:p>
          <a:p>
            <a:pPr>
              <a:defRPr/>
            </a:pPr>
            <a:r>
              <a:rPr lang="en-US" sz="2000" dirty="0">
                <a:latin typeface="Arial"/>
                <a:cs typeface="Arial"/>
              </a:rPr>
              <a:t>To check that the NHS QIS standards for older people in acute care and standards for prevention and control of healthcare associated infection are being met.</a:t>
            </a:r>
            <a:endParaRPr lang="en-GB" sz="2000" dirty="0">
              <a:latin typeface="Arial"/>
              <a:cs typeface="Arial"/>
            </a:endParaRPr>
          </a:p>
        </p:txBody>
      </p:sp>
      <p:sp>
        <p:nvSpPr>
          <p:cNvPr id="4" name="Date Placeholder 3">
            <a:extLst>
              <a:ext uri="{FF2B5EF4-FFF2-40B4-BE49-F238E27FC236}">
                <a16:creationId xmlns:a16="http://schemas.microsoft.com/office/drawing/2014/main" id="{8DDB619A-3461-2142-A79F-F18F044EC061}"/>
              </a:ext>
            </a:extLst>
          </p:cNvPr>
          <p:cNvSpPr>
            <a:spLocks noGrp="1"/>
          </p:cNvSpPr>
          <p:nvPr>
            <p:ph type="dt" sz="quarter" idx="10"/>
          </p:nvPr>
        </p:nvSpPr>
        <p:spPr/>
        <p:txBody>
          <a:bodyPr/>
          <a:lstStyle/>
          <a:p>
            <a:pPr>
              <a:defRPr/>
            </a:pPr>
            <a:fld id="{0A47B6EA-DE7B-4C82-9058-487D9BE9ACBB}" type="datetime1">
              <a:rPr lang="en-GB" altLang="en-US" smtClean="0"/>
              <a:pPr>
                <a:defRPr/>
              </a:pPr>
              <a:t>04/09/2025</a:t>
            </a:fld>
            <a:endParaRPr lang="en-GB" altLang="en-US" dirty="0"/>
          </a:p>
        </p:txBody>
      </p:sp>
      <p:sp>
        <p:nvSpPr>
          <p:cNvPr id="11269" name="Slide Number Placeholder 4">
            <a:extLst>
              <a:ext uri="{FF2B5EF4-FFF2-40B4-BE49-F238E27FC236}">
                <a16:creationId xmlns:a16="http://schemas.microsoft.com/office/drawing/2014/main" id="{172F75D7-089D-AF49-9B42-1A431031D14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0762D3D6-1DFB-AA4C-9BAF-29A7D18F54CB}" type="slidenum">
              <a:rPr lang="en-GB" altLang="en-US" sz="1200" dirty="0" smtClean="0">
                <a:solidFill>
                  <a:srgbClr val="898989"/>
                </a:solidFill>
              </a:rPr>
              <a:pPr>
                <a:spcBef>
                  <a:spcPct val="0"/>
                </a:spcBef>
                <a:buFontTx/>
                <a:buNone/>
              </a:pPr>
              <a:t>25</a:t>
            </a:fld>
            <a:endParaRPr lang="en-GB" altLang="en-US" sz="1200" dirty="0">
              <a:solidFill>
                <a:srgbClr val="898989"/>
              </a:solidFill>
            </a:endParaRPr>
          </a:p>
        </p:txBody>
      </p:sp>
    </p:spTree>
    <p:extLst>
      <p:ext uri="{BB962C8B-B14F-4D97-AF65-F5344CB8AC3E}">
        <p14:creationId xmlns:p14="http://schemas.microsoft.com/office/powerpoint/2010/main" val="3814885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A43573F0-2BC3-3645-B5D7-122E925C939B}"/>
              </a:ext>
            </a:extLst>
          </p:cNvPr>
          <p:cNvSpPr>
            <a:spLocks noGrp="1"/>
          </p:cNvSpPr>
          <p:nvPr>
            <p:ph type="title"/>
          </p:nvPr>
        </p:nvSpPr>
        <p:spPr>
          <a:xfrm>
            <a:off x="272374" y="418289"/>
            <a:ext cx="8229600" cy="908050"/>
          </a:xfrm>
        </p:spPr>
        <p:txBody>
          <a:bodyPr/>
          <a:lstStyle/>
          <a:p>
            <a:r>
              <a:rPr lang="en-GB" altLang="en-US" sz="3200" b="1" dirty="0">
                <a:latin typeface="Arial" panose="020B0604020202020204" pitchFamily="34" charset="0"/>
                <a:cs typeface="Arial" panose="020B0604020202020204" pitchFamily="34" charset="0"/>
              </a:rPr>
              <a:t>Regulators in Scotland</a:t>
            </a:r>
            <a:br>
              <a:rPr lang="en-GB" altLang="en-US" b="1" dirty="0">
                <a:latin typeface="Arial" panose="020B0604020202020204" pitchFamily="34" charset="0"/>
                <a:cs typeface="Arial" panose="020B0604020202020204" pitchFamily="34" charset="0"/>
              </a:rPr>
            </a:br>
            <a:endParaRPr lang="en-GB" altLang="en-US" sz="28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3FA218F-9A59-C249-9953-50675D29BB0E}"/>
              </a:ext>
            </a:extLst>
          </p:cNvPr>
          <p:cNvSpPr>
            <a:spLocks noGrp="1"/>
          </p:cNvSpPr>
          <p:nvPr>
            <p:ph idx="1"/>
          </p:nvPr>
        </p:nvSpPr>
        <p:spPr>
          <a:xfrm>
            <a:off x="337428" y="1173871"/>
            <a:ext cx="7992489" cy="4101392"/>
          </a:xfrm>
        </p:spPr>
        <p:txBody>
          <a:bodyPr/>
          <a:lstStyle/>
          <a:p>
            <a:pPr marL="0" indent="0">
              <a:buFont typeface="Arial" panose="020B0604020202020204" pitchFamily="34" charset="0"/>
              <a:buNone/>
              <a:defRPr/>
            </a:pPr>
            <a:endParaRPr lang="en-US" sz="1600" b="1" dirty="0">
              <a:latin typeface="Arial" panose="020B0604020202020204" pitchFamily="34" charset="0"/>
              <a:cs typeface="Arial" panose="020B0604020202020204" pitchFamily="34" charset="0"/>
            </a:endParaRPr>
          </a:p>
          <a:p>
            <a:pPr marL="0" indent="0">
              <a:buFont typeface="Arial" panose="020B0604020202020204" pitchFamily="34" charset="0"/>
              <a:buNone/>
              <a:defRPr/>
            </a:pPr>
            <a:r>
              <a:rPr lang="en-US" sz="2000" b="1" dirty="0">
                <a:latin typeface="Arial"/>
                <a:cs typeface="Arial"/>
              </a:rPr>
              <a:t>Care Inspectorate </a:t>
            </a:r>
            <a:r>
              <a:rPr lang="en-US" sz="2000" dirty="0">
                <a:latin typeface="Arial"/>
                <a:cs typeface="Arial"/>
              </a:rPr>
              <a:t>-The </a:t>
            </a:r>
            <a:r>
              <a:rPr lang="en-US" sz="2000" b="1" dirty="0">
                <a:latin typeface="Arial"/>
                <a:cs typeface="Arial"/>
              </a:rPr>
              <a:t>Social Care and Social Work Improvement Scotland </a:t>
            </a:r>
            <a:r>
              <a:rPr lang="en-US" sz="2000" dirty="0">
                <a:latin typeface="Arial"/>
                <a:cs typeface="Arial"/>
              </a:rPr>
              <a:t>(SCSWIS).</a:t>
            </a:r>
          </a:p>
          <a:p>
            <a:pPr>
              <a:defRPr/>
            </a:pPr>
            <a:r>
              <a:rPr lang="en-US" sz="2000" dirty="0">
                <a:latin typeface="Arial"/>
                <a:cs typeface="Arial"/>
              </a:rPr>
              <a:t>Created to scrutinize social care, social work and child protection services.</a:t>
            </a:r>
          </a:p>
          <a:p>
            <a:pPr>
              <a:defRPr/>
            </a:pPr>
            <a:r>
              <a:rPr lang="en-US" sz="2000" dirty="0">
                <a:latin typeface="Arial"/>
                <a:cs typeface="Arial"/>
              </a:rPr>
              <a:t>Care Inspectorate is to inspect, regulate and support improvement of services and provide public assurance on service quality.</a:t>
            </a:r>
          </a:p>
          <a:p>
            <a:pPr marL="0" indent="0">
              <a:buNone/>
              <a:defRPr/>
            </a:pPr>
            <a:r>
              <a:rPr lang="en-US" sz="2000" b="1" dirty="0">
                <a:latin typeface="Arial"/>
                <a:cs typeface="Arial"/>
              </a:rPr>
              <a:t>Mental Welfare Commission for Scotland (MWC) </a:t>
            </a:r>
          </a:p>
          <a:p>
            <a:pPr>
              <a:buFont typeface="Arial" panose="020B0604020202020204" pitchFamily="34" charset="0"/>
              <a:buChar char="•"/>
              <a:defRPr/>
            </a:pPr>
            <a:r>
              <a:rPr lang="en-US" sz="2000" dirty="0">
                <a:latin typeface="Arial"/>
                <a:cs typeface="Arial"/>
              </a:rPr>
              <a:t>Promotes the welfare of individuals with mental illness, learning disability or related conditions. </a:t>
            </a:r>
            <a:endParaRPr lang="en-US" sz="2000" dirty="0">
              <a:latin typeface="Arial" panose="020B0604020202020204" pitchFamily="34" charset="0"/>
              <a:cs typeface="Arial" panose="020B0604020202020204" pitchFamily="34" charset="0"/>
            </a:endParaRPr>
          </a:p>
          <a:p>
            <a:pPr>
              <a:defRPr/>
            </a:pPr>
            <a:r>
              <a:rPr lang="en-US" sz="2000" dirty="0">
                <a:latin typeface="Arial"/>
                <a:cs typeface="Arial"/>
              </a:rPr>
              <a:t>Investigates cases where it appears that there may be ill-treatment, deficiency in care and treatment or improper detention of any such person.       (HSE, 2020)</a:t>
            </a:r>
            <a:endParaRPr lang="en-GB" sz="16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8DDB619A-3461-2142-A79F-F18F044EC061}"/>
              </a:ext>
            </a:extLst>
          </p:cNvPr>
          <p:cNvSpPr>
            <a:spLocks noGrp="1"/>
          </p:cNvSpPr>
          <p:nvPr>
            <p:ph type="dt" sz="quarter" idx="10"/>
          </p:nvPr>
        </p:nvSpPr>
        <p:spPr/>
        <p:txBody>
          <a:bodyPr/>
          <a:lstStyle/>
          <a:p>
            <a:pPr>
              <a:defRPr/>
            </a:pPr>
            <a:fld id="{0A47B6EA-DE7B-4C82-9058-487D9BE9ACBB}" type="datetime1">
              <a:rPr lang="en-GB" altLang="en-US" smtClean="0"/>
              <a:pPr>
                <a:defRPr/>
              </a:pPr>
              <a:t>04/09/2025</a:t>
            </a:fld>
            <a:endParaRPr lang="en-GB" altLang="en-US" dirty="0"/>
          </a:p>
        </p:txBody>
      </p:sp>
      <p:sp>
        <p:nvSpPr>
          <p:cNvPr id="11269" name="Slide Number Placeholder 4">
            <a:extLst>
              <a:ext uri="{FF2B5EF4-FFF2-40B4-BE49-F238E27FC236}">
                <a16:creationId xmlns:a16="http://schemas.microsoft.com/office/drawing/2014/main" id="{172F75D7-089D-AF49-9B42-1A431031D14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0762D3D6-1DFB-AA4C-9BAF-29A7D18F54CB}" type="slidenum">
              <a:rPr lang="en-GB" altLang="en-US" sz="1200" dirty="0" smtClean="0">
                <a:solidFill>
                  <a:srgbClr val="898989"/>
                </a:solidFill>
              </a:rPr>
              <a:pPr>
                <a:spcBef>
                  <a:spcPct val="0"/>
                </a:spcBef>
                <a:buFontTx/>
                <a:buNone/>
              </a:pPr>
              <a:t>26</a:t>
            </a:fld>
            <a:endParaRPr lang="en-GB" altLang="en-US" sz="1200" dirty="0">
              <a:solidFill>
                <a:srgbClr val="898989"/>
              </a:solidFill>
            </a:endParaRPr>
          </a:p>
        </p:txBody>
      </p:sp>
    </p:spTree>
    <p:extLst>
      <p:ext uri="{BB962C8B-B14F-4D97-AF65-F5344CB8AC3E}">
        <p14:creationId xmlns:p14="http://schemas.microsoft.com/office/powerpoint/2010/main" val="259106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8706F559-6124-0542-9532-9BB9DB59878C}"/>
              </a:ext>
            </a:extLst>
          </p:cNvPr>
          <p:cNvSpPr>
            <a:spLocks noGrp="1"/>
          </p:cNvSpPr>
          <p:nvPr>
            <p:ph type="title"/>
          </p:nvPr>
        </p:nvSpPr>
        <p:spPr>
          <a:xfrm>
            <a:off x="457200" y="0"/>
            <a:ext cx="8229600" cy="836613"/>
          </a:xfrm>
        </p:spPr>
        <p:txBody>
          <a:bodyPr/>
          <a:lstStyle/>
          <a:p>
            <a:r>
              <a:rPr lang="en-GB" altLang="en-US" b="1" dirty="0">
                <a:latin typeface="Arial" panose="020B0604020202020204" pitchFamily="34" charset="0"/>
                <a:cs typeface="Arial" panose="020B0604020202020204" pitchFamily="34" charset="0"/>
              </a:rPr>
              <a:t>Regulators in Wales</a:t>
            </a:r>
          </a:p>
        </p:txBody>
      </p:sp>
      <p:sp>
        <p:nvSpPr>
          <p:cNvPr id="3" name="Content Placeholder 2">
            <a:extLst>
              <a:ext uri="{FF2B5EF4-FFF2-40B4-BE49-F238E27FC236}">
                <a16:creationId xmlns:a16="http://schemas.microsoft.com/office/drawing/2014/main" id="{754FEDAF-4255-C648-9671-0298A71F655E}"/>
              </a:ext>
            </a:extLst>
          </p:cNvPr>
          <p:cNvSpPr>
            <a:spLocks noGrp="1"/>
          </p:cNvSpPr>
          <p:nvPr>
            <p:ph idx="1"/>
          </p:nvPr>
        </p:nvSpPr>
        <p:spPr>
          <a:xfrm>
            <a:off x="292776" y="1557911"/>
            <a:ext cx="8928100" cy="4824413"/>
          </a:xfrm>
        </p:spPr>
        <p:txBody>
          <a:bodyPr/>
          <a:lstStyle/>
          <a:p>
            <a:pPr marL="0" indent="0">
              <a:buFont typeface="Arial" panose="020B0604020202020204" pitchFamily="34" charset="0"/>
              <a:buNone/>
              <a:defRPr/>
            </a:pPr>
            <a:r>
              <a:rPr lang="en-US" sz="1800" b="1" dirty="0">
                <a:latin typeface="Arial" panose="020B0604020202020204" pitchFamily="34" charset="0"/>
                <a:cs typeface="Arial" panose="020B0604020202020204" pitchFamily="34" charset="0"/>
              </a:rPr>
              <a:t>Care Inspectorate Wales (CIW) </a:t>
            </a:r>
            <a:r>
              <a:rPr lang="en-US" sz="1800" dirty="0">
                <a:latin typeface="Arial" panose="020B0604020202020204" pitchFamily="34" charset="0"/>
                <a:cs typeface="Arial" panose="020B0604020202020204" pitchFamily="34" charset="0"/>
              </a:rPr>
              <a:t> </a:t>
            </a:r>
          </a:p>
          <a:p>
            <a:pPr>
              <a:defRPr/>
            </a:pPr>
            <a:r>
              <a:rPr lang="en-US" sz="1800" dirty="0">
                <a:latin typeface="Arial" panose="020B0604020202020204" pitchFamily="34" charset="0"/>
                <a:cs typeface="Arial" panose="020B0604020202020204" pitchFamily="34" charset="0"/>
              </a:rPr>
              <a:t>CIW regulates social care, early years services and Local Authority care support services. </a:t>
            </a:r>
          </a:p>
          <a:p>
            <a:pPr>
              <a:defRPr/>
            </a:pPr>
            <a:r>
              <a:rPr lang="en-US" sz="1800" dirty="0">
                <a:latin typeface="Arial" panose="020B0604020202020204" pitchFamily="34" charset="0"/>
                <a:cs typeface="Arial" panose="020B0604020202020204" pitchFamily="34" charset="0"/>
              </a:rPr>
              <a:t>Regulation includes registration, inspection, responding to concerns about regulated services, compliance support and enforcement.</a:t>
            </a:r>
            <a:endParaRPr lang="en-GB" sz="1800">
              <a:latin typeface="Arial"/>
              <a:cs typeface="Arial"/>
            </a:endParaRPr>
          </a:p>
        </p:txBody>
      </p:sp>
      <p:sp>
        <p:nvSpPr>
          <p:cNvPr id="4" name="Date Placeholder 3">
            <a:extLst>
              <a:ext uri="{FF2B5EF4-FFF2-40B4-BE49-F238E27FC236}">
                <a16:creationId xmlns:a16="http://schemas.microsoft.com/office/drawing/2014/main" id="{F3DA6F39-A12B-5043-8183-3AE8BB407119}"/>
              </a:ext>
            </a:extLst>
          </p:cNvPr>
          <p:cNvSpPr>
            <a:spLocks noGrp="1"/>
          </p:cNvSpPr>
          <p:nvPr>
            <p:ph type="dt" sz="quarter" idx="10"/>
          </p:nvPr>
        </p:nvSpPr>
        <p:spPr/>
        <p:txBody>
          <a:bodyPr/>
          <a:lstStyle/>
          <a:p>
            <a:pPr>
              <a:defRPr/>
            </a:pPr>
            <a:fld id="{0A47B6EA-DE7B-4C82-9058-487D9BE9ACBB}" type="datetime1">
              <a:rPr lang="en-GB" altLang="en-US" smtClean="0"/>
              <a:pPr>
                <a:defRPr/>
              </a:pPr>
              <a:t>04/09/2025</a:t>
            </a:fld>
            <a:endParaRPr lang="en-GB" altLang="en-US" dirty="0"/>
          </a:p>
        </p:txBody>
      </p:sp>
      <p:sp>
        <p:nvSpPr>
          <p:cNvPr id="12293" name="Slide Number Placeholder 4">
            <a:extLst>
              <a:ext uri="{FF2B5EF4-FFF2-40B4-BE49-F238E27FC236}">
                <a16:creationId xmlns:a16="http://schemas.microsoft.com/office/drawing/2014/main" id="{68C5320E-7B75-ED45-A150-4CC471613D5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6156A47C-7A19-5B4D-BE7A-5AA566CEF028}" type="slidenum">
              <a:rPr lang="en-GB" altLang="en-US" sz="1200" smtClean="0">
                <a:solidFill>
                  <a:srgbClr val="898989"/>
                </a:solidFill>
              </a:rPr>
              <a:pPr>
                <a:spcBef>
                  <a:spcPct val="0"/>
                </a:spcBef>
                <a:buFontTx/>
                <a:buNone/>
              </a:pPr>
              <a:t>27</a:t>
            </a:fld>
            <a:endParaRPr lang="en-GB" altLang="en-US" sz="1200">
              <a:solidFill>
                <a:srgbClr val="898989"/>
              </a:solidFill>
            </a:endParaRPr>
          </a:p>
        </p:txBody>
      </p:sp>
    </p:spTree>
    <p:extLst>
      <p:ext uri="{BB962C8B-B14F-4D97-AF65-F5344CB8AC3E}">
        <p14:creationId xmlns:p14="http://schemas.microsoft.com/office/powerpoint/2010/main" val="34255949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8706F559-6124-0542-9532-9BB9DB59878C}"/>
              </a:ext>
            </a:extLst>
          </p:cNvPr>
          <p:cNvSpPr>
            <a:spLocks noGrp="1"/>
          </p:cNvSpPr>
          <p:nvPr>
            <p:ph type="title"/>
          </p:nvPr>
        </p:nvSpPr>
        <p:spPr>
          <a:xfrm>
            <a:off x="457200" y="0"/>
            <a:ext cx="8229600" cy="836613"/>
          </a:xfrm>
        </p:spPr>
        <p:txBody>
          <a:bodyPr/>
          <a:lstStyle/>
          <a:p>
            <a:r>
              <a:rPr lang="en-GB" altLang="en-US" b="1" dirty="0">
                <a:latin typeface="Arial" panose="020B0604020202020204" pitchFamily="34" charset="0"/>
                <a:cs typeface="Arial" panose="020B0604020202020204" pitchFamily="34" charset="0"/>
              </a:rPr>
              <a:t>Regulators in Wales</a:t>
            </a:r>
          </a:p>
        </p:txBody>
      </p:sp>
      <p:sp>
        <p:nvSpPr>
          <p:cNvPr id="3" name="Content Placeholder 2">
            <a:extLst>
              <a:ext uri="{FF2B5EF4-FFF2-40B4-BE49-F238E27FC236}">
                <a16:creationId xmlns:a16="http://schemas.microsoft.com/office/drawing/2014/main" id="{754FEDAF-4255-C648-9671-0298A71F655E}"/>
              </a:ext>
            </a:extLst>
          </p:cNvPr>
          <p:cNvSpPr>
            <a:spLocks noGrp="1"/>
          </p:cNvSpPr>
          <p:nvPr>
            <p:ph idx="1"/>
          </p:nvPr>
        </p:nvSpPr>
        <p:spPr>
          <a:xfrm>
            <a:off x="146861" y="1197988"/>
            <a:ext cx="8928100" cy="4824413"/>
          </a:xfrm>
        </p:spPr>
        <p:txBody>
          <a:bodyPr/>
          <a:lstStyle/>
          <a:p>
            <a:pPr marL="0" indent="0">
              <a:buFont typeface="Arial" panose="020B0604020202020204" pitchFamily="34" charset="0"/>
              <a:buNone/>
              <a:defRPr/>
            </a:pPr>
            <a:endParaRPr lang="en-US" sz="1800" dirty="0">
              <a:latin typeface="Arial" panose="020B0604020202020204" pitchFamily="34" charset="0"/>
              <a:cs typeface="Arial" panose="020B0604020202020204" pitchFamily="34" charset="0"/>
            </a:endParaRPr>
          </a:p>
          <a:p>
            <a:pPr marL="0" indent="0">
              <a:buNone/>
              <a:defRPr/>
            </a:pPr>
            <a:r>
              <a:rPr lang="en-US" sz="1800" b="1" dirty="0">
                <a:latin typeface="Arial" panose="020B0604020202020204" pitchFamily="34" charset="0"/>
                <a:cs typeface="Arial" panose="020B0604020202020204" pitchFamily="34" charset="0"/>
              </a:rPr>
              <a:t>Healthcare Inspectorate Wales (HIW)</a:t>
            </a:r>
            <a:r>
              <a:rPr lang="en-US" sz="1800" dirty="0">
                <a:latin typeface="Arial" panose="020B0604020202020204" pitchFamily="34" charset="0"/>
                <a:cs typeface="Arial" panose="020B0604020202020204" pitchFamily="34" charset="0"/>
              </a:rPr>
              <a:t> </a:t>
            </a:r>
          </a:p>
          <a:p>
            <a:pPr>
              <a:defRPr/>
            </a:pPr>
            <a:r>
              <a:rPr lang="en-US" sz="1800" dirty="0">
                <a:latin typeface="Arial" panose="020B0604020202020204" pitchFamily="34" charset="0"/>
                <a:cs typeface="Arial" panose="020B0604020202020204" pitchFamily="34" charset="0"/>
              </a:rPr>
              <a:t>HIW’s role is to review and inspect NHS and independent healthcare organisations. </a:t>
            </a:r>
            <a:endParaRPr lang="en-US"/>
          </a:p>
          <a:p>
            <a:pPr>
              <a:defRPr/>
            </a:pPr>
            <a:r>
              <a:rPr lang="en-US" sz="1800" dirty="0">
                <a:latin typeface="Arial" panose="020B0604020202020204" pitchFamily="34" charset="0"/>
                <a:cs typeface="Arial" panose="020B0604020202020204" pitchFamily="34" charset="0"/>
              </a:rPr>
              <a:t>Services are reviewed against a range of published standards, policies, guidance and regulations. </a:t>
            </a:r>
            <a:endParaRPr lang="en-US"/>
          </a:p>
          <a:p>
            <a:pPr>
              <a:defRPr/>
            </a:pPr>
            <a:r>
              <a:rPr lang="en-US" sz="1800" dirty="0">
                <a:latin typeface="Arial" panose="020B0604020202020204" pitchFamily="34" charset="0"/>
                <a:cs typeface="Arial" panose="020B0604020202020204" pitchFamily="34" charset="0"/>
              </a:rPr>
              <a:t>They also register independent services.</a:t>
            </a:r>
            <a:endParaRPr lang="en-US"/>
          </a:p>
          <a:p>
            <a:pPr>
              <a:defRPr/>
            </a:pPr>
            <a:r>
              <a:rPr lang="en-US" sz="1800" dirty="0">
                <a:latin typeface="Arial" panose="020B0604020202020204" pitchFamily="34" charset="0"/>
                <a:cs typeface="Arial" panose="020B0604020202020204" pitchFamily="34" charset="0"/>
              </a:rPr>
              <a:t>Have powers to take enforcement action in these matters. </a:t>
            </a:r>
            <a:endParaRPr lang="en-US"/>
          </a:p>
          <a:p>
            <a:pPr>
              <a:defRPr/>
            </a:pPr>
            <a:r>
              <a:rPr lang="en-US" sz="1800" dirty="0">
                <a:latin typeface="Arial" panose="020B0604020202020204" pitchFamily="34" charset="0"/>
                <a:cs typeface="Arial" panose="020B0604020202020204" pitchFamily="34" charset="0"/>
              </a:rPr>
              <a:t>HIW is the Local Supervisory Authority (LSA) for the statutory supervision of midwives. </a:t>
            </a:r>
            <a:endParaRPr lang="en-US"/>
          </a:p>
          <a:p>
            <a:pPr>
              <a:defRPr/>
            </a:pPr>
            <a:r>
              <a:rPr lang="en-US" sz="1800" dirty="0">
                <a:latin typeface="Arial"/>
                <a:cs typeface="Arial"/>
              </a:rPr>
              <a:t>It also has inspection and enforcement powers for the </a:t>
            </a:r>
            <a:r>
              <a:rPr lang="en-US" sz="1800" err="1">
                <a:latin typeface="Arial"/>
                <a:cs typeface="Arial"/>
              </a:rPr>
              <a:t>Ionising</a:t>
            </a:r>
            <a:r>
              <a:rPr lang="en-US" sz="1800" dirty="0">
                <a:latin typeface="Arial"/>
                <a:cs typeface="Arial"/>
              </a:rPr>
              <a:t> Radiation (Medical Exposure) Regulations, which stem from the Health and Safety at Work Act 1974.</a:t>
            </a:r>
            <a:endParaRPr lang="en-GB" sz="1800">
              <a:latin typeface="Arial"/>
              <a:cs typeface="Arial"/>
            </a:endParaRPr>
          </a:p>
        </p:txBody>
      </p:sp>
      <p:sp>
        <p:nvSpPr>
          <p:cNvPr id="4" name="Date Placeholder 3">
            <a:extLst>
              <a:ext uri="{FF2B5EF4-FFF2-40B4-BE49-F238E27FC236}">
                <a16:creationId xmlns:a16="http://schemas.microsoft.com/office/drawing/2014/main" id="{F3DA6F39-A12B-5043-8183-3AE8BB407119}"/>
              </a:ext>
            </a:extLst>
          </p:cNvPr>
          <p:cNvSpPr>
            <a:spLocks noGrp="1"/>
          </p:cNvSpPr>
          <p:nvPr>
            <p:ph type="dt" sz="quarter" idx="10"/>
          </p:nvPr>
        </p:nvSpPr>
        <p:spPr/>
        <p:txBody>
          <a:bodyPr/>
          <a:lstStyle/>
          <a:p>
            <a:pPr>
              <a:defRPr/>
            </a:pPr>
            <a:fld id="{0A47B6EA-DE7B-4C82-9058-487D9BE9ACBB}" type="datetime1">
              <a:rPr lang="en-GB" altLang="en-US" smtClean="0"/>
              <a:pPr>
                <a:defRPr/>
              </a:pPr>
              <a:t>04/09/2025</a:t>
            </a:fld>
            <a:endParaRPr lang="en-GB" altLang="en-US" dirty="0"/>
          </a:p>
        </p:txBody>
      </p:sp>
      <p:sp>
        <p:nvSpPr>
          <p:cNvPr id="12293" name="Slide Number Placeholder 4">
            <a:extLst>
              <a:ext uri="{FF2B5EF4-FFF2-40B4-BE49-F238E27FC236}">
                <a16:creationId xmlns:a16="http://schemas.microsoft.com/office/drawing/2014/main" id="{68C5320E-7B75-ED45-A150-4CC471613D5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6156A47C-7A19-5B4D-BE7A-5AA566CEF028}" type="slidenum">
              <a:rPr lang="en-GB" altLang="en-US" sz="1200" smtClean="0">
                <a:solidFill>
                  <a:srgbClr val="898989"/>
                </a:solidFill>
              </a:rPr>
              <a:pPr>
                <a:spcBef>
                  <a:spcPct val="0"/>
                </a:spcBef>
                <a:buFontTx/>
                <a:buNone/>
              </a:pPr>
              <a:t>28</a:t>
            </a:fld>
            <a:endParaRPr lang="en-GB" altLang="en-US" sz="1200">
              <a:solidFill>
                <a:srgbClr val="898989"/>
              </a:solidFill>
            </a:endParaRPr>
          </a:p>
        </p:txBody>
      </p:sp>
    </p:spTree>
    <p:extLst>
      <p:ext uri="{BB962C8B-B14F-4D97-AF65-F5344CB8AC3E}">
        <p14:creationId xmlns:p14="http://schemas.microsoft.com/office/powerpoint/2010/main" val="1561832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Date Placeholder 6">
            <a:extLst>
              <a:ext uri="{FF2B5EF4-FFF2-40B4-BE49-F238E27FC236}">
                <a16:creationId xmlns:a16="http://schemas.microsoft.com/office/drawing/2014/main" id="{271B2B74-190F-2D43-B49A-EDEE1E1FAD28}"/>
              </a:ext>
            </a:extLst>
          </p:cNvPr>
          <p:cNvSpPr>
            <a:spLocks noGrp="1"/>
          </p:cNvSpPr>
          <p:nvPr>
            <p:ph type="dt" sz="half" idx="10"/>
          </p:nvPr>
        </p:nvSpPr>
        <p:spPr/>
        <p:txBody>
          <a:bodyPr/>
          <a:lstStyle/>
          <a:p>
            <a:pPr>
              <a:defRPr/>
            </a:pPr>
            <a:fld id="{17BAA110-460F-402B-B558-1B34013E4C81}" type="datetime1">
              <a:rPr lang="en-GB" altLang="en-US" smtClean="0"/>
              <a:pPr>
                <a:defRPr/>
              </a:pPr>
              <a:t>04/09/2025</a:t>
            </a:fld>
            <a:endParaRPr lang="en-GB" altLang="en-US" dirty="0"/>
          </a:p>
        </p:txBody>
      </p:sp>
      <p:sp>
        <p:nvSpPr>
          <p:cNvPr id="8" name="Slide Number Placeholder 7">
            <a:extLst>
              <a:ext uri="{FF2B5EF4-FFF2-40B4-BE49-F238E27FC236}">
                <a16:creationId xmlns:a16="http://schemas.microsoft.com/office/drawing/2014/main" id="{79EEA86E-AC33-C84E-A647-BC98AE2D000E}"/>
              </a:ext>
            </a:extLst>
          </p:cNvPr>
          <p:cNvSpPr>
            <a:spLocks noGrp="1"/>
          </p:cNvSpPr>
          <p:nvPr>
            <p:ph type="sldNum" sz="quarter" idx="11"/>
          </p:nvPr>
        </p:nvSpPr>
        <p:spPr/>
        <p:txBody>
          <a:bodyPr/>
          <a:lstStyle/>
          <a:p>
            <a:pPr>
              <a:defRPr/>
            </a:pPr>
            <a:fld id="{944A8943-998E-44D9-8B0C-754CD81EE5FD}" type="slidenum">
              <a:rPr lang="en-GB" altLang="en-US" smtClean="0"/>
              <a:pPr>
                <a:defRPr/>
              </a:pPr>
              <a:t>29</a:t>
            </a:fld>
            <a:endParaRPr lang="en-GB" altLang="en-US"/>
          </a:p>
        </p:txBody>
      </p:sp>
      <p:pic>
        <p:nvPicPr>
          <p:cNvPr id="16" name="Picture 15" descr="A logo with a letter q&#10;&#10;Description automatically generated">
            <a:extLst>
              <a:ext uri="{FF2B5EF4-FFF2-40B4-BE49-F238E27FC236}">
                <a16:creationId xmlns:a16="http://schemas.microsoft.com/office/drawing/2014/main" id="{41A255A3-D088-5035-E9DC-2E0681BBE94C}"/>
              </a:ext>
            </a:extLst>
          </p:cNvPr>
          <p:cNvPicPr>
            <a:picLocks noChangeAspect="1"/>
          </p:cNvPicPr>
          <p:nvPr/>
        </p:nvPicPr>
        <p:blipFill>
          <a:blip r:embed="rId2"/>
          <a:stretch>
            <a:fillRect/>
          </a:stretch>
        </p:blipFill>
        <p:spPr>
          <a:xfrm>
            <a:off x="6232390" y="934159"/>
            <a:ext cx="2457450" cy="1857375"/>
          </a:xfrm>
          <a:prstGeom prst="rect">
            <a:avLst/>
          </a:prstGeom>
        </p:spPr>
      </p:pic>
      <p:pic>
        <p:nvPicPr>
          <p:cNvPr id="17" name="Picture 16" descr="A black text on a white background&#10;&#10;Description automatically generated">
            <a:extLst>
              <a:ext uri="{FF2B5EF4-FFF2-40B4-BE49-F238E27FC236}">
                <a16:creationId xmlns:a16="http://schemas.microsoft.com/office/drawing/2014/main" id="{CE20C679-2655-AA7B-0E83-214A325E1721}"/>
              </a:ext>
            </a:extLst>
          </p:cNvPr>
          <p:cNvPicPr>
            <a:picLocks noChangeAspect="1"/>
          </p:cNvPicPr>
          <p:nvPr/>
        </p:nvPicPr>
        <p:blipFill>
          <a:blip r:embed="rId3"/>
          <a:stretch>
            <a:fillRect/>
          </a:stretch>
        </p:blipFill>
        <p:spPr>
          <a:xfrm>
            <a:off x="5694228" y="3773419"/>
            <a:ext cx="2619375" cy="1743075"/>
          </a:xfrm>
          <a:prstGeom prst="rect">
            <a:avLst/>
          </a:prstGeom>
        </p:spPr>
      </p:pic>
      <p:sp>
        <p:nvSpPr>
          <p:cNvPr id="18" name="TextBox 17">
            <a:extLst>
              <a:ext uri="{FF2B5EF4-FFF2-40B4-BE49-F238E27FC236}">
                <a16:creationId xmlns:a16="http://schemas.microsoft.com/office/drawing/2014/main" id="{B98C266D-FE62-C2FF-F342-9C96C0BF3EC6}"/>
              </a:ext>
            </a:extLst>
          </p:cNvPr>
          <p:cNvSpPr txBox="1"/>
          <p:nvPr/>
        </p:nvSpPr>
        <p:spPr>
          <a:xfrm>
            <a:off x="1009244" y="352627"/>
            <a:ext cx="7101191"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dirty="0">
                <a:latin typeface="Myriad Pro"/>
                <a:cs typeface="Arial"/>
              </a:rPr>
              <a:t>What do these Regulatory Bodies do?</a:t>
            </a:r>
            <a:endParaRPr lang="en-US" sz="3200">
              <a:latin typeface="Myriad Pro"/>
            </a:endParaRPr>
          </a:p>
        </p:txBody>
      </p:sp>
      <p:pic>
        <p:nvPicPr>
          <p:cNvPr id="19" name="Picture 18" descr="A blue text on a white background&#10;&#10;Description automatically generated">
            <a:extLst>
              <a:ext uri="{FF2B5EF4-FFF2-40B4-BE49-F238E27FC236}">
                <a16:creationId xmlns:a16="http://schemas.microsoft.com/office/drawing/2014/main" id="{9A0C84C8-1BE6-3AE9-A739-6B7F452A89F6}"/>
              </a:ext>
            </a:extLst>
          </p:cNvPr>
          <p:cNvPicPr>
            <a:picLocks noChangeAspect="1"/>
          </p:cNvPicPr>
          <p:nvPr/>
        </p:nvPicPr>
        <p:blipFill>
          <a:blip r:embed="rId4"/>
          <a:stretch>
            <a:fillRect/>
          </a:stretch>
        </p:blipFill>
        <p:spPr>
          <a:xfrm>
            <a:off x="2665379" y="1577030"/>
            <a:ext cx="2743200" cy="785642"/>
          </a:xfrm>
          <a:prstGeom prst="rect">
            <a:avLst/>
          </a:prstGeom>
        </p:spPr>
      </p:pic>
      <p:pic>
        <p:nvPicPr>
          <p:cNvPr id="20" name="Picture 19" descr="A logo for a mental health commission&#10;&#10;Description automatically generated">
            <a:extLst>
              <a:ext uri="{FF2B5EF4-FFF2-40B4-BE49-F238E27FC236}">
                <a16:creationId xmlns:a16="http://schemas.microsoft.com/office/drawing/2014/main" id="{EC20D8D5-4074-02C6-9852-FE0196AFC631}"/>
              </a:ext>
            </a:extLst>
          </p:cNvPr>
          <p:cNvPicPr>
            <a:picLocks noChangeAspect="1"/>
          </p:cNvPicPr>
          <p:nvPr/>
        </p:nvPicPr>
        <p:blipFill>
          <a:blip r:embed="rId5"/>
          <a:stretch>
            <a:fillRect/>
          </a:stretch>
        </p:blipFill>
        <p:spPr>
          <a:xfrm>
            <a:off x="48638" y="2676235"/>
            <a:ext cx="2743200" cy="980237"/>
          </a:xfrm>
          <a:prstGeom prst="rect">
            <a:avLst/>
          </a:prstGeom>
        </p:spPr>
      </p:pic>
      <p:pic>
        <p:nvPicPr>
          <p:cNvPr id="21" name="Picture 20" descr="A logo with purple text&#10;&#10;Description automatically generated">
            <a:extLst>
              <a:ext uri="{FF2B5EF4-FFF2-40B4-BE49-F238E27FC236}">
                <a16:creationId xmlns:a16="http://schemas.microsoft.com/office/drawing/2014/main" id="{699B220B-77C8-C13E-CBE9-CA2DFD20BECF}"/>
              </a:ext>
            </a:extLst>
          </p:cNvPr>
          <p:cNvPicPr>
            <a:picLocks noChangeAspect="1"/>
          </p:cNvPicPr>
          <p:nvPr/>
        </p:nvPicPr>
        <p:blipFill>
          <a:blip r:embed="rId6"/>
          <a:stretch>
            <a:fillRect/>
          </a:stretch>
        </p:blipFill>
        <p:spPr>
          <a:xfrm>
            <a:off x="929802" y="4323945"/>
            <a:ext cx="1447800" cy="914400"/>
          </a:xfrm>
          <a:prstGeom prst="rect">
            <a:avLst/>
          </a:prstGeom>
        </p:spPr>
      </p:pic>
      <p:pic>
        <p:nvPicPr>
          <p:cNvPr id="22" name="Picture 21" descr="A black and blue text&#10;&#10;Description automatically generated">
            <a:extLst>
              <a:ext uri="{FF2B5EF4-FFF2-40B4-BE49-F238E27FC236}">
                <a16:creationId xmlns:a16="http://schemas.microsoft.com/office/drawing/2014/main" id="{634F59D6-4982-E496-6794-E0A4E4864EB8}"/>
              </a:ext>
            </a:extLst>
          </p:cNvPr>
          <p:cNvPicPr>
            <a:picLocks noChangeAspect="1"/>
          </p:cNvPicPr>
          <p:nvPr/>
        </p:nvPicPr>
        <p:blipFill>
          <a:blip r:embed="rId7"/>
          <a:stretch>
            <a:fillRect/>
          </a:stretch>
        </p:blipFill>
        <p:spPr>
          <a:xfrm>
            <a:off x="2918298" y="2884610"/>
            <a:ext cx="2743200" cy="1555707"/>
          </a:xfrm>
          <a:prstGeom prst="rect">
            <a:avLst/>
          </a:prstGeom>
        </p:spPr>
      </p:pic>
    </p:spTree>
    <p:extLst>
      <p:ext uri="{BB962C8B-B14F-4D97-AF65-F5344CB8AC3E}">
        <p14:creationId xmlns:p14="http://schemas.microsoft.com/office/powerpoint/2010/main" val="348070089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9631EB8D-7E21-5C30-930F-5E00C05097FE}"/>
              </a:ext>
            </a:extLst>
          </p:cNvPr>
          <p:cNvSpPr>
            <a:spLocks noGrp="1"/>
          </p:cNvSpPr>
          <p:nvPr>
            <p:ph type="title"/>
          </p:nvPr>
        </p:nvSpPr>
        <p:spPr>
          <a:xfrm>
            <a:off x="571838" y="583997"/>
            <a:ext cx="8435975" cy="700088"/>
          </a:xfrm>
        </p:spPr>
        <p:txBody>
          <a:bodyPr/>
          <a:lstStyle/>
          <a:p>
            <a:br>
              <a:rPr lang="en-US" altLang="en-US" sz="3200" b="1" dirty="0">
                <a:latin typeface="Arial" panose="020B0604020202020204" pitchFamily="34" charset="0"/>
                <a:cs typeface="Arial" panose="020B0604020202020204" pitchFamily="34" charset="0"/>
              </a:rPr>
            </a:br>
            <a:r>
              <a:rPr lang="en-US" altLang="en-US" sz="3200" b="1" dirty="0">
                <a:latin typeface="Arial"/>
                <a:cs typeface="Arial"/>
              </a:rPr>
              <a:t>Why is legislation important to H&amp;SC?</a:t>
            </a:r>
            <a:br>
              <a:rPr lang="en-US" altLang="en-US" sz="3200" b="1" dirty="0">
                <a:latin typeface="Arial" panose="020B0604020202020204" pitchFamily="34" charset="0"/>
                <a:cs typeface="Arial" panose="020B0604020202020204" pitchFamily="34" charset="0"/>
              </a:rPr>
            </a:br>
            <a:endParaRPr lang="en-GB" altLang="en-US" sz="3200" b="1"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331290E3-BF63-50DA-FD67-C5055E3A307C}"/>
              </a:ext>
            </a:extLst>
          </p:cNvPr>
          <p:cNvSpPr>
            <a:spLocks noGrp="1"/>
          </p:cNvSpPr>
          <p:nvPr>
            <p:ph type="dt" sz="quarter" idx="10"/>
          </p:nvPr>
        </p:nvSpPr>
        <p:spPr/>
        <p:txBody>
          <a:bodyPr/>
          <a:lstStyle/>
          <a:p>
            <a:pPr>
              <a:defRPr/>
            </a:pPr>
            <a:fld id="{28DDA8DA-7A9D-4D8F-A771-5117253E7342}" type="datetime1">
              <a:rPr lang="en-GB" altLang="en-US" smtClean="0"/>
              <a:pPr>
                <a:defRPr/>
              </a:pPr>
              <a:t>04/09/2025</a:t>
            </a:fld>
            <a:endParaRPr lang="en-GB" altLang="en-US" dirty="0"/>
          </a:p>
        </p:txBody>
      </p:sp>
      <p:sp>
        <p:nvSpPr>
          <p:cNvPr id="8197" name="Slide Number Placeholder 4">
            <a:extLst>
              <a:ext uri="{FF2B5EF4-FFF2-40B4-BE49-F238E27FC236}">
                <a16:creationId xmlns:a16="http://schemas.microsoft.com/office/drawing/2014/main" id="{5D3CE6FC-F24D-95C3-E97D-60553E19CD8B}"/>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40FDE29-9A86-4F8A-A55A-502467370BD1}" type="slidenum">
              <a:rPr lang="en-GB" altLang="en-US" sz="1200" smtClean="0">
                <a:solidFill>
                  <a:srgbClr val="898989"/>
                </a:solidFill>
              </a:rPr>
              <a:pPr>
                <a:spcBef>
                  <a:spcPct val="0"/>
                </a:spcBef>
                <a:buFontTx/>
                <a:buNone/>
              </a:pPr>
              <a:t>30</a:t>
            </a:fld>
            <a:endParaRPr lang="en-GB" altLang="en-US" sz="1200">
              <a:solidFill>
                <a:srgbClr val="898989"/>
              </a:solidFill>
            </a:endParaRPr>
          </a:p>
        </p:txBody>
      </p:sp>
      <p:sp>
        <p:nvSpPr>
          <p:cNvPr id="5" name="Content Placeholder 4">
            <a:extLst>
              <a:ext uri="{FF2B5EF4-FFF2-40B4-BE49-F238E27FC236}">
                <a16:creationId xmlns:a16="http://schemas.microsoft.com/office/drawing/2014/main" id="{5AEB5973-C6BB-FCC7-5D87-B375F737EDB4}"/>
              </a:ext>
            </a:extLst>
          </p:cNvPr>
          <p:cNvSpPr>
            <a:spLocks noGrp="1"/>
          </p:cNvSpPr>
          <p:nvPr>
            <p:ph idx="1"/>
          </p:nvPr>
        </p:nvSpPr>
        <p:spPr/>
        <p:txBody>
          <a:bodyPr/>
          <a:lstStyle/>
          <a:p>
            <a:pPr marL="0" indent="0" algn="ctr">
              <a:buNone/>
            </a:pPr>
            <a:r>
              <a:rPr lang="en-US" sz="2400" dirty="0">
                <a:latin typeface="Arial" panose="020B0604020202020204" pitchFamily="34" charset="0"/>
                <a:ea typeface="Söhne"/>
                <a:cs typeface="Arial" panose="020B0604020202020204" pitchFamily="34" charset="0"/>
              </a:rPr>
              <a:t>Legislation in healthcare plays a fundamental role in shaping the healthcare system, protecting patient rights, ensuring quality and safety, and addressing ethical and legal issues.</a:t>
            </a:r>
          </a:p>
          <a:p>
            <a:pPr marL="0" indent="0" algn="ctr">
              <a:buNone/>
            </a:pPr>
            <a:endParaRPr lang="en-US" sz="2400" dirty="0">
              <a:latin typeface="Arial" panose="020B0604020202020204" pitchFamily="34" charset="0"/>
              <a:ea typeface="Söhne"/>
              <a:cs typeface="Arial" panose="020B0604020202020204" pitchFamily="34" charset="0"/>
            </a:endParaRPr>
          </a:p>
          <a:p>
            <a:pPr marL="0" indent="0" algn="ctr">
              <a:buNone/>
            </a:pPr>
            <a:r>
              <a:rPr lang="en-US" sz="2400" dirty="0">
                <a:latin typeface="Arial" panose="020B0604020202020204" pitchFamily="34" charset="0"/>
                <a:ea typeface="Söhne"/>
                <a:cs typeface="Arial" panose="020B0604020202020204" pitchFamily="34" charset="0"/>
              </a:rPr>
              <a:t> It provides the legal framework within which healthcare is delivered and regulated, with the aim of promoting the well-being of individuals and communities.</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1759637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9631EB8D-7E21-5C30-930F-5E00C05097FE}"/>
              </a:ext>
            </a:extLst>
          </p:cNvPr>
          <p:cNvSpPr>
            <a:spLocks noGrp="1"/>
          </p:cNvSpPr>
          <p:nvPr>
            <p:ph type="title"/>
          </p:nvPr>
        </p:nvSpPr>
        <p:spPr>
          <a:xfrm>
            <a:off x="250825" y="136525"/>
            <a:ext cx="8435975" cy="700088"/>
          </a:xfrm>
        </p:spPr>
        <p:txBody>
          <a:bodyPr/>
          <a:lstStyle/>
          <a:p>
            <a:br>
              <a:rPr lang="en-US" altLang="en-US" sz="3200" b="1">
                <a:latin typeface="Arial" panose="020B0604020202020204" pitchFamily="34" charset="0"/>
                <a:cs typeface="Arial" panose="020B0604020202020204" pitchFamily="34" charset="0"/>
              </a:rPr>
            </a:br>
            <a:r>
              <a:rPr lang="en-US" altLang="en-US" sz="3200" b="1">
                <a:latin typeface="Arial" panose="020B0604020202020204" pitchFamily="34" charset="0"/>
                <a:cs typeface="Arial" panose="020B0604020202020204" pitchFamily="34" charset="0"/>
              </a:rPr>
              <a:t>Key Legislation in Health &amp; Social Care</a:t>
            </a:r>
            <a:br>
              <a:rPr lang="en-US" altLang="en-US" sz="3200" b="1">
                <a:latin typeface="Arial" panose="020B0604020202020204" pitchFamily="34" charset="0"/>
                <a:cs typeface="Arial" panose="020B0604020202020204" pitchFamily="34" charset="0"/>
              </a:rPr>
            </a:br>
            <a:endParaRPr lang="en-GB" altLang="en-US" sz="3200"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259B6DB-4C4A-5DC9-96BF-3B1DF0DCB680}"/>
              </a:ext>
            </a:extLst>
          </p:cNvPr>
          <p:cNvSpPr>
            <a:spLocks noGrp="1"/>
          </p:cNvSpPr>
          <p:nvPr>
            <p:ph idx="1"/>
          </p:nvPr>
        </p:nvSpPr>
        <p:spPr>
          <a:xfrm>
            <a:off x="506785" y="894979"/>
            <a:ext cx="7913923" cy="4679950"/>
          </a:xfrm>
        </p:spPr>
        <p:txBody>
          <a:bodyPr/>
          <a:lstStyle/>
          <a:p>
            <a:pPr>
              <a:spcAft>
                <a:spcPts val="600"/>
              </a:spcAft>
              <a:defRPr/>
            </a:pPr>
            <a:r>
              <a:rPr lang="en-GB" sz="1400" dirty="0"/>
              <a:t>Health and Care Act 2022</a:t>
            </a:r>
            <a:endParaRPr lang="en-US" dirty="0"/>
          </a:p>
          <a:p>
            <a:pPr>
              <a:spcAft>
                <a:spcPts val="600"/>
              </a:spcAft>
              <a:defRPr/>
            </a:pPr>
            <a:r>
              <a:rPr lang="en-GB" sz="1400" dirty="0"/>
              <a:t>Care Act 2014</a:t>
            </a:r>
            <a:endParaRPr lang="en-GB" dirty="0"/>
          </a:p>
          <a:p>
            <a:pPr>
              <a:spcAft>
                <a:spcPts val="600"/>
              </a:spcAft>
              <a:defRPr/>
            </a:pPr>
            <a:r>
              <a:rPr lang="en-US" sz="1400" dirty="0"/>
              <a:t>Children and Social Work Act 2017</a:t>
            </a:r>
            <a:endParaRPr lang="en-GB" sz="1400" dirty="0"/>
          </a:p>
          <a:p>
            <a:pPr>
              <a:spcAft>
                <a:spcPts val="600"/>
              </a:spcAft>
              <a:defRPr/>
            </a:pPr>
            <a:r>
              <a:rPr lang="en-US" sz="1400" dirty="0"/>
              <a:t> Children and Families Act 2014</a:t>
            </a:r>
            <a:endParaRPr lang="en-GB" sz="1400" dirty="0"/>
          </a:p>
          <a:p>
            <a:pPr>
              <a:spcAft>
                <a:spcPts val="600"/>
              </a:spcAft>
              <a:defRPr/>
            </a:pPr>
            <a:r>
              <a:rPr lang="en-GB" sz="1400" dirty="0"/>
              <a:t>Health and Social Care Act 2012</a:t>
            </a:r>
          </a:p>
          <a:p>
            <a:pPr>
              <a:spcAft>
                <a:spcPts val="600"/>
              </a:spcAft>
              <a:defRPr/>
            </a:pPr>
            <a:r>
              <a:rPr lang="en-GB" sz="1400" dirty="0"/>
              <a:t>Health and Social Care Act 2008  </a:t>
            </a:r>
          </a:p>
          <a:p>
            <a:pPr>
              <a:spcAft>
                <a:spcPts val="600"/>
              </a:spcAft>
              <a:defRPr/>
            </a:pPr>
            <a:r>
              <a:rPr lang="en-GB" sz="1400" dirty="0"/>
              <a:t>Equality Act 2010</a:t>
            </a:r>
          </a:p>
          <a:p>
            <a:pPr>
              <a:spcAft>
                <a:spcPts val="600"/>
              </a:spcAft>
              <a:defRPr/>
            </a:pPr>
            <a:r>
              <a:rPr lang="en-GB" sz="1400" dirty="0"/>
              <a:t>Mental Capacity Act 2005</a:t>
            </a:r>
          </a:p>
          <a:p>
            <a:pPr>
              <a:spcAft>
                <a:spcPts val="600"/>
              </a:spcAft>
              <a:defRPr/>
            </a:pPr>
            <a:r>
              <a:rPr lang="en-GB" sz="1400" dirty="0"/>
              <a:t>Data Protection Act 1998</a:t>
            </a:r>
          </a:p>
          <a:p>
            <a:pPr>
              <a:spcAft>
                <a:spcPts val="600"/>
              </a:spcAft>
              <a:defRPr/>
            </a:pPr>
            <a:r>
              <a:rPr lang="en-GB" sz="1400" dirty="0"/>
              <a:t>Putting People First 2007</a:t>
            </a:r>
          </a:p>
          <a:p>
            <a:pPr>
              <a:spcAft>
                <a:spcPts val="600"/>
              </a:spcAft>
              <a:defRPr/>
            </a:pPr>
            <a:r>
              <a:rPr lang="en-GB" sz="1400" dirty="0"/>
              <a:t>Safeguarding Vulnerable Groups Act 2006</a:t>
            </a:r>
          </a:p>
          <a:p>
            <a:pPr>
              <a:spcAft>
                <a:spcPts val="600"/>
              </a:spcAft>
              <a:defRPr/>
            </a:pPr>
            <a:r>
              <a:rPr lang="en-GB" sz="1400" dirty="0"/>
              <a:t>The Children Act 2010/2004/1989</a:t>
            </a:r>
          </a:p>
          <a:p>
            <a:pPr>
              <a:spcAft>
                <a:spcPts val="600"/>
              </a:spcAft>
              <a:defRPr/>
            </a:pPr>
            <a:r>
              <a:rPr lang="en-US" sz="1400" dirty="0"/>
              <a:t>United Nations Convention on the Rights of the Child (UNCRC)</a:t>
            </a:r>
            <a:endParaRPr lang="en-GB" sz="1400" dirty="0"/>
          </a:p>
          <a:p>
            <a:pPr>
              <a:spcAft>
                <a:spcPts val="600"/>
              </a:spcAft>
              <a:defRPr/>
            </a:pPr>
            <a:r>
              <a:rPr lang="en-US" sz="1400" dirty="0"/>
              <a:t>Health and Safety at work Act 1974</a:t>
            </a:r>
            <a:endParaRPr lang="en-US" sz="1600" dirty="0"/>
          </a:p>
          <a:p>
            <a:pPr>
              <a:defRPr/>
            </a:pPr>
            <a:endParaRPr lang="en-GB" sz="1600" dirty="0"/>
          </a:p>
          <a:p>
            <a:pPr>
              <a:defRPr/>
            </a:pPr>
            <a:endParaRPr lang="en-GB" sz="1600" dirty="0"/>
          </a:p>
          <a:p>
            <a:pPr marL="0" indent="0">
              <a:buFont typeface="Arial" panose="020B0604020202020204" pitchFamily="34" charset="0"/>
              <a:buNone/>
              <a:defRPr/>
            </a:pPr>
            <a:r>
              <a:rPr lang="en-GB" sz="2000" dirty="0"/>
              <a:t>  </a:t>
            </a:r>
          </a:p>
        </p:txBody>
      </p:sp>
      <p:sp>
        <p:nvSpPr>
          <p:cNvPr id="4" name="Date Placeholder 3">
            <a:extLst>
              <a:ext uri="{FF2B5EF4-FFF2-40B4-BE49-F238E27FC236}">
                <a16:creationId xmlns:a16="http://schemas.microsoft.com/office/drawing/2014/main" id="{331290E3-BF63-50DA-FD67-C5055E3A307C}"/>
              </a:ext>
            </a:extLst>
          </p:cNvPr>
          <p:cNvSpPr>
            <a:spLocks noGrp="1"/>
          </p:cNvSpPr>
          <p:nvPr>
            <p:ph type="dt" sz="quarter" idx="10"/>
          </p:nvPr>
        </p:nvSpPr>
        <p:spPr/>
        <p:txBody>
          <a:bodyPr/>
          <a:lstStyle/>
          <a:p>
            <a:pPr>
              <a:defRPr/>
            </a:pPr>
            <a:fld id="{28DDA8DA-7A9D-4D8F-A771-5117253E7342}" type="datetime1">
              <a:rPr lang="en-GB" altLang="en-US" smtClean="0"/>
              <a:pPr>
                <a:defRPr/>
              </a:pPr>
              <a:t>04/09/2025</a:t>
            </a:fld>
            <a:endParaRPr lang="en-GB" altLang="en-US" dirty="0"/>
          </a:p>
        </p:txBody>
      </p:sp>
      <p:sp>
        <p:nvSpPr>
          <p:cNvPr id="8197" name="Slide Number Placeholder 4">
            <a:extLst>
              <a:ext uri="{FF2B5EF4-FFF2-40B4-BE49-F238E27FC236}">
                <a16:creationId xmlns:a16="http://schemas.microsoft.com/office/drawing/2014/main" id="{5D3CE6FC-F24D-95C3-E97D-60553E19CD8B}"/>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40FDE29-9A86-4F8A-A55A-502467370BD1}" type="slidenum">
              <a:rPr lang="en-GB" altLang="en-US" sz="1200" smtClean="0">
                <a:solidFill>
                  <a:srgbClr val="898989"/>
                </a:solidFill>
              </a:rPr>
              <a:pPr>
                <a:spcBef>
                  <a:spcPct val="0"/>
                </a:spcBef>
                <a:buFontTx/>
                <a:buNone/>
              </a:pPr>
              <a:t>31</a:t>
            </a:fld>
            <a:endParaRPr lang="en-GB" altLang="en-US" sz="1200">
              <a:solidFill>
                <a:srgbClr val="898989"/>
              </a:solidFill>
            </a:endParaRPr>
          </a:p>
        </p:txBody>
      </p:sp>
      <p:pic>
        <p:nvPicPr>
          <p:cNvPr id="2" name="Picture 1">
            <a:extLst>
              <a:ext uri="{FF2B5EF4-FFF2-40B4-BE49-F238E27FC236}">
                <a16:creationId xmlns:a16="http://schemas.microsoft.com/office/drawing/2014/main" id="{CD78A79F-7A58-183A-4F85-BB09B3E6EB04}"/>
              </a:ext>
            </a:extLst>
          </p:cNvPr>
          <p:cNvPicPr>
            <a:picLocks noChangeAspect="1"/>
          </p:cNvPicPr>
          <p:nvPr/>
        </p:nvPicPr>
        <p:blipFill>
          <a:blip r:embed="rId2"/>
          <a:stretch>
            <a:fillRect/>
          </a:stretch>
        </p:blipFill>
        <p:spPr>
          <a:xfrm>
            <a:off x="5272391" y="1799409"/>
            <a:ext cx="2743200" cy="2169685"/>
          </a:xfrm>
          <a:prstGeom prst="rect">
            <a:avLst/>
          </a:prstGeom>
        </p:spPr>
      </p:pic>
    </p:spTree>
    <p:extLst>
      <p:ext uri="{BB962C8B-B14F-4D97-AF65-F5344CB8AC3E}">
        <p14:creationId xmlns:p14="http://schemas.microsoft.com/office/powerpoint/2010/main" val="225055518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nodeType="clickPar">
                      <p:stCondLst>
                        <p:cond delay="indefinite"/>
                      </p:stCondLst>
                      <p:childTnLst>
                        <p:par>
                          <p:cTn id="44" fill="hold" nodeType="withGroup">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7" fill="hold" nodeType="clickPar">
                      <p:stCondLst>
                        <p:cond delay="indefinite"/>
                      </p:stCondLst>
                      <p:childTnLst>
                        <p:par>
                          <p:cTn id="48" fill="hold" nodeType="withGroup">
                            <p:stCondLst>
                              <p:cond delay="0"/>
                            </p:stCondLst>
                            <p:childTnLst>
                              <p:par>
                                <p:cTn id="49" presetID="1" presetClass="entr" presetSubtype="0" fill="hold" nodeType="clickEffect">
                                  <p:stCondLst>
                                    <p:cond delay="0"/>
                                  </p:stCondLst>
                                  <p:childTnLst>
                                    <p:set>
                                      <p:cBhvr>
                                        <p:cTn id="5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51" fill="hold" nodeType="clickPar">
                      <p:stCondLst>
                        <p:cond delay="indefinite"/>
                      </p:stCondLst>
                      <p:childTnLst>
                        <p:par>
                          <p:cTn id="52" fill="hold" nodeType="withGroup">
                            <p:stCondLst>
                              <p:cond delay="0"/>
                            </p:stCondLst>
                            <p:childTnLst>
                              <p:par>
                                <p:cTn id="53" presetID="1" presetClass="entr" presetSubtype="0" fill="hold" nodeType="clickEffect">
                                  <p:stCondLst>
                                    <p:cond delay="0"/>
                                  </p:stCondLst>
                                  <p:childTnLst>
                                    <p:set>
                                      <p:cBhvr>
                                        <p:cTn id="54"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55" fill="hold" nodeType="clickPar">
                      <p:stCondLst>
                        <p:cond delay="indefinite"/>
                      </p:stCondLst>
                      <p:childTnLst>
                        <p:par>
                          <p:cTn id="56" fill="hold" nodeType="withGroup">
                            <p:stCondLst>
                              <p:cond delay="0"/>
                            </p:stCondLst>
                            <p:childTnLst>
                              <p:par>
                                <p:cTn id="57" presetID="1" presetClass="entr" presetSubtype="0" fill="hold" nodeType="clickEffect">
                                  <p:stCondLst>
                                    <p:cond delay="0"/>
                                  </p:stCondLst>
                                  <p:childTnLst>
                                    <p:set>
                                      <p:cBhvr>
                                        <p:cTn id="58"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2DE07BC2-FE85-B925-AA51-8E5BF4A12481}"/>
              </a:ext>
            </a:extLst>
          </p:cNvPr>
          <p:cNvSpPr>
            <a:spLocks noGrp="1"/>
          </p:cNvSpPr>
          <p:nvPr>
            <p:ph type="title"/>
          </p:nvPr>
        </p:nvSpPr>
        <p:spPr>
          <a:xfrm>
            <a:off x="250825" y="2635"/>
            <a:ext cx="8229600" cy="1143000"/>
          </a:xfrm>
        </p:spPr>
        <p:txBody>
          <a:bodyPr/>
          <a:lstStyle/>
          <a:p>
            <a:r>
              <a:rPr lang="en-US" altLang="en-US" b="1" dirty="0">
                <a:latin typeface="Arial"/>
                <a:cs typeface="Arial"/>
              </a:rPr>
              <a:t>Care Act 2014</a:t>
            </a:r>
          </a:p>
        </p:txBody>
      </p:sp>
      <p:sp>
        <p:nvSpPr>
          <p:cNvPr id="35842" name="Content Placeholder 2">
            <a:extLst>
              <a:ext uri="{FF2B5EF4-FFF2-40B4-BE49-F238E27FC236}">
                <a16:creationId xmlns:a16="http://schemas.microsoft.com/office/drawing/2014/main" id="{A4431CE9-D30B-14BD-C29E-86B79BADF554}"/>
              </a:ext>
            </a:extLst>
          </p:cNvPr>
          <p:cNvSpPr>
            <a:spLocks noGrp="1"/>
          </p:cNvSpPr>
          <p:nvPr>
            <p:ph idx="1"/>
          </p:nvPr>
        </p:nvSpPr>
        <p:spPr>
          <a:xfrm>
            <a:off x="504860" y="1148776"/>
            <a:ext cx="8229600" cy="3916362"/>
          </a:xfrm>
        </p:spPr>
        <p:txBody>
          <a:bodyPr/>
          <a:lstStyle/>
          <a:p>
            <a:pPr marL="0" indent="0">
              <a:buNone/>
              <a:defRPr/>
            </a:pPr>
            <a:r>
              <a:rPr lang="en-US" sz="1600" dirty="0">
                <a:latin typeface="Arial" panose="020B0604020202020204" pitchFamily="34" charset="0"/>
                <a:ea typeface="+mn-lt"/>
                <a:cs typeface="Arial" panose="020B0604020202020204" pitchFamily="34" charset="0"/>
              </a:rPr>
              <a:t>Encompasses various areas that focus on the welfare and well-being of adults in need of care and support.</a:t>
            </a:r>
          </a:p>
          <a:p>
            <a:pPr marL="0" indent="0">
              <a:buFont typeface="Arial" panose="020B0604020202020204" pitchFamily="34" charset="0"/>
              <a:buNone/>
              <a:defRPr/>
            </a:pPr>
            <a:r>
              <a:rPr lang="en-US" altLang="en-US" sz="1600" dirty="0">
                <a:latin typeface="Arial" panose="020B0604020202020204" pitchFamily="34" charset="0"/>
                <a:cs typeface="Arial" panose="020B0604020202020204" pitchFamily="34" charset="0"/>
              </a:rPr>
              <a:t>Has 6 key areas including:</a:t>
            </a:r>
          </a:p>
          <a:p>
            <a:pPr>
              <a:defRPr/>
            </a:pPr>
            <a:r>
              <a:rPr lang="en-US" sz="1600" b="1" dirty="0">
                <a:latin typeface="Arial" panose="020B0604020202020204" pitchFamily="34" charset="0"/>
                <a:ea typeface="+mn-lt"/>
                <a:cs typeface="Arial" panose="020B0604020202020204" pitchFamily="34" charset="0"/>
              </a:rPr>
              <a:t>Promotion of Wellbeing:</a:t>
            </a:r>
            <a:r>
              <a:rPr lang="en-US" sz="1600" dirty="0">
                <a:latin typeface="Arial" panose="020B0604020202020204" pitchFamily="34" charset="0"/>
                <a:ea typeface="+mn-lt"/>
                <a:cs typeface="Arial" panose="020B0604020202020204" pitchFamily="34" charset="0"/>
              </a:rPr>
              <a:t> </a:t>
            </a:r>
            <a:r>
              <a:rPr lang="en-US" sz="1600" dirty="0" err="1">
                <a:latin typeface="Arial" panose="020B0604020202020204" pitchFamily="34" charset="0"/>
                <a:ea typeface="+mn-lt"/>
                <a:cs typeface="Arial" panose="020B0604020202020204" pitchFamily="34" charset="0"/>
              </a:rPr>
              <a:t>Emphasises</a:t>
            </a:r>
            <a:r>
              <a:rPr lang="en-US" sz="1600" dirty="0">
                <a:latin typeface="Arial" panose="020B0604020202020204" pitchFamily="34" charset="0"/>
                <a:ea typeface="+mn-lt"/>
                <a:cs typeface="Arial" panose="020B0604020202020204" pitchFamily="34" charset="0"/>
              </a:rPr>
              <a:t> the importance of individuals' overall wellbeing in social care decisions.</a:t>
            </a:r>
            <a:endParaRPr lang="en-US" altLang="en-US" sz="1600" dirty="0">
              <a:latin typeface="Arial" panose="020B0604020202020204" pitchFamily="34" charset="0"/>
              <a:cs typeface="Arial" panose="020B0604020202020204" pitchFamily="34" charset="0"/>
            </a:endParaRPr>
          </a:p>
          <a:p>
            <a:pPr>
              <a:defRPr/>
            </a:pPr>
            <a:r>
              <a:rPr lang="en-US" sz="1600" b="1" dirty="0">
                <a:latin typeface="Arial" panose="020B0604020202020204" pitchFamily="34" charset="0"/>
                <a:ea typeface="+mn-lt"/>
                <a:cs typeface="Arial" panose="020B0604020202020204" pitchFamily="34" charset="0"/>
              </a:rPr>
              <a:t>Preventing and Delaying Needs:</a:t>
            </a:r>
            <a:r>
              <a:rPr lang="en-US" sz="1600" dirty="0">
                <a:latin typeface="Arial" panose="020B0604020202020204" pitchFamily="34" charset="0"/>
                <a:ea typeface="+mn-lt"/>
                <a:cs typeface="Arial" panose="020B0604020202020204" pitchFamily="34" charset="0"/>
              </a:rPr>
              <a:t> Encourages actions to prevent or delay the development of care needs.</a:t>
            </a:r>
            <a:endParaRPr lang="en-US" sz="1600" dirty="0">
              <a:latin typeface="Arial" panose="020B0604020202020204" pitchFamily="34" charset="0"/>
              <a:cs typeface="Arial" panose="020B0604020202020204" pitchFamily="34" charset="0"/>
            </a:endParaRPr>
          </a:p>
          <a:p>
            <a:pPr>
              <a:defRPr/>
            </a:pPr>
            <a:r>
              <a:rPr lang="en-US" sz="1600" b="1" dirty="0">
                <a:latin typeface="Arial" panose="020B0604020202020204" pitchFamily="34" charset="0"/>
                <a:ea typeface="+mn-lt"/>
                <a:cs typeface="Arial" panose="020B0604020202020204" pitchFamily="34" charset="0"/>
              </a:rPr>
              <a:t>Assessment and Eligibility:</a:t>
            </a:r>
            <a:r>
              <a:rPr lang="en-US" sz="1600" dirty="0">
                <a:latin typeface="Arial" panose="020B0604020202020204" pitchFamily="34" charset="0"/>
                <a:ea typeface="+mn-lt"/>
                <a:cs typeface="Arial" panose="020B0604020202020204" pitchFamily="34" charset="0"/>
              </a:rPr>
              <a:t> Sets clear rules for assessing care needs and eligibility for support.</a:t>
            </a:r>
            <a:endParaRPr lang="en-US" sz="1600" dirty="0">
              <a:latin typeface="Arial" panose="020B0604020202020204" pitchFamily="34" charset="0"/>
              <a:cs typeface="Arial" panose="020B0604020202020204" pitchFamily="34" charset="0"/>
            </a:endParaRPr>
          </a:p>
          <a:p>
            <a:pPr>
              <a:defRPr/>
            </a:pPr>
            <a:r>
              <a:rPr lang="en-US" sz="1600" b="1" dirty="0">
                <a:latin typeface="Arial" panose="020B0604020202020204" pitchFamily="34" charset="0"/>
                <a:ea typeface="+mn-lt"/>
                <a:cs typeface="Arial" panose="020B0604020202020204" pitchFamily="34" charset="0"/>
              </a:rPr>
              <a:t>Personal Budgets and Direct Payments:</a:t>
            </a:r>
            <a:r>
              <a:rPr lang="en-US" sz="1600" dirty="0">
                <a:latin typeface="Arial" panose="020B0604020202020204" pitchFamily="34" charset="0"/>
                <a:ea typeface="+mn-lt"/>
                <a:cs typeface="Arial" panose="020B0604020202020204" pitchFamily="34" charset="0"/>
              </a:rPr>
              <a:t> Promotes individual choice and control over care by offering personal budgets and direct payments.</a:t>
            </a:r>
            <a:endParaRPr lang="en-US" sz="1600" dirty="0">
              <a:latin typeface="Arial" panose="020B0604020202020204" pitchFamily="34" charset="0"/>
              <a:cs typeface="Arial" panose="020B0604020202020204" pitchFamily="34" charset="0"/>
            </a:endParaRPr>
          </a:p>
          <a:p>
            <a:pPr>
              <a:defRPr/>
            </a:pPr>
            <a:r>
              <a:rPr lang="en-US" sz="1600" b="1" dirty="0">
                <a:latin typeface="Arial" panose="020B0604020202020204" pitchFamily="34" charset="0"/>
                <a:ea typeface="+mn-lt"/>
                <a:cs typeface="Arial" panose="020B0604020202020204" pitchFamily="34" charset="0"/>
              </a:rPr>
              <a:t>Care and Support Planning:</a:t>
            </a:r>
            <a:r>
              <a:rPr lang="en-US" sz="1600" dirty="0">
                <a:latin typeface="Arial" panose="020B0604020202020204" pitchFamily="34" charset="0"/>
                <a:ea typeface="+mn-lt"/>
                <a:cs typeface="Arial" panose="020B0604020202020204" pitchFamily="34" charset="0"/>
              </a:rPr>
              <a:t> Requires person-centered care plans reflecting individuals' preferences and strengths.</a:t>
            </a:r>
            <a:endParaRPr lang="en-US" sz="1600" dirty="0">
              <a:latin typeface="Arial" panose="020B0604020202020204" pitchFamily="34" charset="0"/>
              <a:cs typeface="Arial" panose="020B0604020202020204" pitchFamily="34" charset="0"/>
            </a:endParaRPr>
          </a:p>
          <a:p>
            <a:pPr>
              <a:defRPr/>
            </a:pPr>
            <a:r>
              <a:rPr lang="en-US" sz="1600" b="1" dirty="0">
                <a:latin typeface="Arial" panose="020B0604020202020204" pitchFamily="34" charset="0"/>
                <a:ea typeface="+mn-lt"/>
                <a:cs typeface="Arial" panose="020B0604020202020204" pitchFamily="34" charset="0"/>
              </a:rPr>
              <a:t>Safeguarding:</a:t>
            </a:r>
            <a:r>
              <a:rPr lang="en-US" sz="1600" dirty="0">
                <a:latin typeface="Arial" panose="020B0604020202020204" pitchFamily="34" charset="0"/>
                <a:ea typeface="+mn-lt"/>
                <a:cs typeface="Arial" panose="020B0604020202020204" pitchFamily="34" charset="0"/>
              </a:rPr>
              <a:t> Establishes a framework for protecting adults at risk of abuse or neglect.</a:t>
            </a:r>
            <a:endParaRPr lang="en-US" sz="1600" dirty="0">
              <a:latin typeface="Arial" panose="020B0604020202020204" pitchFamily="34" charset="0"/>
              <a:cs typeface="Arial" panose="020B0604020202020204" pitchFamily="34" charset="0"/>
            </a:endParaRPr>
          </a:p>
          <a:p>
            <a:pPr marL="0" indent="0">
              <a:buNone/>
              <a:defRPr/>
            </a:pPr>
            <a:r>
              <a:rPr lang="en-US" sz="2000" dirty="0">
                <a:ea typeface="+mn-lt"/>
                <a:cs typeface="+mn-lt"/>
                <a:hlinkClick r:id="rId2"/>
              </a:rPr>
              <a:t>https://www.youtube.com/watch?v=l-yeoMMKIto</a:t>
            </a:r>
            <a:r>
              <a:rPr lang="en-US" sz="2000" dirty="0">
                <a:ea typeface="+mn-lt"/>
                <a:cs typeface="+mn-lt"/>
              </a:rPr>
              <a:t> </a:t>
            </a:r>
            <a:endParaRPr lang="en-US" dirty="0"/>
          </a:p>
        </p:txBody>
      </p:sp>
      <p:sp>
        <p:nvSpPr>
          <p:cNvPr id="4" name="Date Placeholder 3">
            <a:extLst>
              <a:ext uri="{FF2B5EF4-FFF2-40B4-BE49-F238E27FC236}">
                <a16:creationId xmlns:a16="http://schemas.microsoft.com/office/drawing/2014/main" id="{E715458C-2D0F-B830-62A0-B99B746F7B31}"/>
              </a:ext>
            </a:extLst>
          </p:cNvPr>
          <p:cNvSpPr>
            <a:spLocks noGrp="1"/>
          </p:cNvSpPr>
          <p:nvPr>
            <p:ph type="dt" sz="quarter" idx="10"/>
          </p:nvPr>
        </p:nvSpPr>
        <p:spPr/>
        <p:txBody>
          <a:bodyPr/>
          <a:lstStyle/>
          <a:p>
            <a:pPr>
              <a:defRPr/>
            </a:pPr>
            <a:fld id="{D101C78F-F8BE-F842-8E4E-211C5B2E81C7}" type="datetime1">
              <a:rPr lang="en-GB" altLang="en-US" smtClean="0"/>
              <a:pPr>
                <a:defRPr/>
              </a:pPr>
              <a:t>04/09/2025</a:t>
            </a:fld>
            <a:endParaRPr lang="en-GB" altLang="en-US" dirty="0"/>
          </a:p>
        </p:txBody>
      </p:sp>
      <p:sp>
        <p:nvSpPr>
          <p:cNvPr id="10245" name="Slide Number Placeholder 4">
            <a:extLst>
              <a:ext uri="{FF2B5EF4-FFF2-40B4-BE49-F238E27FC236}">
                <a16:creationId xmlns:a16="http://schemas.microsoft.com/office/drawing/2014/main" id="{92BE2590-F3F3-6E2A-DC99-BD73B237A69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1122122-4E10-47A2-8E58-EE027D84BBB8}" type="slidenum">
              <a:rPr lang="en-GB" altLang="en-US" sz="1200" smtClean="0">
                <a:solidFill>
                  <a:srgbClr val="898989"/>
                </a:solidFill>
              </a:rPr>
              <a:pPr>
                <a:spcBef>
                  <a:spcPct val="0"/>
                </a:spcBef>
                <a:buFontTx/>
                <a:buNone/>
              </a:pPr>
              <a:t>32</a:t>
            </a:fld>
            <a:endParaRPr lang="en-GB" altLang="en-US" sz="1200">
              <a:solidFill>
                <a:srgbClr val="898989"/>
              </a:solidFill>
            </a:endParaRPr>
          </a:p>
        </p:txBody>
      </p:sp>
    </p:spTree>
    <p:extLst>
      <p:ext uri="{BB962C8B-B14F-4D97-AF65-F5344CB8AC3E}">
        <p14:creationId xmlns:p14="http://schemas.microsoft.com/office/powerpoint/2010/main" val="150293435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5842">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584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584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584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584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584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5842">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5842">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5842">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D9B81477-F8BC-733D-EF18-6FFE219E995B}"/>
              </a:ext>
            </a:extLst>
          </p:cNvPr>
          <p:cNvSpPr>
            <a:spLocks noGrp="1"/>
          </p:cNvSpPr>
          <p:nvPr>
            <p:ph type="title"/>
          </p:nvPr>
        </p:nvSpPr>
        <p:spPr>
          <a:xfrm>
            <a:off x="457200" y="2264"/>
            <a:ext cx="8229600" cy="1143000"/>
          </a:xfrm>
        </p:spPr>
        <p:txBody>
          <a:bodyPr/>
          <a:lstStyle/>
          <a:p>
            <a:r>
              <a:rPr lang="en-US" altLang="en-US" b="1">
                <a:latin typeface="Arial" panose="020B0604020202020204" pitchFamily="34" charset="0"/>
                <a:cs typeface="Arial" panose="020B0604020202020204" pitchFamily="34" charset="0"/>
              </a:rPr>
              <a:t>Human Rights Act 1998</a:t>
            </a:r>
          </a:p>
        </p:txBody>
      </p:sp>
      <p:sp>
        <p:nvSpPr>
          <p:cNvPr id="36866" name="Content Placeholder 2">
            <a:extLst>
              <a:ext uri="{FF2B5EF4-FFF2-40B4-BE49-F238E27FC236}">
                <a16:creationId xmlns:a16="http://schemas.microsoft.com/office/drawing/2014/main" id="{4BC69602-9DE1-8F1B-F769-F200142594BB}"/>
              </a:ext>
            </a:extLst>
          </p:cNvPr>
          <p:cNvSpPr>
            <a:spLocks noGrp="1"/>
          </p:cNvSpPr>
          <p:nvPr>
            <p:ph idx="1"/>
          </p:nvPr>
        </p:nvSpPr>
        <p:spPr>
          <a:xfrm>
            <a:off x="457200" y="1057715"/>
            <a:ext cx="8686800" cy="3916362"/>
          </a:xfrm>
        </p:spPr>
        <p:txBody>
          <a:bodyPr/>
          <a:lstStyle/>
          <a:p>
            <a:pPr marL="0" indent="0">
              <a:buFont typeface="Arial" panose="020B0604020202020204" pitchFamily="34" charset="0"/>
              <a:buNone/>
              <a:defRPr/>
            </a:pPr>
            <a:r>
              <a:rPr lang="en-US" altLang="en-US" sz="2400" dirty="0">
                <a:latin typeface="Arial"/>
                <a:cs typeface="Arial"/>
              </a:rPr>
              <a:t>Public authorities must follow this act</a:t>
            </a:r>
          </a:p>
          <a:p>
            <a:pPr marL="0" indent="0">
              <a:buNone/>
              <a:defRPr/>
            </a:pPr>
            <a:r>
              <a:rPr lang="en-US" altLang="en-US" sz="2400" dirty="0">
                <a:latin typeface="Arial"/>
                <a:cs typeface="Arial"/>
              </a:rPr>
              <a:t>Rights include: </a:t>
            </a:r>
            <a:endParaRPr lang="en-US" altLang="en-US" sz="2400">
              <a:latin typeface="Arial" panose="020B0604020202020204" pitchFamily="34" charset="0"/>
              <a:cs typeface="Arial" panose="020B0604020202020204" pitchFamily="34" charset="0"/>
            </a:endParaRPr>
          </a:p>
          <a:p>
            <a:pPr>
              <a:defRPr/>
            </a:pPr>
            <a:r>
              <a:rPr lang="en-US" altLang="en-US" sz="2400" dirty="0">
                <a:latin typeface="Arial"/>
                <a:cs typeface="Arial"/>
              </a:rPr>
              <a:t>The right to life,</a:t>
            </a:r>
          </a:p>
          <a:p>
            <a:pPr>
              <a:defRPr/>
            </a:pPr>
            <a:r>
              <a:rPr lang="en-US" altLang="en-US" sz="2400" dirty="0">
                <a:latin typeface="Arial"/>
                <a:cs typeface="Arial"/>
              </a:rPr>
              <a:t>E.g. the right to refuse medical treatment</a:t>
            </a:r>
          </a:p>
          <a:p>
            <a:pPr>
              <a:defRPr/>
            </a:pPr>
            <a:r>
              <a:rPr lang="en-US" altLang="en-US" sz="2400" dirty="0">
                <a:latin typeface="Arial"/>
                <a:cs typeface="Arial"/>
              </a:rPr>
              <a:t>The right to respect for private and family life</a:t>
            </a:r>
          </a:p>
          <a:p>
            <a:pPr>
              <a:defRPr/>
            </a:pPr>
            <a:r>
              <a:rPr lang="en-US" altLang="en-US" sz="2400" dirty="0">
                <a:latin typeface="Arial"/>
                <a:cs typeface="Arial"/>
              </a:rPr>
              <a:t>E.g. the right not to be separated from your children</a:t>
            </a:r>
          </a:p>
          <a:p>
            <a:pPr>
              <a:defRPr/>
            </a:pPr>
            <a:r>
              <a:rPr lang="en-US" sz="2400" dirty="0">
                <a:ea typeface="+mn-lt"/>
                <a:cs typeface="+mn-lt"/>
              </a:rPr>
              <a:t>The Human Rights Act and the principles of support in health and social care are closely linked as they both emphasize and protect the fundamental rights and dignity of individuals.</a:t>
            </a:r>
            <a:endParaRPr lang="en-US" altLang="en-US" sz="2400">
              <a:ea typeface="+mn-lt"/>
              <a:cs typeface="+mn-lt"/>
            </a:endParaRPr>
          </a:p>
          <a:p>
            <a:pPr>
              <a:defRPr/>
            </a:pPr>
            <a:r>
              <a:rPr lang="en-US" sz="2400" dirty="0">
                <a:ea typeface="+mn-lt"/>
                <a:cs typeface="+mn-lt"/>
              </a:rPr>
              <a:t>https://www.youtube.com/watch?v=9noiJnloIKc</a:t>
            </a:r>
            <a:endParaRPr lang="en-US" sz="2400"/>
          </a:p>
        </p:txBody>
      </p:sp>
      <p:sp>
        <p:nvSpPr>
          <p:cNvPr id="4" name="Date Placeholder 3">
            <a:extLst>
              <a:ext uri="{FF2B5EF4-FFF2-40B4-BE49-F238E27FC236}">
                <a16:creationId xmlns:a16="http://schemas.microsoft.com/office/drawing/2014/main" id="{3EF67D72-1AC9-9905-FA3D-6FEBA2CBF9A6}"/>
              </a:ext>
            </a:extLst>
          </p:cNvPr>
          <p:cNvSpPr>
            <a:spLocks noGrp="1"/>
          </p:cNvSpPr>
          <p:nvPr>
            <p:ph type="dt" sz="quarter" idx="10"/>
          </p:nvPr>
        </p:nvSpPr>
        <p:spPr/>
        <p:txBody>
          <a:bodyPr/>
          <a:lstStyle/>
          <a:p>
            <a:pPr>
              <a:defRPr/>
            </a:pPr>
            <a:fld id="{D101C78F-F8BE-F842-8E4E-211C5B2E81C7}" type="datetime1">
              <a:rPr lang="en-GB" altLang="en-US" smtClean="0"/>
              <a:pPr>
                <a:defRPr/>
              </a:pPr>
              <a:t>04/09/2025</a:t>
            </a:fld>
            <a:endParaRPr lang="en-GB" altLang="en-US" dirty="0"/>
          </a:p>
        </p:txBody>
      </p:sp>
      <p:sp>
        <p:nvSpPr>
          <p:cNvPr id="11269" name="Slide Number Placeholder 4">
            <a:extLst>
              <a:ext uri="{FF2B5EF4-FFF2-40B4-BE49-F238E27FC236}">
                <a16:creationId xmlns:a16="http://schemas.microsoft.com/office/drawing/2014/main" id="{04CC988A-3BB2-8F8A-EF41-BD43E8C6B02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6FA15B61-665B-4F74-85B1-6FEB2DFDFB0C}" type="slidenum">
              <a:rPr lang="en-GB" altLang="en-US" sz="1200" smtClean="0">
                <a:solidFill>
                  <a:srgbClr val="898989"/>
                </a:solidFill>
              </a:rPr>
              <a:pPr>
                <a:spcBef>
                  <a:spcPct val="0"/>
                </a:spcBef>
                <a:buFontTx/>
                <a:buNone/>
              </a:pPr>
              <a:t>33</a:t>
            </a:fld>
            <a:endParaRPr lang="en-GB" altLang="en-US" sz="1200">
              <a:solidFill>
                <a:srgbClr val="898989"/>
              </a:solidFill>
            </a:endParaRPr>
          </a:p>
        </p:txBody>
      </p:sp>
    </p:spTree>
    <p:extLst>
      <p:ext uri="{BB962C8B-B14F-4D97-AF65-F5344CB8AC3E}">
        <p14:creationId xmlns:p14="http://schemas.microsoft.com/office/powerpoint/2010/main" val="112048369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6866">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6866">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6866">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6866">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6866">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6866">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6866">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6866">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AFB18E5D-910B-8063-2E2F-7942E7565BC6}"/>
              </a:ext>
            </a:extLst>
          </p:cNvPr>
          <p:cNvSpPr>
            <a:spLocks noGrp="1"/>
          </p:cNvSpPr>
          <p:nvPr>
            <p:ph type="title"/>
          </p:nvPr>
        </p:nvSpPr>
        <p:spPr>
          <a:xfrm>
            <a:off x="457200" y="20638"/>
            <a:ext cx="8229600" cy="1143000"/>
          </a:xfrm>
        </p:spPr>
        <p:txBody>
          <a:bodyPr/>
          <a:lstStyle/>
          <a:p>
            <a:r>
              <a:rPr lang="en-US" altLang="en-US" b="1" dirty="0">
                <a:latin typeface="Arial"/>
                <a:cs typeface="Arial"/>
              </a:rPr>
              <a:t>Example </a:t>
            </a:r>
          </a:p>
        </p:txBody>
      </p:sp>
      <p:sp>
        <p:nvSpPr>
          <p:cNvPr id="23554" name="Content Placeholder 2">
            <a:extLst>
              <a:ext uri="{FF2B5EF4-FFF2-40B4-BE49-F238E27FC236}">
                <a16:creationId xmlns:a16="http://schemas.microsoft.com/office/drawing/2014/main" id="{75911E76-FCE0-C7C4-6A57-B9E8E11E4017}"/>
              </a:ext>
            </a:extLst>
          </p:cNvPr>
          <p:cNvSpPr>
            <a:spLocks noGrp="1"/>
          </p:cNvSpPr>
          <p:nvPr>
            <p:ph idx="1"/>
          </p:nvPr>
        </p:nvSpPr>
        <p:spPr>
          <a:xfrm>
            <a:off x="225425" y="1163638"/>
            <a:ext cx="8229600" cy="3916362"/>
          </a:xfrm>
        </p:spPr>
        <p:txBody>
          <a:bodyPr/>
          <a:lstStyle/>
          <a:p>
            <a:pPr algn="just"/>
            <a:r>
              <a:rPr lang="en-GB" altLang="en-US" sz="2400">
                <a:latin typeface="Arial" panose="020B0604020202020204" pitchFamily="34" charset="0"/>
                <a:cs typeface="Arial" panose="020B0604020202020204" pitchFamily="34" charset="0"/>
              </a:rPr>
              <a:t>Your husband is suffering from dementia and needs to live in a care home. Your local authority has offered him a place in a care home which is too far away for you and the rest of the family to visit on a regular basis. You’ve asked for a place nearer to your home, but they’ve refused. This could be a breach of your and your husband’s right to respect for family life under article 8. The local authority should consider your rights to a family life when offering your husband a placement.</a:t>
            </a:r>
          </a:p>
          <a:p>
            <a:endParaRPr lang="en-GB" altLang="en-US" sz="2400"/>
          </a:p>
          <a:p>
            <a:r>
              <a:rPr lang="en-GB" altLang="en-US" sz="2400">
                <a:latin typeface="Arial" panose="020B0604020202020204" pitchFamily="34" charset="0"/>
                <a:cs typeface="Arial" panose="020B0604020202020204" pitchFamily="34" charset="0"/>
              </a:rPr>
              <a:t>You could raise the human rights issue with the local authority or make a formal complaint.</a:t>
            </a:r>
          </a:p>
        </p:txBody>
      </p:sp>
      <p:sp>
        <p:nvSpPr>
          <p:cNvPr id="4" name="Date Placeholder 3">
            <a:extLst>
              <a:ext uri="{FF2B5EF4-FFF2-40B4-BE49-F238E27FC236}">
                <a16:creationId xmlns:a16="http://schemas.microsoft.com/office/drawing/2014/main" id="{6D94C82C-9468-3982-E459-2F6490F1BC43}"/>
              </a:ext>
            </a:extLst>
          </p:cNvPr>
          <p:cNvSpPr>
            <a:spLocks noGrp="1"/>
          </p:cNvSpPr>
          <p:nvPr>
            <p:ph type="dt" sz="quarter" idx="10"/>
          </p:nvPr>
        </p:nvSpPr>
        <p:spPr/>
        <p:txBody>
          <a:bodyPr/>
          <a:lstStyle/>
          <a:p>
            <a:pPr>
              <a:defRPr/>
            </a:pPr>
            <a:fld id="{D101C78F-F8BE-F842-8E4E-211C5B2E81C7}" type="datetime1">
              <a:rPr lang="en-GB" altLang="en-US" smtClean="0"/>
              <a:pPr>
                <a:defRPr/>
              </a:pPr>
              <a:t>04/09/2025</a:t>
            </a:fld>
            <a:endParaRPr lang="en-GB" altLang="en-US" dirty="0"/>
          </a:p>
        </p:txBody>
      </p:sp>
      <p:sp>
        <p:nvSpPr>
          <p:cNvPr id="12293" name="Slide Number Placeholder 4">
            <a:extLst>
              <a:ext uri="{FF2B5EF4-FFF2-40B4-BE49-F238E27FC236}">
                <a16:creationId xmlns:a16="http://schemas.microsoft.com/office/drawing/2014/main" id="{56BEE29B-BA7B-89B8-ED54-322F3887C31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66FE23E0-66D6-44D2-9DDF-F4EA2C09DE5A}" type="slidenum">
              <a:rPr lang="en-GB" altLang="en-US" sz="1200" smtClean="0">
                <a:solidFill>
                  <a:srgbClr val="898989"/>
                </a:solidFill>
              </a:rPr>
              <a:pPr>
                <a:spcBef>
                  <a:spcPct val="0"/>
                </a:spcBef>
                <a:buFontTx/>
                <a:buNone/>
              </a:pPr>
              <a:t>34</a:t>
            </a:fld>
            <a:endParaRPr lang="en-GB" altLang="en-US" sz="1200">
              <a:solidFill>
                <a:srgbClr val="898989"/>
              </a:solidFill>
            </a:endParaRPr>
          </a:p>
        </p:txBody>
      </p:sp>
    </p:spTree>
    <p:extLst>
      <p:ext uri="{BB962C8B-B14F-4D97-AF65-F5344CB8AC3E}">
        <p14:creationId xmlns:p14="http://schemas.microsoft.com/office/powerpoint/2010/main" val="230029776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355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AFB18E5D-910B-8063-2E2F-7942E7565BC6}"/>
              </a:ext>
            </a:extLst>
          </p:cNvPr>
          <p:cNvSpPr>
            <a:spLocks noGrp="1"/>
          </p:cNvSpPr>
          <p:nvPr>
            <p:ph type="title"/>
          </p:nvPr>
        </p:nvSpPr>
        <p:spPr>
          <a:xfrm>
            <a:off x="457200" y="20638"/>
            <a:ext cx="8229600" cy="1143000"/>
          </a:xfrm>
        </p:spPr>
        <p:txBody>
          <a:bodyPr/>
          <a:lstStyle/>
          <a:p>
            <a:r>
              <a:rPr lang="en-US" altLang="en-US" b="1" dirty="0">
                <a:latin typeface="Arial"/>
                <a:cs typeface="Arial"/>
              </a:rPr>
              <a:t>Health and Care Act 2022</a:t>
            </a:r>
          </a:p>
        </p:txBody>
      </p:sp>
      <p:sp>
        <p:nvSpPr>
          <p:cNvPr id="23554" name="Content Placeholder 2">
            <a:extLst>
              <a:ext uri="{FF2B5EF4-FFF2-40B4-BE49-F238E27FC236}">
                <a16:creationId xmlns:a16="http://schemas.microsoft.com/office/drawing/2014/main" id="{75911E76-FCE0-C7C4-6A57-B9E8E11E4017}"/>
              </a:ext>
            </a:extLst>
          </p:cNvPr>
          <p:cNvSpPr>
            <a:spLocks noGrp="1"/>
          </p:cNvSpPr>
          <p:nvPr>
            <p:ph idx="1"/>
          </p:nvPr>
        </p:nvSpPr>
        <p:spPr>
          <a:xfrm>
            <a:off x="225425" y="1163638"/>
            <a:ext cx="8677072" cy="4490293"/>
          </a:xfrm>
        </p:spPr>
        <p:txBody>
          <a:bodyPr/>
          <a:lstStyle/>
          <a:p>
            <a:pPr algn="just"/>
            <a:r>
              <a:rPr lang="en-GB" sz="2400" dirty="0">
                <a:latin typeface="Arial" panose="020B0604020202020204" pitchFamily="34" charset="0"/>
                <a:cs typeface="Arial" panose="020B0604020202020204" pitchFamily="34" charset="0"/>
              </a:rPr>
              <a:t>The </a:t>
            </a:r>
            <a:r>
              <a:rPr lang="en-GB" sz="2400" b="1" dirty="0">
                <a:latin typeface="Arial" panose="020B0604020202020204" pitchFamily="34" charset="0"/>
                <a:cs typeface="Arial" panose="020B0604020202020204" pitchFamily="34" charset="0"/>
              </a:rPr>
              <a:t>Health and Care Act 2022</a:t>
            </a:r>
            <a:r>
              <a:rPr lang="en-GB" sz="2400" dirty="0">
                <a:latin typeface="Arial" panose="020B0604020202020204" pitchFamily="34" charset="0"/>
                <a:cs typeface="Arial" panose="020B0604020202020204" pitchFamily="34" charset="0"/>
              </a:rPr>
              <a:t> is integral to the implementation of integrated Care</a:t>
            </a:r>
          </a:p>
          <a:p>
            <a:pPr algn="just"/>
            <a:endParaRPr lang="en-GB" sz="2400" dirty="0">
              <a:latin typeface="Arial" panose="020B0604020202020204" pitchFamily="34" charset="0"/>
              <a:cs typeface="Arial" panose="020B0604020202020204" pitchFamily="34" charset="0"/>
            </a:endParaRPr>
          </a:p>
          <a:p>
            <a:pPr algn="just"/>
            <a:r>
              <a:rPr lang="en-GB" sz="2400" dirty="0">
                <a:solidFill>
                  <a:srgbClr val="000000"/>
                </a:solidFill>
                <a:latin typeface="Arial" panose="020B0604020202020204" pitchFamily="34" charset="0"/>
                <a:ea typeface="+mn-lt"/>
                <a:cs typeface="Arial" panose="020B0604020202020204" pitchFamily="34" charset="0"/>
              </a:rPr>
              <a:t>Lets refresh our memory of the importance of integrated care: </a:t>
            </a:r>
            <a:r>
              <a:rPr lang="en-GB" sz="2400" dirty="0">
                <a:latin typeface="Arial" panose="020B0604020202020204" pitchFamily="34" charset="0"/>
                <a:ea typeface="+mn-lt"/>
                <a:cs typeface="Arial" panose="020B0604020202020204" pitchFamily="34" charset="0"/>
              </a:rPr>
              <a:t>https://www.youtube.com/watch?v=mz4FFE2y8PM&amp;t=23s</a:t>
            </a:r>
          </a:p>
          <a:p>
            <a:pPr algn="just"/>
            <a:endParaRPr lang="en-GB" sz="2400" dirty="0">
              <a:latin typeface="Arial" panose="020B0604020202020204" pitchFamily="34" charset="0"/>
              <a:ea typeface="+mn-lt"/>
              <a:cs typeface="Arial" panose="020B0604020202020204" pitchFamily="34" charset="0"/>
            </a:endParaRPr>
          </a:p>
          <a:p>
            <a:pPr algn="just"/>
            <a:r>
              <a:rPr lang="en-GB" sz="2400" dirty="0">
                <a:solidFill>
                  <a:srgbClr val="0B0C0C"/>
                </a:solidFill>
                <a:latin typeface="Arial" panose="020B0604020202020204" pitchFamily="34" charset="0"/>
                <a:cs typeface="Arial" panose="020B0604020202020204" pitchFamily="34" charset="0"/>
              </a:rPr>
              <a:t>Can you locate the Health and Care Act 2022 online and find relevant information related to integrated care</a:t>
            </a:r>
          </a:p>
          <a:p>
            <a:pPr algn="just"/>
            <a:r>
              <a:rPr lang="en-GB" sz="2400" dirty="0">
                <a:solidFill>
                  <a:srgbClr val="0B0C0C"/>
                </a:solidFill>
                <a:highlight>
                  <a:srgbClr val="FFFF00"/>
                </a:highlight>
                <a:latin typeface="Arial" panose="020B0604020202020204" pitchFamily="34" charset="0"/>
                <a:cs typeface="Arial" panose="020B0604020202020204" pitchFamily="34" charset="0"/>
              </a:rPr>
              <a:t>How would you use this in your assignment?</a:t>
            </a:r>
          </a:p>
        </p:txBody>
      </p:sp>
      <p:sp>
        <p:nvSpPr>
          <p:cNvPr id="4" name="Date Placeholder 3">
            <a:extLst>
              <a:ext uri="{FF2B5EF4-FFF2-40B4-BE49-F238E27FC236}">
                <a16:creationId xmlns:a16="http://schemas.microsoft.com/office/drawing/2014/main" id="{6D94C82C-9468-3982-E459-2F6490F1BC43}"/>
              </a:ext>
            </a:extLst>
          </p:cNvPr>
          <p:cNvSpPr>
            <a:spLocks noGrp="1"/>
          </p:cNvSpPr>
          <p:nvPr>
            <p:ph type="dt" sz="quarter" idx="10"/>
          </p:nvPr>
        </p:nvSpPr>
        <p:spPr/>
        <p:txBody>
          <a:bodyPr/>
          <a:lstStyle/>
          <a:p>
            <a:pPr>
              <a:defRPr/>
            </a:pPr>
            <a:fld id="{D101C78F-F8BE-F842-8E4E-211C5B2E81C7}" type="datetime1">
              <a:rPr lang="en-GB" altLang="en-US" smtClean="0"/>
              <a:pPr>
                <a:defRPr/>
              </a:pPr>
              <a:t>04/09/2025</a:t>
            </a:fld>
            <a:endParaRPr lang="en-GB" altLang="en-US" dirty="0"/>
          </a:p>
        </p:txBody>
      </p:sp>
      <p:sp>
        <p:nvSpPr>
          <p:cNvPr id="12293" name="Slide Number Placeholder 4">
            <a:extLst>
              <a:ext uri="{FF2B5EF4-FFF2-40B4-BE49-F238E27FC236}">
                <a16:creationId xmlns:a16="http://schemas.microsoft.com/office/drawing/2014/main" id="{56BEE29B-BA7B-89B8-ED54-322F3887C31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66FE23E0-66D6-44D2-9DDF-F4EA2C09DE5A}" type="slidenum">
              <a:rPr lang="en-GB" altLang="en-US" sz="1200" smtClean="0">
                <a:solidFill>
                  <a:srgbClr val="898989"/>
                </a:solidFill>
              </a:rPr>
              <a:pPr>
                <a:spcBef>
                  <a:spcPct val="0"/>
                </a:spcBef>
                <a:buFontTx/>
                <a:buNone/>
              </a:pPr>
              <a:t>35</a:t>
            </a:fld>
            <a:endParaRPr lang="en-GB" altLang="en-US" sz="1200">
              <a:solidFill>
                <a:srgbClr val="898989"/>
              </a:solidFill>
            </a:endParaRPr>
          </a:p>
        </p:txBody>
      </p:sp>
    </p:spTree>
    <p:extLst>
      <p:ext uri="{BB962C8B-B14F-4D97-AF65-F5344CB8AC3E}">
        <p14:creationId xmlns:p14="http://schemas.microsoft.com/office/powerpoint/2010/main" val="394333402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F58EB-F204-6595-0A3E-AEF6CCC0FAE2}"/>
              </a:ext>
            </a:extLst>
          </p:cNvPr>
          <p:cNvSpPr>
            <a:spLocks noGrp="1"/>
          </p:cNvSpPr>
          <p:nvPr>
            <p:ph type="title"/>
          </p:nvPr>
        </p:nvSpPr>
        <p:spPr/>
        <p:txBody>
          <a:bodyPr/>
          <a:lstStyle/>
          <a:p>
            <a:r>
              <a:rPr lang="en-GB" sz="4000" b="1" dirty="0"/>
              <a:t>How to Use, Cite and Reference Legislation</a:t>
            </a:r>
          </a:p>
        </p:txBody>
      </p:sp>
      <p:sp>
        <p:nvSpPr>
          <p:cNvPr id="3" name="Content Placeholder 2">
            <a:extLst>
              <a:ext uri="{FF2B5EF4-FFF2-40B4-BE49-F238E27FC236}">
                <a16:creationId xmlns:a16="http://schemas.microsoft.com/office/drawing/2014/main" id="{829D0154-BC74-73AC-9E36-44CEC98B141B}"/>
              </a:ext>
            </a:extLst>
          </p:cNvPr>
          <p:cNvSpPr>
            <a:spLocks noGrp="1"/>
          </p:cNvSpPr>
          <p:nvPr>
            <p:ph idx="1"/>
          </p:nvPr>
        </p:nvSpPr>
        <p:spPr/>
        <p:txBody>
          <a:bodyPr/>
          <a:lstStyle/>
          <a:p>
            <a:r>
              <a:rPr lang="en-US" sz="1800" b="1" dirty="0"/>
              <a:t>In-Text Citation</a:t>
            </a:r>
            <a:endParaRPr lang="en-GB" sz="1800" b="1" dirty="0"/>
          </a:p>
          <a:p>
            <a:r>
              <a:rPr lang="en-US" sz="1800" dirty="0"/>
              <a:t>When referring to legislation in your writing, include the name of the Act and the year in brackets.</a:t>
            </a:r>
            <a:endParaRPr lang="en-GB" sz="1800" dirty="0"/>
          </a:p>
          <a:p>
            <a:r>
              <a:rPr lang="en-US" sz="1800" b="1" i="1" dirty="0"/>
              <a:t>Example:</a:t>
            </a:r>
            <a:endParaRPr lang="en-GB" sz="1800" b="1" i="1" dirty="0"/>
          </a:p>
          <a:p>
            <a:r>
              <a:rPr lang="en-US" sz="1800" dirty="0"/>
              <a:t>The principles of person-</a:t>
            </a:r>
            <a:r>
              <a:rPr lang="en-US" sz="1800" dirty="0" err="1"/>
              <a:t>centred</a:t>
            </a:r>
            <a:r>
              <a:rPr lang="en-US" sz="1800" dirty="0"/>
              <a:t> care are embedded in the Care Act (2014).</a:t>
            </a:r>
          </a:p>
          <a:p>
            <a:endParaRPr lang="en-GB" sz="1800" dirty="0"/>
          </a:p>
          <a:p>
            <a:r>
              <a:rPr lang="en-US" sz="1800" b="1" dirty="0"/>
              <a:t>Full Reference (Reference List)</a:t>
            </a:r>
            <a:endParaRPr lang="en-GB" sz="1800" b="1" dirty="0"/>
          </a:p>
          <a:p>
            <a:r>
              <a:rPr lang="en-US" sz="1800" dirty="0"/>
              <a:t>In your reference list, format the legislation as follows:</a:t>
            </a:r>
            <a:endParaRPr lang="en-GB" sz="1800" dirty="0"/>
          </a:p>
          <a:p>
            <a:r>
              <a:rPr lang="en-US" sz="1800" b="1" i="1" dirty="0"/>
              <a:t>Example:</a:t>
            </a:r>
            <a:endParaRPr lang="en-GB" sz="1800" b="1" i="1" dirty="0"/>
          </a:p>
          <a:p>
            <a:r>
              <a:rPr lang="en-US" sz="1800" dirty="0"/>
              <a:t>Care Act (2014) Legislation.gov.uk. Available at: https://www.legislation.gov.uk/ukpga/2014/23/contents/enacted (Accessed: 10 October 2025).</a:t>
            </a:r>
            <a:endParaRPr lang="en-GB" sz="1800" dirty="0"/>
          </a:p>
          <a:p>
            <a:endParaRPr lang="en-GB" dirty="0"/>
          </a:p>
        </p:txBody>
      </p:sp>
      <p:sp>
        <p:nvSpPr>
          <p:cNvPr id="4" name="Date Placeholder 3">
            <a:extLst>
              <a:ext uri="{FF2B5EF4-FFF2-40B4-BE49-F238E27FC236}">
                <a16:creationId xmlns:a16="http://schemas.microsoft.com/office/drawing/2014/main" id="{E463F80C-C1C9-4A87-49F9-0035C068E27C}"/>
              </a:ext>
            </a:extLst>
          </p:cNvPr>
          <p:cNvSpPr>
            <a:spLocks noGrp="1"/>
          </p:cNvSpPr>
          <p:nvPr>
            <p:ph type="dt" sz="half" idx="10"/>
          </p:nvPr>
        </p:nvSpPr>
        <p:spPr/>
        <p:txBody>
          <a:bodyPr/>
          <a:lstStyle/>
          <a:p>
            <a:pPr>
              <a:defRPr/>
            </a:pPr>
            <a:fld id="{DCD64803-1AF4-4123-B980-9D2E279BEF33}" type="datetime1">
              <a:rPr lang="en-GB" altLang="en-US" smtClean="0"/>
              <a:pPr>
                <a:defRPr/>
              </a:pPr>
              <a:t>04/09/2025</a:t>
            </a:fld>
            <a:endParaRPr lang="en-GB" altLang="en-US" dirty="0"/>
          </a:p>
        </p:txBody>
      </p:sp>
      <p:sp>
        <p:nvSpPr>
          <p:cNvPr id="5" name="Slide Number Placeholder 4">
            <a:extLst>
              <a:ext uri="{FF2B5EF4-FFF2-40B4-BE49-F238E27FC236}">
                <a16:creationId xmlns:a16="http://schemas.microsoft.com/office/drawing/2014/main" id="{E0EBFEB4-C182-2563-2B4D-0E4B2556B9BB}"/>
              </a:ext>
            </a:extLst>
          </p:cNvPr>
          <p:cNvSpPr>
            <a:spLocks noGrp="1"/>
          </p:cNvSpPr>
          <p:nvPr>
            <p:ph type="sldNum" sz="quarter" idx="12"/>
          </p:nvPr>
        </p:nvSpPr>
        <p:spPr/>
        <p:txBody>
          <a:bodyPr/>
          <a:lstStyle/>
          <a:p>
            <a:pPr>
              <a:defRPr/>
            </a:pPr>
            <a:fld id="{B6B2A8D1-34D1-4B5A-9101-518C0E4BB438}" type="slidenum">
              <a:rPr lang="en-GB" altLang="en-US" smtClean="0"/>
              <a:pPr>
                <a:defRPr/>
              </a:pPr>
              <a:t>36</a:t>
            </a:fld>
            <a:endParaRPr lang="en-GB" altLang="en-US"/>
          </a:p>
        </p:txBody>
      </p:sp>
    </p:spTree>
    <p:extLst>
      <p:ext uri="{BB962C8B-B14F-4D97-AF65-F5344CB8AC3E}">
        <p14:creationId xmlns:p14="http://schemas.microsoft.com/office/powerpoint/2010/main" val="219111924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2E2DC9-8528-1609-6828-204C6459E3A7}"/>
              </a:ext>
            </a:extLst>
          </p:cNvPr>
          <p:cNvSpPr>
            <a:spLocks noGrp="1"/>
          </p:cNvSpPr>
          <p:nvPr>
            <p:ph type="title"/>
          </p:nvPr>
        </p:nvSpPr>
        <p:spPr/>
        <p:txBody>
          <a:bodyPr/>
          <a:lstStyle/>
          <a:p>
            <a:r>
              <a:rPr lang="en-GB" sz="4000" b="1" dirty="0"/>
              <a:t>How to Use, Cite and Reference Legislation</a:t>
            </a:r>
          </a:p>
        </p:txBody>
      </p:sp>
      <p:sp>
        <p:nvSpPr>
          <p:cNvPr id="3" name="Content Placeholder 2">
            <a:extLst>
              <a:ext uri="{FF2B5EF4-FFF2-40B4-BE49-F238E27FC236}">
                <a16:creationId xmlns:a16="http://schemas.microsoft.com/office/drawing/2014/main" id="{D11DC52A-BF6A-C834-EEDF-3F3BA91BAF3D}"/>
              </a:ext>
            </a:extLst>
          </p:cNvPr>
          <p:cNvSpPr>
            <a:spLocks noGrp="1"/>
          </p:cNvSpPr>
          <p:nvPr>
            <p:ph idx="1"/>
          </p:nvPr>
        </p:nvSpPr>
        <p:spPr>
          <a:xfrm>
            <a:off x="457200" y="1470484"/>
            <a:ext cx="8229600" cy="3917032"/>
          </a:xfrm>
        </p:spPr>
        <p:txBody>
          <a:bodyPr/>
          <a:lstStyle/>
          <a:p>
            <a:r>
              <a:rPr lang="en-GB" sz="2800" dirty="0"/>
              <a:t>Legislation should be used to:</a:t>
            </a:r>
          </a:p>
          <a:p>
            <a:r>
              <a:rPr lang="en-GB" sz="2800" b="1" dirty="0"/>
              <a:t>Justify practice</a:t>
            </a:r>
            <a:r>
              <a:rPr lang="en-GB" sz="2800" dirty="0"/>
              <a:t> by showing how actions align with legal duties.</a:t>
            </a:r>
          </a:p>
          <a:p>
            <a:r>
              <a:rPr lang="en-GB" sz="2800" b="1" dirty="0"/>
              <a:t>Support critical analysis</a:t>
            </a:r>
            <a:r>
              <a:rPr lang="en-GB" sz="2800" dirty="0"/>
              <a:t> by evaluating how well services meet legislative requirements.</a:t>
            </a:r>
          </a:p>
          <a:p>
            <a:r>
              <a:rPr lang="en-GB" sz="2800" b="1" dirty="0"/>
              <a:t>Highlight gaps or challenges</a:t>
            </a:r>
            <a:r>
              <a:rPr lang="en-GB" sz="2800" dirty="0"/>
              <a:t> in implementation.</a:t>
            </a:r>
          </a:p>
          <a:p>
            <a:r>
              <a:rPr lang="en-GB" sz="2800" b="1" dirty="0"/>
              <a:t>Demonstrate understanding</a:t>
            </a:r>
            <a:r>
              <a:rPr lang="en-GB" sz="2800" dirty="0"/>
              <a:t> of professional responsibilities and rights of service users.</a:t>
            </a:r>
          </a:p>
          <a:p>
            <a:endParaRPr lang="en-GB" dirty="0"/>
          </a:p>
        </p:txBody>
      </p:sp>
      <p:sp>
        <p:nvSpPr>
          <p:cNvPr id="4" name="Date Placeholder 3">
            <a:extLst>
              <a:ext uri="{FF2B5EF4-FFF2-40B4-BE49-F238E27FC236}">
                <a16:creationId xmlns:a16="http://schemas.microsoft.com/office/drawing/2014/main" id="{615D0D12-FA04-9B5F-4417-2CF3EAEE77E1}"/>
              </a:ext>
            </a:extLst>
          </p:cNvPr>
          <p:cNvSpPr>
            <a:spLocks noGrp="1"/>
          </p:cNvSpPr>
          <p:nvPr>
            <p:ph type="dt" sz="half" idx="10"/>
          </p:nvPr>
        </p:nvSpPr>
        <p:spPr/>
        <p:txBody>
          <a:bodyPr/>
          <a:lstStyle/>
          <a:p>
            <a:pPr>
              <a:defRPr/>
            </a:pPr>
            <a:fld id="{DCD64803-1AF4-4123-B980-9D2E279BEF33}" type="datetime1">
              <a:rPr lang="en-GB" altLang="en-US" smtClean="0"/>
              <a:pPr>
                <a:defRPr/>
              </a:pPr>
              <a:t>04/09/2025</a:t>
            </a:fld>
            <a:endParaRPr lang="en-GB" altLang="en-US" dirty="0"/>
          </a:p>
        </p:txBody>
      </p:sp>
      <p:sp>
        <p:nvSpPr>
          <p:cNvPr id="5" name="Slide Number Placeholder 4">
            <a:extLst>
              <a:ext uri="{FF2B5EF4-FFF2-40B4-BE49-F238E27FC236}">
                <a16:creationId xmlns:a16="http://schemas.microsoft.com/office/drawing/2014/main" id="{6CC13FE2-3EFA-6C85-44C2-47BB5239D4EC}"/>
              </a:ext>
            </a:extLst>
          </p:cNvPr>
          <p:cNvSpPr>
            <a:spLocks noGrp="1"/>
          </p:cNvSpPr>
          <p:nvPr>
            <p:ph type="sldNum" sz="quarter" idx="12"/>
          </p:nvPr>
        </p:nvSpPr>
        <p:spPr/>
        <p:txBody>
          <a:bodyPr/>
          <a:lstStyle/>
          <a:p>
            <a:pPr>
              <a:defRPr/>
            </a:pPr>
            <a:fld id="{B6B2A8D1-34D1-4B5A-9101-518C0E4BB438}" type="slidenum">
              <a:rPr lang="en-GB" altLang="en-US" smtClean="0"/>
              <a:pPr>
                <a:defRPr/>
              </a:pPr>
              <a:t>37</a:t>
            </a:fld>
            <a:endParaRPr lang="en-GB" altLang="en-US"/>
          </a:p>
        </p:txBody>
      </p:sp>
    </p:spTree>
    <p:extLst>
      <p:ext uri="{BB962C8B-B14F-4D97-AF65-F5344CB8AC3E}">
        <p14:creationId xmlns:p14="http://schemas.microsoft.com/office/powerpoint/2010/main" val="135510147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9631EB8D-7E21-5C30-930F-5E00C05097FE}"/>
              </a:ext>
            </a:extLst>
          </p:cNvPr>
          <p:cNvSpPr>
            <a:spLocks noGrp="1"/>
          </p:cNvSpPr>
          <p:nvPr>
            <p:ph type="title"/>
          </p:nvPr>
        </p:nvSpPr>
        <p:spPr>
          <a:xfrm>
            <a:off x="250825" y="360261"/>
            <a:ext cx="8435975" cy="700088"/>
          </a:xfrm>
        </p:spPr>
        <p:txBody>
          <a:bodyPr/>
          <a:lstStyle/>
          <a:p>
            <a:r>
              <a:rPr lang="en-US" altLang="en-US" sz="3200" b="1" dirty="0">
                <a:latin typeface="Arial"/>
                <a:cs typeface="Arial"/>
              </a:rPr>
              <a:t>Legislation Activity</a:t>
            </a:r>
            <a:br>
              <a:rPr lang="en-US" altLang="en-US" sz="3200" b="1" dirty="0">
                <a:latin typeface="Arial" panose="020B0604020202020204" pitchFamily="34" charset="0"/>
                <a:cs typeface="Arial" panose="020B0604020202020204" pitchFamily="34" charset="0"/>
              </a:rPr>
            </a:br>
            <a:endParaRPr lang="en-GB" altLang="en-US" sz="32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259B6DB-4C4A-5DC9-96BF-3B1DF0DCB680}"/>
              </a:ext>
            </a:extLst>
          </p:cNvPr>
          <p:cNvSpPr>
            <a:spLocks noGrp="1"/>
          </p:cNvSpPr>
          <p:nvPr>
            <p:ph idx="1"/>
          </p:nvPr>
        </p:nvSpPr>
        <p:spPr>
          <a:xfrm>
            <a:off x="747117" y="1452512"/>
            <a:ext cx="7913923" cy="4679950"/>
          </a:xfrm>
        </p:spPr>
        <p:txBody>
          <a:bodyPr/>
          <a:lstStyle/>
          <a:p>
            <a:pPr marL="0" indent="0">
              <a:spcAft>
                <a:spcPts val="600"/>
              </a:spcAft>
              <a:buNone/>
              <a:defRPr/>
            </a:pPr>
            <a:r>
              <a:rPr lang="en-GB" sz="2800" dirty="0">
                <a:latin typeface="Arial" panose="020B0604020202020204" pitchFamily="34" charset="0"/>
                <a:cs typeface="Arial" panose="020B0604020202020204" pitchFamily="34" charset="0"/>
              </a:rPr>
              <a:t>Choose a piece of legislation listed on the previous slide. Can you relate it to your assignment task? </a:t>
            </a:r>
          </a:p>
          <a:p>
            <a:pPr marL="0" indent="0">
              <a:spcAft>
                <a:spcPts val="600"/>
              </a:spcAft>
              <a:buNone/>
              <a:defRPr/>
            </a:pPr>
            <a:r>
              <a:rPr lang="en-GB" sz="2800" dirty="0">
                <a:latin typeface="Arial" panose="020B0604020202020204" pitchFamily="34" charset="0"/>
                <a:cs typeface="Arial" panose="020B0604020202020204" pitchFamily="34" charset="0"/>
              </a:rPr>
              <a:t>Produce a paragraph discussing the legislation and its relevance to your assignment.</a:t>
            </a:r>
          </a:p>
          <a:p>
            <a:pPr>
              <a:defRPr/>
            </a:pPr>
            <a:endParaRPr lang="en-GB" sz="1600" dirty="0"/>
          </a:p>
          <a:p>
            <a:pPr>
              <a:defRPr/>
            </a:pPr>
            <a:endParaRPr lang="en-GB" sz="1600" dirty="0"/>
          </a:p>
          <a:p>
            <a:pPr marL="0" indent="0">
              <a:buFont typeface="Arial" panose="020B0604020202020204" pitchFamily="34" charset="0"/>
              <a:buNone/>
              <a:defRPr/>
            </a:pPr>
            <a:r>
              <a:rPr lang="en-GB" sz="2000" dirty="0"/>
              <a:t>  </a:t>
            </a:r>
          </a:p>
        </p:txBody>
      </p:sp>
      <p:sp>
        <p:nvSpPr>
          <p:cNvPr id="4" name="Date Placeholder 3">
            <a:extLst>
              <a:ext uri="{FF2B5EF4-FFF2-40B4-BE49-F238E27FC236}">
                <a16:creationId xmlns:a16="http://schemas.microsoft.com/office/drawing/2014/main" id="{331290E3-BF63-50DA-FD67-C5055E3A307C}"/>
              </a:ext>
            </a:extLst>
          </p:cNvPr>
          <p:cNvSpPr>
            <a:spLocks noGrp="1"/>
          </p:cNvSpPr>
          <p:nvPr>
            <p:ph type="dt" sz="quarter" idx="10"/>
          </p:nvPr>
        </p:nvSpPr>
        <p:spPr/>
        <p:txBody>
          <a:bodyPr/>
          <a:lstStyle/>
          <a:p>
            <a:pPr>
              <a:defRPr/>
            </a:pPr>
            <a:fld id="{28DDA8DA-7A9D-4D8F-A771-5117253E7342}" type="datetime1">
              <a:rPr lang="en-GB" altLang="en-US" smtClean="0"/>
              <a:pPr>
                <a:defRPr/>
              </a:pPr>
              <a:t>04/09/2025</a:t>
            </a:fld>
            <a:endParaRPr lang="en-GB" altLang="en-US" dirty="0"/>
          </a:p>
        </p:txBody>
      </p:sp>
      <p:sp>
        <p:nvSpPr>
          <p:cNvPr id="8197" name="Slide Number Placeholder 4">
            <a:extLst>
              <a:ext uri="{FF2B5EF4-FFF2-40B4-BE49-F238E27FC236}">
                <a16:creationId xmlns:a16="http://schemas.microsoft.com/office/drawing/2014/main" id="{5D3CE6FC-F24D-95C3-E97D-60553E19CD8B}"/>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40FDE29-9A86-4F8A-A55A-502467370BD1}" type="slidenum">
              <a:rPr lang="en-GB" altLang="en-US" sz="1200" smtClean="0">
                <a:solidFill>
                  <a:srgbClr val="898989"/>
                </a:solidFill>
              </a:rPr>
              <a:pPr>
                <a:spcBef>
                  <a:spcPct val="0"/>
                </a:spcBef>
                <a:buFontTx/>
                <a:buNone/>
              </a:pPr>
              <a:t>38</a:t>
            </a:fld>
            <a:endParaRPr lang="en-GB" altLang="en-US" sz="1200">
              <a:solidFill>
                <a:srgbClr val="898989"/>
              </a:solidFill>
            </a:endParaRPr>
          </a:p>
        </p:txBody>
      </p:sp>
    </p:spTree>
    <p:extLst>
      <p:ext uri="{BB962C8B-B14F-4D97-AF65-F5344CB8AC3E}">
        <p14:creationId xmlns:p14="http://schemas.microsoft.com/office/powerpoint/2010/main" val="122497258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6D94C82C-9468-3982-E459-2F6490F1BC43}"/>
              </a:ext>
            </a:extLst>
          </p:cNvPr>
          <p:cNvSpPr>
            <a:spLocks noGrp="1"/>
          </p:cNvSpPr>
          <p:nvPr>
            <p:ph type="dt" sz="quarter" idx="10"/>
          </p:nvPr>
        </p:nvSpPr>
        <p:spPr/>
        <p:txBody>
          <a:bodyPr/>
          <a:lstStyle/>
          <a:p>
            <a:pPr>
              <a:defRPr/>
            </a:pPr>
            <a:fld id="{D101C78F-F8BE-F842-8E4E-211C5B2E81C7}" type="datetime1">
              <a:rPr lang="en-GB" altLang="en-US" smtClean="0"/>
              <a:pPr>
                <a:defRPr/>
              </a:pPr>
              <a:t>04/09/2025</a:t>
            </a:fld>
            <a:endParaRPr lang="en-GB" altLang="en-US" dirty="0"/>
          </a:p>
        </p:txBody>
      </p:sp>
      <p:sp>
        <p:nvSpPr>
          <p:cNvPr id="12293" name="Slide Number Placeholder 4">
            <a:extLst>
              <a:ext uri="{FF2B5EF4-FFF2-40B4-BE49-F238E27FC236}">
                <a16:creationId xmlns:a16="http://schemas.microsoft.com/office/drawing/2014/main" id="{56BEE29B-BA7B-89B8-ED54-322F3887C31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66FE23E0-66D6-44D2-9DDF-F4EA2C09DE5A}" type="slidenum">
              <a:rPr lang="en-GB" altLang="en-US" sz="1200" smtClean="0">
                <a:solidFill>
                  <a:srgbClr val="898989"/>
                </a:solidFill>
              </a:rPr>
              <a:pPr>
                <a:spcBef>
                  <a:spcPct val="0"/>
                </a:spcBef>
                <a:buFontTx/>
                <a:buNone/>
              </a:pPr>
              <a:t>39</a:t>
            </a:fld>
            <a:endParaRPr lang="en-GB" altLang="en-US" sz="1200">
              <a:solidFill>
                <a:srgbClr val="898989"/>
              </a:solidFill>
            </a:endParaRPr>
          </a:p>
        </p:txBody>
      </p:sp>
      <p:pic>
        <p:nvPicPr>
          <p:cNvPr id="7" name="Picture 6" descr="A coffee cup with a steam coming out of it&#10;&#10;Description automatically generated">
            <a:extLst>
              <a:ext uri="{FF2B5EF4-FFF2-40B4-BE49-F238E27FC236}">
                <a16:creationId xmlns:a16="http://schemas.microsoft.com/office/drawing/2014/main" id="{3BAEC2DD-F352-B583-C5D2-CA28433BC065}"/>
              </a:ext>
            </a:extLst>
          </p:cNvPr>
          <p:cNvPicPr>
            <a:picLocks noChangeAspect="1"/>
          </p:cNvPicPr>
          <p:nvPr/>
        </p:nvPicPr>
        <p:blipFill>
          <a:blip r:embed="rId2"/>
          <a:stretch>
            <a:fillRect/>
          </a:stretch>
        </p:blipFill>
        <p:spPr>
          <a:xfrm>
            <a:off x="2517944" y="956656"/>
            <a:ext cx="4254027" cy="4263754"/>
          </a:xfrm>
          <a:prstGeom prst="rect">
            <a:avLst/>
          </a:prstGeom>
        </p:spPr>
      </p:pic>
    </p:spTree>
    <p:extLst>
      <p:ext uri="{BB962C8B-B14F-4D97-AF65-F5344CB8AC3E}">
        <p14:creationId xmlns:p14="http://schemas.microsoft.com/office/powerpoint/2010/main" val="163327964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a:extLst>
              <a:ext uri="{FF2B5EF4-FFF2-40B4-BE49-F238E27FC236}">
                <a16:creationId xmlns:a16="http://schemas.microsoft.com/office/drawing/2014/main" id="{1A8B9A1F-36BA-C1D2-1593-D7A4CF02E44B}"/>
              </a:ext>
            </a:extLst>
          </p:cNvPr>
          <p:cNvSpPr>
            <a:spLocks noGrp="1"/>
          </p:cNvSpPr>
          <p:nvPr>
            <p:ph type="title"/>
          </p:nvPr>
        </p:nvSpPr>
        <p:spPr>
          <a:xfrm>
            <a:off x="-323850" y="114300"/>
            <a:ext cx="9936163" cy="1143000"/>
          </a:xfrm>
        </p:spPr>
        <p:txBody>
          <a:bodyPr/>
          <a:lstStyle/>
          <a:p>
            <a:r>
              <a:rPr lang="en-US" altLang="en-US" sz="3600" b="1" dirty="0">
                <a:latin typeface="Arial" panose="020B0604020202020204" pitchFamily="34" charset="0"/>
                <a:cs typeface="Arial" panose="020B0604020202020204" pitchFamily="34" charset="0"/>
              </a:rPr>
              <a:t>Recap of Week 3 – Person Centered Care</a:t>
            </a:r>
          </a:p>
        </p:txBody>
      </p:sp>
      <p:sp>
        <p:nvSpPr>
          <p:cNvPr id="3" name="Content Placeholder 2">
            <a:extLst>
              <a:ext uri="{FF2B5EF4-FFF2-40B4-BE49-F238E27FC236}">
                <a16:creationId xmlns:a16="http://schemas.microsoft.com/office/drawing/2014/main" id="{8C4A7C11-015C-D1D5-4177-75E034F270A1}"/>
              </a:ext>
            </a:extLst>
          </p:cNvPr>
          <p:cNvSpPr>
            <a:spLocks noGrp="1"/>
          </p:cNvSpPr>
          <p:nvPr>
            <p:ph idx="1"/>
          </p:nvPr>
        </p:nvSpPr>
        <p:spPr>
          <a:xfrm>
            <a:off x="457200" y="1341438"/>
            <a:ext cx="8507413" cy="3916362"/>
          </a:xfrm>
        </p:spPr>
        <p:txBody>
          <a:bodyPr/>
          <a:lstStyle/>
          <a:p>
            <a:pPr>
              <a:defRPr/>
            </a:pPr>
            <a:r>
              <a:rPr lang="en-US" sz="2800" dirty="0">
                <a:latin typeface="Arial" panose="020B0604020202020204" pitchFamily="34" charset="0"/>
                <a:cs typeface="Arial" panose="020B0604020202020204" pitchFamily="34" charset="0"/>
              </a:rPr>
              <a:t>What would person centered care look like for you?</a:t>
            </a:r>
          </a:p>
          <a:p>
            <a:pPr marL="0" indent="0">
              <a:buFont typeface="Arial" panose="020B0604020202020204" pitchFamily="34" charset="0"/>
              <a:buNone/>
              <a:defRPr/>
            </a:pPr>
            <a:r>
              <a:rPr lang="en-US" sz="2800" dirty="0">
                <a:latin typeface="Arial" panose="020B0604020202020204" pitchFamily="34" charset="0"/>
                <a:cs typeface="Arial" panose="020B0604020202020204" pitchFamily="34" charset="0"/>
              </a:rPr>
              <a:t>Imagine you are going into the maternity ward to give birth to your first baby (or supporting your partner during her </a:t>
            </a:r>
            <a:r>
              <a:rPr lang="en-US" sz="2800" dirty="0" err="1">
                <a:latin typeface="Arial" panose="020B0604020202020204" pitchFamily="34" charset="0"/>
                <a:cs typeface="Arial" panose="020B0604020202020204" pitchFamily="34" charset="0"/>
              </a:rPr>
              <a:t>labour</a:t>
            </a:r>
            <a:r>
              <a:rPr lang="en-US" sz="2800" dirty="0">
                <a:latin typeface="Arial" panose="020B0604020202020204" pitchFamily="34" charset="0"/>
                <a:cs typeface="Arial" panose="020B0604020202020204" pitchFamily="34" charset="0"/>
              </a:rPr>
              <a:t>).</a:t>
            </a:r>
          </a:p>
          <a:p>
            <a:pPr>
              <a:defRPr/>
            </a:pPr>
            <a:r>
              <a:rPr lang="en-US" sz="2800" dirty="0">
                <a:latin typeface="Arial" panose="020B0604020202020204" pitchFamily="34" charset="0"/>
                <a:cs typeface="Arial" panose="020B0604020202020204" pitchFamily="34" charset="0"/>
              </a:rPr>
              <a:t>What would demonstrate that you are receiving patient-</a:t>
            </a:r>
            <a:r>
              <a:rPr lang="en-US" sz="2800" dirty="0" err="1">
                <a:latin typeface="Arial" panose="020B0604020202020204" pitchFamily="34" charset="0"/>
                <a:cs typeface="Arial" panose="020B0604020202020204" pitchFamily="34" charset="0"/>
              </a:rPr>
              <a:t>centred</a:t>
            </a:r>
            <a:r>
              <a:rPr lang="en-US" sz="2800" dirty="0">
                <a:latin typeface="Arial" panose="020B0604020202020204" pitchFamily="34" charset="0"/>
                <a:cs typeface="Arial" panose="020B0604020202020204" pitchFamily="34" charset="0"/>
              </a:rPr>
              <a:t> care?</a:t>
            </a:r>
          </a:p>
          <a:p>
            <a:pPr>
              <a:defRPr/>
            </a:pPr>
            <a:r>
              <a:rPr lang="en-US" sz="2800" dirty="0">
                <a:latin typeface="Arial" panose="020B0604020202020204" pitchFamily="34" charset="0"/>
                <a:cs typeface="Arial" panose="020B0604020202020204" pitchFamily="34" charset="0"/>
              </a:rPr>
              <a:t>Which law or regulation or theory could you link to this description?</a:t>
            </a:r>
          </a:p>
        </p:txBody>
      </p:sp>
      <p:sp>
        <p:nvSpPr>
          <p:cNvPr id="4" name="Date Placeholder 3">
            <a:extLst>
              <a:ext uri="{FF2B5EF4-FFF2-40B4-BE49-F238E27FC236}">
                <a16:creationId xmlns:a16="http://schemas.microsoft.com/office/drawing/2014/main" id="{7B27A2FC-6CFA-4FF3-2A2A-7C53751ED933}"/>
              </a:ext>
            </a:extLst>
          </p:cNvPr>
          <p:cNvSpPr>
            <a:spLocks noGrp="1"/>
          </p:cNvSpPr>
          <p:nvPr>
            <p:ph type="dt" sz="quarter" idx="10"/>
          </p:nvPr>
        </p:nvSpPr>
        <p:spPr/>
        <p:txBody>
          <a:bodyPr/>
          <a:lstStyle/>
          <a:p>
            <a:pPr>
              <a:defRPr/>
            </a:pPr>
            <a:fld id="{8F3CEEB3-3E5E-AF49-A4F8-73A8820F208F}" type="datetime1">
              <a:rPr lang="en-GB" altLang="en-US" smtClean="0"/>
              <a:pPr>
                <a:defRPr/>
              </a:pPr>
              <a:t>04/09/2025</a:t>
            </a:fld>
            <a:endParaRPr lang="en-GB" altLang="en-US" dirty="0"/>
          </a:p>
        </p:txBody>
      </p:sp>
      <p:sp>
        <p:nvSpPr>
          <p:cNvPr id="39941" name="Slide Number Placeholder 4">
            <a:extLst>
              <a:ext uri="{FF2B5EF4-FFF2-40B4-BE49-F238E27FC236}">
                <a16:creationId xmlns:a16="http://schemas.microsoft.com/office/drawing/2014/main" id="{E7E51626-8C8F-D22F-D0DD-B6AC1CAAB7B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F036B21D-251B-402B-BCF4-2A5DCAC9DF2F}" type="slidenum">
              <a:rPr lang="en-GB" altLang="en-US" sz="1200" dirty="0" smtClean="0">
                <a:solidFill>
                  <a:srgbClr val="898989"/>
                </a:solidFill>
              </a:rPr>
              <a:pPr>
                <a:spcBef>
                  <a:spcPct val="0"/>
                </a:spcBef>
                <a:buFontTx/>
                <a:buNone/>
              </a:pPr>
              <a:t>40</a:t>
            </a:fld>
            <a:endParaRPr lang="en-GB" altLang="en-US" sz="1200" dirty="0">
              <a:solidFill>
                <a:srgbClr val="898989"/>
              </a:solidFill>
            </a:endParaRPr>
          </a:p>
        </p:txBody>
      </p:sp>
    </p:spTree>
    <p:extLst>
      <p:ext uri="{BB962C8B-B14F-4D97-AF65-F5344CB8AC3E}">
        <p14:creationId xmlns:p14="http://schemas.microsoft.com/office/powerpoint/2010/main" val="134093351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a:extLst>
              <a:ext uri="{FF2B5EF4-FFF2-40B4-BE49-F238E27FC236}">
                <a16:creationId xmlns:a16="http://schemas.microsoft.com/office/drawing/2014/main" id="{FBB6FFF7-7AF9-AF1E-8D4C-565FAE4D2102}"/>
              </a:ext>
            </a:extLst>
          </p:cNvPr>
          <p:cNvSpPr>
            <a:spLocks noGrp="1"/>
          </p:cNvSpPr>
          <p:nvPr>
            <p:ph type="title"/>
          </p:nvPr>
        </p:nvSpPr>
        <p:spPr/>
        <p:txBody>
          <a:bodyPr/>
          <a:lstStyle/>
          <a:p>
            <a:r>
              <a:rPr lang="en-GB" altLang="en-US" b="1" dirty="0"/>
              <a:t>Quiz</a:t>
            </a:r>
          </a:p>
        </p:txBody>
      </p:sp>
      <p:sp>
        <p:nvSpPr>
          <p:cNvPr id="4" name="Date Placeholder 3">
            <a:extLst>
              <a:ext uri="{FF2B5EF4-FFF2-40B4-BE49-F238E27FC236}">
                <a16:creationId xmlns:a16="http://schemas.microsoft.com/office/drawing/2014/main" id="{3EBA09D5-7847-44F0-9AAE-46E7A68BCE00}"/>
              </a:ext>
            </a:extLst>
          </p:cNvPr>
          <p:cNvSpPr>
            <a:spLocks noGrp="1"/>
          </p:cNvSpPr>
          <p:nvPr>
            <p:ph type="dt" sz="quarter" idx="10"/>
          </p:nvPr>
        </p:nvSpPr>
        <p:spPr/>
        <p:txBody>
          <a:bodyPr/>
          <a:lstStyle/>
          <a:p>
            <a:pPr>
              <a:defRPr/>
            </a:pPr>
            <a:fld id="{C329EE58-E6A4-4677-BD48-D1D3A6272A9B}" type="datetime1">
              <a:rPr lang="en-GB" altLang="en-US" smtClean="0"/>
              <a:pPr>
                <a:defRPr/>
              </a:pPr>
              <a:t>04/09/2025</a:t>
            </a:fld>
            <a:endParaRPr lang="en-GB" altLang="en-US" dirty="0"/>
          </a:p>
        </p:txBody>
      </p:sp>
      <p:sp>
        <p:nvSpPr>
          <p:cNvPr id="40965" name="Slide Number Placeholder 4">
            <a:extLst>
              <a:ext uri="{FF2B5EF4-FFF2-40B4-BE49-F238E27FC236}">
                <a16:creationId xmlns:a16="http://schemas.microsoft.com/office/drawing/2014/main" id="{9C7855BB-C7F8-DECA-B5AC-C3C033D79D9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8DC7C39-4011-429B-9B54-FD21A471D708}" type="slidenum">
              <a:rPr lang="en-GB" altLang="en-US" sz="1200" dirty="0" smtClean="0">
                <a:solidFill>
                  <a:srgbClr val="898989"/>
                </a:solidFill>
              </a:rPr>
              <a:pPr>
                <a:spcBef>
                  <a:spcPct val="0"/>
                </a:spcBef>
                <a:buFontTx/>
                <a:buNone/>
              </a:pPr>
              <a:t>41</a:t>
            </a:fld>
            <a:endParaRPr lang="en-GB" altLang="en-US" sz="1200" dirty="0">
              <a:solidFill>
                <a:srgbClr val="898989"/>
              </a:solidFill>
            </a:endParaRPr>
          </a:p>
        </p:txBody>
      </p:sp>
      <p:sp>
        <p:nvSpPr>
          <p:cNvPr id="3" name="Content Placeholder 2">
            <a:extLst>
              <a:ext uri="{FF2B5EF4-FFF2-40B4-BE49-F238E27FC236}">
                <a16:creationId xmlns:a16="http://schemas.microsoft.com/office/drawing/2014/main" id="{BEE569FF-6040-0EC6-E764-85EB1344138F}"/>
              </a:ext>
            </a:extLst>
          </p:cNvPr>
          <p:cNvSpPr>
            <a:spLocks noGrp="1"/>
          </p:cNvSpPr>
          <p:nvPr>
            <p:ph idx="1"/>
          </p:nvPr>
        </p:nvSpPr>
        <p:spPr/>
        <p:txBody>
          <a:bodyPr/>
          <a:lstStyle/>
          <a:p>
            <a:r>
              <a:rPr lang="en-US" sz="4000" dirty="0"/>
              <a:t>Complete the principles of support quiz on Moodle</a:t>
            </a:r>
          </a:p>
        </p:txBody>
      </p:sp>
    </p:spTree>
    <p:extLst>
      <p:ext uri="{BB962C8B-B14F-4D97-AF65-F5344CB8AC3E}">
        <p14:creationId xmlns:p14="http://schemas.microsoft.com/office/powerpoint/2010/main" val="292159826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a:extLst>
              <a:ext uri="{FF2B5EF4-FFF2-40B4-BE49-F238E27FC236}">
                <a16:creationId xmlns:a16="http://schemas.microsoft.com/office/drawing/2014/main" id="{FBB6FFF7-7AF9-AF1E-8D4C-565FAE4D2102}"/>
              </a:ext>
            </a:extLst>
          </p:cNvPr>
          <p:cNvSpPr>
            <a:spLocks noGrp="1"/>
          </p:cNvSpPr>
          <p:nvPr>
            <p:ph type="title"/>
          </p:nvPr>
        </p:nvSpPr>
        <p:spPr/>
        <p:txBody>
          <a:bodyPr/>
          <a:lstStyle/>
          <a:p>
            <a:r>
              <a:rPr lang="en-GB" altLang="en-US" b="1" dirty="0"/>
              <a:t>Assignment Workshop</a:t>
            </a:r>
          </a:p>
        </p:txBody>
      </p:sp>
      <p:sp>
        <p:nvSpPr>
          <p:cNvPr id="4" name="Date Placeholder 3">
            <a:extLst>
              <a:ext uri="{FF2B5EF4-FFF2-40B4-BE49-F238E27FC236}">
                <a16:creationId xmlns:a16="http://schemas.microsoft.com/office/drawing/2014/main" id="{3EBA09D5-7847-44F0-9AAE-46E7A68BCE00}"/>
              </a:ext>
            </a:extLst>
          </p:cNvPr>
          <p:cNvSpPr>
            <a:spLocks noGrp="1"/>
          </p:cNvSpPr>
          <p:nvPr>
            <p:ph type="dt" sz="quarter" idx="10"/>
          </p:nvPr>
        </p:nvSpPr>
        <p:spPr/>
        <p:txBody>
          <a:bodyPr/>
          <a:lstStyle/>
          <a:p>
            <a:pPr>
              <a:defRPr/>
            </a:pPr>
            <a:fld id="{C329EE58-E6A4-4677-BD48-D1D3A6272A9B}" type="datetime1">
              <a:rPr lang="en-GB" altLang="en-US" smtClean="0"/>
              <a:pPr>
                <a:defRPr/>
              </a:pPr>
              <a:t>04/09/2025</a:t>
            </a:fld>
            <a:endParaRPr lang="en-GB" altLang="en-US" dirty="0"/>
          </a:p>
        </p:txBody>
      </p:sp>
      <p:sp>
        <p:nvSpPr>
          <p:cNvPr id="40965" name="Slide Number Placeholder 4">
            <a:extLst>
              <a:ext uri="{FF2B5EF4-FFF2-40B4-BE49-F238E27FC236}">
                <a16:creationId xmlns:a16="http://schemas.microsoft.com/office/drawing/2014/main" id="{9C7855BB-C7F8-DECA-B5AC-C3C033D79D9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8DC7C39-4011-429B-9B54-FD21A471D708}" type="slidenum">
              <a:rPr lang="en-GB" altLang="en-US" sz="1200" dirty="0" smtClean="0">
                <a:solidFill>
                  <a:srgbClr val="898989"/>
                </a:solidFill>
              </a:rPr>
              <a:pPr>
                <a:spcBef>
                  <a:spcPct val="0"/>
                </a:spcBef>
                <a:buFontTx/>
                <a:buNone/>
              </a:pPr>
              <a:t>42</a:t>
            </a:fld>
            <a:endParaRPr lang="en-GB" altLang="en-US" sz="1200" dirty="0">
              <a:solidFill>
                <a:srgbClr val="898989"/>
              </a:solidFill>
            </a:endParaRPr>
          </a:p>
        </p:txBody>
      </p:sp>
      <p:sp>
        <p:nvSpPr>
          <p:cNvPr id="3" name="Content Placeholder 2">
            <a:extLst>
              <a:ext uri="{FF2B5EF4-FFF2-40B4-BE49-F238E27FC236}">
                <a16:creationId xmlns:a16="http://schemas.microsoft.com/office/drawing/2014/main" id="{BEE569FF-6040-0EC6-E764-85EB1344138F}"/>
              </a:ext>
            </a:extLst>
          </p:cNvPr>
          <p:cNvSpPr>
            <a:spLocks noGrp="1"/>
          </p:cNvSpPr>
          <p:nvPr>
            <p:ph idx="1"/>
          </p:nvPr>
        </p:nvSpPr>
        <p:spPr/>
        <p:txBody>
          <a:bodyPr/>
          <a:lstStyle/>
          <a:p>
            <a:r>
              <a:rPr lang="en-US" dirty="0"/>
              <a:t>Lets answer any questions that you have regarding the assignment</a:t>
            </a:r>
          </a:p>
          <a:p>
            <a:r>
              <a:rPr lang="en-US" dirty="0"/>
              <a:t>Do you have any work to show your lecturer?</a:t>
            </a:r>
          </a:p>
        </p:txBody>
      </p:sp>
    </p:spTree>
    <p:extLst>
      <p:ext uri="{BB962C8B-B14F-4D97-AF65-F5344CB8AC3E}">
        <p14:creationId xmlns:p14="http://schemas.microsoft.com/office/powerpoint/2010/main" val="428032549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a:extLst>
              <a:ext uri="{FF2B5EF4-FFF2-40B4-BE49-F238E27FC236}">
                <a16:creationId xmlns:a16="http://schemas.microsoft.com/office/drawing/2014/main" id="{F7F1EC75-A367-4427-AE3D-20D060A0E034}"/>
              </a:ext>
            </a:extLst>
          </p:cNvPr>
          <p:cNvSpPr>
            <a:spLocks noGrp="1"/>
          </p:cNvSpPr>
          <p:nvPr>
            <p:ph type="title"/>
          </p:nvPr>
        </p:nvSpPr>
        <p:spPr/>
        <p:txBody>
          <a:bodyPr/>
          <a:lstStyle/>
          <a:p>
            <a:r>
              <a:rPr lang="en-GB" altLang="en-US" b="1" dirty="0">
                <a:latin typeface="Arial" panose="020B0604020202020204" pitchFamily="34" charset="0"/>
                <a:cs typeface="Arial" panose="020B0604020202020204" pitchFamily="34" charset="0"/>
              </a:rPr>
              <a:t>References and Resources</a:t>
            </a:r>
            <a:endParaRPr lang="en-US" altLang="en-US" b="1" dirty="0">
              <a:latin typeface="Arial" panose="020B0604020202020204" pitchFamily="34" charset="0"/>
              <a:cs typeface="Arial" panose="020B0604020202020204" pitchFamily="34" charset="0"/>
            </a:endParaRPr>
          </a:p>
        </p:txBody>
      </p:sp>
      <p:sp>
        <p:nvSpPr>
          <p:cNvPr id="36867" name="Content Placeholder 2">
            <a:extLst>
              <a:ext uri="{FF2B5EF4-FFF2-40B4-BE49-F238E27FC236}">
                <a16:creationId xmlns:a16="http://schemas.microsoft.com/office/drawing/2014/main" id="{D48D416F-5986-4887-B447-0BC9AB95EEC4}"/>
              </a:ext>
            </a:extLst>
          </p:cNvPr>
          <p:cNvSpPr>
            <a:spLocks noGrp="1"/>
          </p:cNvSpPr>
          <p:nvPr>
            <p:ph idx="1"/>
          </p:nvPr>
        </p:nvSpPr>
        <p:spPr>
          <a:xfrm>
            <a:off x="179512" y="1600200"/>
            <a:ext cx="8856984" cy="5257800"/>
          </a:xfrm>
        </p:spPr>
        <p:txBody>
          <a:bodyPr>
            <a:normAutofit fontScale="85000" lnSpcReduction="20000"/>
          </a:bodyPr>
          <a:lstStyle/>
          <a:p>
            <a:pPr>
              <a:buFont typeface="Wingdings 2" panose="05020102010507070707" pitchFamily="18" charset="2"/>
              <a:buNone/>
            </a:pPr>
            <a:r>
              <a:rPr lang="en-GB" altLang="en-US" sz="2000" i="1" dirty="0">
                <a:latin typeface="Arial" panose="020B0604020202020204" pitchFamily="34" charset="0"/>
                <a:cs typeface="Arial" panose="020B0604020202020204" pitchFamily="34" charset="0"/>
              </a:rPr>
              <a:t>	</a:t>
            </a:r>
            <a:r>
              <a:rPr lang="en-US" altLang="en-US" sz="1900" dirty="0">
                <a:latin typeface="Arial" panose="020B0604020202020204" pitchFamily="34" charset="0"/>
                <a:cs typeface="Arial" panose="020B0604020202020204" pitchFamily="34" charset="0"/>
              </a:rPr>
              <a:t>Coulter, A. (2011). </a:t>
            </a:r>
            <a:r>
              <a:rPr lang="en-US" altLang="en-US" sz="1900" i="1" dirty="0">
                <a:latin typeface="Arial" panose="020B0604020202020204" pitchFamily="34" charset="0"/>
                <a:cs typeface="Arial" panose="020B0604020202020204" pitchFamily="34" charset="0"/>
              </a:rPr>
              <a:t>Engaging Patients in Healthcare. </a:t>
            </a:r>
            <a:r>
              <a:rPr lang="en-US" altLang="en-US" sz="1900" dirty="0">
                <a:latin typeface="Arial" panose="020B0604020202020204" pitchFamily="34" charset="0"/>
                <a:cs typeface="Arial" panose="020B0604020202020204" pitchFamily="34" charset="0"/>
              </a:rPr>
              <a:t>Maidenhead: Open University Press/McGraw Hill. </a:t>
            </a:r>
          </a:p>
          <a:p>
            <a:pPr>
              <a:buFont typeface="Wingdings 2" panose="05020102010507070707" pitchFamily="18" charset="2"/>
              <a:buNone/>
            </a:pPr>
            <a:endParaRPr lang="en-US" altLang="en-US" sz="1900" dirty="0">
              <a:latin typeface="Arial" panose="020B0604020202020204" pitchFamily="34" charset="0"/>
              <a:cs typeface="Arial" panose="020B0604020202020204" pitchFamily="34" charset="0"/>
            </a:endParaRPr>
          </a:p>
          <a:p>
            <a:pPr>
              <a:buFont typeface="Wingdings 2" panose="05020102010507070707" pitchFamily="18" charset="2"/>
              <a:buNone/>
            </a:pPr>
            <a:r>
              <a:rPr lang="en-GB" altLang="en-US" sz="1900" dirty="0">
                <a:latin typeface="Arial" panose="020B0604020202020204" pitchFamily="34" charset="0"/>
                <a:cs typeface="Arial" panose="020B0604020202020204" pitchFamily="34" charset="0"/>
              </a:rPr>
              <a:t>	</a:t>
            </a:r>
            <a:r>
              <a:rPr lang="en-US" altLang="en-US" sz="1900" dirty="0">
                <a:latin typeface="Arial" panose="020B0604020202020204" pitchFamily="34" charset="0"/>
                <a:cs typeface="Arial" panose="020B0604020202020204" pitchFamily="34" charset="0"/>
              </a:rPr>
              <a:t>Coulter, A., Roberts, S. and Dixon, A. (2013). </a:t>
            </a:r>
            <a:r>
              <a:rPr lang="en-US" altLang="en-US" sz="1900" i="1" dirty="0">
                <a:latin typeface="Arial" panose="020B0604020202020204" pitchFamily="34" charset="0"/>
                <a:cs typeface="Arial" panose="020B0604020202020204" pitchFamily="34" charset="0"/>
              </a:rPr>
              <a:t>Delivering Better Services for People with long-term conditions: building the House of Care. </a:t>
            </a:r>
            <a:r>
              <a:rPr lang="en-US" altLang="en-US" sz="1900" dirty="0">
                <a:latin typeface="Arial" panose="020B0604020202020204" pitchFamily="34" charset="0"/>
                <a:cs typeface="Arial" panose="020B0604020202020204" pitchFamily="34" charset="0"/>
              </a:rPr>
              <a:t>London: The King’s Fund. Available at: http://www.kingsfund.org.uk/sites/files/kf/field/field_publication_file/delivering-better-services-for-people-with-long-term-conditions.pdf (Accessed: 3rd September, 2014). </a:t>
            </a:r>
            <a:r>
              <a:rPr lang="en-GB" altLang="en-US" sz="1900" dirty="0">
                <a:latin typeface="Arial" panose="020B0604020202020204" pitchFamily="34" charset="0"/>
                <a:cs typeface="Arial" panose="020B0604020202020204" pitchFamily="34" charset="0"/>
              </a:rPr>
              <a:t>DH (2004).</a:t>
            </a:r>
          </a:p>
          <a:p>
            <a:pPr>
              <a:buFont typeface="Wingdings 2" panose="05020102010507070707" pitchFamily="18" charset="2"/>
              <a:buNone/>
            </a:pPr>
            <a:endParaRPr lang="en-GB" altLang="en-US" sz="1900" dirty="0">
              <a:latin typeface="Arial" panose="020B0604020202020204" pitchFamily="34" charset="0"/>
              <a:cs typeface="Arial" panose="020B0604020202020204" pitchFamily="34" charset="0"/>
            </a:endParaRPr>
          </a:p>
          <a:p>
            <a:pPr>
              <a:buFont typeface="Wingdings 2" panose="05020102010507070707" pitchFamily="18" charset="2"/>
              <a:buNone/>
            </a:pPr>
            <a:r>
              <a:rPr lang="en-GB" altLang="en-US" sz="1900" dirty="0">
                <a:latin typeface="Arial" panose="020B0604020202020204" pitchFamily="34" charset="0"/>
                <a:cs typeface="Arial" panose="020B0604020202020204" pitchFamily="34" charset="0"/>
              </a:rPr>
              <a:t>      </a:t>
            </a:r>
            <a:r>
              <a:rPr lang="en-GB" altLang="en-US" sz="1900" i="1" dirty="0">
                <a:latin typeface="Arial" panose="020B0604020202020204" pitchFamily="34" charset="0"/>
                <a:cs typeface="Arial" panose="020B0604020202020204" pitchFamily="34" charset="0"/>
              </a:rPr>
              <a:t>Chronic Disease Management: A compendium of information</a:t>
            </a:r>
            <a:r>
              <a:rPr lang="en-GB" altLang="en-US" sz="1900" dirty="0">
                <a:latin typeface="Arial" panose="020B0604020202020204" pitchFamily="34" charset="0"/>
                <a:cs typeface="Arial" panose="020B0604020202020204" pitchFamily="34" charset="0"/>
              </a:rPr>
              <a:t>. London: DH. Available at: http://webarchive.nationalarchives.gov.uk/20130107105354/http://www.dh.gov.uk/prod_consum_dh/groups/dh_digitalassets/documents/digitalasset/dh_074612.pdf (Accessed: 27th March, 2015). </a:t>
            </a:r>
          </a:p>
          <a:p>
            <a:pPr>
              <a:buFont typeface="Wingdings 2" panose="05020102010507070707" pitchFamily="18" charset="2"/>
              <a:buNone/>
            </a:pPr>
            <a:endParaRPr lang="en-US" altLang="en-US" sz="1900" dirty="0">
              <a:latin typeface="Arial" panose="020B0604020202020204" pitchFamily="34" charset="0"/>
              <a:cs typeface="Arial" panose="020B0604020202020204" pitchFamily="34" charset="0"/>
            </a:endParaRPr>
          </a:p>
          <a:p>
            <a:pPr>
              <a:buFont typeface="Wingdings 2" panose="05020102010507070707" pitchFamily="18" charset="2"/>
              <a:buNone/>
            </a:pPr>
            <a:r>
              <a:rPr lang="en-US" altLang="en-US" sz="1900" dirty="0">
                <a:latin typeface="Arial" panose="020B0604020202020204" pitchFamily="34" charset="0"/>
                <a:cs typeface="Arial" panose="020B0604020202020204" pitchFamily="34" charset="0"/>
              </a:rPr>
              <a:t>	</a:t>
            </a:r>
            <a:r>
              <a:rPr lang="en-GB" altLang="en-US" sz="1900" dirty="0">
                <a:latin typeface="Arial" panose="020B0604020202020204" pitchFamily="34" charset="0"/>
                <a:cs typeface="Arial" panose="020B0604020202020204" pitchFamily="34" charset="0"/>
              </a:rPr>
              <a:t>Department for Health and Home Office. (2003).  </a:t>
            </a:r>
            <a:r>
              <a:rPr lang="en-GB" altLang="en-US" sz="1900" i="1" dirty="0">
                <a:latin typeface="Arial" panose="020B0604020202020204" pitchFamily="34" charset="0"/>
                <a:cs typeface="Arial" panose="020B0604020202020204" pitchFamily="34" charset="0"/>
              </a:rPr>
              <a:t>The Victoria Climbié Inquiry.  Report of an Inquiry by Lord Laming </a:t>
            </a:r>
            <a:r>
              <a:rPr lang="en-GB" altLang="en-US" sz="1900" dirty="0">
                <a:latin typeface="Arial" panose="020B0604020202020204" pitchFamily="34" charset="0"/>
                <a:cs typeface="Arial" panose="020B0604020202020204" pitchFamily="34" charset="0"/>
              </a:rPr>
              <a:t>(Cm 5730).  London: The Stationery Office. Available at: </a:t>
            </a:r>
            <a:r>
              <a:rPr lang="en-GB" altLang="en-US" sz="1900" dirty="0">
                <a:latin typeface="Arial" panose="020B0604020202020204" pitchFamily="34" charset="0"/>
                <a:cs typeface="Arial" panose="020B0604020202020204" pitchFamily="34" charset="0"/>
                <a:hlinkClick r:id="rId2"/>
              </a:rPr>
              <a:t>https://www.gov.uk/government/uploads/system/uploads/attachment_data/file/273183/5730.pdf</a:t>
            </a:r>
            <a:r>
              <a:rPr lang="en-GB" altLang="en-US" sz="1900" dirty="0">
                <a:latin typeface="Arial" panose="020B0604020202020204" pitchFamily="34" charset="0"/>
                <a:cs typeface="Arial" panose="020B0604020202020204" pitchFamily="34" charset="0"/>
              </a:rPr>
              <a:t> (Accessed: 12th February, 2017). </a:t>
            </a:r>
          </a:p>
          <a:p>
            <a:pPr>
              <a:buFont typeface="Wingdings 2" panose="05020102010507070707" pitchFamily="18" charset="2"/>
              <a:buNone/>
            </a:pPr>
            <a:r>
              <a:rPr lang="en-GB" altLang="en-US" sz="1200" dirty="0"/>
              <a:t>	</a:t>
            </a:r>
          </a:p>
          <a:p>
            <a:pPr>
              <a:buFont typeface="Wingdings 2" panose="05020102010507070707" pitchFamily="18" charset="2"/>
              <a:buNone/>
            </a:pPr>
            <a:endParaRPr lang="en-GB" altLang="en-US" sz="1200" dirty="0"/>
          </a:p>
          <a:p>
            <a:pPr>
              <a:buFont typeface="Wingdings 2" panose="05020102010507070707" pitchFamily="18" charset="2"/>
              <a:buNone/>
            </a:pPr>
            <a:r>
              <a:rPr lang="en-US" altLang="en-US" sz="1600" dirty="0"/>
              <a:t>	</a:t>
            </a:r>
          </a:p>
          <a:p>
            <a:pPr>
              <a:buFont typeface="Wingdings 2" panose="05020102010507070707" pitchFamily="18" charset="2"/>
              <a:buNone/>
            </a:pPr>
            <a:r>
              <a:rPr lang="en-GB" altLang="en-US" sz="1600" dirty="0"/>
              <a:t>	</a:t>
            </a:r>
            <a:endParaRPr lang="en-US" altLang="en-US" sz="1600" dirty="0"/>
          </a:p>
          <a:p>
            <a:pPr>
              <a:buFont typeface="Wingdings 2" panose="05020102010507070707" pitchFamily="18" charset="2"/>
              <a:buNone/>
            </a:pPr>
            <a:r>
              <a:rPr lang="en-GB" altLang="en-US" sz="1600" dirty="0"/>
              <a:t>	</a:t>
            </a:r>
            <a:endParaRPr lang="en-US" altLang="en-US" sz="1600" dirty="0"/>
          </a:p>
          <a:p>
            <a:pPr>
              <a:buFont typeface="Wingdings 2" panose="05020102010507070707" pitchFamily="18" charset="2"/>
              <a:buNone/>
            </a:pPr>
            <a:r>
              <a:rPr lang="en-GB" altLang="en-US" sz="1600" dirty="0"/>
              <a:t>	</a:t>
            </a:r>
            <a:endParaRPr lang="en-US" altLang="en-US" sz="1600" dirty="0"/>
          </a:p>
          <a:p>
            <a:pPr>
              <a:spcBef>
                <a:spcPct val="0"/>
              </a:spcBef>
              <a:buFont typeface="Wingdings 2" panose="05020102010507070707" pitchFamily="18" charset="2"/>
              <a:buNone/>
            </a:pPr>
            <a:r>
              <a:rPr lang="en-US" altLang="en-US" sz="1600" dirty="0"/>
              <a:t>	</a:t>
            </a:r>
          </a:p>
        </p:txBody>
      </p:sp>
    </p:spTree>
    <p:extLst>
      <p:ext uri="{BB962C8B-B14F-4D97-AF65-F5344CB8AC3E}">
        <p14:creationId xmlns:p14="http://schemas.microsoft.com/office/powerpoint/2010/main" val="293015346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CDDACC5F-268B-45DA-845E-9E355F346825}"/>
              </a:ext>
            </a:extLst>
          </p:cNvPr>
          <p:cNvSpPr>
            <a:spLocks noGrp="1"/>
          </p:cNvSpPr>
          <p:nvPr>
            <p:ph type="title"/>
          </p:nvPr>
        </p:nvSpPr>
        <p:spPr/>
        <p:txBody>
          <a:bodyPr/>
          <a:lstStyle/>
          <a:p>
            <a:r>
              <a:rPr lang="en-US" altLang="en-US" b="1" dirty="0">
                <a:latin typeface="Arial" panose="020B0604020202020204" pitchFamily="34" charset="0"/>
                <a:cs typeface="Arial" panose="020B0604020202020204" pitchFamily="34" charset="0"/>
              </a:rPr>
              <a:t>References and Resources </a:t>
            </a:r>
          </a:p>
        </p:txBody>
      </p:sp>
      <p:sp>
        <p:nvSpPr>
          <p:cNvPr id="37891" name="Content Placeholder 2">
            <a:extLst>
              <a:ext uri="{FF2B5EF4-FFF2-40B4-BE49-F238E27FC236}">
                <a16:creationId xmlns:a16="http://schemas.microsoft.com/office/drawing/2014/main" id="{936E996D-7E61-40B1-A396-7BFEB6CAD09E}"/>
              </a:ext>
            </a:extLst>
          </p:cNvPr>
          <p:cNvSpPr>
            <a:spLocks noGrp="1"/>
          </p:cNvSpPr>
          <p:nvPr>
            <p:ph idx="1"/>
          </p:nvPr>
        </p:nvSpPr>
        <p:spPr>
          <a:xfrm>
            <a:off x="276672" y="1628800"/>
            <a:ext cx="8867328" cy="4565103"/>
          </a:xfrm>
        </p:spPr>
        <p:txBody>
          <a:bodyPr>
            <a:normAutofit fontScale="92500" lnSpcReduction="10000"/>
          </a:bodyPr>
          <a:lstStyle/>
          <a:p>
            <a:pPr>
              <a:buFont typeface="Wingdings 2" panose="05020102010507070707" pitchFamily="18" charset="2"/>
              <a:buNone/>
            </a:pPr>
            <a:r>
              <a:rPr lang="en-US" altLang="en-US" sz="1600" dirty="0">
                <a:latin typeface="Arial" panose="020B0604020202020204" pitchFamily="34" charset="0"/>
                <a:cs typeface="Arial" panose="020B0604020202020204" pitchFamily="34" charset="0"/>
              </a:rPr>
              <a:t>	</a:t>
            </a:r>
            <a:r>
              <a:rPr lang="en-US" altLang="en-US" sz="1400" dirty="0">
                <a:latin typeface="Arial" panose="020B0604020202020204" pitchFamily="34" charset="0"/>
                <a:cs typeface="Arial" panose="020B0604020202020204" pitchFamily="34" charset="0"/>
              </a:rPr>
              <a:t>Goodwin, N., Smith, J., Davies, A., Perry, C., Rosen, R., Dixon, A., Dixon, J. and Ham, C. (2012). </a:t>
            </a:r>
            <a:r>
              <a:rPr lang="en-US" altLang="en-US" sz="1400" i="1" dirty="0">
                <a:latin typeface="Arial" panose="020B0604020202020204" pitchFamily="34" charset="0"/>
                <a:cs typeface="Arial" panose="020B0604020202020204" pitchFamily="34" charset="0"/>
              </a:rPr>
              <a:t>A Report to the Department of Health and the NHS Future Forum: Integrated care for patients and populations: Improving outcomes by working together. </a:t>
            </a:r>
            <a:r>
              <a:rPr lang="en-US" altLang="en-US" sz="1400" dirty="0">
                <a:latin typeface="Arial" panose="020B0604020202020204" pitchFamily="34" charset="0"/>
                <a:cs typeface="Arial" panose="020B0604020202020204" pitchFamily="34" charset="0"/>
              </a:rPr>
              <a:t>London: The Kings Fund/Nuffield Trust. Available at: http://www.kingsfund.org.uk/document.rm?id=9405 (Accessed:14th February, 2012). </a:t>
            </a:r>
          </a:p>
          <a:p>
            <a:pPr>
              <a:buFont typeface="Wingdings 2" panose="05020102010507070707" pitchFamily="18" charset="2"/>
              <a:buNone/>
            </a:pPr>
            <a:endParaRPr lang="en-US" altLang="en-US" sz="1400" dirty="0">
              <a:latin typeface="Arial" panose="020B0604020202020204" pitchFamily="34" charset="0"/>
              <a:cs typeface="Arial" panose="020B0604020202020204" pitchFamily="34" charset="0"/>
            </a:endParaRPr>
          </a:p>
          <a:p>
            <a:pPr>
              <a:buFont typeface="Wingdings 2" panose="05020102010507070707" pitchFamily="18" charset="2"/>
              <a:buNone/>
            </a:pPr>
            <a:r>
              <a:rPr lang="en-US" altLang="en-US" sz="1400" dirty="0">
                <a:latin typeface="Arial" panose="020B0604020202020204" pitchFamily="34" charset="0"/>
                <a:cs typeface="Arial" panose="020B0604020202020204" pitchFamily="34" charset="0"/>
              </a:rPr>
              <a:t>	Ham, C. (2009a). </a:t>
            </a:r>
            <a:r>
              <a:rPr lang="en-US" altLang="en-US" sz="1400" i="1" dirty="0">
                <a:latin typeface="Arial" panose="020B0604020202020204" pitchFamily="34" charset="0"/>
                <a:cs typeface="Arial" panose="020B0604020202020204" pitchFamily="34" charset="0"/>
              </a:rPr>
              <a:t>Health Policy in Britain. (6th </a:t>
            </a:r>
            <a:r>
              <a:rPr lang="en-US" altLang="en-US" sz="1400" i="1" dirty="0" err="1">
                <a:latin typeface="Arial" panose="020B0604020202020204" pitchFamily="34" charset="0"/>
                <a:cs typeface="Arial" panose="020B0604020202020204" pitchFamily="34" charset="0"/>
              </a:rPr>
              <a:t>edn</a:t>
            </a:r>
            <a:r>
              <a:rPr lang="en-US" altLang="en-US" sz="1400" i="1" dirty="0">
                <a:latin typeface="Arial" panose="020B0604020202020204" pitchFamily="34" charset="0"/>
                <a:cs typeface="Arial" panose="020B0604020202020204" pitchFamily="34" charset="0"/>
              </a:rPr>
              <a:t>.). </a:t>
            </a:r>
            <a:r>
              <a:rPr lang="en-US" altLang="en-US" sz="1400" dirty="0">
                <a:latin typeface="Arial" panose="020B0604020202020204" pitchFamily="34" charset="0"/>
                <a:cs typeface="Arial" panose="020B0604020202020204" pitchFamily="34" charset="0"/>
              </a:rPr>
              <a:t>Basingstoke: Palgrave MacMillan</a:t>
            </a:r>
            <a:r>
              <a:rPr lang="en-US" altLang="en-US" sz="1400" i="1" dirty="0">
                <a:latin typeface="Arial" panose="020B0604020202020204" pitchFamily="34" charset="0"/>
                <a:cs typeface="Arial" panose="020B0604020202020204" pitchFamily="34" charset="0"/>
              </a:rPr>
              <a:t>. </a:t>
            </a:r>
          </a:p>
          <a:p>
            <a:pPr>
              <a:buFont typeface="Wingdings 2" panose="05020102010507070707" pitchFamily="18" charset="2"/>
              <a:buNone/>
            </a:pPr>
            <a:endParaRPr lang="en-US" altLang="en-US" sz="1400" i="1" dirty="0">
              <a:latin typeface="Arial" panose="020B0604020202020204" pitchFamily="34" charset="0"/>
              <a:cs typeface="Arial" panose="020B0604020202020204" pitchFamily="34" charset="0"/>
            </a:endParaRPr>
          </a:p>
          <a:p>
            <a:pPr>
              <a:buFont typeface="Wingdings 2" panose="05020102010507070707" pitchFamily="18" charset="2"/>
              <a:buNone/>
            </a:pPr>
            <a:r>
              <a:rPr lang="en-GB" altLang="en-US" sz="1400" dirty="0">
                <a:latin typeface="Arial" panose="020B0604020202020204" pitchFamily="34" charset="0"/>
                <a:cs typeface="Arial" panose="020B0604020202020204" pitchFamily="34" charset="0"/>
              </a:rPr>
              <a:t>	Hayek, F.  (1944).   </a:t>
            </a:r>
            <a:r>
              <a:rPr lang="en-GB" altLang="en-US" sz="1400" i="1" dirty="0">
                <a:latin typeface="Arial" panose="020B0604020202020204" pitchFamily="34" charset="0"/>
                <a:cs typeface="Arial" panose="020B0604020202020204" pitchFamily="34" charset="0"/>
              </a:rPr>
              <a:t>The Road to Serfdom</a:t>
            </a:r>
            <a:r>
              <a:rPr lang="en-GB" altLang="en-US" sz="1400" dirty="0">
                <a:latin typeface="Arial" panose="020B0604020202020204" pitchFamily="34" charset="0"/>
                <a:cs typeface="Arial" panose="020B0604020202020204" pitchFamily="34" charset="0"/>
              </a:rPr>
              <a:t>.  London: Routledge and Kegan Paul.  </a:t>
            </a:r>
          </a:p>
          <a:p>
            <a:pPr>
              <a:buFont typeface="Wingdings 2" panose="05020102010507070707" pitchFamily="18" charset="2"/>
              <a:buNone/>
            </a:pPr>
            <a:endParaRPr lang="en-GB" altLang="en-US" sz="1400" dirty="0">
              <a:latin typeface="Arial" panose="020B0604020202020204" pitchFamily="34" charset="0"/>
              <a:cs typeface="Arial" panose="020B0604020202020204" pitchFamily="34" charset="0"/>
            </a:endParaRPr>
          </a:p>
          <a:p>
            <a:pPr>
              <a:buFont typeface="Wingdings 2" panose="05020102010507070707" pitchFamily="18" charset="2"/>
              <a:buNone/>
            </a:pPr>
            <a:r>
              <a:rPr lang="en-US" altLang="en-US" sz="1400" dirty="0">
                <a:latin typeface="Arial" panose="020B0604020202020204" pitchFamily="34" charset="0"/>
                <a:cs typeface="Arial" panose="020B0604020202020204" pitchFamily="34" charset="0"/>
              </a:rPr>
              <a:t>	</a:t>
            </a:r>
            <a:r>
              <a:rPr lang="en-US" altLang="en-US" sz="1400" dirty="0" err="1">
                <a:latin typeface="Arial" panose="020B0604020202020204" pitchFamily="34" charset="0"/>
                <a:cs typeface="Arial" panose="020B0604020202020204" pitchFamily="34" charset="0"/>
              </a:rPr>
              <a:t>Heenan</a:t>
            </a:r>
            <a:r>
              <a:rPr lang="en-US" altLang="en-US" sz="1400" dirty="0">
                <a:latin typeface="Arial" panose="020B0604020202020204" pitchFamily="34" charset="0"/>
                <a:cs typeface="Arial" panose="020B0604020202020204" pitchFamily="34" charset="0"/>
              </a:rPr>
              <a:t>, D. (2013). ‘Northern Ireland’, in Ham, C., </a:t>
            </a:r>
            <a:r>
              <a:rPr lang="en-US" altLang="en-US" sz="1400" dirty="0" err="1">
                <a:latin typeface="Arial" panose="020B0604020202020204" pitchFamily="34" charset="0"/>
                <a:cs typeface="Arial" panose="020B0604020202020204" pitchFamily="34" charset="0"/>
              </a:rPr>
              <a:t>Heenan</a:t>
            </a:r>
            <a:r>
              <a:rPr lang="en-US" altLang="en-US" sz="1400" dirty="0">
                <a:latin typeface="Arial" panose="020B0604020202020204" pitchFamily="34" charset="0"/>
                <a:cs typeface="Arial" panose="020B0604020202020204" pitchFamily="34" charset="0"/>
              </a:rPr>
              <a:t>, D., Longley, M. and Steel, D.R. (Co-authors). </a:t>
            </a:r>
            <a:r>
              <a:rPr lang="en-US" altLang="en-US" sz="1400" i="1" dirty="0">
                <a:latin typeface="Arial" panose="020B0604020202020204" pitchFamily="34" charset="0"/>
                <a:cs typeface="Arial" panose="020B0604020202020204" pitchFamily="34" charset="0"/>
              </a:rPr>
              <a:t>Integrated Care in Northern Ireland, Scotland and Wales: Lessons for England. </a:t>
            </a:r>
            <a:r>
              <a:rPr lang="en-US" altLang="en-US" sz="1400" dirty="0">
                <a:latin typeface="Arial" panose="020B0604020202020204" pitchFamily="34" charset="0"/>
                <a:cs typeface="Arial" panose="020B0604020202020204" pitchFamily="34" charset="0"/>
              </a:rPr>
              <a:t>London: The Kings Fund, pp. 2 – 24. Available at: http://www.kingsfund.org.uk/sites/files/kf/field/field_publication_file/integrated-care-in-northern-ireland-scotland-and-wales-kingsfund-jul13.pdf (Accessed: 4th September, 2013</a:t>
            </a:r>
            <a:r>
              <a:rPr lang="en-US" altLang="en-US" sz="1400" i="1" dirty="0">
                <a:latin typeface="Arial" panose="020B0604020202020204" pitchFamily="34" charset="0"/>
                <a:cs typeface="Arial" panose="020B0604020202020204" pitchFamily="34" charset="0"/>
              </a:rPr>
              <a:t>). </a:t>
            </a:r>
          </a:p>
          <a:p>
            <a:pPr>
              <a:buFont typeface="Wingdings 2" panose="05020102010507070707" pitchFamily="18" charset="2"/>
              <a:buNone/>
            </a:pPr>
            <a:endParaRPr lang="en-US" altLang="en-US" sz="1400" i="1" dirty="0">
              <a:latin typeface="Arial" panose="020B0604020202020204" pitchFamily="34" charset="0"/>
              <a:cs typeface="Arial" panose="020B0604020202020204" pitchFamily="34" charset="0"/>
            </a:endParaRPr>
          </a:p>
          <a:p>
            <a:pPr>
              <a:buFont typeface="Wingdings 2" panose="05020102010507070707" pitchFamily="18" charset="2"/>
              <a:buNone/>
            </a:pPr>
            <a:r>
              <a:rPr lang="en-GB" altLang="en-US" sz="1400" i="1" dirty="0">
                <a:latin typeface="Arial" panose="020B0604020202020204" pitchFamily="34" charset="0"/>
                <a:cs typeface="Arial" panose="020B0604020202020204" pitchFamily="34" charset="0"/>
              </a:rPr>
              <a:t>	</a:t>
            </a:r>
            <a:r>
              <a:rPr lang="en-US" altLang="en-US" sz="1400" dirty="0">
                <a:latin typeface="Arial" panose="020B0604020202020204" pitchFamily="34" charset="0"/>
                <a:cs typeface="Arial" panose="020B0604020202020204" pitchFamily="34" charset="0"/>
              </a:rPr>
              <a:t>Henwood, M. and Hudson, B. (2009). ‘Keeping it Personal: Supporting People with Complex and Multiple Needs’, </a:t>
            </a:r>
            <a:r>
              <a:rPr lang="en-US" altLang="en-US" sz="1400" i="1" dirty="0">
                <a:latin typeface="Arial" panose="020B0604020202020204" pitchFamily="34" charset="0"/>
                <a:cs typeface="Arial" panose="020B0604020202020204" pitchFamily="34" charset="0"/>
              </a:rPr>
              <a:t>Journal of Integrated Care, 17 (3), pp. 8 – 15.</a:t>
            </a:r>
          </a:p>
          <a:p>
            <a:pPr>
              <a:buFont typeface="Wingdings 2" panose="05020102010507070707" pitchFamily="18" charset="2"/>
              <a:buNone/>
            </a:pPr>
            <a:r>
              <a:rPr lang="en-US" altLang="en-US" sz="1400" dirty="0">
                <a:latin typeface="Arial" panose="020B0604020202020204" pitchFamily="34" charset="0"/>
                <a:cs typeface="Arial" panose="020B0604020202020204" pitchFamily="34" charset="0"/>
              </a:rPr>
              <a:t> </a:t>
            </a:r>
          </a:p>
          <a:p>
            <a:pPr>
              <a:buFont typeface="Wingdings 2" panose="05020102010507070707" pitchFamily="18" charset="2"/>
              <a:buNone/>
            </a:pPr>
            <a:r>
              <a:rPr lang="en-GB" altLang="en-US" sz="1600" dirty="0"/>
              <a:t>	</a:t>
            </a:r>
            <a:endParaRPr lang="en-US" altLang="en-US" sz="1600" dirty="0"/>
          </a:p>
          <a:p>
            <a:pPr>
              <a:buFont typeface="Wingdings 2" panose="05020102010507070707" pitchFamily="18" charset="2"/>
              <a:buNone/>
            </a:pPr>
            <a:r>
              <a:rPr lang="en-GB" altLang="en-US" sz="1600" dirty="0"/>
              <a:t>		</a:t>
            </a:r>
            <a:r>
              <a:rPr lang="en-US" altLang="en-US" sz="1600" dirty="0"/>
              <a:t>	</a:t>
            </a:r>
          </a:p>
          <a:p>
            <a:pPr>
              <a:buFont typeface="Wingdings 2" panose="05020102010507070707" pitchFamily="18" charset="2"/>
              <a:buNone/>
            </a:pPr>
            <a:r>
              <a:rPr lang="en-US" altLang="en-US" sz="1600" dirty="0"/>
              <a:t>	</a:t>
            </a:r>
          </a:p>
        </p:txBody>
      </p:sp>
    </p:spTree>
    <p:extLst>
      <p:ext uri="{BB962C8B-B14F-4D97-AF65-F5344CB8AC3E}">
        <p14:creationId xmlns:p14="http://schemas.microsoft.com/office/powerpoint/2010/main" val="20416146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CDDACC5F-268B-45DA-845E-9E355F346825}"/>
              </a:ext>
            </a:extLst>
          </p:cNvPr>
          <p:cNvSpPr>
            <a:spLocks noGrp="1"/>
          </p:cNvSpPr>
          <p:nvPr>
            <p:ph type="title"/>
          </p:nvPr>
        </p:nvSpPr>
        <p:spPr/>
        <p:txBody>
          <a:bodyPr/>
          <a:lstStyle/>
          <a:p>
            <a:r>
              <a:rPr lang="en-US" altLang="en-US" b="1" dirty="0">
                <a:latin typeface="Arial" panose="020B0604020202020204" pitchFamily="34" charset="0"/>
                <a:cs typeface="Arial" panose="020B0604020202020204" pitchFamily="34" charset="0"/>
              </a:rPr>
              <a:t>References and Resources </a:t>
            </a:r>
          </a:p>
        </p:txBody>
      </p:sp>
      <p:sp>
        <p:nvSpPr>
          <p:cNvPr id="37891" name="Content Placeholder 2">
            <a:extLst>
              <a:ext uri="{FF2B5EF4-FFF2-40B4-BE49-F238E27FC236}">
                <a16:creationId xmlns:a16="http://schemas.microsoft.com/office/drawing/2014/main" id="{936E996D-7E61-40B1-A396-7BFEB6CAD09E}"/>
              </a:ext>
            </a:extLst>
          </p:cNvPr>
          <p:cNvSpPr>
            <a:spLocks noGrp="1"/>
          </p:cNvSpPr>
          <p:nvPr>
            <p:ph idx="1"/>
          </p:nvPr>
        </p:nvSpPr>
        <p:spPr>
          <a:xfrm>
            <a:off x="457200" y="1441374"/>
            <a:ext cx="8229600" cy="4637111"/>
          </a:xfrm>
        </p:spPr>
        <p:txBody>
          <a:bodyPr>
            <a:normAutofit fontScale="92500" lnSpcReduction="20000"/>
          </a:bodyPr>
          <a:lstStyle/>
          <a:p>
            <a:pPr>
              <a:buFont typeface="Wingdings 2" panose="05020102010507070707" pitchFamily="18" charset="2"/>
              <a:buNone/>
            </a:pPr>
            <a:r>
              <a:rPr lang="en-US" altLang="en-US" sz="1500" dirty="0">
                <a:latin typeface="Arial" panose="020B0604020202020204" pitchFamily="34" charset="0"/>
                <a:cs typeface="Arial" panose="020B0604020202020204" pitchFamily="34" charset="0"/>
              </a:rPr>
              <a:t>	</a:t>
            </a:r>
            <a:r>
              <a:rPr lang="en-GB" altLang="en-US" sz="1500" dirty="0">
                <a:latin typeface="Arial" panose="020B0604020202020204" pitchFamily="34" charset="0"/>
                <a:cs typeface="Arial" panose="020B0604020202020204" pitchFamily="34" charset="0"/>
              </a:rPr>
              <a:t>Dutton, D.  (1991).  </a:t>
            </a:r>
            <a:r>
              <a:rPr lang="en-GB" altLang="en-US" sz="1500" i="1" dirty="0">
                <a:latin typeface="Arial" panose="020B0604020202020204" pitchFamily="34" charset="0"/>
                <a:cs typeface="Arial" panose="020B0604020202020204" pitchFamily="34" charset="0"/>
              </a:rPr>
              <a:t>British Politics since 1945: the Rise and Fall  of Consensus.  </a:t>
            </a:r>
            <a:r>
              <a:rPr lang="en-GB" altLang="en-US" sz="1500" dirty="0">
                <a:latin typeface="Arial" panose="020B0604020202020204" pitchFamily="34" charset="0"/>
                <a:cs typeface="Arial" panose="020B0604020202020204" pitchFamily="34" charset="0"/>
              </a:rPr>
              <a:t>Oxford: Blackwell.</a:t>
            </a:r>
          </a:p>
          <a:p>
            <a:pPr>
              <a:buFont typeface="Wingdings 2" panose="05020102010507070707" pitchFamily="18" charset="2"/>
              <a:buNone/>
            </a:pPr>
            <a:endParaRPr lang="en-GB" altLang="en-US" sz="1500" dirty="0">
              <a:latin typeface="Arial" panose="020B0604020202020204" pitchFamily="34" charset="0"/>
              <a:cs typeface="Arial" panose="020B0604020202020204" pitchFamily="34" charset="0"/>
            </a:endParaRPr>
          </a:p>
          <a:p>
            <a:pPr>
              <a:buFont typeface="Wingdings 2" panose="05020102010507070707" pitchFamily="18" charset="2"/>
              <a:buNone/>
            </a:pPr>
            <a:r>
              <a:rPr lang="en-GB" altLang="en-US" sz="1500" dirty="0">
                <a:latin typeface="Arial" panose="020B0604020202020204" pitchFamily="34" charset="0"/>
                <a:cs typeface="Arial" panose="020B0604020202020204" pitchFamily="34" charset="0"/>
              </a:rPr>
              <a:t>	Friedman, M.  (1962).  </a:t>
            </a:r>
            <a:r>
              <a:rPr lang="en-GB" altLang="en-US" sz="1500" i="1" dirty="0">
                <a:latin typeface="Arial" panose="020B0604020202020204" pitchFamily="34" charset="0"/>
                <a:cs typeface="Arial" panose="020B0604020202020204" pitchFamily="34" charset="0"/>
              </a:rPr>
              <a:t>Capitalism and Freedom</a:t>
            </a:r>
            <a:r>
              <a:rPr lang="en-GB" altLang="en-US" sz="1500" dirty="0">
                <a:latin typeface="Arial" panose="020B0604020202020204" pitchFamily="34" charset="0"/>
                <a:cs typeface="Arial" panose="020B0604020202020204" pitchFamily="34" charset="0"/>
              </a:rPr>
              <a:t>.  Chicago: University of Chicago Press </a:t>
            </a:r>
            <a:r>
              <a:rPr lang="en-US" altLang="en-US" sz="1500" dirty="0">
                <a:latin typeface="Arial" panose="020B0604020202020204" pitchFamily="34" charset="0"/>
                <a:cs typeface="Arial" panose="020B0604020202020204" pitchFamily="34" charset="0"/>
              </a:rPr>
              <a:t>Glasby, J. (2017). </a:t>
            </a:r>
            <a:r>
              <a:rPr lang="en-US" altLang="en-US" sz="1500" i="1" dirty="0">
                <a:latin typeface="Arial" panose="020B0604020202020204" pitchFamily="34" charset="0"/>
                <a:cs typeface="Arial" panose="020B0604020202020204" pitchFamily="34" charset="0"/>
              </a:rPr>
              <a:t>Understanding Health and Social Care (3rd </a:t>
            </a:r>
            <a:r>
              <a:rPr lang="en-US" altLang="en-US" sz="1500" i="1" dirty="0" err="1">
                <a:latin typeface="Arial" panose="020B0604020202020204" pitchFamily="34" charset="0"/>
                <a:cs typeface="Arial" panose="020B0604020202020204" pitchFamily="34" charset="0"/>
              </a:rPr>
              <a:t>edn</a:t>
            </a:r>
            <a:r>
              <a:rPr lang="en-US" altLang="en-US" sz="1500" i="1" dirty="0">
                <a:latin typeface="Arial" panose="020B0604020202020204" pitchFamily="34" charset="0"/>
                <a:cs typeface="Arial" panose="020B0604020202020204" pitchFamily="34" charset="0"/>
              </a:rPr>
              <a:t>). </a:t>
            </a:r>
            <a:r>
              <a:rPr lang="en-US" altLang="en-US" sz="1500" dirty="0">
                <a:latin typeface="Arial" panose="020B0604020202020204" pitchFamily="34" charset="0"/>
                <a:cs typeface="Arial" panose="020B0604020202020204" pitchFamily="34" charset="0"/>
              </a:rPr>
              <a:t>Bristol: Policy Press. </a:t>
            </a:r>
          </a:p>
          <a:p>
            <a:pPr>
              <a:buFont typeface="Wingdings 2" panose="05020102010507070707" pitchFamily="18" charset="2"/>
              <a:buNone/>
            </a:pPr>
            <a:endParaRPr lang="en-US" altLang="en-US" sz="1500" dirty="0">
              <a:latin typeface="Arial" panose="020B0604020202020204" pitchFamily="34" charset="0"/>
              <a:cs typeface="Arial" panose="020B0604020202020204" pitchFamily="34" charset="0"/>
            </a:endParaRPr>
          </a:p>
          <a:p>
            <a:pPr>
              <a:buFont typeface="Wingdings 2" panose="05020102010507070707" pitchFamily="18" charset="2"/>
              <a:buNone/>
            </a:pPr>
            <a:r>
              <a:rPr lang="en-US" altLang="en-US" sz="1500" dirty="0">
                <a:latin typeface="Arial" panose="020B0604020202020204" pitchFamily="34" charset="0"/>
                <a:cs typeface="Arial" panose="020B0604020202020204" pitchFamily="34" charset="0"/>
              </a:rPr>
              <a:t>	Glasby J., Dickinson, H. and Peck, E. (2006). ‘Guest editorial: partnership working in health and social care’, </a:t>
            </a:r>
            <a:r>
              <a:rPr lang="en-US" altLang="en-US" sz="1500" i="1" dirty="0">
                <a:latin typeface="Arial" panose="020B0604020202020204" pitchFamily="34" charset="0"/>
                <a:cs typeface="Arial" panose="020B0604020202020204" pitchFamily="34" charset="0"/>
              </a:rPr>
              <a:t>Health and Social Care in the Community, </a:t>
            </a:r>
            <a:r>
              <a:rPr lang="en-US" altLang="en-US" sz="1500" dirty="0">
                <a:latin typeface="Arial" panose="020B0604020202020204" pitchFamily="34" charset="0"/>
                <a:cs typeface="Arial" panose="020B0604020202020204" pitchFamily="34" charset="0"/>
              </a:rPr>
              <a:t>14 (5), pp. 373 – 374. </a:t>
            </a:r>
          </a:p>
          <a:p>
            <a:pPr>
              <a:buFont typeface="Wingdings 2" panose="05020102010507070707" pitchFamily="18" charset="2"/>
              <a:buNone/>
            </a:pPr>
            <a:endParaRPr lang="en-US" altLang="en-US" sz="1500" dirty="0">
              <a:latin typeface="Arial" panose="020B0604020202020204" pitchFamily="34" charset="0"/>
              <a:cs typeface="Arial" panose="020B0604020202020204" pitchFamily="34" charset="0"/>
            </a:endParaRPr>
          </a:p>
          <a:p>
            <a:pPr>
              <a:buFont typeface="Wingdings 2" panose="05020102010507070707" pitchFamily="18" charset="2"/>
              <a:buNone/>
            </a:pPr>
            <a:r>
              <a:rPr lang="en-US" altLang="en-US" sz="1500" dirty="0">
                <a:latin typeface="Arial" panose="020B0604020202020204" pitchFamily="34" charset="0"/>
                <a:cs typeface="Arial" panose="020B0604020202020204" pitchFamily="34" charset="0"/>
              </a:rPr>
              <a:t>	Glasby, J. and Dickinson, H.  (2014).  </a:t>
            </a:r>
            <a:r>
              <a:rPr lang="en-US" altLang="en-US" sz="1500" i="1" dirty="0">
                <a:latin typeface="Arial" panose="020B0604020202020204" pitchFamily="34" charset="0"/>
                <a:cs typeface="Arial" panose="020B0604020202020204" pitchFamily="34" charset="0"/>
              </a:rPr>
              <a:t>Partnership working in health and social care.  </a:t>
            </a:r>
            <a:r>
              <a:rPr lang="en-US" altLang="en-US" sz="1500" dirty="0">
                <a:latin typeface="Arial" panose="020B0604020202020204" pitchFamily="34" charset="0"/>
                <a:cs typeface="Arial" panose="020B0604020202020204" pitchFamily="34" charset="0"/>
              </a:rPr>
              <a:t>(2</a:t>
            </a:r>
            <a:r>
              <a:rPr lang="en-US" altLang="en-US" sz="1500" baseline="30000" dirty="0">
                <a:latin typeface="Arial" panose="020B0604020202020204" pitchFamily="34" charset="0"/>
                <a:cs typeface="Arial" panose="020B0604020202020204" pitchFamily="34" charset="0"/>
              </a:rPr>
              <a:t>nd</a:t>
            </a:r>
            <a:r>
              <a:rPr lang="en-US" altLang="en-US" sz="1500" dirty="0">
                <a:latin typeface="Arial" panose="020B0604020202020204" pitchFamily="34" charset="0"/>
                <a:cs typeface="Arial" panose="020B0604020202020204" pitchFamily="34" charset="0"/>
              </a:rPr>
              <a:t> </a:t>
            </a:r>
            <a:r>
              <a:rPr lang="en-US" altLang="en-US" sz="1500" dirty="0" err="1">
                <a:latin typeface="Arial" panose="020B0604020202020204" pitchFamily="34" charset="0"/>
                <a:cs typeface="Arial" panose="020B0604020202020204" pitchFamily="34" charset="0"/>
              </a:rPr>
              <a:t>edn</a:t>
            </a:r>
            <a:r>
              <a:rPr lang="en-US" altLang="en-US" sz="1500" dirty="0">
                <a:latin typeface="Arial" panose="020B0604020202020204" pitchFamily="34" charset="0"/>
                <a:cs typeface="Arial" panose="020B0604020202020204" pitchFamily="34" charset="0"/>
              </a:rPr>
              <a:t>.).  Bristol: Policy Press.  </a:t>
            </a:r>
          </a:p>
          <a:p>
            <a:pPr>
              <a:buFont typeface="Wingdings 2" panose="05020102010507070707" pitchFamily="18" charset="2"/>
              <a:buNone/>
            </a:pPr>
            <a:endParaRPr lang="en-US" altLang="en-US" sz="1500" dirty="0">
              <a:latin typeface="Arial" panose="020B0604020202020204" pitchFamily="34" charset="0"/>
              <a:cs typeface="Arial" panose="020B0604020202020204" pitchFamily="34" charset="0"/>
            </a:endParaRPr>
          </a:p>
          <a:p>
            <a:pPr>
              <a:buFont typeface="Wingdings 2" panose="05020102010507070707" pitchFamily="18" charset="2"/>
              <a:buNone/>
            </a:pPr>
            <a:r>
              <a:rPr lang="en-US" altLang="en-US" sz="1500" dirty="0">
                <a:latin typeface="Arial" panose="020B0604020202020204" pitchFamily="34" charset="0"/>
                <a:cs typeface="Arial" panose="020B0604020202020204" pitchFamily="34" charset="0"/>
              </a:rPr>
              <a:t>	Goodwin, N., Dixon, A., Anderson, G. and </a:t>
            </a:r>
            <a:r>
              <a:rPr lang="en-US" altLang="en-US" sz="1500" dirty="0" err="1">
                <a:latin typeface="Arial" panose="020B0604020202020204" pitchFamily="34" charset="0"/>
                <a:cs typeface="Arial" panose="020B0604020202020204" pitchFamily="34" charset="0"/>
              </a:rPr>
              <a:t>Wodchis</a:t>
            </a:r>
            <a:r>
              <a:rPr lang="en-US" altLang="en-US" sz="1500" dirty="0">
                <a:latin typeface="Arial" panose="020B0604020202020204" pitchFamily="34" charset="0"/>
                <a:cs typeface="Arial" panose="020B0604020202020204" pitchFamily="34" charset="0"/>
              </a:rPr>
              <a:t>, W. (2014). </a:t>
            </a:r>
            <a:r>
              <a:rPr lang="en-US" altLang="en-US" sz="1500" i="1" dirty="0">
                <a:latin typeface="Arial" panose="020B0604020202020204" pitchFamily="34" charset="0"/>
                <a:cs typeface="Arial" panose="020B0604020202020204" pitchFamily="34" charset="0"/>
              </a:rPr>
              <a:t>Providing integrated care for older people with complex needs: Lessons from seven international case studies. </a:t>
            </a:r>
            <a:r>
              <a:rPr lang="en-US" altLang="en-US" sz="1500" dirty="0">
                <a:latin typeface="Arial" panose="020B0604020202020204" pitchFamily="34" charset="0"/>
                <a:cs typeface="Arial" panose="020B0604020202020204" pitchFamily="34" charset="0"/>
              </a:rPr>
              <a:t>London: The King’s Fund. Available at: http://www.kingsfund.org.uk/sites/files/kf/field/field_publication_file/providing-integrated-care-for-older-people-with-complex-needs-kingsfund-jan14.pdf (Accessed: 14th September, 2014).</a:t>
            </a:r>
          </a:p>
          <a:p>
            <a:pPr>
              <a:buFont typeface="Wingdings 2" panose="05020102010507070707" pitchFamily="18" charset="2"/>
              <a:buNone/>
            </a:pPr>
            <a:endParaRPr lang="en-US" altLang="en-US" sz="1500" dirty="0">
              <a:latin typeface="Arial" panose="020B0604020202020204" pitchFamily="34" charset="0"/>
              <a:cs typeface="Arial" panose="020B0604020202020204" pitchFamily="34" charset="0"/>
            </a:endParaRPr>
          </a:p>
          <a:p>
            <a:pPr>
              <a:buFont typeface="Wingdings 2" panose="05020102010507070707" pitchFamily="18" charset="2"/>
              <a:buNone/>
            </a:pPr>
            <a:r>
              <a:rPr lang="en-US" altLang="en-US" sz="1500" dirty="0">
                <a:latin typeface="Arial" panose="020B0604020202020204" pitchFamily="34" charset="0"/>
                <a:cs typeface="Arial" panose="020B0604020202020204" pitchFamily="34" charset="0"/>
              </a:rPr>
              <a:t>         House of Commons (2009). </a:t>
            </a:r>
            <a:r>
              <a:rPr lang="en-US" altLang="en-US" sz="1500" i="1" dirty="0">
                <a:latin typeface="Arial" panose="020B0604020202020204" pitchFamily="34" charset="0"/>
                <a:cs typeface="Arial" panose="020B0604020202020204" pitchFamily="34" charset="0"/>
              </a:rPr>
              <a:t> The Protection of Children in England: A Progress Report.  The Lord Laming</a:t>
            </a:r>
            <a:r>
              <a:rPr lang="en-US" altLang="en-US" sz="1500" dirty="0">
                <a:latin typeface="Arial" panose="020B0604020202020204" pitchFamily="34" charset="0"/>
                <a:cs typeface="Arial" panose="020B0604020202020204" pitchFamily="34" charset="0"/>
              </a:rPr>
              <a:t>.  (HC 330).  London: The Stationery Office.  Available at: </a:t>
            </a:r>
            <a:r>
              <a:rPr lang="en-US" altLang="en-US" sz="1500" dirty="0">
                <a:latin typeface="Arial" panose="020B0604020202020204" pitchFamily="34" charset="0"/>
                <a:cs typeface="Arial" panose="020B0604020202020204" pitchFamily="34" charset="0"/>
                <a:hlinkClick r:id="rId2"/>
              </a:rPr>
              <a:t>http://dera.ioe.ac.uk/8646/1/12_03_09_children.pdf</a:t>
            </a:r>
            <a:r>
              <a:rPr lang="en-US" altLang="en-US" sz="1500" dirty="0">
                <a:latin typeface="Arial" panose="020B0604020202020204" pitchFamily="34" charset="0"/>
                <a:cs typeface="Arial" panose="020B0604020202020204" pitchFamily="34" charset="0"/>
              </a:rPr>
              <a:t> (Accessed: 12th February, 2017). </a:t>
            </a:r>
          </a:p>
          <a:p>
            <a:pPr>
              <a:buFont typeface="Wingdings 2" panose="05020102010507070707" pitchFamily="18" charset="2"/>
              <a:buNone/>
            </a:pPr>
            <a:r>
              <a:rPr lang="en-US" altLang="en-US" sz="1600" dirty="0"/>
              <a:t>	</a:t>
            </a:r>
            <a:r>
              <a:rPr lang="en-GB" altLang="en-US" sz="1600" dirty="0"/>
              <a:t>		</a:t>
            </a:r>
            <a:r>
              <a:rPr lang="en-US" altLang="en-US" sz="1600" dirty="0"/>
              <a:t>	</a:t>
            </a:r>
          </a:p>
          <a:p>
            <a:pPr>
              <a:buFont typeface="Wingdings 2" panose="05020102010507070707" pitchFamily="18" charset="2"/>
              <a:buNone/>
            </a:pPr>
            <a:r>
              <a:rPr lang="en-US" altLang="en-US" sz="1600" dirty="0"/>
              <a:t>	</a:t>
            </a:r>
          </a:p>
        </p:txBody>
      </p:sp>
    </p:spTree>
    <p:extLst>
      <p:ext uri="{BB962C8B-B14F-4D97-AF65-F5344CB8AC3E}">
        <p14:creationId xmlns:p14="http://schemas.microsoft.com/office/powerpoint/2010/main" val="8101229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a:extLst>
              <a:ext uri="{FF2B5EF4-FFF2-40B4-BE49-F238E27FC236}">
                <a16:creationId xmlns:a16="http://schemas.microsoft.com/office/drawing/2014/main" id="{64F580E5-6A52-41BE-B6AA-2E89634386D4}"/>
              </a:ext>
            </a:extLst>
          </p:cNvPr>
          <p:cNvSpPr>
            <a:spLocks noGrp="1"/>
          </p:cNvSpPr>
          <p:nvPr>
            <p:ph type="title"/>
          </p:nvPr>
        </p:nvSpPr>
        <p:spPr>
          <a:xfrm>
            <a:off x="457200" y="188640"/>
            <a:ext cx="8229600" cy="652934"/>
          </a:xfrm>
        </p:spPr>
        <p:txBody>
          <a:bodyPr/>
          <a:lstStyle/>
          <a:p>
            <a:r>
              <a:rPr lang="en-US" altLang="en-US" b="1" dirty="0">
                <a:latin typeface="Arial" panose="020B0604020202020204" pitchFamily="34" charset="0"/>
                <a:cs typeface="Arial" panose="020B0604020202020204" pitchFamily="34" charset="0"/>
              </a:rPr>
              <a:t>References and Resources</a:t>
            </a:r>
          </a:p>
        </p:txBody>
      </p:sp>
      <p:sp>
        <p:nvSpPr>
          <p:cNvPr id="38915" name="Content Placeholder 2">
            <a:extLst>
              <a:ext uri="{FF2B5EF4-FFF2-40B4-BE49-F238E27FC236}">
                <a16:creationId xmlns:a16="http://schemas.microsoft.com/office/drawing/2014/main" id="{1CAE0653-2190-42D2-8C4B-2943BC1E2A00}"/>
              </a:ext>
            </a:extLst>
          </p:cNvPr>
          <p:cNvSpPr>
            <a:spLocks noGrp="1"/>
          </p:cNvSpPr>
          <p:nvPr>
            <p:ph idx="1"/>
          </p:nvPr>
        </p:nvSpPr>
        <p:spPr>
          <a:xfrm>
            <a:off x="66328" y="1124744"/>
            <a:ext cx="9011344" cy="6005263"/>
          </a:xfrm>
        </p:spPr>
        <p:txBody>
          <a:bodyPr>
            <a:normAutofit/>
          </a:bodyPr>
          <a:lstStyle/>
          <a:p>
            <a:pPr>
              <a:buFont typeface="Wingdings 2" panose="05020102010507070707" pitchFamily="18" charset="2"/>
              <a:buNone/>
            </a:pPr>
            <a:r>
              <a:rPr lang="en-US" altLang="en-US" sz="1200" i="1" dirty="0"/>
              <a:t>	</a:t>
            </a:r>
            <a:r>
              <a:rPr lang="en-US" altLang="en-US" sz="1200" dirty="0">
                <a:latin typeface="Arial" panose="020B0604020202020204" pitchFamily="34" charset="0"/>
                <a:cs typeface="Arial" panose="020B0604020202020204" pitchFamily="34" charset="0"/>
              </a:rPr>
              <a:t>ICN (2009). </a:t>
            </a:r>
            <a:r>
              <a:rPr lang="en-US" altLang="en-US" sz="1200" i="1" dirty="0">
                <a:latin typeface="Arial" panose="020B0604020202020204" pitchFamily="34" charset="0"/>
                <a:cs typeface="Arial" panose="020B0604020202020204" pitchFamily="34" charset="0"/>
              </a:rPr>
              <a:t>What is Integrated Care. </a:t>
            </a:r>
            <a:r>
              <a:rPr lang="en-US" altLang="en-US" sz="1200" dirty="0">
                <a:latin typeface="Arial" panose="020B0604020202020204" pitchFamily="34" charset="0"/>
                <a:cs typeface="Arial" panose="020B0604020202020204" pitchFamily="34" charset="0"/>
              </a:rPr>
              <a:t>London: ICN. Available at: http://www.dhcarenetworks.org.uk/Integration/icn/Topics/Browse/whatIs/ (Accessed: 5 March, 2010). </a:t>
            </a:r>
          </a:p>
          <a:p>
            <a:pPr>
              <a:buFont typeface="Wingdings 2" panose="05020102010507070707" pitchFamily="18" charset="2"/>
              <a:buNone/>
            </a:pPr>
            <a:r>
              <a:rPr lang="en-US" altLang="en-US" sz="1200" dirty="0">
                <a:latin typeface="Arial" panose="020B0604020202020204" pitchFamily="34" charset="0"/>
                <a:cs typeface="Arial" panose="020B0604020202020204" pitchFamily="34" charset="0"/>
              </a:rPr>
              <a:t> </a:t>
            </a:r>
          </a:p>
          <a:p>
            <a:pPr>
              <a:buFont typeface="Wingdings 2" panose="05020102010507070707" pitchFamily="18" charset="2"/>
              <a:buNone/>
            </a:pPr>
            <a:r>
              <a:rPr lang="en-GB" altLang="en-US" sz="1200" dirty="0">
                <a:latin typeface="Arial" panose="020B0604020202020204" pitchFamily="34" charset="0"/>
                <a:cs typeface="Arial" panose="020B0604020202020204" pitchFamily="34" charset="0"/>
              </a:rPr>
              <a:t>	</a:t>
            </a:r>
            <a:r>
              <a:rPr lang="en-GB" altLang="en-US" sz="1200" dirty="0" err="1">
                <a:latin typeface="Arial" panose="020B0604020202020204" pitchFamily="34" charset="0"/>
                <a:cs typeface="Arial" panose="020B0604020202020204" pitchFamily="34" charset="0"/>
              </a:rPr>
              <a:t>Jelphs</a:t>
            </a:r>
            <a:r>
              <a:rPr lang="en-GB" altLang="en-US" sz="1200" dirty="0">
                <a:latin typeface="Arial" panose="020B0604020202020204" pitchFamily="34" charset="0"/>
                <a:cs typeface="Arial" panose="020B0604020202020204" pitchFamily="34" charset="0"/>
              </a:rPr>
              <a:t>, K., Dickinson, H. and Miller, R.  (2016).  </a:t>
            </a:r>
            <a:r>
              <a:rPr lang="en-GB" altLang="en-US" sz="1200" i="1" dirty="0">
                <a:latin typeface="Arial" panose="020B0604020202020204" pitchFamily="34" charset="0"/>
                <a:cs typeface="Arial" panose="020B0604020202020204" pitchFamily="34" charset="0"/>
              </a:rPr>
              <a:t>Working in Teams </a:t>
            </a:r>
            <a:r>
              <a:rPr lang="en-GB" altLang="en-US" sz="1200" dirty="0">
                <a:latin typeface="Arial" panose="020B0604020202020204" pitchFamily="34" charset="0"/>
                <a:cs typeface="Arial" panose="020B0604020202020204" pitchFamily="34" charset="0"/>
              </a:rPr>
              <a:t>(2</a:t>
            </a:r>
            <a:r>
              <a:rPr lang="en-GB" altLang="en-US" sz="1200" baseline="30000" dirty="0">
                <a:latin typeface="Arial" panose="020B0604020202020204" pitchFamily="34" charset="0"/>
                <a:cs typeface="Arial" panose="020B0604020202020204" pitchFamily="34" charset="0"/>
              </a:rPr>
              <a:t>nd</a:t>
            </a:r>
            <a:r>
              <a:rPr lang="en-GB" altLang="en-US" sz="1200" dirty="0">
                <a:latin typeface="Arial" panose="020B0604020202020204" pitchFamily="34" charset="0"/>
                <a:cs typeface="Arial" panose="020B0604020202020204" pitchFamily="34" charset="0"/>
              </a:rPr>
              <a:t> </a:t>
            </a:r>
            <a:r>
              <a:rPr lang="en-GB" altLang="en-US" sz="1200" dirty="0" err="1">
                <a:latin typeface="Arial" panose="020B0604020202020204" pitchFamily="34" charset="0"/>
                <a:cs typeface="Arial" panose="020B0604020202020204" pitchFamily="34" charset="0"/>
              </a:rPr>
              <a:t>edn</a:t>
            </a:r>
            <a:r>
              <a:rPr lang="en-GB" altLang="en-US" sz="1200" dirty="0">
                <a:latin typeface="Arial" panose="020B0604020202020204" pitchFamily="34" charset="0"/>
                <a:cs typeface="Arial" panose="020B0604020202020204" pitchFamily="34" charset="0"/>
              </a:rPr>
              <a:t>.).  Bristol: Policy Press.</a:t>
            </a:r>
          </a:p>
          <a:p>
            <a:pPr>
              <a:buFont typeface="Wingdings 2" panose="05020102010507070707" pitchFamily="18" charset="2"/>
              <a:buNone/>
            </a:pPr>
            <a:endParaRPr lang="en-GB" altLang="en-US" sz="1200" dirty="0">
              <a:latin typeface="Arial" panose="020B0604020202020204" pitchFamily="34" charset="0"/>
              <a:cs typeface="Arial" panose="020B0604020202020204" pitchFamily="34" charset="0"/>
            </a:endParaRPr>
          </a:p>
          <a:p>
            <a:pPr>
              <a:buFont typeface="Wingdings 2" panose="05020102010507070707" pitchFamily="18" charset="2"/>
              <a:buNone/>
            </a:pPr>
            <a:r>
              <a:rPr lang="en-GB" altLang="en-US" sz="1600" dirty="0">
                <a:latin typeface="Arial" panose="020B0604020202020204" pitchFamily="34" charset="0"/>
                <a:cs typeface="Arial" panose="020B0604020202020204" pitchFamily="34" charset="0"/>
              </a:rPr>
              <a:t>	</a:t>
            </a:r>
            <a:r>
              <a:rPr lang="en-GB" altLang="en-US" sz="1200" dirty="0">
                <a:latin typeface="Arial" panose="020B0604020202020204" pitchFamily="34" charset="0"/>
                <a:cs typeface="Arial" panose="020B0604020202020204" pitchFamily="34" charset="0"/>
              </a:rPr>
              <a:t>Kavanagh, D.  (1992).  ‘The </a:t>
            </a:r>
            <a:r>
              <a:rPr lang="en-GB" altLang="en-US" sz="1200" dirty="0" err="1">
                <a:latin typeface="Arial" panose="020B0604020202020204" pitchFamily="34" charset="0"/>
                <a:cs typeface="Arial" panose="020B0604020202020204" pitchFamily="34" charset="0"/>
              </a:rPr>
              <a:t>Postwar</a:t>
            </a:r>
            <a:r>
              <a:rPr lang="en-GB" altLang="en-US" sz="1200" dirty="0">
                <a:latin typeface="Arial" panose="020B0604020202020204" pitchFamily="34" charset="0"/>
                <a:cs typeface="Arial" panose="020B0604020202020204" pitchFamily="34" charset="0"/>
              </a:rPr>
              <a:t> Consensus’, </a:t>
            </a:r>
            <a:r>
              <a:rPr lang="en-GB" altLang="en-US" sz="1200" i="1" dirty="0">
                <a:latin typeface="Arial" panose="020B0604020202020204" pitchFamily="34" charset="0"/>
                <a:cs typeface="Arial" panose="020B0604020202020204" pitchFamily="34" charset="0"/>
              </a:rPr>
              <a:t>Twentieth Century British History</a:t>
            </a:r>
            <a:r>
              <a:rPr lang="en-GB" altLang="en-US" sz="1200" dirty="0">
                <a:latin typeface="Arial" panose="020B0604020202020204" pitchFamily="34" charset="0"/>
                <a:cs typeface="Arial" panose="020B0604020202020204" pitchFamily="34" charset="0"/>
              </a:rPr>
              <a:t>, 3 (2), pp. 175 – 190 </a:t>
            </a:r>
            <a:r>
              <a:rPr lang="en-US" altLang="en-US" sz="1200" dirty="0" err="1">
                <a:latin typeface="Arial" panose="020B0604020202020204" pitchFamily="34" charset="0"/>
                <a:cs typeface="Arial" panose="020B0604020202020204" pitchFamily="34" charset="0"/>
              </a:rPr>
              <a:t>Kooiman</a:t>
            </a:r>
            <a:r>
              <a:rPr lang="en-US" altLang="en-US" sz="1200" dirty="0">
                <a:latin typeface="Arial" panose="020B0604020202020204" pitchFamily="34" charset="0"/>
                <a:cs typeface="Arial" panose="020B0604020202020204" pitchFamily="34" charset="0"/>
              </a:rPr>
              <a:t>, J. (2000). ‘Societal Governance: Levels, Modes, and Orders of Social-Political Interaction’, in Pierre, J. (ed.). </a:t>
            </a:r>
            <a:r>
              <a:rPr lang="en-US" altLang="en-US" sz="1200" i="1" dirty="0">
                <a:latin typeface="Arial" panose="020B0604020202020204" pitchFamily="34" charset="0"/>
                <a:cs typeface="Arial" panose="020B0604020202020204" pitchFamily="34" charset="0"/>
              </a:rPr>
              <a:t>Debating Governance, </a:t>
            </a:r>
            <a:r>
              <a:rPr lang="en-US" altLang="en-US" sz="1200" dirty="0">
                <a:latin typeface="Arial" panose="020B0604020202020204" pitchFamily="34" charset="0"/>
                <a:cs typeface="Arial" panose="020B0604020202020204" pitchFamily="34" charset="0"/>
              </a:rPr>
              <a:t>Oxford: Oxford University Press, pp. 138 – 163. </a:t>
            </a:r>
          </a:p>
          <a:p>
            <a:pPr>
              <a:buFont typeface="Wingdings 2" panose="05020102010507070707" pitchFamily="18" charset="2"/>
              <a:buNone/>
            </a:pPr>
            <a:endParaRPr lang="en-US" altLang="en-US" sz="1200" dirty="0">
              <a:latin typeface="Arial" panose="020B0604020202020204" pitchFamily="34" charset="0"/>
              <a:cs typeface="Arial" panose="020B0604020202020204" pitchFamily="34" charset="0"/>
            </a:endParaRPr>
          </a:p>
          <a:p>
            <a:pPr>
              <a:buFont typeface="Wingdings 2" panose="05020102010507070707" pitchFamily="18" charset="2"/>
              <a:buNone/>
            </a:pPr>
            <a:r>
              <a:rPr lang="en-GB" altLang="en-US" sz="1200" dirty="0">
                <a:latin typeface="Arial" panose="020B0604020202020204" pitchFamily="34" charset="0"/>
                <a:cs typeface="Arial" panose="020B0604020202020204" pitchFamily="34" charset="0"/>
              </a:rPr>
              <a:t>	</a:t>
            </a:r>
            <a:r>
              <a:rPr lang="en-US" altLang="en-US" sz="1200" dirty="0" err="1">
                <a:latin typeface="Arial" panose="020B0604020202020204" pitchFamily="34" charset="0"/>
                <a:cs typeface="Arial" panose="020B0604020202020204" pitchFamily="34" charset="0"/>
              </a:rPr>
              <a:t>Leichsenring</a:t>
            </a:r>
            <a:r>
              <a:rPr lang="en-US" altLang="en-US" sz="1200" dirty="0">
                <a:latin typeface="Arial" panose="020B0604020202020204" pitchFamily="34" charset="0"/>
                <a:cs typeface="Arial" panose="020B0604020202020204" pitchFamily="34" charset="0"/>
              </a:rPr>
              <a:t>, K. (2003). </a:t>
            </a:r>
            <a:r>
              <a:rPr lang="en-US" altLang="en-US" sz="1200" i="1" dirty="0">
                <a:latin typeface="Arial" panose="020B0604020202020204" pitchFamily="34" charset="0"/>
                <a:cs typeface="Arial" panose="020B0604020202020204" pitchFamily="34" charset="0"/>
              </a:rPr>
              <a:t>Providing integrated health and social care for older persons – a European Overview.</a:t>
            </a:r>
            <a:r>
              <a:rPr lang="en-US" altLang="en-US" sz="1200" dirty="0">
                <a:latin typeface="Arial" panose="020B0604020202020204" pitchFamily="34" charset="0"/>
                <a:cs typeface="Arial" panose="020B0604020202020204" pitchFamily="34" charset="0"/>
              </a:rPr>
              <a:t> PROCARE (Providing integrated health and social care for older persons: issues, problems and solutions)/European Centre for Social Welfare Policy and Research. Available at: http://www.imsersomayores.csic.es/documentos/documentos/procare-providingeurope-01.pdf (Accessed: 12th August, 2010). </a:t>
            </a:r>
          </a:p>
          <a:p>
            <a:pPr>
              <a:buFont typeface="Wingdings 2" panose="05020102010507070707" pitchFamily="18" charset="2"/>
              <a:buNone/>
            </a:pPr>
            <a:endParaRPr lang="en-US" altLang="en-US" sz="1200" dirty="0">
              <a:latin typeface="Arial" panose="020B0604020202020204" pitchFamily="34" charset="0"/>
              <a:cs typeface="Arial" panose="020B0604020202020204" pitchFamily="34" charset="0"/>
            </a:endParaRPr>
          </a:p>
          <a:p>
            <a:pPr>
              <a:buFont typeface="Wingdings 2" panose="05020102010507070707" pitchFamily="18" charset="2"/>
              <a:buNone/>
            </a:pPr>
            <a:r>
              <a:rPr lang="en-US" altLang="en-US" sz="1200" dirty="0">
                <a:latin typeface="Arial" panose="020B0604020202020204" pitchFamily="34" charset="0"/>
                <a:cs typeface="Arial" panose="020B0604020202020204" pitchFamily="34" charset="0"/>
              </a:rPr>
              <a:t>	</a:t>
            </a:r>
            <a:r>
              <a:rPr lang="en-US" altLang="en-US" sz="1200" dirty="0" err="1">
                <a:latin typeface="Arial" panose="020B0604020202020204" pitchFamily="34" charset="0"/>
                <a:cs typeface="Arial" panose="020B0604020202020204" pitchFamily="34" charset="0"/>
              </a:rPr>
              <a:t>Leutz</a:t>
            </a:r>
            <a:r>
              <a:rPr lang="en-US" altLang="en-US" sz="1200" dirty="0">
                <a:latin typeface="Arial" panose="020B0604020202020204" pitchFamily="34" charset="0"/>
                <a:cs typeface="Arial" panose="020B0604020202020204" pitchFamily="34" charset="0"/>
              </a:rPr>
              <a:t>, W.N. (2005). ‘Reflections on Integrating Medical and Social Care: Five Laws Revisited’, </a:t>
            </a:r>
            <a:r>
              <a:rPr lang="en-US" altLang="en-US" sz="1200" i="1" dirty="0">
                <a:latin typeface="Arial" panose="020B0604020202020204" pitchFamily="34" charset="0"/>
                <a:cs typeface="Arial" panose="020B0604020202020204" pitchFamily="34" charset="0"/>
              </a:rPr>
              <a:t>Journal of Integrated Care, 13 (5), pp. 3 – 12. </a:t>
            </a:r>
          </a:p>
          <a:p>
            <a:pPr>
              <a:buFont typeface="Wingdings 2" panose="05020102010507070707" pitchFamily="18" charset="2"/>
              <a:buNone/>
            </a:pPr>
            <a:endParaRPr lang="en-US" altLang="en-US" sz="1200" i="1" dirty="0">
              <a:latin typeface="Arial" panose="020B0604020202020204" pitchFamily="34" charset="0"/>
              <a:cs typeface="Arial" panose="020B0604020202020204" pitchFamily="34" charset="0"/>
            </a:endParaRPr>
          </a:p>
          <a:p>
            <a:pPr>
              <a:buFont typeface="Wingdings 2" panose="05020102010507070707" pitchFamily="18" charset="2"/>
              <a:buNone/>
            </a:pPr>
            <a:r>
              <a:rPr lang="en-US" altLang="en-US" sz="1200" dirty="0">
                <a:latin typeface="Arial" panose="020B0604020202020204" pitchFamily="34" charset="0"/>
                <a:cs typeface="Arial" panose="020B0604020202020204" pitchFamily="34" charset="0"/>
              </a:rPr>
              <a:t>	</a:t>
            </a:r>
            <a:r>
              <a:rPr lang="en-US" altLang="en-US" sz="1200" dirty="0" err="1">
                <a:latin typeface="Arial" panose="020B0604020202020204" pitchFamily="34" charset="0"/>
                <a:cs typeface="Arial" panose="020B0604020202020204" pitchFamily="34" charset="0"/>
              </a:rPr>
              <a:t>Leutz</a:t>
            </a:r>
            <a:r>
              <a:rPr lang="en-US" altLang="en-US" sz="1200" dirty="0">
                <a:latin typeface="Arial" panose="020B0604020202020204" pitchFamily="34" charset="0"/>
                <a:cs typeface="Arial" panose="020B0604020202020204" pitchFamily="34" charset="0"/>
              </a:rPr>
              <a:t>, W.N. (2009). ‘Partnership working: key concepts and approaches’, in Glasby, J. and Dickinson, H. (Eds.). </a:t>
            </a:r>
            <a:r>
              <a:rPr lang="en-US" altLang="en-US" sz="1200" i="1" dirty="0">
                <a:latin typeface="Arial" panose="020B0604020202020204" pitchFamily="34" charset="0"/>
                <a:cs typeface="Arial" panose="020B0604020202020204" pitchFamily="34" charset="0"/>
              </a:rPr>
              <a:t>International Perspectives on Health and Social Care: Partnership Working in Action. Oxford: Wiley-Blackwell, pp. 42 – 55. </a:t>
            </a:r>
            <a:endParaRPr lang="en-US" altLang="en-US" sz="1200" dirty="0">
              <a:latin typeface="Arial" panose="020B0604020202020204" pitchFamily="34" charset="0"/>
              <a:cs typeface="Arial" panose="020B0604020202020204" pitchFamily="34" charset="0"/>
            </a:endParaRPr>
          </a:p>
          <a:p>
            <a:pPr>
              <a:buFont typeface="Wingdings 2" panose="05020102010507070707" pitchFamily="18" charset="2"/>
              <a:buNone/>
            </a:pPr>
            <a:r>
              <a:rPr lang="en-US" altLang="en-US" sz="1200" dirty="0">
                <a:latin typeface="Arial" panose="020B0604020202020204" pitchFamily="34" charset="0"/>
                <a:cs typeface="Arial" panose="020B0604020202020204" pitchFamily="34" charset="0"/>
              </a:rPr>
              <a:t>	Lloyd, J. And Wait, S. (2005). </a:t>
            </a:r>
            <a:r>
              <a:rPr lang="en-US" altLang="en-US" sz="1200" i="1" dirty="0">
                <a:latin typeface="Arial" panose="020B0604020202020204" pitchFamily="34" charset="0"/>
                <a:cs typeface="Arial" panose="020B0604020202020204" pitchFamily="34" charset="0"/>
              </a:rPr>
              <a:t>Integrated Care: A guide for policymakers. </a:t>
            </a:r>
            <a:r>
              <a:rPr lang="en-US" altLang="en-US" sz="1200" dirty="0">
                <a:latin typeface="Arial" panose="020B0604020202020204" pitchFamily="34" charset="0"/>
                <a:cs typeface="Arial" panose="020B0604020202020204" pitchFamily="34" charset="0"/>
              </a:rPr>
              <a:t>London: Alliance for Health and the Future. Available at: http://www.ilcuk.org.uk/files/pdf_pdf_7.pdf (Accessed: 14 February, 2012).</a:t>
            </a:r>
          </a:p>
          <a:p>
            <a:pPr>
              <a:buFont typeface="Wingdings 2" panose="05020102010507070707" pitchFamily="18" charset="2"/>
              <a:buNone/>
            </a:pPr>
            <a:endParaRPr lang="en-US" altLang="en-US" sz="1200" dirty="0">
              <a:latin typeface="Arial" panose="020B0604020202020204" pitchFamily="34" charset="0"/>
              <a:cs typeface="Arial" panose="020B0604020202020204" pitchFamily="34" charset="0"/>
            </a:endParaRPr>
          </a:p>
          <a:p>
            <a:pPr>
              <a:buFont typeface="Wingdings 2" panose="05020102010507070707" pitchFamily="18" charset="2"/>
              <a:buNone/>
            </a:pPr>
            <a:r>
              <a:rPr lang="en-GB" altLang="en-US" sz="1200" dirty="0">
                <a:latin typeface="Arial" panose="020B0604020202020204" pitchFamily="34" charset="0"/>
                <a:cs typeface="Arial" panose="020B0604020202020204" pitchFamily="34" charset="0"/>
              </a:rPr>
              <a:t>	</a:t>
            </a:r>
            <a:r>
              <a:rPr lang="en-GB" altLang="en-US" sz="1200" dirty="0"/>
              <a:t>	</a:t>
            </a:r>
            <a:endParaRPr lang="en-US" altLang="en-US" sz="1200" dirty="0"/>
          </a:p>
          <a:p>
            <a:pPr>
              <a:buFont typeface="Wingdings 2" panose="05020102010507070707" pitchFamily="18" charset="2"/>
              <a:buNone/>
            </a:pPr>
            <a:r>
              <a:rPr lang="en-US" altLang="en-US" sz="1600" dirty="0"/>
              <a:t>			</a:t>
            </a:r>
            <a:endParaRPr lang="en-US" altLang="en-US" dirty="0"/>
          </a:p>
        </p:txBody>
      </p:sp>
    </p:spTree>
    <p:extLst>
      <p:ext uri="{BB962C8B-B14F-4D97-AF65-F5344CB8AC3E}">
        <p14:creationId xmlns:p14="http://schemas.microsoft.com/office/powerpoint/2010/main" val="147309303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a:extLst>
              <a:ext uri="{FF2B5EF4-FFF2-40B4-BE49-F238E27FC236}">
                <a16:creationId xmlns:a16="http://schemas.microsoft.com/office/drawing/2014/main" id="{EBB0160B-5B34-4BB2-87A2-F9A9B0431405}"/>
              </a:ext>
            </a:extLst>
          </p:cNvPr>
          <p:cNvSpPr>
            <a:spLocks noGrp="1"/>
          </p:cNvSpPr>
          <p:nvPr>
            <p:ph type="title"/>
          </p:nvPr>
        </p:nvSpPr>
        <p:spPr>
          <a:xfrm>
            <a:off x="539552" y="188640"/>
            <a:ext cx="8229600" cy="652934"/>
          </a:xfrm>
        </p:spPr>
        <p:txBody>
          <a:bodyPr/>
          <a:lstStyle/>
          <a:p>
            <a:r>
              <a:rPr lang="en-US" altLang="en-US" dirty="0">
                <a:latin typeface="Arial" panose="020B0604020202020204" pitchFamily="34" charset="0"/>
                <a:cs typeface="Arial" panose="020B0604020202020204" pitchFamily="34" charset="0"/>
              </a:rPr>
              <a:t>References and Resources</a:t>
            </a:r>
          </a:p>
        </p:txBody>
      </p:sp>
      <p:sp>
        <p:nvSpPr>
          <p:cNvPr id="39939" name="Content Placeholder 2">
            <a:extLst>
              <a:ext uri="{FF2B5EF4-FFF2-40B4-BE49-F238E27FC236}">
                <a16:creationId xmlns:a16="http://schemas.microsoft.com/office/drawing/2014/main" id="{536BF82F-26BF-45C1-9E43-61AF7C6B3C5A}"/>
              </a:ext>
            </a:extLst>
          </p:cNvPr>
          <p:cNvSpPr>
            <a:spLocks noGrp="1"/>
          </p:cNvSpPr>
          <p:nvPr>
            <p:ph idx="1"/>
          </p:nvPr>
        </p:nvSpPr>
        <p:spPr>
          <a:xfrm>
            <a:off x="179512" y="841574"/>
            <a:ext cx="8712968" cy="5741787"/>
          </a:xfrm>
        </p:spPr>
        <p:txBody>
          <a:bodyPr>
            <a:normAutofit/>
          </a:bodyPr>
          <a:lstStyle/>
          <a:p>
            <a:pPr marL="342900" marR="0" lvl="0" indent="-342900" algn="l" defTabSz="914400" rtl="0" eaLnBrk="0" fontAlgn="base" latinLnBrk="0" hangingPunct="0">
              <a:lnSpc>
                <a:spcPct val="100000"/>
              </a:lnSpc>
              <a:spcBef>
                <a:spcPct val="20000"/>
              </a:spcBef>
              <a:spcAft>
                <a:spcPct val="0"/>
              </a:spcAft>
              <a:buClrTx/>
              <a:buSzTx/>
              <a:buFont typeface="Wingdings 2" panose="05020102010507070707" pitchFamily="18" charset="2"/>
              <a:buNone/>
              <a:tabLst/>
              <a:defRPr/>
            </a:pPr>
            <a:r>
              <a:rPr lang="en-US" altLang="en-US" sz="1600" dirty="0"/>
              <a:t>	</a:t>
            </a: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Longley, M., Riley, N., Davies, P. and Hernandez-Quevedo, C. (2012). </a:t>
            </a:r>
            <a:r>
              <a:rPr kumimoji="0" lang="en-GB" altLang="en-US"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Health Systems in Transition. United Kingdom: Wales.  </a:t>
            </a: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Health Systems Review. Copenhagen: WHO/European Observatory on Health Systems and Policies.</a:t>
            </a:r>
          </a:p>
          <a:p>
            <a:pPr>
              <a:buFont typeface="Wingdings 2" panose="05020102010507070707" pitchFamily="18" charset="2"/>
              <a:buNone/>
            </a:pPr>
            <a:endParaRPr lang="en-US" altLang="en-US" sz="1600" dirty="0"/>
          </a:p>
          <a:p>
            <a:pPr>
              <a:buFont typeface="Wingdings 2" panose="05020102010507070707" pitchFamily="18" charset="2"/>
              <a:buNone/>
            </a:pPr>
            <a:r>
              <a:rPr lang="en-GB" altLang="en-US" sz="1200" dirty="0">
                <a:latin typeface="Arial" panose="020B0604020202020204" pitchFamily="34" charset="0"/>
                <a:cs typeface="Arial" panose="020B0604020202020204" pitchFamily="34" charset="0"/>
              </a:rPr>
              <a:t>       Lowe, R.  (1990).  ‘The Second World War: Consensus and the Foundations of the Welfare State’,</a:t>
            </a:r>
            <a:r>
              <a:rPr lang="en-GB" altLang="en-US" sz="1200" i="1" dirty="0">
                <a:latin typeface="Arial" panose="020B0604020202020204" pitchFamily="34" charset="0"/>
                <a:cs typeface="Arial" panose="020B0604020202020204" pitchFamily="34" charset="0"/>
              </a:rPr>
              <a:t> Twentieth Century British History</a:t>
            </a:r>
            <a:r>
              <a:rPr lang="en-GB" altLang="en-US" sz="1200" dirty="0">
                <a:latin typeface="Arial" panose="020B0604020202020204" pitchFamily="34" charset="0"/>
                <a:cs typeface="Arial" panose="020B0604020202020204" pitchFamily="34" charset="0"/>
              </a:rPr>
              <a:t>, 1 (2), pp. 152 – 182.</a:t>
            </a:r>
          </a:p>
          <a:p>
            <a:pPr>
              <a:buFont typeface="Wingdings 2" panose="05020102010507070707" pitchFamily="18" charset="2"/>
              <a:buNone/>
            </a:pPr>
            <a:endParaRPr lang="en-US" altLang="en-US" sz="1200" dirty="0">
              <a:latin typeface="Arial" panose="020B0604020202020204" pitchFamily="34" charset="0"/>
              <a:cs typeface="Arial" panose="020B0604020202020204" pitchFamily="34" charset="0"/>
            </a:endParaRPr>
          </a:p>
          <a:p>
            <a:pPr>
              <a:buFont typeface="Wingdings 2" panose="05020102010507070707" pitchFamily="18" charset="2"/>
              <a:buNone/>
            </a:pPr>
            <a:r>
              <a:rPr lang="en-US" altLang="en-US" sz="1200" dirty="0">
                <a:latin typeface="Arial" panose="020B0604020202020204" pitchFamily="34" charset="0"/>
                <a:cs typeface="Arial" panose="020B0604020202020204" pitchFamily="34" charset="0"/>
              </a:rPr>
              <a:t>	Means, R., Richards, S. and Smith, R. (2008) (4th </a:t>
            </a:r>
            <a:r>
              <a:rPr lang="en-US" altLang="en-US" sz="1200" dirty="0" err="1">
                <a:latin typeface="Arial" panose="020B0604020202020204" pitchFamily="34" charset="0"/>
                <a:cs typeface="Arial" panose="020B0604020202020204" pitchFamily="34" charset="0"/>
              </a:rPr>
              <a:t>edn</a:t>
            </a:r>
            <a:r>
              <a:rPr lang="en-US" altLang="en-US" sz="1200" dirty="0">
                <a:latin typeface="Arial" panose="020B0604020202020204" pitchFamily="34" charset="0"/>
                <a:cs typeface="Arial" panose="020B0604020202020204" pitchFamily="34" charset="0"/>
              </a:rPr>
              <a:t>.). </a:t>
            </a:r>
            <a:r>
              <a:rPr lang="en-US" altLang="en-US" sz="1200" i="1" dirty="0">
                <a:latin typeface="Arial" panose="020B0604020202020204" pitchFamily="34" charset="0"/>
                <a:cs typeface="Arial" panose="020B0604020202020204" pitchFamily="34" charset="0"/>
              </a:rPr>
              <a:t>Community Care: Policy and Practice. </a:t>
            </a:r>
            <a:r>
              <a:rPr lang="en-US" altLang="en-US" sz="1200" dirty="0">
                <a:latin typeface="Arial" panose="020B0604020202020204" pitchFamily="34" charset="0"/>
                <a:cs typeface="Arial" panose="020B0604020202020204" pitchFamily="34" charset="0"/>
              </a:rPr>
              <a:t>Basingstoke: Palgrave MacMillan</a:t>
            </a:r>
          </a:p>
          <a:p>
            <a:pPr>
              <a:buFont typeface="Wingdings 2" panose="05020102010507070707" pitchFamily="18" charset="2"/>
              <a:buNone/>
            </a:pPr>
            <a:endParaRPr lang="en-US" altLang="en-US" sz="1200" dirty="0">
              <a:latin typeface="Arial" panose="020B0604020202020204" pitchFamily="34" charset="0"/>
              <a:cs typeface="Arial" panose="020B0604020202020204" pitchFamily="34" charset="0"/>
            </a:endParaRPr>
          </a:p>
          <a:p>
            <a:pPr>
              <a:buFont typeface="Wingdings 2" panose="05020102010507070707" pitchFamily="18" charset="2"/>
              <a:buNone/>
            </a:pPr>
            <a:r>
              <a:rPr lang="en-US" altLang="en-US" sz="1200" dirty="0">
                <a:latin typeface="Arial" panose="020B0604020202020204" pitchFamily="34" charset="0"/>
                <a:cs typeface="Arial" panose="020B0604020202020204" pitchFamily="34" charset="0"/>
              </a:rPr>
              <a:t>	</a:t>
            </a:r>
            <a:r>
              <a:rPr lang="en-GB" altLang="en-US" sz="1200" dirty="0">
                <a:latin typeface="Arial" panose="020B0604020202020204" pitchFamily="34" charset="0"/>
                <a:cs typeface="Arial" panose="020B0604020202020204" pitchFamily="34" charset="0"/>
              </a:rPr>
              <a:t>Murray, C.  (1984).  </a:t>
            </a:r>
            <a:r>
              <a:rPr lang="en-GB" altLang="en-US" sz="1200" i="1" dirty="0">
                <a:latin typeface="Arial" panose="020B0604020202020204" pitchFamily="34" charset="0"/>
                <a:cs typeface="Arial" panose="020B0604020202020204" pitchFamily="34" charset="0"/>
              </a:rPr>
              <a:t>Losing Ground: American Social Policy 1950 – 1980</a:t>
            </a:r>
            <a:r>
              <a:rPr lang="en-GB" altLang="en-US" sz="1200" dirty="0">
                <a:latin typeface="Arial" panose="020B0604020202020204" pitchFamily="34" charset="0"/>
                <a:cs typeface="Arial" panose="020B0604020202020204" pitchFamily="34" charset="0"/>
              </a:rPr>
              <a:t>.  New York: Basic Books.   </a:t>
            </a:r>
          </a:p>
          <a:p>
            <a:pPr>
              <a:buFont typeface="Wingdings 2" panose="05020102010507070707" pitchFamily="18" charset="2"/>
              <a:buNone/>
            </a:pPr>
            <a:endParaRPr lang="en-GB" altLang="en-US" sz="1200" dirty="0">
              <a:latin typeface="Arial" panose="020B0604020202020204" pitchFamily="34" charset="0"/>
              <a:cs typeface="Arial" panose="020B0604020202020204" pitchFamily="34" charset="0"/>
            </a:endParaRPr>
          </a:p>
          <a:p>
            <a:pPr>
              <a:buFont typeface="Wingdings 2" panose="05020102010507070707" pitchFamily="18" charset="2"/>
              <a:buNone/>
            </a:pPr>
            <a:r>
              <a:rPr lang="en-US" altLang="en-US" sz="1200" dirty="0">
                <a:latin typeface="Arial" panose="020B0604020202020204" pitchFamily="34" charset="0"/>
                <a:cs typeface="Arial" panose="020B0604020202020204" pitchFamily="34" charset="0"/>
              </a:rPr>
              <a:t>	Nolte, E., Conklin, A., Adams, J., </a:t>
            </a:r>
            <a:r>
              <a:rPr lang="en-US" altLang="en-US" sz="1200" dirty="0" err="1">
                <a:latin typeface="Arial" panose="020B0604020202020204" pitchFamily="34" charset="0"/>
                <a:cs typeface="Arial" panose="020B0604020202020204" pitchFamily="34" charset="0"/>
              </a:rPr>
              <a:t>Brunn</a:t>
            </a:r>
            <a:r>
              <a:rPr lang="en-US" altLang="en-US" sz="1200" dirty="0">
                <a:latin typeface="Arial" panose="020B0604020202020204" pitchFamily="34" charset="0"/>
                <a:cs typeface="Arial" panose="020B0604020202020204" pitchFamily="34" charset="0"/>
              </a:rPr>
              <a:t>, M., </a:t>
            </a:r>
            <a:r>
              <a:rPr lang="en-US" altLang="en-US" sz="1200" dirty="0" err="1">
                <a:latin typeface="Arial" panose="020B0604020202020204" pitchFamily="34" charset="0"/>
                <a:cs typeface="Arial" panose="020B0604020202020204" pitchFamily="34" charset="0"/>
              </a:rPr>
              <a:t>Cadier</a:t>
            </a:r>
            <a:r>
              <a:rPr lang="en-US" altLang="en-US" sz="1200" dirty="0">
                <a:latin typeface="Arial" panose="020B0604020202020204" pitchFamily="34" charset="0"/>
                <a:cs typeface="Arial" panose="020B0604020202020204" pitchFamily="34" charset="0"/>
              </a:rPr>
              <a:t>, B., </a:t>
            </a:r>
            <a:r>
              <a:rPr lang="en-US" altLang="en-US" sz="1200" dirty="0" err="1">
                <a:latin typeface="Arial" panose="020B0604020202020204" pitchFamily="34" charset="0"/>
                <a:cs typeface="Arial" panose="020B0604020202020204" pitchFamily="34" charset="0"/>
              </a:rPr>
              <a:t>Chevreul</a:t>
            </a:r>
            <a:r>
              <a:rPr lang="en-US" altLang="en-US" sz="1200" dirty="0">
                <a:latin typeface="Arial" panose="020B0604020202020204" pitchFamily="34" charset="0"/>
                <a:cs typeface="Arial" panose="020B0604020202020204" pitchFamily="34" charset="0"/>
              </a:rPr>
              <a:t>, K., Durand-Zaleski, I., </a:t>
            </a:r>
            <a:r>
              <a:rPr lang="en-US" altLang="en-US" sz="1200" dirty="0" err="1">
                <a:latin typeface="Arial" panose="020B0604020202020204" pitchFamily="34" charset="0"/>
                <a:cs typeface="Arial" panose="020B0604020202020204" pitchFamily="34" charset="0"/>
              </a:rPr>
              <a:t>Elissen</a:t>
            </a:r>
            <a:r>
              <a:rPr lang="en-US" altLang="en-US" sz="1200" dirty="0">
                <a:latin typeface="Arial" panose="020B0604020202020204" pitchFamily="34" charset="0"/>
                <a:cs typeface="Arial" panose="020B0604020202020204" pitchFamily="34" charset="0"/>
              </a:rPr>
              <a:t>, A., </a:t>
            </a:r>
            <a:r>
              <a:rPr lang="en-US" altLang="en-US" sz="1200" dirty="0" err="1">
                <a:latin typeface="Arial" panose="020B0604020202020204" pitchFamily="34" charset="0"/>
                <a:cs typeface="Arial" panose="020B0604020202020204" pitchFamily="34" charset="0"/>
              </a:rPr>
              <a:t>Erler</a:t>
            </a:r>
            <a:r>
              <a:rPr lang="en-US" altLang="en-US" sz="1200" dirty="0">
                <a:latin typeface="Arial" panose="020B0604020202020204" pitchFamily="34" charset="0"/>
                <a:cs typeface="Arial" panose="020B0604020202020204" pitchFamily="34" charset="0"/>
              </a:rPr>
              <a:t>, A., Flamm, M., </a:t>
            </a:r>
            <a:r>
              <a:rPr lang="en-US" altLang="en-US" sz="1200" dirty="0" err="1">
                <a:latin typeface="Arial" panose="020B0604020202020204" pitchFamily="34" charset="0"/>
                <a:cs typeface="Arial" panose="020B0604020202020204" pitchFamily="34" charset="0"/>
              </a:rPr>
              <a:t>Frølich</a:t>
            </a:r>
            <a:r>
              <a:rPr lang="en-US" altLang="en-US" sz="1200" dirty="0">
                <a:latin typeface="Arial" panose="020B0604020202020204" pitchFamily="34" charset="0"/>
                <a:cs typeface="Arial" panose="020B0604020202020204" pitchFamily="34" charset="0"/>
              </a:rPr>
              <a:t>, A., Fullerton, B., Jacobsen, R., </a:t>
            </a:r>
            <a:r>
              <a:rPr lang="en-US" altLang="en-US" sz="1200" dirty="0" err="1">
                <a:latin typeface="Arial" panose="020B0604020202020204" pitchFamily="34" charset="0"/>
                <a:cs typeface="Arial" panose="020B0604020202020204" pitchFamily="34" charset="0"/>
              </a:rPr>
              <a:t>Knai</a:t>
            </a:r>
            <a:r>
              <a:rPr lang="en-US" altLang="en-US" sz="1200" dirty="0">
                <a:latin typeface="Arial" panose="020B0604020202020204" pitchFamily="34" charset="0"/>
                <a:cs typeface="Arial" panose="020B0604020202020204" pitchFamily="34" charset="0"/>
              </a:rPr>
              <a:t>, C., </a:t>
            </a:r>
            <a:r>
              <a:rPr lang="en-US" altLang="en-US" sz="1200" dirty="0" err="1">
                <a:latin typeface="Arial" panose="020B0604020202020204" pitchFamily="34" charset="0"/>
                <a:cs typeface="Arial" panose="020B0604020202020204" pitchFamily="34" charset="0"/>
              </a:rPr>
              <a:t>Krohn</a:t>
            </a:r>
            <a:r>
              <a:rPr lang="en-US" altLang="en-US" sz="1200" dirty="0">
                <a:latin typeface="Arial" panose="020B0604020202020204" pitchFamily="34" charset="0"/>
                <a:cs typeface="Arial" panose="020B0604020202020204" pitchFamily="34" charset="0"/>
              </a:rPr>
              <a:t>, R., </a:t>
            </a:r>
            <a:r>
              <a:rPr lang="en-US" altLang="en-US" sz="1200" dirty="0" err="1">
                <a:latin typeface="Arial" panose="020B0604020202020204" pitchFamily="34" charset="0"/>
                <a:cs typeface="Arial" panose="020B0604020202020204" pitchFamily="34" charset="0"/>
              </a:rPr>
              <a:t>Pöhlmann</a:t>
            </a:r>
            <a:r>
              <a:rPr lang="en-US" altLang="en-US" sz="1200" dirty="0">
                <a:latin typeface="Arial" panose="020B0604020202020204" pitchFamily="34" charset="0"/>
                <a:cs typeface="Arial" panose="020B0604020202020204" pitchFamily="34" charset="0"/>
              </a:rPr>
              <a:t>, B., Parkinson, Z. S.,</a:t>
            </a:r>
            <a:r>
              <a:rPr lang="en-US" altLang="en-US" sz="1200" dirty="0" err="1">
                <a:latin typeface="Arial" panose="020B0604020202020204" pitchFamily="34" charset="0"/>
                <a:cs typeface="Arial" panose="020B0604020202020204" pitchFamily="34" charset="0"/>
              </a:rPr>
              <a:t>Sarria</a:t>
            </a:r>
            <a:r>
              <a:rPr lang="en-US" altLang="en-US" sz="1200" dirty="0">
                <a:latin typeface="Arial" panose="020B0604020202020204" pitchFamily="34" charset="0"/>
                <a:cs typeface="Arial" panose="020B0604020202020204" pitchFamily="34" charset="0"/>
              </a:rPr>
              <a:t> </a:t>
            </a:r>
            <a:r>
              <a:rPr lang="en-US" altLang="en-US" sz="1200" dirty="0" err="1">
                <a:latin typeface="Arial" panose="020B0604020202020204" pitchFamily="34" charset="0"/>
                <a:cs typeface="Arial" panose="020B0604020202020204" pitchFamily="34" charset="0"/>
              </a:rPr>
              <a:t>Santamera</a:t>
            </a:r>
            <a:r>
              <a:rPr lang="en-US" altLang="en-US" sz="1200" dirty="0">
                <a:latin typeface="Arial" panose="020B0604020202020204" pitchFamily="34" charset="0"/>
                <a:cs typeface="Arial" panose="020B0604020202020204" pitchFamily="34" charset="0"/>
              </a:rPr>
              <a:t>, A., </a:t>
            </a:r>
            <a:r>
              <a:rPr lang="en-US" altLang="en-US" sz="1200" dirty="0" err="1">
                <a:latin typeface="Arial" panose="020B0604020202020204" pitchFamily="34" charset="0"/>
                <a:cs typeface="Arial" panose="020B0604020202020204" pitchFamily="34" charset="0"/>
              </a:rPr>
              <a:t>Sönnichsen</a:t>
            </a:r>
            <a:r>
              <a:rPr lang="en-US" altLang="en-US" sz="1200" dirty="0">
                <a:latin typeface="Arial" panose="020B0604020202020204" pitchFamily="34" charset="0"/>
                <a:cs typeface="Arial" panose="020B0604020202020204" pitchFamily="34" charset="0"/>
              </a:rPr>
              <a:t>, A. and </a:t>
            </a:r>
            <a:r>
              <a:rPr lang="en-US" altLang="en-US" sz="1200" dirty="0" err="1">
                <a:latin typeface="Arial" panose="020B0604020202020204" pitchFamily="34" charset="0"/>
                <a:cs typeface="Arial" panose="020B0604020202020204" pitchFamily="34" charset="0"/>
              </a:rPr>
              <a:t>Vrijhoef</a:t>
            </a:r>
            <a:r>
              <a:rPr lang="en-US" altLang="en-US" sz="1200" dirty="0">
                <a:latin typeface="Arial" panose="020B0604020202020204" pitchFamily="34" charset="0"/>
                <a:cs typeface="Arial" panose="020B0604020202020204" pitchFamily="34" charset="0"/>
              </a:rPr>
              <a:t>, H. (2012). </a:t>
            </a:r>
            <a:r>
              <a:rPr lang="en-US" altLang="en-US" sz="1200" i="1" dirty="0">
                <a:latin typeface="Arial" panose="020B0604020202020204" pitchFamily="34" charset="0"/>
                <a:cs typeface="Arial" panose="020B0604020202020204" pitchFamily="34" charset="0"/>
              </a:rPr>
              <a:t>Evaluating chronic disease management: Recommendations for funders and users. </a:t>
            </a:r>
            <a:r>
              <a:rPr lang="en-US" altLang="en-US" sz="1200" dirty="0">
                <a:latin typeface="Arial" panose="020B0604020202020204" pitchFamily="34" charset="0"/>
                <a:cs typeface="Arial" panose="020B0604020202020204" pitchFamily="34" charset="0"/>
              </a:rPr>
              <a:t>Cambridge: Rand Europe. Available at: </a:t>
            </a:r>
            <a:r>
              <a:rPr lang="en-US" altLang="en-US" sz="1200" dirty="0">
                <a:latin typeface="Arial" panose="020B0604020202020204" pitchFamily="34" charset="0"/>
                <a:cs typeface="Arial" panose="020B0604020202020204" pitchFamily="34" charset="0"/>
                <a:hlinkClick r:id="rId2"/>
              </a:rPr>
              <a:t>http://www.rand.org/content/dam/rand/pubs/technical_reports/2012/RAND_TR1213.pdf</a:t>
            </a:r>
            <a:r>
              <a:rPr lang="en-US" altLang="en-US" sz="1200" dirty="0">
                <a:latin typeface="Arial" panose="020B0604020202020204" pitchFamily="34" charset="0"/>
                <a:cs typeface="Arial" panose="020B0604020202020204" pitchFamily="34" charset="0"/>
              </a:rPr>
              <a:t>    (Accessed: 5th September, 2014). </a:t>
            </a:r>
          </a:p>
          <a:p>
            <a:pPr>
              <a:buFont typeface="Wingdings 2" panose="05020102010507070707" pitchFamily="18" charset="2"/>
              <a:buNone/>
            </a:pPr>
            <a:endParaRPr lang="en-US" altLang="en-US" sz="1200" dirty="0">
              <a:latin typeface="Arial" panose="020B0604020202020204" pitchFamily="34" charset="0"/>
              <a:cs typeface="Arial" panose="020B0604020202020204" pitchFamily="34" charset="0"/>
            </a:endParaRPr>
          </a:p>
          <a:p>
            <a:pPr>
              <a:buFont typeface="Wingdings 2" panose="05020102010507070707" pitchFamily="18" charset="2"/>
              <a:buNone/>
            </a:pPr>
            <a:r>
              <a:rPr lang="en-US" altLang="en-US" sz="1200" dirty="0">
                <a:latin typeface="Arial" panose="020B0604020202020204" pitchFamily="34" charset="0"/>
                <a:cs typeface="Arial" panose="020B0604020202020204" pitchFamily="34" charset="0"/>
              </a:rPr>
              <a:t>`	Nolte, E. and McKee, M. (2008). ‘Integration and chronic care: a review’, in Nolte, E. and McKee, M. (Eds). </a:t>
            </a:r>
            <a:r>
              <a:rPr lang="en-US" altLang="en-US" sz="1200" i="1" dirty="0">
                <a:latin typeface="Arial" panose="020B0604020202020204" pitchFamily="34" charset="0"/>
                <a:cs typeface="Arial" panose="020B0604020202020204" pitchFamily="34" charset="0"/>
              </a:rPr>
              <a:t>Caring for People with chronic conditions: a health system perspective. </a:t>
            </a:r>
            <a:r>
              <a:rPr lang="en-US" altLang="en-US" sz="1200" dirty="0">
                <a:latin typeface="Arial" panose="020B0604020202020204" pitchFamily="34" charset="0"/>
                <a:cs typeface="Arial" panose="020B0604020202020204" pitchFamily="34" charset="0"/>
              </a:rPr>
              <a:t>European Observatory on Health Systems and Policies Series. Maidenhead: Open University Press/McGraw-Hill, pp. 64 – 91. Available at: http://www.euro.who.int/__data/assets/pdf_file/0006/96468/E91878.pdf (Accessed: 12th January, 2010). </a:t>
            </a:r>
          </a:p>
          <a:p>
            <a:pPr>
              <a:buFont typeface="Wingdings 2" panose="05020102010507070707" pitchFamily="18" charset="2"/>
              <a:buNone/>
            </a:pPr>
            <a:r>
              <a:rPr lang="en-US" altLang="en-US" sz="1200" dirty="0">
                <a:latin typeface="Arial" panose="020B0604020202020204" pitchFamily="34" charset="0"/>
                <a:cs typeface="Arial" panose="020B0604020202020204" pitchFamily="34" charset="0"/>
              </a:rPr>
              <a:t>	</a:t>
            </a:r>
            <a:endParaRPr lang="en-US" altLang="en-US" sz="1200" dirty="0"/>
          </a:p>
          <a:p>
            <a:pPr>
              <a:buFont typeface="Wingdings 2" panose="05020102010507070707" pitchFamily="18" charset="2"/>
              <a:buNone/>
            </a:pPr>
            <a:endParaRPr lang="en-US" altLang="en-US" sz="1200" dirty="0"/>
          </a:p>
          <a:p>
            <a:pPr>
              <a:buFont typeface="Wingdings 2" panose="05020102010507070707" pitchFamily="18" charset="2"/>
              <a:buNone/>
            </a:pPr>
            <a:r>
              <a:rPr lang="en-US" altLang="en-US" sz="1600" dirty="0"/>
              <a:t>	</a:t>
            </a:r>
          </a:p>
          <a:p>
            <a:pPr>
              <a:buFont typeface="Wingdings 2" panose="05020102010507070707" pitchFamily="18" charset="2"/>
              <a:buNone/>
            </a:pPr>
            <a:r>
              <a:rPr lang="en-US" altLang="en-US" sz="1600" dirty="0"/>
              <a:t>	 	</a:t>
            </a:r>
            <a:endParaRPr lang="en-US" altLang="en-US" dirty="0"/>
          </a:p>
        </p:txBody>
      </p:sp>
    </p:spTree>
    <p:extLst>
      <p:ext uri="{BB962C8B-B14F-4D97-AF65-F5344CB8AC3E}">
        <p14:creationId xmlns:p14="http://schemas.microsoft.com/office/powerpoint/2010/main" val="391361877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a:extLst>
              <a:ext uri="{FF2B5EF4-FFF2-40B4-BE49-F238E27FC236}">
                <a16:creationId xmlns:a16="http://schemas.microsoft.com/office/drawing/2014/main" id="{836292F5-0088-4697-B3C5-6F219361A5CC}"/>
              </a:ext>
            </a:extLst>
          </p:cNvPr>
          <p:cNvSpPr>
            <a:spLocks noGrp="1"/>
          </p:cNvSpPr>
          <p:nvPr>
            <p:ph type="title"/>
          </p:nvPr>
        </p:nvSpPr>
        <p:spPr>
          <a:xfrm>
            <a:off x="457200" y="44624"/>
            <a:ext cx="8229600" cy="724942"/>
          </a:xfrm>
        </p:spPr>
        <p:txBody>
          <a:bodyPr/>
          <a:lstStyle/>
          <a:p>
            <a:r>
              <a:rPr lang="en-US" altLang="en-US" b="1" dirty="0">
                <a:latin typeface="Arial" panose="020B0604020202020204" pitchFamily="34" charset="0"/>
                <a:cs typeface="Arial" panose="020B0604020202020204" pitchFamily="34" charset="0"/>
              </a:rPr>
              <a:t>References and Resources </a:t>
            </a:r>
          </a:p>
        </p:txBody>
      </p:sp>
      <p:sp>
        <p:nvSpPr>
          <p:cNvPr id="40963" name="Content Placeholder 2">
            <a:extLst>
              <a:ext uri="{FF2B5EF4-FFF2-40B4-BE49-F238E27FC236}">
                <a16:creationId xmlns:a16="http://schemas.microsoft.com/office/drawing/2014/main" id="{D41E6C47-373C-4746-8992-903727536314}"/>
              </a:ext>
            </a:extLst>
          </p:cNvPr>
          <p:cNvSpPr>
            <a:spLocks noGrp="1"/>
          </p:cNvSpPr>
          <p:nvPr>
            <p:ph idx="1"/>
          </p:nvPr>
        </p:nvSpPr>
        <p:spPr>
          <a:xfrm>
            <a:off x="395536" y="769566"/>
            <a:ext cx="8229600" cy="4281934"/>
          </a:xfrm>
        </p:spPr>
        <p:txBody>
          <a:bodyPr/>
          <a:lstStyle/>
          <a:p>
            <a:pPr>
              <a:buFont typeface="Wingdings 2" panose="05020102010507070707" pitchFamily="18" charset="2"/>
              <a:buNone/>
            </a:pPr>
            <a:r>
              <a:rPr lang="en-US" altLang="en-US" sz="1600" dirty="0"/>
              <a:t>	</a:t>
            </a:r>
            <a:r>
              <a:rPr lang="en-US" altLang="en-US" sz="1200" dirty="0">
                <a:latin typeface="Arial" panose="020B0604020202020204" pitchFamily="34" charset="0"/>
                <a:cs typeface="Arial" panose="020B0604020202020204" pitchFamily="34" charset="0"/>
              </a:rPr>
              <a:t>Oliver, D., Foot, C. and Humphries, R. (2014). </a:t>
            </a:r>
            <a:r>
              <a:rPr lang="en-US" altLang="en-US" sz="1200" i="1" dirty="0">
                <a:latin typeface="Arial" panose="020B0604020202020204" pitchFamily="34" charset="0"/>
                <a:cs typeface="Arial" panose="020B0604020202020204" pitchFamily="34" charset="0"/>
              </a:rPr>
              <a:t>Making our health and care systems fit for an ageing population</a:t>
            </a:r>
            <a:r>
              <a:rPr lang="en-US" altLang="en-US" sz="1200" dirty="0">
                <a:latin typeface="Arial" panose="020B0604020202020204" pitchFamily="34" charset="0"/>
                <a:cs typeface="Arial" panose="020B0604020202020204" pitchFamily="34" charset="0"/>
              </a:rPr>
              <a:t>. London: The King’s Fund</a:t>
            </a:r>
          </a:p>
          <a:p>
            <a:pPr>
              <a:buFont typeface="Wingdings 2" panose="05020102010507070707" pitchFamily="18" charset="2"/>
              <a:buNone/>
            </a:pPr>
            <a:endParaRPr lang="en-US" altLang="en-US" sz="1200" dirty="0">
              <a:latin typeface="Arial" panose="020B0604020202020204" pitchFamily="34" charset="0"/>
              <a:cs typeface="Arial" panose="020B0604020202020204" pitchFamily="34" charset="0"/>
            </a:endParaRPr>
          </a:p>
          <a:p>
            <a:pPr>
              <a:buFont typeface="Wingdings 2" panose="05020102010507070707" pitchFamily="18" charset="2"/>
              <a:buNone/>
            </a:pPr>
            <a:r>
              <a:rPr lang="en-US" altLang="en-US" sz="1200" dirty="0">
                <a:latin typeface="Arial" panose="020B0604020202020204" pitchFamily="34" charset="0"/>
                <a:cs typeface="Arial" panose="020B0604020202020204" pitchFamily="34" charset="0"/>
              </a:rPr>
              <a:t>	</a:t>
            </a:r>
            <a:r>
              <a:rPr lang="en-US" altLang="en-US" sz="1200" dirty="0" err="1">
                <a:latin typeface="Arial" panose="020B0604020202020204" pitchFamily="34" charset="0"/>
                <a:cs typeface="Arial" panose="020B0604020202020204" pitchFamily="34" charset="0"/>
              </a:rPr>
              <a:t>Rittel</a:t>
            </a:r>
            <a:r>
              <a:rPr lang="en-US" altLang="en-US" sz="1200" dirty="0">
                <a:latin typeface="Arial" panose="020B0604020202020204" pitchFamily="34" charset="0"/>
                <a:cs typeface="Arial" panose="020B0604020202020204" pitchFamily="34" charset="0"/>
              </a:rPr>
              <a:t>, H. and Webber, M. (1973). ‘ Dilemmas in a General Theory of Planning’, </a:t>
            </a:r>
            <a:r>
              <a:rPr lang="en-US" altLang="en-US" sz="1200" i="1" dirty="0">
                <a:latin typeface="Arial" panose="020B0604020202020204" pitchFamily="34" charset="0"/>
                <a:cs typeface="Arial" panose="020B0604020202020204" pitchFamily="34" charset="0"/>
              </a:rPr>
              <a:t>Policy Sciences, </a:t>
            </a:r>
            <a:r>
              <a:rPr lang="en-US" altLang="en-US" sz="1200" dirty="0">
                <a:latin typeface="Arial" panose="020B0604020202020204" pitchFamily="34" charset="0"/>
                <a:cs typeface="Arial" panose="020B0604020202020204" pitchFamily="34" charset="0"/>
              </a:rPr>
              <a:t>4, pp. 155 – 169.</a:t>
            </a:r>
          </a:p>
          <a:p>
            <a:pPr>
              <a:buFont typeface="Wingdings 2" panose="05020102010507070707" pitchFamily="18" charset="2"/>
              <a:buNone/>
            </a:pPr>
            <a:r>
              <a:rPr lang="en-US" altLang="en-US" sz="1200" dirty="0">
                <a:latin typeface="Arial" panose="020B0604020202020204" pitchFamily="34" charset="0"/>
                <a:cs typeface="Arial" panose="020B0604020202020204" pitchFamily="34" charset="0"/>
              </a:rPr>
              <a:t>	</a:t>
            </a:r>
            <a:r>
              <a:rPr lang="en-GB" altLang="en-US" sz="1200" dirty="0">
                <a:latin typeface="Arial" panose="020B0604020202020204" pitchFamily="34" charset="0"/>
                <a:cs typeface="Arial" panose="020B0604020202020204" pitchFamily="34" charset="0"/>
              </a:rPr>
              <a:t>Sealey, C.  (2015).  </a:t>
            </a:r>
            <a:r>
              <a:rPr lang="en-GB" altLang="en-US" sz="1200" i="1" dirty="0">
                <a:latin typeface="Arial" panose="020B0604020202020204" pitchFamily="34" charset="0"/>
                <a:cs typeface="Arial" panose="020B0604020202020204" pitchFamily="34" charset="0"/>
              </a:rPr>
              <a:t>Social Policy Simplified: Connecting Theory with People’s Lives</a:t>
            </a:r>
            <a:r>
              <a:rPr lang="en-GB" altLang="en-US" sz="1200" dirty="0">
                <a:latin typeface="Arial" panose="020B0604020202020204" pitchFamily="34" charset="0"/>
                <a:cs typeface="Arial" panose="020B0604020202020204" pitchFamily="34" charset="0"/>
              </a:rPr>
              <a:t>.  Basingstoke: Palgrave MacMillan.</a:t>
            </a:r>
          </a:p>
          <a:p>
            <a:pPr>
              <a:buFont typeface="Wingdings 2" panose="05020102010507070707" pitchFamily="18" charset="2"/>
              <a:buNone/>
            </a:pPr>
            <a:endParaRPr lang="en-GB" altLang="en-US" sz="1200" dirty="0">
              <a:latin typeface="Arial" panose="020B0604020202020204" pitchFamily="34" charset="0"/>
              <a:cs typeface="Arial" panose="020B0604020202020204" pitchFamily="34" charset="0"/>
            </a:endParaRPr>
          </a:p>
          <a:p>
            <a:pPr>
              <a:buFont typeface="Wingdings 2" panose="05020102010507070707" pitchFamily="18" charset="2"/>
              <a:buNone/>
            </a:pPr>
            <a:r>
              <a:rPr lang="en-US" altLang="en-US" sz="1200" dirty="0">
                <a:latin typeface="Arial" panose="020B0604020202020204" pitchFamily="34" charset="0"/>
                <a:cs typeface="Arial" panose="020B0604020202020204" pitchFamily="34" charset="0"/>
              </a:rPr>
              <a:t>	</a:t>
            </a:r>
            <a:r>
              <a:rPr lang="en-GB" altLang="en-US" sz="1200" dirty="0" err="1">
                <a:latin typeface="Arial" panose="020B0604020202020204" pitchFamily="34" charset="0"/>
                <a:cs typeface="Arial" panose="020B0604020202020204" pitchFamily="34" charset="0"/>
              </a:rPr>
              <a:t>Spicker</a:t>
            </a:r>
            <a:r>
              <a:rPr lang="en-GB" altLang="en-US" sz="1200" dirty="0">
                <a:latin typeface="Arial" panose="020B0604020202020204" pitchFamily="34" charset="0"/>
                <a:cs typeface="Arial" panose="020B0604020202020204" pitchFamily="34" charset="0"/>
              </a:rPr>
              <a:t>, P.  (2014).  </a:t>
            </a:r>
            <a:r>
              <a:rPr lang="en-GB" altLang="en-US" sz="1200" i="1" dirty="0">
                <a:latin typeface="Arial" panose="020B0604020202020204" pitchFamily="34" charset="0"/>
                <a:cs typeface="Arial" panose="020B0604020202020204" pitchFamily="34" charset="0"/>
              </a:rPr>
              <a:t>Social Policy: Theory and Practice</a:t>
            </a:r>
            <a:r>
              <a:rPr lang="en-GB" altLang="en-US" sz="1200" dirty="0">
                <a:latin typeface="Arial" panose="020B0604020202020204" pitchFamily="34" charset="0"/>
                <a:cs typeface="Arial" panose="020B0604020202020204" pitchFamily="34" charset="0"/>
              </a:rPr>
              <a:t>.  (3</a:t>
            </a:r>
            <a:r>
              <a:rPr lang="en-GB" altLang="en-US" sz="1200" baseline="30000" dirty="0">
                <a:latin typeface="Arial" panose="020B0604020202020204" pitchFamily="34" charset="0"/>
                <a:cs typeface="Arial" panose="020B0604020202020204" pitchFamily="34" charset="0"/>
              </a:rPr>
              <a:t>rd</a:t>
            </a:r>
            <a:r>
              <a:rPr lang="en-GB" altLang="en-US" sz="1200" dirty="0">
                <a:latin typeface="Arial" panose="020B0604020202020204" pitchFamily="34" charset="0"/>
                <a:cs typeface="Arial" panose="020B0604020202020204" pitchFamily="34" charset="0"/>
              </a:rPr>
              <a:t> </a:t>
            </a:r>
            <a:r>
              <a:rPr lang="en-GB" altLang="en-US" sz="1200" dirty="0" err="1">
                <a:latin typeface="Arial" panose="020B0604020202020204" pitchFamily="34" charset="0"/>
                <a:cs typeface="Arial" panose="020B0604020202020204" pitchFamily="34" charset="0"/>
              </a:rPr>
              <a:t>edn</a:t>
            </a:r>
            <a:r>
              <a:rPr lang="en-GB" altLang="en-US" sz="1200" dirty="0">
                <a:latin typeface="Arial" panose="020B0604020202020204" pitchFamily="34" charset="0"/>
                <a:cs typeface="Arial" panose="020B0604020202020204" pitchFamily="34" charset="0"/>
              </a:rPr>
              <a:t>.).  Bristol: Policy Press.</a:t>
            </a:r>
          </a:p>
          <a:p>
            <a:pPr>
              <a:buFont typeface="Wingdings 2" panose="05020102010507070707" pitchFamily="18" charset="2"/>
              <a:buNone/>
            </a:pPr>
            <a:endParaRPr lang="en-GB" altLang="en-US" sz="1200" dirty="0">
              <a:latin typeface="Arial" panose="020B0604020202020204" pitchFamily="34" charset="0"/>
              <a:cs typeface="Arial" panose="020B0604020202020204" pitchFamily="34" charset="0"/>
            </a:endParaRPr>
          </a:p>
          <a:p>
            <a:pPr>
              <a:buFont typeface="Wingdings 2" panose="05020102010507070707" pitchFamily="18" charset="2"/>
              <a:buNone/>
            </a:pPr>
            <a:r>
              <a:rPr lang="en-US" altLang="en-US" sz="1200" dirty="0">
                <a:latin typeface="Arial" panose="020B0604020202020204" pitchFamily="34" charset="0"/>
                <a:cs typeface="Arial" panose="020B0604020202020204" pitchFamily="34" charset="0"/>
              </a:rPr>
              <a:t>	Steel, D. R. (2013). ‘Scotland’, in Ham, C., </a:t>
            </a:r>
            <a:r>
              <a:rPr lang="en-US" altLang="en-US" sz="1200" dirty="0" err="1">
                <a:latin typeface="Arial" panose="020B0604020202020204" pitchFamily="34" charset="0"/>
                <a:cs typeface="Arial" panose="020B0604020202020204" pitchFamily="34" charset="0"/>
              </a:rPr>
              <a:t>Heenan</a:t>
            </a:r>
            <a:r>
              <a:rPr lang="en-US" altLang="en-US" sz="1200" dirty="0">
                <a:latin typeface="Arial" panose="020B0604020202020204" pitchFamily="34" charset="0"/>
                <a:cs typeface="Arial" panose="020B0604020202020204" pitchFamily="34" charset="0"/>
              </a:rPr>
              <a:t>, D., Longley, M. and Steel, D.R. (Co-authors). </a:t>
            </a:r>
            <a:r>
              <a:rPr lang="en-US" altLang="en-US" sz="1200" i="1" dirty="0">
                <a:latin typeface="Arial" panose="020B0604020202020204" pitchFamily="34" charset="0"/>
                <a:cs typeface="Arial" panose="020B0604020202020204" pitchFamily="34" charset="0"/>
              </a:rPr>
              <a:t>Integrated Care in Northern Ireland, Scotland and Wales: Lessons for England. </a:t>
            </a:r>
            <a:r>
              <a:rPr lang="en-US" altLang="en-US" sz="1200" dirty="0">
                <a:latin typeface="Arial" panose="020B0604020202020204" pitchFamily="34" charset="0"/>
                <a:cs typeface="Arial" panose="020B0604020202020204" pitchFamily="34" charset="0"/>
              </a:rPr>
              <a:t>London: The Kings Fund, pp. 25 – 56. Available at: http://www.kingsfund.org.uk/sites/files/kf/field/field_publication_file/integrated-care-in-northern-ireland-scotland-and-wales-kingsfund-jul13.pdf (Accessed: 4th September, 2013).  </a:t>
            </a:r>
          </a:p>
          <a:p>
            <a:pPr>
              <a:buFont typeface="Wingdings 2" panose="05020102010507070707" pitchFamily="18" charset="2"/>
              <a:buNone/>
            </a:pPr>
            <a:endParaRPr lang="en-US" altLang="en-US" sz="1200" dirty="0">
              <a:latin typeface="Arial" panose="020B0604020202020204" pitchFamily="34" charset="0"/>
              <a:cs typeface="Arial" panose="020B0604020202020204" pitchFamily="34" charset="0"/>
            </a:endParaRPr>
          </a:p>
          <a:p>
            <a:pPr>
              <a:buFont typeface="Wingdings 2" panose="05020102010507070707" pitchFamily="18" charset="2"/>
              <a:buNone/>
            </a:pPr>
            <a:r>
              <a:rPr lang="en-US" altLang="en-US" sz="1200" dirty="0">
                <a:latin typeface="Arial" panose="020B0604020202020204" pitchFamily="34" charset="0"/>
                <a:cs typeface="Arial" panose="020B0604020202020204" pitchFamily="34" charset="0"/>
              </a:rPr>
              <a:t>        Sullivan, H. and </a:t>
            </a:r>
            <a:r>
              <a:rPr lang="en-US" altLang="en-US" sz="1200" dirty="0" err="1">
                <a:latin typeface="Arial" panose="020B0604020202020204" pitchFamily="34" charset="0"/>
                <a:cs typeface="Arial" panose="020B0604020202020204" pitchFamily="34" charset="0"/>
              </a:rPr>
              <a:t>Skelcher</a:t>
            </a:r>
            <a:r>
              <a:rPr lang="en-US" altLang="en-US" sz="1200" dirty="0">
                <a:latin typeface="Arial" panose="020B0604020202020204" pitchFamily="34" charset="0"/>
                <a:cs typeface="Arial" panose="020B0604020202020204" pitchFamily="34" charset="0"/>
              </a:rPr>
              <a:t>, C. (2002). </a:t>
            </a:r>
            <a:r>
              <a:rPr lang="en-US" altLang="en-US" sz="1200" i="1" dirty="0">
                <a:latin typeface="Arial" panose="020B0604020202020204" pitchFamily="34" charset="0"/>
                <a:cs typeface="Arial" panose="020B0604020202020204" pitchFamily="34" charset="0"/>
              </a:rPr>
              <a:t>Working across boundaries: Collaboration in public services. </a:t>
            </a:r>
            <a:r>
              <a:rPr lang="en-US" altLang="en-US" sz="1200" dirty="0">
                <a:latin typeface="Arial" panose="020B0604020202020204" pitchFamily="34" charset="0"/>
                <a:cs typeface="Arial" panose="020B0604020202020204" pitchFamily="34" charset="0"/>
              </a:rPr>
              <a:t>Basingstoke: Palgrave. </a:t>
            </a:r>
          </a:p>
          <a:p>
            <a:pPr>
              <a:buFont typeface="Wingdings 2" panose="05020102010507070707" pitchFamily="18" charset="2"/>
              <a:buNone/>
            </a:pPr>
            <a:endParaRPr lang="en-US" altLang="en-US" sz="1200" dirty="0">
              <a:latin typeface="Arial" panose="020B0604020202020204" pitchFamily="34" charset="0"/>
              <a:cs typeface="Arial" panose="020B0604020202020204" pitchFamily="34" charset="0"/>
            </a:endParaRPr>
          </a:p>
          <a:p>
            <a:pPr>
              <a:buFont typeface="Wingdings 2" panose="05020102010507070707" pitchFamily="18" charset="2"/>
              <a:buNone/>
            </a:pPr>
            <a:r>
              <a:rPr lang="en-GB" altLang="en-US" sz="1200" dirty="0">
                <a:latin typeface="Arial" panose="020B0604020202020204" pitchFamily="34" charset="0"/>
                <a:cs typeface="Arial" panose="020B0604020202020204" pitchFamily="34" charset="0"/>
              </a:rPr>
              <a:t>	</a:t>
            </a:r>
            <a:r>
              <a:rPr lang="en-US" altLang="en-US" sz="1200" dirty="0" err="1">
                <a:latin typeface="Arial" panose="020B0604020202020204" pitchFamily="34" charset="0"/>
                <a:cs typeface="Arial" panose="020B0604020202020204" pitchFamily="34" charset="0"/>
              </a:rPr>
              <a:t>Wellard</a:t>
            </a:r>
            <a:r>
              <a:rPr lang="en-US" altLang="en-US" sz="1200" dirty="0">
                <a:latin typeface="Arial" panose="020B0604020202020204" pitchFamily="34" charset="0"/>
                <a:cs typeface="Arial" panose="020B0604020202020204" pitchFamily="34" charset="0"/>
              </a:rPr>
              <a:t>, S. (2010) ‘</a:t>
            </a:r>
            <a:r>
              <a:rPr lang="en-US" altLang="en-US" sz="1200" dirty="0" err="1">
                <a:latin typeface="Arial" panose="020B0604020202020204" pitchFamily="34" charset="0"/>
                <a:cs typeface="Arial" panose="020B0604020202020204" pitchFamily="34" charset="0"/>
              </a:rPr>
              <a:t>Globalisation</a:t>
            </a:r>
            <a:r>
              <a:rPr lang="en-US" altLang="en-US" sz="1200" dirty="0">
                <a:latin typeface="Arial" panose="020B0604020202020204" pitchFamily="34" charset="0"/>
                <a:cs typeface="Arial" panose="020B0604020202020204" pitchFamily="34" charset="0"/>
              </a:rPr>
              <a:t> of Chronic Illness Research’, in </a:t>
            </a:r>
            <a:r>
              <a:rPr lang="en-US" altLang="en-US" sz="1200" dirty="0" err="1">
                <a:latin typeface="Arial" panose="020B0604020202020204" pitchFamily="34" charset="0"/>
                <a:cs typeface="Arial" panose="020B0604020202020204" pitchFamily="34" charset="0"/>
              </a:rPr>
              <a:t>Kralik</a:t>
            </a:r>
            <a:r>
              <a:rPr lang="en-US" altLang="en-US" sz="1200" dirty="0">
                <a:latin typeface="Arial" panose="020B0604020202020204" pitchFamily="34" charset="0"/>
                <a:cs typeface="Arial" panose="020B0604020202020204" pitchFamily="34" charset="0"/>
              </a:rPr>
              <a:t>, D., Paterson, B., and Coates, V. (Eds). </a:t>
            </a:r>
            <a:r>
              <a:rPr lang="en-US" altLang="en-US" sz="1200" i="1" dirty="0">
                <a:latin typeface="Arial" panose="020B0604020202020204" pitchFamily="34" charset="0"/>
                <a:cs typeface="Arial" panose="020B0604020202020204" pitchFamily="34" charset="0"/>
              </a:rPr>
              <a:t>Translating Chronic Illness Research into Practice. </a:t>
            </a:r>
            <a:r>
              <a:rPr lang="en-US" altLang="en-US" sz="1200" dirty="0">
                <a:latin typeface="Arial" panose="020B0604020202020204" pitchFamily="34" charset="0"/>
                <a:cs typeface="Arial" panose="020B0604020202020204" pitchFamily="34" charset="0"/>
              </a:rPr>
              <a:t>Oxford: Wiley-Blackwell, pp. 1 – 16</a:t>
            </a:r>
          </a:p>
          <a:p>
            <a:pPr>
              <a:buFont typeface="Wingdings 2" panose="05020102010507070707" pitchFamily="18" charset="2"/>
              <a:buNone/>
            </a:pPr>
            <a:endParaRPr lang="en-US" altLang="en-US" sz="1200" dirty="0">
              <a:latin typeface="Arial" panose="020B0604020202020204" pitchFamily="34" charset="0"/>
              <a:cs typeface="Arial" panose="020B0604020202020204" pitchFamily="34" charset="0"/>
            </a:endParaRPr>
          </a:p>
          <a:p>
            <a:pPr>
              <a:buFont typeface="Wingdings 2" panose="05020102010507070707" pitchFamily="18" charset="2"/>
              <a:buNone/>
            </a:pPr>
            <a:r>
              <a:rPr lang="en-US" altLang="en-US" sz="1200" dirty="0">
                <a:latin typeface="Arial" panose="020B0604020202020204" pitchFamily="34" charset="0"/>
                <a:cs typeface="Arial" panose="020B0604020202020204" pitchFamily="34" charset="0"/>
              </a:rPr>
              <a:t>	WHO (2002). </a:t>
            </a:r>
            <a:r>
              <a:rPr lang="en-US" altLang="en-US" sz="1200" i="1" dirty="0">
                <a:latin typeface="Arial" panose="020B0604020202020204" pitchFamily="34" charset="0"/>
                <a:cs typeface="Arial" panose="020B0604020202020204" pitchFamily="34" charset="0"/>
              </a:rPr>
              <a:t>Innovative Care for Chronic Conditions: Building Blocks for Action: Global Report. </a:t>
            </a:r>
            <a:r>
              <a:rPr lang="en-US" altLang="en-US" sz="1200" dirty="0">
                <a:latin typeface="Arial" panose="020B0604020202020204" pitchFamily="34" charset="0"/>
                <a:cs typeface="Arial" panose="020B0604020202020204" pitchFamily="34" charset="0"/>
              </a:rPr>
              <a:t>Geneva: WHO. Available at: </a:t>
            </a:r>
            <a:r>
              <a:rPr lang="en-US" altLang="en-US" sz="1200" dirty="0">
                <a:latin typeface="Arial" panose="020B0604020202020204" pitchFamily="34" charset="0"/>
                <a:cs typeface="Arial" panose="020B0604020202020204" pitchFamily="34" charset="0"/>
                <a:hlinkClick r:id="rId2"/>
              </a:rPr>
              <a:t>http://www.improvingchroniccare.org/downloads/who_innovative_care_for_chronic_conditions.pdf</a:t>
            </a:r>
            <a:r>
              <a:rPr lang="en-US" altLang="en-US" sz="1200" dirty="0">
                <a:latin typeface="Arial" panose="020B0604020202020204" pitchFamily="34" charset="0"/>
                <a:cs typeface="Arial" panose="020B0604020202020204" pitchFamily="34" charset="0"/>
              </a:rPr>
              <a:t> (Accessed: 7th March, 2012).</a:t>
            </a:r>
          </a:p>
          <a:p>
            <a:endParaRPr lang="en-US" altLang="en-US" dirty="0"/>
          </a:p>
        </p:txBody>
      </p:sp>
    </p:spTree>
    <p:extLst>
      <p:ext uri="{BB962C8B-B14F-4D97-AF65-F5344CB8AC3E}">
        <p14:creationId xmlns:p14="http://schemas.microsoft.com/office/powerpoint/2010/main" val="118542472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423AE3B7-9ECA-4DCB-8FEF-8509529DE33E}"/>
              </a:ext>
            </a:extLst>
          </p:cNvPr>
          <p:cNvSpPr>
            <a:spLocks noGrp="1"/>
          </p:cNvSpPr>
          <p:nvPr>
            <p:ph type="title"/>
          </p:nvPr>
        </p:nvSpPr>
        <p:spPr>
          <a:xfrm>
            <a:off x="457200" y="274638"/>
            <a:ext cx="8229600" cy="922337"/>
          </a:xfrm>
        </p:spPr>
        <p:txBody>
          <a:bodyPr/>
          <a:lstStyle/>
          <a:p>
            <a:r>
              <a:rPr lang="en-GB" altLang="en-US" sz="2800" b="1" dirty="0">
                <a:latin typeface="Arial" panose="020B0604020202020204" pitchFamily="34" charset="0"/>
                <a:cs typeface="Arial" panose="020B0604020202020204" pitchFamily="34" charset="0"/>
              </a:rPr>
              <a:t>Useful Links and References</a:t>
            </a:r>
            <a:endParaRPr lang="en-GB" altLang="en-US" sz="28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5962F451-0BB1-4BEE-A668-F1DECB1DA0ED}"/>
              </a:ext>
            </a:extLst>
          </p:cNvPr>
          <p:cNvSpPr>
            <a:spLocks noGrp="1"/>
          </p:cNvSpPr>
          <p:nvPr>
            <p:ph type="dt" sz="quarter" idx="10"/>
          </p:nvPr>
        </p:nvSpPr>
        <p:spPr/>
        <p:txBody>
          <a:bodyPr/>
          <a:lstStyle/>
          <a:p>
            <a:pPr>
              <a:defRPr/>
            </a:pPr>
            <a:fld id="{1C6B23D4-358D-4DB2-AA11-C995EECC9D14}" type="datetime1">
              <a:rPr lang="en-GB" altLang="en-US" smtClean="0"/>
              <a:pPr>
                <a:defRPr/>
              </a:pPr>
              <a:t>04/09/2025</a:t>
            </a:fld>
            <a:endParaRPr lang="en-GB" altLang="en-US" dirty="0"/>
          </a:p>
        </p:txBody>
      </p:sp>
      <p:sp>
        <p:nvSpPr>
          <p:cNvPr id="20484" name="Slide Number Placeholder 4">
            <a:extLst>
              <a:ext uri="{FF2B5EF4-FFF2-40B4-BE49-F238E27FC236}">
                <a16:creationId xmlns:a16="http://schemas.microsoft.com/office/drawing/2014/main" id="{5AB83BA9-8B4F-4688-B03A-EBC8AAAF03B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086D92D-CC6C-4B02-9B4A-DA2206EE89FE}" type="slidenum">
              <a:rPr lang="en-GB" altLang="en-US" sz="1200" dirty="0" smtClean="0">
                <a:solidFill>
                  <a:srgbClr val="898989"/>
                </a:solidFill>
              </a:rPr>
              <a:pPr>
                <a:spcBef>
                  <a:spcPct val="0"/>
                </a:spcBef>
                <a:buFontTx/>
                <a:buNone/>
              </a:pPr>
              <a:t>49</a:t>
            </a:fld>
            <a:endParaRPr lang="en-GB" altLang="en-US" sz="1200" dirty="0">
              <a:solidFill>
                <a:srgbClr val="898989"/>
              </a:solidFill>
            </a:endParaRPr>
          </a:p>
        </p:txBody>
      </p:sp>
      <p:sp>
        <p:nvSpPr>
          <p:cNvPr id="20485" name="Content Placeholder 1">
            <a:extLst>
              <a:ext uri="{FF2B5EF4-FFF2-40B4-BE49-F238E27FC236}">
                <a16:creationId xmlns:a16="http://schemas.microsoft.com/office/drawing/2014/main" id="{7A52D861-F50F-44BA-A787-5E3D9A2F4DAA}"/>
              </a:ext>
            </a:extLst>
          </p:cNvPr>
          <p:cNvSpPr>
            <a:spLocks noGrp="1"/>
          </p:cNvSpPr>
          <p:nvPr>
            <p:ph idx="1"/>
          </p:nvPr>
        </p:nvSpPr>
        <p:spPr>
          <a:xfrm>
            <a:off x="250825" y="1196975"/>
            <a:ext cx="8642350" cy="4319588"/>
          </a:xfrm>
        </p:spPr>
        <p:txBody>
          <a:bodyPr/>
          <a:lstStyle/>
          <a:p>
            <a:pPr marL="0" indent="0">
              <a:buFont typeface="Arial" panose="020B0604020202020204" pitchFamily="34" charset="0"/>
              <a:buNone/>
            </a:pPr>
            <a:endParaRPr lang="en-GB" altLang="en-US" sz="2000" dirty="0"/>
          </a:p>
          <a:p>
            <a:pPr marL="0" indent="0">
              <a:buFont typeface="Arial" panose="020B0604020202020204" pitchFamily="34" charset="0"/>
              <a:buNone/>
            </a:pPr>
            <a:r>
              <a:rPr lang="en-GB" altLang="en-US" sz="1600" dirty="0">
                <a:latin typeface="Arial" panose="020B0604020202020204" pitchFamily="34" charset="0"/>
                <a:cs typeface="Arial" panose="020B0604020202020204" pitchFamily="34" charset="0"/>
                <a:hlinkClick r:id="rId2"/>
              </a:rPr>
              <a:t>https://careprovideralliance.org.uk/adult-social-care-provider-types</a:t>
            </a:r>
            <a:endParaRPr lang="en-GB" altLang="en-US" sz="1600" dirty="0">
              <a:latin typeface="Arial" panose="020B0604020202020204" pitchFamily="34" charset="0"/>
              <a:cs typeface="Arial" panose="020B0604020202020204" pitchFamily="34" charset="0"/>
            </a:endParaRPr>
          </a:p>
          <a:p>
            <a:pPr marL="0" indent="0">
              <a:buFont typeface="Arial" panose="020B0604020202020204" pitchFamily="34" charset="0"/>
              <a:buNone/>
            </a:pPr>
            <a:endParaRPr lang="en-GB" altLang="en-US" sz="1600" dirty="0">
              <a:latin typeface="Arial" panose="020B0604020202020204" pitchFamily="34" charset="0"/>
              <a:cs typeface="Arial" panose="020B0604020202020204" pitchFamily="34" charset="0"/>
            </a:endParaRPr>
          </a:p>
          <a:p>
            <a:pPr marL="0" indent="0">
              <a:buFont typeface="Arial" panose="020B0604020202020204" pitchFamily="34" charset="0"/>
              <a:buNone/>
            </a:pPr>
            <a:r>
              <a:rPr lang="en-GB" altLang="en-US" sz="1600" dirty="0">
                <a:latin typeface="Arial" panose="020B0604020202020204" pitchFamily="34" charset="0"/>
                <a:cs typeface="Arial" panose="020B0604020202020204" pitchFamily="34" charset="0"/>
                <a:hlinkClick r:id="rId3"/>
              </a:rPr>
              <a:t>www.dh.gov.uk/health</a:t>
            </a:r>
            <a:endParaRPr lang="en-GB" altLang="en-US" sz="1600" dirty="0">
              <a:latin typeface="Arial" panose="020B0604020202020204" pitchFamily="34" charset="0"/>
              <a:cs typeface="Arial" panose="020B0604020202020204" pitchFamily="34" charset="0"/>
            </a:endParaRPr>
          </a:p>
          <a:p>
            <a:pPr marL="0" indent="0">
              <a:buFont typeface="Arial" panose="020B0604020202020204" pitchFamily="34" charset="0"/>
              <a:buNone/>
            </a:pPr>
            <a:endParaRPr lang="en-GB" altLang="en-US" sz="1600" dirty="0">
              <a:latin typeface="Arial" panose="020B0604020202020204" pitchFamily="34" charset="0"/>
              <a:cs typeface="Arial" panose="020B0604020202020204" pitchFamily="34" charset="0"/>
            </a:endParaRPr>
          </a:p>
          <a:p>
            <a:pPr marL="0" indent="0">
              <a:buFont typeface="Arial" panose="020B0604020202020204" pitchFamily="34" charset="0"/>
              <a:buNone/>
            </a:pPr>
            <a:r>
              <a:rPr lang="en-GB" altLang="en-US" sz="1600" dirty="0">
                <a:latin typeface="Arial" panose="020B0604020202020204" pitchFamily="34" charset="0"/>
                <a:cs typeface="Arial" panose="020B0604020202020204" pitchFamily="34" charset="0"/>
                <a:hlinkClick r:id="rId4"/>
              </a:rPr>
              <a:t>https://www.gov.uk/government/organisations/department-of-health-and-social-care/about</a:t>
            </a:r>
            <a:endParaRPr lang="en-GB" altLang="en-US" sz="1600" dirty="0">
              <a:latin typeface="Arial" panose="020B0604020202020204" pitchFamily="34" charset="0"/>
              <a:cs typeface="Arial" panose="020B0604020202020204" pitchFamily="34" charset="0"/>
            </a:endParaRPr>
          </a:p>
          <a:p>
            <a:pPr marL="0" indent="0">
              <a:buFont typeface="Arial" panose="020B0604020202020204" pitchFamily="34" charset="0"/>
              <a:buNone/>
            </a:pPr>
            <a:endParaRPr lang="en-GB" altLang="en-US" sz="1600" dirty="0">
              <a:latin typeface="Arial" panose="020B0604020202020204" pitchFamily="34" charset="0"/>
              <a:cs typeface="Arial" panose="020B0604020202020204" pitchFamily="34" charset="0"/>
            </a:endParaRPr>
          </a:p>
          <a:p>
            <a:pPr marL="0" indent="0">
              <a:buFont typeface="Arial" panose="020B0604020202020204" pitchFamily="34" charset="0"/>
              <a:buNone/>
            </a:pPr>
            <a:r>
              <a:rPr lang="en-GB" altLang="en-US" sz="1600" dirty="0">
                <a:latin typeface="Arial" panose="020B0604020202020204" pitchFamily="34" charset="0"/>
                <a:cs typeface="Arial" panose="020B0604020202020204" pitchFamily="34" charset="0"/>
                <a:hlinkClick r:id="rId5"/>
              </a:rPr>
              <a:t>https://www.scope.org.uk/about-us/social-model-of-disability/</a:t>
            </a:r>
            <a:endParaRPr lang="en-GB" altLang="en-US" sz="1600" dirty="0">
              <a:latin typeface="Arial" panose="020B0604020202020204" pitchFamily="34" charset="0"/>
              <a:cs typeface="Arial" panose="020B0604020202020204" pitchFamily="34" charset="0"/>
            </a:endParaRPr>
          </a:p>
          <a:p>
            <a:pPr marL="0" indent="0">
              <a:buFont typeface="Arial" panose="020B0604020202020204" pitchFamily="34" charset="0"/>
              <a:buNone/>
            </a:pPr>
            <a:endParaRPr lang="en-GB" altLang="en-US" sz="2000" dirty="0"/>
          </a:p>
        </p:txBody>
      </p:sp>
    </p:spTree>
    <p:extLst>
      <p:ext uri="{BB962C8B-B14F-4D97-AF65-F5344CB8AC3E}">
        <p14:creationId xmlns:p14="http://schemas.microsoft.com/office/powerpoint/2010/main" val="223038684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5067</Words>
  <Application>Microsoft Office PowerPoint</Application>
  <PresentationFormat>On-screen Show (4:3)</PresentationFormat>
  <Paragraphs>417</Paragraphs>
  <Slides>49</Slides>
  <Notes>1</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49</vt:i4>
      </vt:variant>
    </vt:vector>
  </HeadingPairs>
  <TitlesOfParts>
    <vt:vector size="59" baseType="lpstr">
      <vt:lpstr>Acumin Pro</vt:lpstr>
      <vt:lpstr>Myriad Pro</vt:lpstr>
      <vt:lpstr>Arial</vt:lpstr>
      <vt:lpstr>Merriweather Sans</vt:lpstr>
      <vt:lpstr>Open Sans</vt:lpstr>
      <vt:lpstr>Verdana</vt:lpstr>
      <vt:lpstr>Wingdings</vt:lpstr>
      <vt:lpstr>Wingdings 2</vt:lpstr>
      <vt:lpstr>20140311PresentationUWTSDTemplate</vt:lpstr>
      <vt:lpstr>20140311PresentationUWTSDTemplate</vt:lpstr>
      <vt:lpstr>Principles of Support, Regulatory Bodies, and Legislation  </vt:lpstr>
      <vt:lpstr>Today's Learnings</vt:lpstr>
      <vt:lpstr>Principles of Support </vt:lpstr>
      <vt:lpstr>Examples of these Principles</vt:lpstr>
      <vt:lpstr> How well do UK health and social care embed the principles of support?</vt:lpstr>
      <vt:lpstr>Why Principles of Support Are Important for Practitioners</vt:lpstr>
      <vt:lpstr>Respecting Individuality</vt:lpstr>
      <vt:lpstr>Rights</vt:lpstr>
      <vt:lpstr>Choice</vt:lpstr>
      <vt:lpstr>Privacy</vt:lpstr>
      <vt:lpstr>Independence</vt:lpstr>
      <vt:lpstr>SCIE: What is the Video About?</vt:lpstr>
      <vt:lpstr> Dignity and Respect</vt:lpstr>
      <vt:lpstr> Dignity and Respect</vt:lpstr>
      <vt:lpstr>Equality &amp; Diversity</vt:lpstr>
      <vt:lpstr>Confidentiality</vt:lpstr>
      <vt:lpstr>Partnership </vt:lpstr>
      <vt:lpstr>Principles of Support Group Activity </vt:lpstr>
      <vt:lpstr>Scenarios </vt:lpstr>
      <vt:lpstr>Break  </vt:lpstr>
      <vt:lpstr>What are Regulatory Bodies? </vt:lpstr>
      <vt:lpstr>What do they do? </vt:lpstr>
      <vt:lpstr>Governance and Regulatory Processes</vt:lpstr>
      <vt:lpstr>Regulators in England - CQC</vt:lpstr>
      <vt:lpstr>Regulators in Scotland </vt:lpstr>
      <vt:lpstr>Regulators in Scotland </vt:lpstr>
      <vt:lpstr>Regulators in Wales</vt:lpstr>
      <vt:lpstr>Regulators in Wales</vt:lpstr>
      <vt:lpstr>PowerPoint Presentation</vt:lpstr>
      <vt:lpstr> Why is legislation important to H&amp;SC? </vt:lpstr>
      <vt:lpstr> Key Legislation in Health &amp; Social Care </vt:lpstr>
      <vt:lpstr>Care Act 2014</vt:lpstr>
      <vt:lpstr>Human Rights Act 1998</vt:lpstr>
      <vt:lpstr>Example </vt:lpstr>
      <vt:lpstr>Health and Care Act 2022</vt:lpstr>
      <vt:lpstr>How to Use, Cite and Reference Legislation</vt:lpstr>
      <vt:lpstr>How to Use, Cite and Reference Legislation</vt:lpstr>
      <vt:lpstr>Legislation Activity </vt:lpstr>
      <vt:lpstr>PowerPoint Presentation</vt:lpstr>
      <vt:lpstr>Recap of Week 3 – Person Centered Care</vt:lpstr>
      <vt:lpstr>Quiz</vt:lpstr>
      <vt:lpstr>Assignment Workshop</vt:lpstr>
      <vt:lpstr>References and Resources</vt:lpstr>
      <vt:lpstr>References and Resources </vt:lpstr>
      <vt:lpstr>References and Resources </vt:lpstr>
      <vt:lpstr>References and Resources</vt:lpstr>
      <vt:lpstr>References and Resources</vt:lpstr>
      <vt:lpstr>References and Resources </vt:lpstr>
      <vt:lpstr>Useful Links and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BMHP5016 Principles of Health &amp; Social Care</dc:title>
  <dc:creator>Clare Stradling</dc:creator>
  <cp:lastModifiedBy>Parese Ahmed</cp:lastModifiedBy>
  <cp:revision>473</cp:revision>
  <dcterms:created xsi:type="dcterms:W3CDTF">2020-09-23T09:26:52Z</dcterms:created>
  <dcterms:modified xsi:type="dcterms:W3CDTF">2025-09-04T20:16:14Z</dcterms:modified>
</cp:coreProperties>
</file>