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3" r:id="rId3"/>
    <p:sldId id="257" r:id="rId4"/>
    <p:sldId id="264" r:id="rId5"/>
    <p:sldId id="259" r:id="rId6"/>
    <p:sldId id="260" r:id="rId7"/>
    <p:sldId id="261" r:id="rId8"/>
    <p:sldId id="262"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4ABC19-238A-4CCE-960E-A81B587D17A0}" v="43" dt="2019-11-12T16:58:47.1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34" autoAdjust="0"/>
    <p:restoredTop sz="94660"/>
  </p:normalViewPr>
  <p:slideViewPr>
    <p:cSldViewPr snapToGrid="0">
      <p:cViewPr varScale="1">
        <p:scale>
          <a:sx n="123" d="100"/>
          <a:sy n="123" d="100"/>
        </p:scale>
        <p:origin x="108" y="2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A4C9F62-C992-4DC5-BF41-D94EB52F8565}" type="datetimeFigureOut">
              <a:rPr lang="en-GB" smtClean="0"/>
              <a:t>12/11/2019</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4BC1FB9E-952D-41D2-AA58-67C23201D993}" type="slidenum">
              <a:rPr lang="en-GB" smtClean="0"/>
              <a:t>‹#›</a:t>
            </a:fld>
            <a:endParaRPr lang="en-GB"/>
          </a:p>
        </p:txBody>
      </p:sp>
    </p:spTree>
    <p:extLst>
      <p:ext uri="{BB962C8B-B14F-4D97-AF65-F5344CB8AC3E}">
        <p14:creationId xmlns:p14="http://schemas.microsoft.com/office/powerpoint/2010/main" val="3558695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4C9F62-C992-4DC5-BF41-D94EB52F8565}" type="datetimeFigureOut">
              <a:rPr lang="en-GB" smtClean="0"/>
              <a:t>12/11/2019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4BC1FB9E-952D-41D2-AA58-67C23201D993}" type="slidenum">
              <a:rPr lang="en-GB" smtClean="0"/>
              <a:t>‹#›</a:t>
            </a:fld>
            <a:endParaRPr lang="en-GB"/>
          </a:p>
        </p:txBody>
      </p:sp>
    </p:spTree>
    <p:extLst>
      <p:ext uri="{BB962C8B-B14F-4D97-AF65-F5344CB8AC3E}">
        <p14:creationId xmlns:p14="http://schemas.microsoft.com/office/powerpoint/2010/main" val="567971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4C9F62-C992-4DC5-BF41-D94EB52F8565}" type="datetimeFigureOut">
              <a:rPr lang="en-GB" smtClean="0"/>
              <a:t>12/11/2019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C1FB9E-952D-41D2-AA58-67C23201D993}" type="slidenum">
              <a:rPr lang="en-GB" smtClean="0"/>
              <a:t>‹#›</a:t>
            </a:fld>
            <a:endParaRPr lang="en-GB"/>
          </a:p>
        </p:txBody>
      </p:sp>
    </p:spTree>
    <p:extLst>
      <p:ext uri="{BB962C8B-B14F-4D97-AF65-F5344CB8AC3E}">
        <p14:creationId xmlns:p14="http://schemas.microsoft.com/office/powerpoint/2010/main" val="21518694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A4C9F62-C992-4DC5-BF41-D94EB52F8565}" type="datetimeFigureOut">
              <a:rPr lang="en-GB" smtClean="0"/>
              <a:t>12/11/2019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C1FB9E-952D-41D2-AA58-67C23201D993}" type="slidenum">
              <a:rPr lang="en-GB" smtClean="0"/>
              <a:t>‹#›</a:t>
            </a:fld>
            <a:endParaRPr lang="en-GB"/>
          </a:p>
        </p:txBody>
      </p:sp>
    </p:spTree>
    <p:extLst>
      <p:ext uri="{BB962C8B-B14F-4D97-AF65-F5344CB8AC3E}">
        <p14:creationId xmlns:p14="http://schemas.microsoft.com/office/powerpoint/2010/main" val="24005767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A4C9F62-C992-4DC5-BF41-D94EB52F8565}" type="datetimeFigureOut">
              <a:rPr lang="en-GB" smtClean="0"/>
              <a:t>12/11/2019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C1FB9E-952D-41D2-AA58-67C23201D993}" type="slidenum">
              <a:rPr lang="en-GB" smtClean="0"/>
              <a:t>‹#›</a:t>
            </a:fld>
            <a:endParaRPr lang="en-GB"/>
          </a:p>
        </p:txBody>
      </p:sp>
    </p:spTree>
    <p:extLst>
      <p:ext uri="{BB962C8B-B14F-4D97-AF65-F5344CB8AC3E}">
        <p14:creationId xmlns:p14="http://schemas.microsoft.com/office/powerpoint/2010/main" val="214677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4C9F62-C992-4DC5-BF41-D94EB52F8565}" type="datetimeFigureOut">
              <a:rPr lang="en-GB" smtClean="0"/>
              <a:t>12/11/2019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C1FB9E-952D-41D2-AA58-67C23201D993}" type="slidenum">
              <a:rPr lang="en-GB" smtClean="0"/>
              <a:t>‹#›</a:t>
            </a:fld>
            <a:endParaRPr lang="en-GB"/>
          </a:p>
        </p:txBody>
      </p:sp>
    </p:spTree>
    <p:extLst>
      <p:ext uri="{BB962C8B-B14F-4D97-AF65-F5344CB8AC3E}">
        <p14:creationId xmlns:p14="http://schemas.microsoft.com/office/powerpoint/2010/main" val="3987719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4C9F62-C992-4DC5-BF41-D94EB52F8565}" type="datetimeFigureOut">
              <a:rPr lang="en-GB" smtClean="0"/>
              <a:t>12/11/2019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BC1FB9E-952D-41D2-AA58-67C23201D993}" type="slidenum">
              <a:rPr lang="en-GB" smtClean="0"/>
              <a:t>‹#›</a:t>
            </a:fld>
            <a:endParaRPr lang="en-GB"/>
          </a:p>
        </p:txBody>
      </p:sp>
    </p:spTree>
    <p:extLst>
      <p:ext uri="{BB962C8B-B14F-4D97-AF65-F5344CB8AC3E}">
        <p14:creationId xmlns:p14="http://schemas.microsoft.com/office/powerpoint/2010/main" val="23099782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A4C9F62-C992-4DC5-BF41-D94EB52F8565}" type="datetimeFigureOut">
              <a:rPr lang="en-GB" smtClean="0"/>
              <a:t>12/11/2019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C1FB9E-952D-41D2-AA58-67C23201D993}" type="slidenum">
              <a:rPr lang="en-GB" smtClean="0"/>
              <a:t>‹#›</a:t>
            </a:fld>
            <a:endParaRPr lang="en-GB"/>
          </a:p>
        </p:txBody>
      </p:sp>
    </p:spTree>
    <p:extLst>
      <p:ext uri="{BB962C8B-B14F-4D97-AF65-F5344CB8AC3E}">
        <p14:creationId xmlns:p14="http://schemas.microsoft.com/office/powerpoint/2010/main" val="486351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A4C9F62-C992-4DC5-BF41-D94EB52F8565}" type="datetimeFigureOut">
              <a:rPr lang="en-GB" smtClean="0"/>
              <a:t>12/11/2019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C1FB9E-952D-41D2-AA58-67C23201D993}" type="slidenum">
              <a:rPr lang="en-GB" smtClean="0"/>
              <a:t>‹#›</a:t>
            </a:fld>
            <a:endParaRPr lang="en-GB"/>
          </a:p>
        </p:txBody>
      </p:sp>
    </p:spTree>
    <p:extLst>
      <p:ext uri="{BB962C8B-B14F-4D97-AF65-F5344CB8AC3E}">
        <p14:creationId xmlns:p14="http://schemas.microsoft.com/office/powerpoint/2010/main" val="11624617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A4C9F62-C992-4DC5-BF41-D94EB52F8565}" type="datetimeFigureOut">
              <a:rPr lang="en-GB" smtClean="0"/>
              <a:t>12/11/2019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C1FB9E-952D-41D2-AA58-67C23201D993}" type="slidenum">
              <a:rPr lang="en-GB" smtClean="0"/>
              <a:t>‹#›</a:t>
            </a:fld>
            <a:endParaRPr lang="en-GB"/>
          </a:p>
        </p:txBody>
      </p:sp>
    </p:spTree>
    <p:extLst>
      <p:ext uri="{BB962C8B-B14F-4D97-AF65-F5344CB8AC3E}">
        <p14:creationId xmlns:p14="http://schemas.microsoft.com/office/powerpoint/2010/main" val="4244274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4C9F62-C992-4DC5-BF41-D94EB52F8565}" type="datetimeFigureOut">
              <a:rPr lang="en-GB" smtClean="0"/>
              <a:t>12/11/2019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C1FB9E-952D-41D2-AA58-67C23201D993}" type="slidenum">
              <a:rPr lang="en-GB" smtClean="0"/>
              <a:t>‹#›</a:t>
            </a:fld>
            <a:endParaRPr lang="en-GB"/>
          </a:p>
        </p:txBody>
      </p:sp>
    </p:spTree>
    <p:extLst>
      <p:ext uri="{BB962C8B-B14F-4D97-AF65-F5344CB8AC3E}">
        <p14:creationId xmlns:p14="http://schemas.microsoft.com/office/powerpoint/2010/main" val="37617302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4C9F62-C992-4DC5-BF41-D94EB52F8565}" type="datetimeFigureOut">
              <a:rPr lang="en-GB" smtClean="0"/>
              <a:t>12/11/2019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C1FB9E-952D-41D2-AA58-67C23201D993}" type="slidenum">
              <a:rPr lang="en-GB" smtClean="0"/>
              <a:t>‹#›</a:t>
            </a:fld>
            <a:endParaRPr lang="en-GB"/>
          </a:p>
        </p:txBody>
      </p:sp>
    </p:spTree>
    <p:extLst>
      <p:ext uri="{BB962C8B-B14F-4D97-AF65-F5344CB8AC3E}">
        <p14:creationId xmlns:p14="http://schemas.microsoft.com/office/powerpoint/2010/main" val="21917085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4C9F62-C992-4DC5-BF41-D94EB52F8565}" type="datetimeFigureOut">
              <a:rPr lang="en-GB" smtClean="0"/>
              <a:t>12/11/2019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C1FB9E-952D-41D2-AA58-67C23201D993}" type="slidenum">
              <a:rPr lang="en-GB" smtClean="0"/>
              <a:t>‹#›</a:t>
            </a:fld>
            <a:endParaRPr lang="en-GB"/>
          </a:p>
        </p:txBody>
      </p:sp>
    </p:spTree>
    <p:extLst>
      <p:ext uri="{BB962C8B-B14F-4D97-AF65-F5344CB8AC3E}">
        <p14:creationId xmlns:p14="http://schemas.microsoft.com/office/powerpoint/2010/main" val="14413076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4C9F62-C992-4DC5-BF41-D94EB52F8565}" type="datetimeFigureOut">
              <a:rPr lang="en-GB" smtClean="0"/>
              <a:t>12/11/2019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C1FB9E-952D-41D2-AA58-67C23201D993}" type="slidenum">
              <a:rPr lang="en-GB" smtClean="0"/>
              <a:t>‹#›</a:t>
            </a:fld>
            <a:endParaRPr lang="en-GB"/>
          </a:p>
        </p:txBody>
      </p:sp>
    </p:spTree>
    <p:extLst>
      <p:ext uri="{BB962C8B-B14F-4D97-AF65-F5344CB8AC3E}">
        <p14:creationId xmlns:p14="http://schemas.microsoft.com/office/powerpoint/2010/main" val="29529266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4C9F62-C992-4DC5-BF41-D94EB52F8565}" type="datetimeFigureOut">
              <a:rPr lang="en-GB" smtClean="0"/>
              <a:t>12/11/2019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C1FB9E-952D-41D2-AA58-67C23201D993}" type="slidenum">
              <a:rPr lang="en-GB" smtClean="0"/>
              <a:t>‹#›</a:t>
            </a:fld>
            <a:endParaRPr lang="en-GB"/>
          </a:p>
        </p:txBody>
      </p:sp>
    </p:spTree>
    <p:extLst>
      <p:ext uri="{BB962C8B-B14F-4D97-AF65-F5344CB8AC3E}">
        <p14:creationId xmlns:p14="http://schemas.microsoft.com/office/powerpoint/2010/main" val="1206991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4C9F62-C992-4DC5-BF41-D94EB52F8565}" type="datetimeFigureOut">
              <a:rPr lang="en-GB" smtClean="0"/>
              <a:t>12/11/2019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C1FB9E-952D-41D2-AA58-67C23201D993}" type="slidenum">
              <a:rPr lang="en-GB" smtClean="0"/>
              <a:t>‹#›</a:t>
            </a:fld>
            <a:endParaRPr lang="en-GB"/>
          </a:p>
        </p:txBody>
      </p:sp>
    </p:spTree>
    <p:extLst>
      <p:ext uri="{BB962C8B-B14F-4D97-AF65-F5344CB8AC3E}">
        <p14:creationId xmlns:p14="http://schemas.microsoft.com/office/powerpoint/2010/main" val="25012219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4C9F62-C992-4DC5-BF41-D94EB52F8565}" type="datetimeFigureOut">
              <a:rPr lang="en-GB" smtClean="0"/>
              <a:t>12/11/2019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C1FB9E-952D-41D2-AA58-67C23201D993}" type="slidenum">
              <a:rPr lang="en-GB" smtClean="0"/>
              <a:t>‹#›</a:t>
            </a:fld>
            <a:endParaRPr lang="en-GB"/>
          </a:p>
        </p:txBody>
      </p:sp>
    </p:spTree>
    <p:extLst>
      <p:ext uri="{BB962C8B-B14F-4D97-AF65-F5344CB8AC3E}">
        <p14:creationId xmlns:p14="http://schemas.microsoft.com/office/powerpoint/2010/main" val="13932149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A4C9F62-C992-4DC5-BF41-D94EB52F8565}" type="datetimeFigureOut">
              <a:rPr lang="en-GB" smtClean="0"/>
              <a:t>12/11/2019</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BC1FB9E-952D-41D2-AA58-67C23201D993}" type="slidenum">
              <a:rPr lang="en-GB" smtClean="0"/>
              <a:t>‹#›</a:t>
            </a:fld>
            <a:endParaRPr lang="en-GB"/>
          </a:p>
        </p:txBody>
      </p:sp>
    </p:spTree>
    <p:extLst>
      <p:ext uri="{BB962C8B-B14F-4D97-AF65-F5344CB8AC3E}">
        <p14:creationId xmlns:p14="http://schemas.microsoft.com/office/powerpoint/2010/main" val="3124916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F6516-1F9D-40EA-AA85-2333A6662F60}"/>
              </a:ext>
            </a:extLst>
          </p:cNvPr>
          <p:cNvSpPr>
            <a:spLocks noGrp="1"/>
          </p:cNvSpPr>
          <p:nvPr>
            <p:ph type="ctrTitle"/>
          </p:nvPr>
        </p:nvSpPr>
        <p:spPr/>
        <p:txBody>
          <a:bodyPr/>
          <a:lstStyle/>
          <a:p>
            <a:r>
              <a:rPr lang="en-GB" dirty="0"/>
              <a:t>How To Deal With A PR Crisis</a:t>
            </a:r>
          </a:p>
        </p:txBody>
      </p:sp>
      <p:sp>
        <p:nvSpPr>
          <p:cNvPr id="3" name="Subtitle 2">
            <a:extLst>
              <a:ext uri="{FF2B5EF4-FFF2-40B4-BE49-F238E27FC236}">
                <a16:creationId xmlns:a16="http://schemas.microsoft.com/office/drawing/2014/main" id="{1F7C9C3F-0CCC-40CA-9116-BB0E08F7E27B}"/>
              </a:ext>
            </a:extLst>
          </p:cNvPr>
          <p:cNvSpPr>
            <a:spLocks noGrp="1"/>
          </p:cNvSpPr>
          <p:nvPr>
            <p:ph type="subTitle" idx="1"/>
          </p:nvPr>
        </p:nvSpPr>
        <p:spPr/>
        <p:txBody>
          <a:bodyPr/>
          <a:lstStyle/>
          <a:p>
            <a:r>
              <a:rPr lang="en-GB" dirty="0"/>
              <a:t>Lucy Patterson</a:t>
            </a:r>
          </a:p>
          <a:p>
            <a:r>
              <a:rPr lang="en-GB" dirty="0"/>
              <a:t>1801506</a:t>
            </a:r>
          </a:p>
        </p:txBody>
      </p:sp>
    </p:spTree>
    <p:extLst>
      <p:ext uri="{BB962C8B-B14F-4D97-AF65-F5344CB8AC3E}">
        <p14:creationId xmlns:p14="http://schemas.microsoft.com/office/powerpoint/2010/main" val="490803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1A4BB-B721-1C40-A58B-A8FF743E9F8F}"/>
              </a:ext>
            </a:extLst>
          </p:cNvPr>
          <p:cNvSpPr>
            <a:spLocks noGrp="1"/>
          </p:cNvSpPr>
          <p:nvPr>
            <p:ph type="title"/>
          </p:nvPr>
        </p:nvSpPr>
        <p:spPr>
          <a:xfrm>
            <a:off x="1375064" y="658488"/>
            <a:ext cx="10018713" cy="1752599"/>
          </a:xfrm>
        </p:spPr>
        <p:txBody>
          <a:bodyPr/>
          <a:lstStyle/>
          <a:p>
            <a:r>
              <a:rPr lang="en-GB" dirty="0"/>
              <a:t>Introduction</a:t>
            </a:r>
            <a:endParaRPr lang="en-US" dirty="0"/>
          </a:p>
        </p:txBody>
      </p:sp>
      <p:sp>
        <p:nvSpPr>
          <p:cNvPr id="3" name="Content Placeholder 2">
            <a:extLst>
              <a:ext uri="{FF2B5EF4-FFF2-40B4-BE49-F238E27FC236}">
                <a16:creationId xmlns:a16="http://schemas.microsoft.com/office/drawing/2014/main" id="{F11754B7-B898-F541-8DF0-6CD4E844C9CA}"/>
              </a:ext>
            </a:extLst>
          </p:cNvPr>
          <p:cNvSpPr>
            <a:spLocks noGrp="1"/>
          </p:cNvSpPr>
          <p:nvPr>
            <p:ph idx="1"/>
          </p:nvPr>
        </p:nvSpPr>
        <p:spPr>
          <a:xfrm>
            <a:off x="1086643" y="1725970"/>
            <a:ext cx="10018713" cy="3852060"/>
          </a:xfrm>
        </p:spPr>
        <p:txBody>
          <a:bodyPr/>
          <a:lstStyle/>
          <a:p>
            <a:r>
              <a:rPr lang="en-GB" dirty="0"/>
              <a:t>I am the PR manager for Sweet </a:t>
            </a:r>
            <a:r>
              <a:rPr lang="en-GB" dirty="0" err="1"/>
              <a:t>Treatz</a:t>
            </a:r>
            <a:r>
              <a:rPr lang="en-GB" dirty="0"/>
              <a:t> chocolate bars. </a:t>
            </a:r>
          </a:p>
          <a:p>
            <a:r>
              <a:rPr lang="en-GB" dirty="0"/>
              <a:t>Unfortunately due to an inaccurate ingredients list, a batch of our newly launched chocolate bars have been recalled. </a:t>
            </a:r>
          </a:p>
          <a:p>
            <a:r>
              <a:rPr lang="en-GB" dirty="0"/>
              <a:t>I am here to discuss how, as a brand, we will cope with the recall process along with the negative PR. </a:t>
            </a:r>
            <a:endParaRPr lang="en-US" dirty="0"/>
          </a:p>
        </p:txBody>
      </p:sp>
    </p:spTree>
    <p:extLst>
      <p:ext uri="{BB962C8B-B14F-4D97-AF65-F5344CB8AC3E}">
        <p14:creationId xmlns:p14="http://schemas.microsoft.com/office/powerpoint/2010/main" val="3967323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F5B0E-D82F-4A33-AAAC-5456099E9AD6}"/>
              </a:ext>
            </a:extLst>
          </p:cNvPr>
          <p:cNvSpPr>
            <a:spLocks noGrp="1"/>
          </p:cNvSpPr>
          <p:nvPr>
            <p:ph type="title"/>
          </p:nvPr>
        </p:nvSpPr>
        <p:spPr/>
        <p:txBody>
          <a:bodyPr/>
          <a:lstStyle/>
          <a:p>
            <a:r>
              <a:rPr lang="en-GB" dirty="0"/>
              <a:t>The Key Issues </a:t>
            </a:r>
          </a:p>
        </p:txBody>
      </p:sp>
      <p:sp>
        <p:nvSpPr>
          <p:cNvPr id="3" name="Content Placeholder 2">
            <a:extLst>
              <a:ext uri="{FF2B5EF4-FFF2-40B4-BE49-F238E27FC236}">
                <a16:creationId xmlns:a16="http://schemas.microsoft.com/office/drawing/2014/main" id="{1B31E034-ECA6-4462-ACF5-A4D70EC7ED66}"/>
              </a:ext>
            </a:extLst>
          </p:cNvPr>
          <p:cNvSpPr>
            <a:spLocks noGrp="1"/>
          </p:cNvSpPr>
          <p:nvPr>
            <p:ph idx="1"/>
          </p:nvPr>
        </p:nvSpPr>
        <p:spPr/>
        <p:txBody>
          <a:bodyPr>
            <a:normAutofit fontScale="92500" lnSpcReduction="20000"/>
          </a:bodyPr>
          <a:lstStyle/>
          <a:p>
            <a:r>
              <a:rPr lang="en-GB" dirty="0"/>
              <a:t>The key issue is not all ingredients have been listed. This is crucial information for people with allergies and intolerances. </a:t>
            </a:r>
          </a:p>
          <a:p>
            <a:r>
              <a:rPr lang="en-GB" dirty="0"/>
              <a:t>Fast moving consumer goods are products that are high in demand, sold quickly and reasonably affordable (CFI, n.d.) This means that sales for the chocolate bar have likely been high and so the amount of people affected by the inaccurate ingredients list could be high. </a:t>
            </a:r>
          </a:p>
          <a:p>
            <a:r>
              <a:rPr lang="en-GB" dirty="0"/>
              <a:t>Consumers may not trust our brand and could be fearful it will happen again.</a:t>
            </a:r>
          </a:p>
          <a:p>
            <a:r>
              <a:rPr lang="en-GB" dirty="0"/>
              <a:t>Being the first launch in 5 years and already dealing with a mistake, vendors may not want to buy from us as we can seem unreliable.</a:t>
            </a:r>
          </a:p>
        </p:txBody>
      </p:sp>
    </p:spTree>
    <p:extLst>
      <p:ext uri="{BB962C8B-B14F-4D97-AF65-F5344CB8AC3E}">
        <p14:creationId xmlns:p14="http://schemas.microsoft.com/office/powerpoint/2010/main" val="24111654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07041-BDD7-6F47-9A98-5EAB3EFE9472}"/>
              </a:ext>
            </a:extLst>
          </p:cNvPr>
          <p:cNvSpPr>
            <a:spLocks noGrp="1"/>
          </p:cNvSpPr>
          <p:nvPr>
            <p:ph type="title"/>
          </p:nvPr>
        </p:nvSpPr>
        <p:spPr>
          <a:xfrm>
            <a:off x="1538934" y="0"/>
            <a:ext cx="10018713" cy="1752599"/>
          </a:xfrm>
        </p:spPr>
        <p:txBody>
          <a:bodyPr/>
          <a:lstStyle/>
          <a:p>
            <a:r>
              <a:rPr lang="en-GB" dirty="0"/>
              <a:t>Who is Involved? </a:t>
            </a:r>
            <a:endParaRPr lang="en-US" dirty="0"/>
          </a:p>
        </p:txBody>
      </p:sp>
      <p:graphicFrame>
        <p:nvGraphicFramePr>
          <p:cNvPr id="20" name="Table 20">
            <a:extLst>
              <a:ext uri="{FF2B5EF4-FFF2-40B4-BE49-F238E27FC236}">
                <a16:creationId xmlns:a16="http://schemas.microsoft.com/office/drawing/2014/main" id="{D48B3C1D-638D-0C45-990D-8E626EFCF1BF}"/>
              </a:ext>
            </a:extLst>
          </p:cNvPr>
          <p:cNvGraphicFramePr>
            <a:graphicFrameLocks noGrp="1"/>
          </p:cNvGraphicFramePr>
          <p:nvPr>
            <p:ph idx="1"/>
            <p:extLst>
              <p:ext uri="{D42A27DB-BD31-4B8C-83A1-F6EECF244321}">
                <p14:modId xmlns:p14="http://schemas.microsoft.com/office/powerpoint/2010/main" val="4040295496"/>
              </p:ext>
            </p:extLst>
          </p:nvPr>
        </p:nvGraphicFramePr>
        <p:xfrm>
          <a:off x="1441697" y="1244659"/>
          <a:ext cx="10018714" cy="5282868"/>
        </p:xfrm>
        <a:graphic>
          <a:graphicData uri="http://schemas.openxmlformats.org/drawingml/2006/table">
            <a:tbl>
              <a:tblPr firstRow="1" bandRow="1">
                <a:tableStyleId>{9D7B26C5-4107-4FEC-AEDC-1716B250A1EF}</a:tableStyleId>
              </a:tblPr>
              <a:tblGrid>
                <a:gridCol w="5009357">
                  <a:extLst>
                    <a:ext uri="{9D8B030D-6E8A-4147-A177-3AD203B41FA5}">
                      <a16:colId xmlns:a16="http://schemas.microsoft.com/office/drawing/2014/main" val="2168692307"/>
                    </a:ext>
                  </a:extLst>
                </a:gridCol>
                <a:gridCol w="5009357">
                  <a:extLst>
                    <a:ext uri="{9D8B030D-6E8A-4147-A177-3AD203B41FA5}">
                      <a16:colId xmlns:a16="http://schemas.microsoft.com/office/drawing/2014/main" val="3950887500"/>
                    </a:ext>
                  </a:extLst>
                </a:gridCol>
              </a:tblGrid>
              <a:tr h="676465">
                <a:tc>
                  <a:txBody>
                    <a:bodyPr/>
                    <a:lstStyle/>
                    <a:p>
                      <a:r>
                        <a:rPr lang="en-GB" sz="3600" dirty="0"/>
                        <a:t>    Internal</a:t>
                      </a:r>
                      <a:endParaRPr lang="en-US" sz="3600" dirty="0"/>
                    </a:p>
                  </a:txBody>
                  <a:tcPr/>
                </a:tc>
                <a:tc>
                  <a:txBody>
                    <a:bodyPr/>
                    <a:lstStyle/>
                    <a:p>
                      <a:r>
                        <a:rPr lang="en-GB" sz="3600" dirty="0"/>
                        <a:t>    External</a:t>
                      </a:r>
                      <a:r>
                        <a:rPr lang="en-GB" dirty="0"/>
                        <a:t> </a:t>
                      </a:r>
                      <a:endParaRPr lang="en-US" dirty="0"/>
                    </a:p>
                  </a:txBody>
                  <a:tcPr/>
                </a:tc>
                <a:extLst>
                  <a:ext uri="{0D108BD9-81ED-4DB2-BD59-A6C34878D82A}">
                    <a16:rowId xmlns:a16="http://schemas.microsoft.com/office/drawing/2014/main" val="1822929739"/>
                  </a:ext>
                </a:extLst>
              </a:tr>
              <a:tr h="4606403">
                <a:tc>
                  <a:txBody>
                    <a:bodyPr/>
                    <a:lstStyle/>
                    <a:p>
                      <a:pPr marL="285750" indent="-285750">
                        <a:buFont typeface="Arial" panose="020B0604020202020204" pitchFamily="34" charset="0"/>
                        <a:buChar char="•"/>
                      </a:pPr>
                      <a:r>
                        <a:rPr lang="en-GB" sz="2000" dirty="0"/>
                        <a:t>Employees- All employees should be informed so the business can work together to control the crisis. Customer facing employees eg: customer service, need to be prepped for an influx of calls for complaints and queries. </a:t>
                      </a:r>
                    </a:p>
                    <a:p>
                      <a:pPr marL="285750" indent="-285750">
                        <a:buFont typeface="Arial" panose="020B0604020202020204" pitchFamily="34" charset="0"/>
                        <a:buChar char="•"/>
                      </a:pPr>
                      <a:r>
                        <a:rPr lang="en-GB" sz="2000" dirty="0"/>
                        <a:t>Media teams – Social media and broadcasting teams need to be made aware of the problem so they can promptly announce the crisis to the public and be ready for backlash as well as customer queries via social media ie Facebook and Twitter.</a:t>
                      </a:r>
                    </a:p>
                  </a:txBody>
                  <a:tcPr/>
                </a:tc>
                <a:tc>
                  <a:txBody>
                    <a:bodyPr/>
                    <a:lstStyle/>
                    <a:p>
                      <a:pPr marL="285750" indent="-285750">
                        <a:buFont typeface="Arial" panose="020B0604020202020204" pitchFamily="34" charset="0"/>
                        <a:buChar char="•"/>
                      </a:pPr>
                      <a:r>
                        <a:rPr lang="en-GB" sz="2000" dirty="0"/>
                        <a:t>Customers- Due to the nature of the crisis, customers need to be first to know to ensure minimal impact such as health consequences. </a:t>
                      </a:r>
                    </a:p>
                    <a:p>
                      <a:pPr marL="285750" indent="-285750">
                        <a:buFont typeface="Arial" panose="020B0604020202020204" pitchFamily="34" charset="0"/>
                        <a:buChar char="•"/>
                      </a:pPr>
                      <a:r>
                        <a:rPr lang="en-GB" sz="2000" dirty="0"/>
                        <a:t>Manufacturers- They need to be aware so that they can print the new ingredients list </a:t>
                      </a:r>
                    </a:p>
                    <a:p>
                      <a:pPr marL="285750" indent="-285750">
                        <a:buFont typeface="Arial" panose="020B0604020202020204" pitchFamily="34" charset="0"/>
                        <a:buChar char="•"/>
                      </a:pPr>
                      <a:r>
                        <a:rPr lang="en-GB" sz="2000" dirty="0"/>
                        <a:t>Suppliers- Suppliers need to be informed so that they don’t deliver any affected products to vendors in new deliveries. </a:t>
                      </a:r>
                    </a:p>
                    <a:p>
                      <a:pPr marL="285750" indent="-285750">
                        <a:buFont typeface="Arial" panose="020B0604020202020204" pitchFamily="34" charset="0"/>
                        <a:buChar char="•"/>
                      </a:pPr>
                      <a:r>
                        <a:rPr lang="en-GB" sz="2000" dirty="0"/>
                        <a:t>Vendor– Shops that sell the chocolate bar must be informed so that they can remove affected products from shelves and spread awareness of the recall to their customers. </a:t>
                      </a:r>
                      <a:endParaRPr lang="en-US" sz="2000" i="1" dirty="0"/>
                    </a:p>
                  </a:txBody>
                  <a:tcPr/>
                </a:tc>
                <a:extLst>
                  <a:ext uri="{0D108BD9-81ED-4DB2-BD59-A6C34878D82A}">
                    <a16:rowId xmlns:a16="http://schemas.microsoft.com/office/drawing/2014/main" val="2847842730"/>
                  </a:ext>
                </a:extLst>
              </a:tr>
            </a:tbl>
          </a:graphicData>
        </a:graphic>
      </p:graphicFrame>
    </p:spTree>
    <p:extLst>
      <p:ext uri="{BB962C8B-B14F-4D97-AF65-F5344CB8AC3E}">
        <p14:creationId xmlns:p14="http://schemas.microsoft.com/office/powerpoint/2010/main" val="1919426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D5BCF-6946-4C5F-82EF-215DF4423C8F}"/>
              </a:ext>
            </a:extLst>
          </p:cNvPr>
          <p:cNvSpPr>
            <a:spLocks noGrp="1"/>
          </p:cNvSpPr>
          <p:nvPr>
            <p:ph type="title"/>
          </p:nvPr>
        </p:nvSpPr>
        <p:spPr/>
        <p:txBody>
          <a:bodyPr/>
          <a:lstStyle/>
          <a:p>
            <a:r>
              <a:rPr lang="en-GB" dirty="0"/>
              <a:t>Key Messages for Recall</a:t>
            </a:r>
          </a:p>
        </p:txBody>
      </p:sp>
      <p:sp>
        <p:nvSpPr>
          <p:cNvPr id="3" name="Content Placeholder 2">
            <a:extLst>
              <a:ext uri="{FF2B5EF4-FFF2-40B4-BE49-F238E27FC236}">
                <a16:creationId xmlns:a16="http://schemas.microsoft.com/office/drawing/2014/main" id="{10D16CEC-40A6-4C59-BCBE-CBBD09550AC9}"/>
              </a:ext>
            </a:extLst>
          </p:cNvPr>
          <p:cNvSpPr>
            <a:spLocks noGrp="1"/>
          </p:cNvSpPr>
          <p:nvPr>
            <p:ph idx="1"/>
          </p:nvPr>
        </p:nvSpPr>
        <p:spPr/>
        <p:txBody>
          <a:bodyPr>
            <a:normAutofit fontScale="92500"/>
          </a:bodyPr>
          <a:lstStyle/>
          <a:p>
            <a:r>
              <a:rPr lang="en-GB" dirty="0"/>
              <a:t>All key messages must be clear and easily comprehended to avoid stakeholder confusion. </a:t>
            </a:r>
          </a:p>
          <a:p>
            <a:r>
              <a:rPr lang="en-GB" dirty="0"/>
              <a:t>This includes why the product is being recalled and the risks involved. Emphasise that anyone with an affected product should not consume it. </a:t>
            </a:r>
          </a:p>
          <a:p>
            <a:r>
              <a:rPr lang="en-GB" dirty="0"/>
              <a:t>We also need to make sure the correct batch is recalled by releasing information such as product name, code, weight and manufacturing dates. </a:t>
            </a:r>
          </a:p>
          <a:p>
            <a:r>
              <a:rPr lang="en-GB" dirty="0"/>
              <a:t>Information on where to return a recalled product and how to get money back. </a:t>
            </a:r>
          </a:p>
          <a:p>
            <a:pPr marL="0" indent="0">
              <a:buNone/>
            </a:pPr>
            <a:endParaRPr lang="en-GB" dirty="0"/>
          </a:p>
        </p:txBody>
      </p:sp>
    </p:spTree>
    <p:extLst>
      <p:ext uri="{BB962C8B-B14F-4D97-AF65-F5344CB8AC3E}">
        <p14:creationId xmlns:p14="http://schemas.microsoft.com/office/powerpoint/2010/main" val="3260987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DEE4D-1B4B-46FA-B228-14709EBBE7E5}"/>
              </a:ext>
            </a:extLst>
          </p:cNvPr>
          <p:cNvSpPr>
            <a:spLocks noGrp="1"/>
          </p:cNvSpPr>
          <p:nvPr>
            <p:ph type="title"/>
          </p:nvPr>
        </p:nvSpPr>
        <p:spPr/>
        <p:txBody>
          <a:bodyPr/>
          <a:lstStyle/>
          <a:p>
            <a:r>
              <a:rPr lang="en-GB" dirty="0"/>
              <a:t>Communication Channels Used </a:t>
            </a:r>
          </a:p>
        </p:txBody>
      </p:sp>
      <p:sp>
        <p:nvSpPr>
          <p:cNvPr id="3" name="Content Placeholder 2">
            <a:extLst>
              <a:ext uri="{FF2B5EF4-FFF2-40B4-BE49-F238E27FC236}">
                <a16:creationId xmlns:a16="http://schemas.microsoft.com/office/drawing/2014/main" id="{D1E8CAE1-7C8C-401C-B203-5B660D3F89F2}"/>
              </a:ext>
            </a:extLst>
          </p:cNvPr>
          <p:cNvSpPr>
            <a:spLocks noGrp="1"/>
          </p:cNvSpPr>
          <p:nvPr>
            <p:ph idx="1"/>
          </p:nvPr>
        </p:nvSpPr>
        <p:spPr>
          <a:xfrm>
            <a:off x="838200" y="1759527"/>
            <a:ext cx="10664824" cy="5098472"/>
          </a:xfrm>
        </p:spPr>
        <p:txBody>
          <a:bodyPr>
            <a:normAutofit fontScale="92500"/>
          </a:bodyPr>
          <a:lstStyle/>
          <a:p>
            <a:endParaRPr lang="en-GB" dirty="0"/>
          </a:p>
          <a:p>
            <a:pPr marL="0" indent="0">
              <a:buNone/>
            </a:pPr>
            <a:endParaRPr lang="en-GB" dirty="0"/>
          </a:p>
          <a:p>
            <a:r>
              <a:rPr lang="en-GB" dirty="0"/>
              <a:t>Social Media – Issuing statements on company social medias such as Facebook, Twitter and Instagram is an effective way to get the information out quickly and can reach many people through shares/retweets. </a:t>
            </a:r>
          </a:p>
          <a:p>
            <a:r>
              <a:rPr lang="en-GB" dirty="0"/>
              <a:t>Website – Issue the information about the recall on the home page of the website so that can be found quickly by consumers. </a:t>
            </a:r>
          </a:p>
          <a:p>
            <a:r>
              <a:rPr lang="en-GB" dirty="0"/>
              <a:t>Food Standards Agency – This agency contacts supermarkets about product recalls. </a:t>
            </a:r>
          </a:p>
          <a:p>
            <a:r>
              <a:rPr lang="en-GB" dirty="0"/>
              <a:t>In Stores – When retailers are notified of a recall from FSA, they can display posters with product information and pictures. </a:t>
            </a:r>
          </a:p>
          <a:p>
            <a:r>
              <a:rPr lang="en-GB" dirty="0"/>
              <a:t>News Outlets – A spokesperson for the business can broadcast information of the recall on news channels. </a:t>
            </a:r>
          </a:p>
          <a:p>
            <a:endParaRPr lang="en-GB" dirty="0"/>
          </a:p>
          <a:p>
            <a:endParaRPr lang="en-GB" dirty="0"/>
          </a:p>
        </p:txBody>
      </p:sp>
    </p:spTree>
    <p:extLst>
      <p:ext uri="{BB962C8B-B14F-4D97-AF65-F5344CB8AC3E}">
        <p14:creationId xmlns:p14="http://schemas.microsoft.com/office/powerpoint/2010/main" val="950238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7BB1F-4C59-47D2-995A-EB9C9BD36F82}"/>
              </a:ext>
            </a:extLst>
          </p:cNvPr>
          <p:cNvSpPr>
            <a:spLocks noGrp="1"/>
          </p:cNvSpPr>
          <p:nvPr>
            <p:ph type="title"/>
          </p:nvPr>
        </p:nvSpPr>
        <p:spPr/>
        <p:txBody>
          <a:bodyPr/>
          <a:lstStyle/>
          <a:p>
            <a:r>
              <a:rPr lang="en-GB" dirty="0"/>
              <a:t>Tools For Monitoring </a:t>
            </a:r>
          </a:p>
        </p:txBody>
      </p:sp>
      <p:sp>
        <p:nvSpPr>
          <p:cNvPr id="3" name="Content Placeholder 2">
            <a:extLst>
              <a:ext uri="{FF2B5EF4-FFF2-40B4-BE49-F238E27FC236}">
                <a16:creationId xmlns:a16="http://schemas.microsoft.com/office/drawing/2014/main" id="{1273D69A-A9EE-4796-9720-E2CC437D0067}"/>
              </a:ext>
            </a:extLst>
          </p:cNvPr>
          <p:cNvSpPr>
            <a:spLocks noGrp="1"/>
          </p:cNvSpPr>
          <p:nvPr>
            <p:ph idx="1"/>
          </p:nvPr>
        </p:nvSpPr>
        <p:spPr>
          <a:xfrm>
            <a:off x="838200" y="928255"/>
            <a:ext cx="10515600" cy="5929744"/>
          </a:xfrm>
        </p:spPr>
        <p:txBody>
          <a:bodyPr>
            <a:normAutofit lnSpcReduction="10000"/>
          </a:bodyPr>
          <a:lstStyle/>
          <a:p>
            <a:endParaRPr lang="en-GB" dirty="0"/>
          </a:p>
          <a:p>
            <a:pPr marL="0" indent="0">
              <a:buNone/>
            </a:pPr>
            <a:endParaRPr lang="en-GB" dirty="0"/>
          </a:p>
          <a:p>
            <a:r>
              <a:rPr lang="en-GB" dirty="0"/>
              <a:t>Observe social media – Ensure there are staff overlooking and responding to social media comments and queries. If comments are not replied to, it could cause further backlash.</a:t>
            </a:r>
          </a:p>
          <a:p>
            <a:r>
              <a:rPr lang="en-GB" dirty="0"/>
              <a:t>Observe news outlets – Ensure that all news stories are  factual to prevent fake news disrupting the brand image. </a:t>
            </a:r>
          </a:p>
          <a:p>
            <a:r>
              <a:rPr lang="en-GB" dirty="0"/>
              <a:t>Consistent contact with retailers – This will give us an idea of how many products have been returned already and how many people have been impacted by the crisis. </a:t>
            </a:r>
          </a:p>
          <a:p>
            <a:r>
              <a:rPr lang="en-GB" dirty="0"/>
              <a:t>Contact with customer service employees – This will inform us of the public's perception of the brand following the crisis which can help when it comes to creating a repositioning message. </a:t>
            </a:r>
          </a:p>
          <a:p>
            <a:pPr marL="0" indent="0">
              <a:buNone/>
            </a:pPr>
            <a:r>
              <a:rPr lang="en-GB" dirty="0"/>
              <a:t> </a:t>
            </a:r>
          </a:p>
          <a:p>
            <a:endParaRPr lang="en-GB" dirty="0"/>
          </a:p>
        </p:txBody>
      </p:sp>
    </p:spTree>
    <p:extLst>
      <p:ext uri="{BB962C8B-B14F-4D97-AF65-F5344CB8AC3E}">
        <p14:creationId xmlns:p14="http://schemas.microsoft.com/office/powerpoint/2010/main" val="1482391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9F501-7D61-4653-8C83-2EA669DF7534}"/>
              </a:ext>
            </a:extLst>
          </p:cNvPr>
          <p:cNvSpPr>
            <a:spLocks noGrp="1"/>
          </p:cNvSpPr>
          <p:nvPr>
            <p:ph type="title"/>
          </p:nvPr>
        </p:nvSpPr>
        <p:spPr/>
        <p:txBody>
          <a:bodyPr/>
          <a:lstStyle/>
          <a:p>
            <a:r>
              <a:rPr lang="en-GB" dirty="0"/>
              <a:t>Repositioning Message</a:t>
            </a:r>
          </a:p>
        </p:txBody>
      </p:sp>
      <p:sp>
        <p:nvSpPr>
          <p:cNvPr id="3" name="Content Placeholder 2">
            <a:extLst>
              <a:ext uri="{FF2B5EF4-FFF2-40B4-BE49-F238E27FC236}">
                <a16:creationId xmlns:a16="http://schemas.microsoft.com/office/drawing/2014/main" id="{29048AAB-4545-40AC-938A-BF070B0085B5}"/>
              </a:ext>
            </a:extLst>
          </p:cNvPr>
          <p:cNvSpPr>
            <a:spLocks noGrp="1"/>
          </p:cNvSpPr>
          <p:nvPr>
            <p:ph idx="1"/>
          </p:nvPr>
        </p:nvSpPr>
        <p:spPr/>
        <p:txBody>
          <a:bodyPr>
            <a:normAutofit lnSpcReduction="10000"/>
          </a:bodyPr>
          <a:lstStyle/>
          <a:p>
            <a:r>
              <a:rPr lang="en-GB" dirty="0"/>
              <a:t>Apologise – Make all stakeholders know that we are aware of the mistakes made and accept responsibility. Trying to hide the error could cause a poor reputation. </a:t>
            </a:r>
          </a:p>
          <a:p>
            <a:r>
              <a:rPr lang="en-GB" dirty="0"/>
              <a:t>Previous Successes- Remind stakeholders of previously successful launches to prove we are a trustworthy brand and that this was a one off mistake. </a:t>
            </a:r>
          </a:p>
          <a:p>
            <a:r>
              <a:rPr lang="en-GB" dirty="0"/>
              <a:t>Announce any changes made- Introduce more advanced quality checks and additional staff training to give our stakeholders confidence that it will not happen again. </a:t>
            </a:r>
          </a:p>
          <a:p>
            <a:pPr marL="0" indent="0">
              <a:buNone/>
            </a:pPr>
            <a:endParaRPr lang="en-GB" dirty="0"/>
          </a:p>
          <a:p>
            <a:endParaRPr lang="en-GB" dirty="0"/>
          </a:p>
        </p:txBody>
      </p:sp>
    </p:spTree>
    <p:extLst>
      <p:ext uri="{BB962C8B-B14F-4D97-AF65-F5344CB8AC3E}">
        <p14:creationId xmlns:p14="http://schemas.microsoft.com/office/powerpoint/2010/main" val="9599242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2AF81-6D8B-1E43-B0DA-83D00E37673D}"/>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3E478D18-5212-CA41-A58B-F3230ED37529}"/>
              </a:ext>
            </a:extLst>
          </p:cNvPr>
          <p:cNvSpPr>
            <a:spLocks noGrp="1"/>
          </p:cNvSpPr>
          <p:nvPr>
            <p:ph idx="1"/>
          </p:nvPr>
        </p:nvSpPr>
        <p:spPr/>
        <p:txBody>
          <a:bodyPr/>
          <a:lstStyle/>
          <a:p>
            <a:r>
              <a:rPr lang="en-GB" dirty="0"/>
              <a:t>CFI (n.d.) </a:t>
            </a:r>
            <a:r>
              <a:rPr lang="en-GB" i="1" dirty="0"/>
              <a:t>Fast moving consumer goods (FMCG) </a:t>
            </a:r>
            <a:r>
              <a:rPr lang="en-GB" dirty="0"/>
              <a:t>Available at:https://corporatefinanceinstitute.com/resources/knowledge/other/fast-moving-consumer-goods-fmcg/ (Accessed: 25</a:t>
            </a:r>
            <a:r>
              <a:rPr lang="en-GB" baseline="30000" dirty="0"/>
              <a:t>th</a:t>
            </a:r>
            <a:r>
              <a:rPr lang="en-GB" dirty="0"/>
              <a:t> October 2019).</a:t>
            </a:r>
            <a:endParaRPr lang="en-US" dirty="0"/>
          </a:p>
        </p:txBody>
      </p:sp>
    </p:spTree>
    <p:extLst>
      <p:ext uri="{BB962C8B-B14F-4D97-AF65-F5344CB8AC3E}">
        <p14:creationId xmlns:p14="http://schemas.microsoft.com/office/powerpoint/2010/main" val="14657965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1768</TotalTime>
  <Words>682</Words>
  <Application>Microsoft Office PowerPoint</Application>
  <PresentationFormat>Widescreen</PresentationFormat>
  <Paragraphs>48</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Corbel</vt:lpstr>
      <vt:lpstr>Parallax</vt:lpstr>
      <vt:lpstr>How To Deal With A PR Crisis</vt:lpstr>
      <vt:lpstr>Introduction</vt:lpstr>
      <vt:lpstr>The Key Issues </vt:lpstr>
      <vt:lpstr>Who is Involved? </vt:lpstr>
      <vt:lpstr>Key Messages for Recall</vt:lpstr>
      <vt:lpstr>Communication Channels Used </vt:lpstr>
      <vt:lpstr>Tools For Monitoring </vt:lpstr>
      <vt:lpstr>Repositioning Message</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LucyP</dc:creator>
  <cp:lastModifiedBy>Dan</cp:lastModifiedBy>
  <cp:revision>42</cp:revision>
  <dcterms:created xsi:type="dcterms:W3CDTF">2019-10-16T13:50:34Z</dcterms:created>
  <dcterms:modified xsi:type="dcterms:W3CDTF">2019-11-12T17:00:27Z</dcterms:modified>
</cp:coreProperties>
</file>