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801600" cy="9601200" type="A3"/>
  <p:notesSz cx="9144000" cy="6858000"/>
  <p:defaultTextStyle>
    <a:defPPr>
      <a:defRPr lang="en-US"/>
    </a:defPPr>
    <a:lvl1pPr marL="0" algn="l" defTabSz="1279895" rtl="0" eaLnBrk="1" latinLnBrk="0" hangingPunct="1">
      <a:defRPr sz="2499" kern="1200">
        <a:solidFill>
          <a:schemeClr val="tx1"/>
        </a:solidFill>
        <a:latin typeface="+mn-lt"/>
        <a:ea typeface="+mn-ea"/>
        <a:cs typeface="+mn-cs"/>
      </a:defRPr>
    </a:lvl1pPr>
    <a:lvl2pPr marL="639948" algn="l" defTabSz="1279895" rtl="0" eaLnBrk="1" latinLnBrk="0" hangingPunct="1">
      <a:defRPr sz="2499" kern="1200">
        <a:solidFill>
          <a:schemeClr val="tx1"/>
        </a:solidFill>
        <a:latin typeface="+mn-lt"/>
        <a:ea typeface="+mn-ea"/>
        <a:cs typeface="+mn-cs"/>
      </a:defRPr>
    </a:lvl2pPr>
    <a:lvl3pPr marL="1279895" algn="l" defTabSz="1279895" rtl="0" eaLnBrk="1" latinLnBrk="0" hangingPunct="1">
      <a:defRPr sz="2499" kern="1200">
        <a:solidFill>
          <a:schemeClr val="tx1"/>
        </a:solidFill>
        <a:latin typeface="+mn-lt"/>
        <a:ea typeface="+mn-ea"/>
        <a:cs typeface="+mn-cs"/>
      </a:defRPr>
    </a:lvl3pPr>
    <a:lvl4pPr marL="1919844" algn="l" defTabSz="1279895" rtl="0" eaLnBrk="1" latinLnBrk="0" hangingPunct="1">
      <a:defRPr sz="2499" kern="1200">
        <a:solidFill>
          <a:schemeClr val="tx1"/>
        </a:solidFill>
        <a:latin typeface="+mn-lt"/>
        <a:ea typeface="+mn-ea"/>
        <a:cs typeface="+mn-cs"/>
      </a:defRPr>
    </a:lvl4pPr>
    <a:lvl5pPr marL="2559792" algn="l" defTabSz="1279895" rtl="0" eaLnBrk="1" latinLnBrk="0" hangingPunct="1">
      <a:defRPr sz="2499" kern="1200">
        <a:solidFill>
          <a:schemeClr val="tx1"/>
        </a:solidFill>
        <a:latin typeface="+mn-lt"/>
        <a:ea typeface="+mn-ea"/>
        <a:cs typeface="+mn-cs"/>
      </a:defRPr>
    </a:lvl5pPr>
    <a:lvl6pPr marL="3199739" algn="l" defTabSz="1279895" rtl="0" eaLnBrk="1" latinLnBrk="0" hangingPunct="1">
      <a:defRPr sz="2499" kern="1200">
        <a:solidFill>
          <a:schemeClr val="tx1"/>
        </a:solidFill>
        <a:latin typeface="+mn-lt"/>
        <a:ea typeface="+mn-ea"/>
        <a:cs typeface="+mn-cs"/>
      </a:defRPr>
    </a:lvl6pPr>
    <a:lvl7pPr marL="3839688" algn="l" defTabSz="1279895" rtl="0" eaLnBrk="1" latinLnBrk="0" hangingPunct="1">
      <a:defRPr sz="2499" kern="1200">
        <a:solidFill>
          <a:schemeClr val="tx1"/>
        </a:solidFill>
        <a:latin typeface="+mn-lt"/>
        <a:ea typeface="+mn-ea"/>
        <a:cs typeface="+mn-cs"/>
      </a:defRPr>
    </a:lvl7pPr>
    <a:lvl8pPr marL="4479636" algn="l" defTabSz="1279895" rtl="0" eaLnBrk="1" latinLnBrk="0" hangingPunct="1">
      <a:defRPr sz="2499" kern="1200">
        <a:solidFill>
          <a:schemeClr val="tx1"/>
        </a:solidFill>
        <a:latin typeface="+mn-lt"/>
        <a:ea typeface="+mn-ea"/>
        <a:cs typeface="+mn-cs"/>
      </a:defRPr>
    </a:lvl8pPr>
    <a:lvl9pPr marL="5119583" algn="l" defTabSz="1279895" rtl="0" eaLnBrk="1" latinLnBrk="0" hangingPunct="1">
      <a:defRPr sz="249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E5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82" d="100"/>
          <a:sy n="82" d="100"/>
        </p:scale>
        <p:origin x="1500" y="108"/>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600"/>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257173" indent="0" algn="ctr">
              <a:buNone/>
              <a:defRPr>
                <a:solidFill>
                  <a:schemeClr val="tx1">
                    <a:tint val="75000"/>
                  </a:schemeClr>
                </a:solidFill>
              </a:defRPr>
            </a:lvl2pPr>
            <a:lvl3pPr marL="514347" indent="0" algn="ctr">
              <a:buNone/>
              <a:defRPr>
                <a:solidFill>
                  <a:schemeClr val="tx1">
                    <a:tint val="75000"/>
                  </a:schemeClr>
                </a:solidFill>
              </a:defRPr>
            </a:lvl3pPr>
            <a:lvl4pPr marL="771520" indent="0" algn="ctr">
              <a:buNone/>
              <a:defRPr>
                <a:solidFill>
                  <a:schemeClr val="tx1">
                    <a:tint val="75000"/>
                  </a:schemeClr>
                </a:solidFill>
              </a:defRPr>
            </a:lvl4pPr>
            <a:lvl5pPr marL="1028692" indent="0" algn="ctr">
              <a:buNone/>
              <a:defRPr>
                <a:solidFill>
                  <a:schemeClr val="tx1">
                    <a:tint val="75000"/>
                  </a:schemeClr>
                </a:solidFill>
              </a:defRPr>
            </a:lvl5pPr>
            <a:lvl6pPr marL="1285866" indent="0" algn="ctr">
              <a:buNone/>
              <a:defRPr>
                <a:solidFill>
                  <a:schemeClr val="tx1">
                    <a:tint val="75000"/>
                  </a:schemeClr>
                </a:solidFill>
              </a:defRPr>
            </a:lvl6pPr>
            <a:lvl7pPr marL="1543039" indent="0" algn="ctr">
              <a:buNone/>
              <a:defRPr>
                <a:solidFill>
                  <a:schemeClr val="tx1">
                    <a:tint val="75000"/>
                  </a:schemeClr>
                </a:solidFill>
              </a:defRPr>
            </a:lvl7pPr>
            <a:lvl8pPr marL="1800212" indent="0" algn="ctr">
              <a:buNone/>
              <a:defRPr>
                <a:solidFill>
                  <a:schemeClr val="tx1">
                    <a:tint val="75000"/>
                  </a:schemeClr>
                </a:solidFill>
              </a:defRPr>
            </a:lvl8pPr>
            <a:lvl9pPr marL="2057387"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5"/>
            <a:ext cx="10881360" cy="190690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1011238" y="4069403"/>
            <a:ext cx="10881360" cy="2100260"/>
          </a:xfrm>
        </p:spPr>
        <p:txBody>
          <a:bodyPr anchor="b"/>
          <a:lstStyle>
            <a:lvl1pPr marL="0" indent="0">
              <a:buNone/>
              <a:defRPr sz="1126">
                <a:solidFill>
                  <a:schemeClr val="tx1">
                    <a:tint val="75000"/>
                  </a:schemeClr>
                </a:solidFill>
              </a:defRPr>
            </a:lvl1pPr>
            <a:lvl2pPr marL="257173" indent="0">
              <a:buNone/>
              <a:defRPr sz="1004">
                <a:solidFill>
                  <a:schemeClr val="tx1">
                    <a:tint val="75000"/>
                  </a:schemeClr>
                </a:solidFill>
              </a:defRPr>
            </a:lvl2pPr>
            <a:lvl3pPr marL="514347" indent="0">
              <a:buNone/>
              <a:defRPr sz="883">
                <a:solidFill>
                  <a:schemeClr val="tx1">
                    <a:tint val="75000"/>
                  </a:schemeClr>
                </a:solidFill>
              </a:defRPr>
            </a:lvl3pPr>
            <a:lvl4pPr marL="771520" indent="0">
              <a:buNone/>
              <a:defRPr sz="804">
                <a:solidFill>
                  <a:schemeClr val="tx1">
                    <a:tint val="75000"/>
                  </a:schemeClr>
                </a:solidFill>
              </a:defRPr>
            </a:lvl4pPr>
            <a:lvl5pPr marL="1028692" indent="0">
              <a:buNone/>
              <a:defRPr sz="804">
                <a:solidFill>
                  <a:schemeClr val="tx1">
                    <a:tint val="75000"/>
                  </a:schemeClr>
                </a:solidFill>
              </a:defRPr>
            </a:lvl5pPr>
            <a:lvl6pPr marL="1285866" indent="0">
              <a:buNone/>
              <a:defRPr sz="804">
                <a:solidFill>
                  <a:schemeClr val="tx1">
                    <a:tint val="75000"/>
                  </a:schemeClr>
                </a:solidFill>
              </a:defRPr>
            </a:lvl6pPr>
            <a:lvl7pPr marL="1543039" indent="0">
              <a:buNone/>
              <a:defRPr sz="804">
                <a:solidFill>
                  <a:schemeClr val="tx1">
                    <a:tint val="75000"/>
                  </a:schemeClr>
                </a:solidFill>
              </a:defRPr>
            </a:lvl7pPr>
            <a:lvl8pPr marL="1800212" indent="0">
              <a:buNone/>
              <a:defRPr sz="804">
                <a:solidFill>
                  <a:schemeClr val="tx1">
                    <a:tint val="75000"/>
                  </a:schemeClr>
                </a:solidFill>
              </a:defRPr>
            </a:lvl8pPr>
            <a:lvl9pPr marL="2057387" indent="0">
              <a:buNone/>
              <a:defRPr sz="80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70" y="3135950"/>
            <a:ext cx="7958772" cy="8872220"/>
          </a:xfrm>
        </p:spPr>
        <p:txBody>
          <a:bodyPr/>
          <a:lstStyle>
            <a:lvl1pPr>
              <a:defRPr sz="1567"/>
            </a:lvl1pPr>
            <a:lvl2pPr>
              <a:defRPr sz="1366"/>
            </a:lvl2pPr>
            <a:lvl3pPr>
              <a:defRPr sz="1126"/>
            </a:lvl3pPr>
            <a:lvl4pPr>
              <a:defRPr sz="1004"/>
            </a:lvl4pPr>
            <a:lvl5pPr>
              <a:defRPr sz="1004"/>
            </a:lvl5pPr>
            <a:lvl6pPr>
              <a:defRPr sz="1004"/>
            </a:lvl6pPr>
            <a:lvl7pPr>
              <a:defRPr sz="1004"/>
            </a:lvl7pPr>
            <a:lvl8pPr>
              <a:defRPr sz="1004"/>
            </a:lvl8pPr>
            <a:lvl9pPr>
              <a:defRPr sz="100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2" y="3135950"/>
            <a:ext cx="7958773" cy="8872220"/>
          </a:xfrm>
        </p:spPr>
        <p:txBody>
          <a:bodyPr/>
          <a:lstStyle>
            <a:lvl1pPr>
              <a:defRPr sz="1567"/>
            </a:lvl1pPr>
            <a:lvl2pPr>
              <a:defRPr sz="1366"/>
            </a:lvl2pPr>
            <a:lvl3pPr>
              <a:defRPr sz="1126"/>
            </a:lvl3pPr>
            <a:lvl4pPr>
              <a:defRPr sz="1004"/>
            </a:lvl4pPr>
            <a:lvl5pPr>
              <a:defRPr sz="1004"/>
            </a:lvl5pPr>
            <a:lvl6pPr>
              <a:defRPr sz="1004"/>
            </a:lvl6pPr>
            <a:lvl7pPr>
              <a:defRPr sz="1004"/>
            </a:lvl7pPr>
            <a:lvl8pPr>
              <a:defRPr sz="1004"/>
            </a:lvl8pPr>
            <a:lvl9pPr>
              <a:defRPr sz="100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2"/>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2" y="2149160"/>
            <a:ext cx="5656263" cy="895668"/>
          </a:xfrm>
        </p:spPr>
        <p:txBody>
          <a:bodyPr anchor="b"/>
          <a:lstStyle>
            <a:lvl1pPr marL="0" indent="0">
              <a:buNone/>
              <a:defRPr sz="1366" b="1"/>
            </a:lvl1pPr>
            <a:lvl2pPr marL="257173" indent="0">
              <a:buNone/>
              <a:defRPr sz="1126" b="1"/>
            </a:lvl2pPr>
            <a:lvl3pPr marL="514347" indent="0">
              <a:buNone/>
              <a:defRPr sz="1004" b="1"/>
            </a:lvl3pPr>
            <a:lvl4pPr marL="771520" indent="0">
              <a:buNone/>
              <a:defRPr sz="883" b="1"/>
            </a:lvl4pPr>
            <a:lvl5pPr marL="1028692" indent="0">
              <a:buNone/>
              <a:defRPr sz="883" b="1"/>
            </a:lvl5pPr>
            <a:lvl6pPr marL="1285866" indent="0">
              <a:buNone/>
              <a:defRPr sz="883" b="1"/>
            </a:lvl6pPr>
            <a:lvl7pPr marL="1543039" indent="0">
              <a:buNone/>
              <a:defRPr sz="883" b="1"/>
            </a:lvl7pPr>
            <a:lvl8pPr marL="1800212" indent="0">
              <a:buNone/>
              <a:defRPr sz="883" b="1"/>
            </a:lvl8pPr>
            <a:lvl9pPr marL="2057387" indent="0">
              <a:buNone/>
              <a:defRPr sz="883" b="1"/>
            </a:lvl9pPr>
          </a:lstStyle>
          <a:p>
            <a:pPr lvl="0"/>
            <a:r>
              <a:rPr lang="en-US"/>
              <a:t>Click to edit Master text styles</a:t>
            </a:r>
          </a:p>
        </p:txBody>
      </p:sp>
      <p:sp>
        <p:nvSpPr>
          <p:cNvPr id="4" name="Content Placeholder 3"/>
          <p:cNvSpPr>
            <a:spLocks noGrp="1"/>
          </p:cNvSpPr>
          <p:nvPr>
            <p:ph sz="half" idx="2"/>
          </p:nvPr>
        </p:nvSpPr>
        <p:spPr>
          <a:xfrm>
            <a:off x="640082" y="3044826"/>
            <a:ext cx="5656263" cy="5531803"/>
          </a:xfrm>
        </p:spPr>
        <p:txBody>
          <a:bodyPr/>
          <a:lstStyle>
            <a:lvl1pPr>
              <a:defRPr sz="1366"/>
            </a:lvl1pPr>
            <a:lvl2pPr>
              <a:defRPr sz="1126"/>
            </a:lvl2pPr>
            <a:lvl3pPr>
              <a:defRPr sz="1004"/>
            </a:lvl3pPr>
            <a:lvl4pPr>
              <a:defRPr sz="883"/>
            </a:lvl4pPr>
            <a:lvl5pPr>
              <a:defRPr sz="883"/>
            </a:lvl5pPr>
            <a:lvl6pPr>
              <a:defRPr sz="883"/>
            </a:lvl6pPr>
            <a:lvl7pPr>
              <a:defRPr sz="883"/>
            </a:lvl7pPr>
            <a:lvl8pPr>
              <a:defRPr sz="883"/>
            </a:lvl8pPr>
            <a:lvl9pPr>
              <a:defRPr sz="88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40" y="2149160"/>
            <a:ext cx="5658485" cy="895668"/>
          </a:xfrm>
        </p:spPr>
        <p:txBody>
          <a:bodyPr anchor="b"/>
          <a:lstStyle>
            <a:lvl1pPr marL="0" indent="0">
              <a:buNone/>
              <a:defRPr sz="1366" b="1"/>
            </a:lvl1pPr>
            <a:lvl2pPr marL="257173" indent="0">
              <a:buNone/>
              <a:defRPr sz="1126" b="1"/>
            </a:lvl2pPr>
            <a:lvl3pPr marL="514347" indent="0">
              <a:buNone/>
              <a:defRPr sz="1004" b="1"/>
            </a:lvl3pPr>
            <a:lvl4pPr marL="771520" indent="0">
              <a:buNone/>
              <a:defRPr sz="883" b="1"/>
            </a:lvl4pPr>
            <a:lvl5pPr marL="1028692" indent="0">
              <a:buNone/>
              <a:defRPr sz="883" b="1"/>
            </a:lvl5pPr>
            <a:lvl6pPr marL="1285866" indent="0">
              <a:buNone/>
              <a:defRPr sz="883" b="1"/>
            </a:lvl6pPr>
            <a:lvl7pPr marL="1543039" indent="0">
              <a:buNone/>
              <a:defRPr sz="883" b="1"/>
            </a:lvl7pPr>
            <a:lvl8pPr marL="1800212" indent="0">
              <a:buNone/>
              <a:defRPr sz="883" b="1"/>
            </a:lvl8pPr>
            <a:lvl9pPr marL="2057387" indent="0">
              <a:buNone/>
              <a:defRPr sz="883" b="1"/>
            </a:lvl9pPr>
          </a:lstStyle>
          <a:p>
            <a:pPr lvl="0"/>
            <a:r>
              <a:rPr lang="en-US"/>
              <a:t>Click to edit Master text styles</a:t>
            </a:r>
          </a:p>
        </p:txBody>
      </p:sp>
      <p:sp>
        <p:nvSpPr>
          <p:cNvPr id="6" name="Content Placeholder 5"/>
          <p:cNvSpPr>
            <a:spLocks noGrp="1"/>
          </p:cNvSpPr>
          <p:nvPr>
            <p:ph sz="quarter" idx="4"/>
          </p:nvPr>
        </p:nvSpPr>
        <p:spPr>
          <a:xfrm>
            <a:off x="6503040" y="3044826"/>
            <a:ext cx="5658485" cy="5531803"/>
          </a:xfrm>
        </p:spPr>
        <p:txBody>
          <a:bodyPr/>
          <a:lstStyle>
            <a:lvl1pPr>
              <a:defRPr sz="1366"/>
            </a:lvl1pPr>
            <a:lvl2pPr>
              <a:defRPr sz="1126"/>
            </a:lvl2pPr>
            <a:lvl3pPr>
              <a:defRPr sz="1004"/>
            </a:lvl3pPr>
            <a:lvl4pPr>
              <a:defRPr sz="883"/>
            </a:lvl4pPr>
            <a:lvl5pPr>
              <a:defRPr sz="883"/>
            </a:lvl5pPr>
            <a:lvl6pPr>
              <a:defRPr sz="883"/>
            </a:lvl6pPr>
            <a:lvl7pPr>
              <a:defRPr sz="883"/>
            </a:lvl7pPr>
            <a:lvl8pPr>
              <a:defRPr sz="883"/>
            </a:lvl8pPr>
            <a:lvl9pPr>
              <a:defRPr sz="88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04/10/2019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04/10/2019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04/10/2019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4" y="382272"/>
            <a:ext cx="4211638" cy="1626871"/>
          </a:xfrm>
        </p:spPr>
        <p:txBody>
          <a:bodyPr anchor="b"/>
          <a:lstStyle>
            <a:lvl1pPr algn="l">
              <a:defRPr sz="1126" b="1"/>
            </a:lvl1pPr>
          </a:lstStyle>
          <a:p>
            <a:r>
              <a:rPr lang="en-US"/>
              <a:t>Click to edit Master title style</a:t>
            </a:r>
            <a:endParaRPr lang="en-GB"/>
          </a:p>
        </p:txBody>
      </p:sp>
      <p:sp>
        <p:nvSpPr>
          <p:cNvPr id="3" name="Content Placeholder 2"/>
          <p:cNvSpPr>
            <a:spLocks noGrp="1"/>
          </p:cNvSpPr>
          <p:nvPr>
            <p:ph idx="1"/>
          </p:nvPr>
        </p:nvSpPr>
        <p:spPr>
          <a:xfrm>
            <a:off x="5005071" y="382274"/>
            <a:ext cx="7156450" cy="8194360"/>
          </a:xfrm>
        </p:spPr>
        <p:txBody>
          <a:bodyPr/>
          <a:lstStyle>
            <a:lvl1pPr>
              <a:defRPr sz="1807"/>
            </a:lvl1pPr>
            <a:lvl2pPr>
              <a:defRPr sz="1567"/>
            </a:lvl2pPr>
            <a:lvl3pPr>
              <a:defRPr sz="1366"/>
            </a:lvl3pPr>
            <a:lvl4pPr>
              <a:defRPr sz="1126"/>
            </a:lvl4pPr>
            <a:lvl5pPr>
              <a:defRPr sz="1126"/>
            </a:lvl5pPr>
            <a:lvl6pPr>
              <a:defRPr sz="1126"/>
            </a:lvl6pPr>
            <a:lvl7pPr>
              <a:defRPr sz="1126"/>
            </a:lvl7pPr>
            <a:lvl8pPr>
              <a:defRPr sz="1126"/>
            </a:lvl8pPr>
            <a:lvl9pPr>
              <a:defRPr sz="112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4" y="2009144"/>
            <a:ext cx="4211638" cy="6567488"/>
          </a:xfrm>
        </p:spPr>
        <p:txBody>
          <a:bodyPr/>
          <a:lstStyle>
            <a:lvl1pPr marL="0" indent="0">
              <a:buNone/>
              <a:defRPr sz="804"/>
            </a:lvl1pPr>
            <a:lvl2pPr marL="257173" indent="0">
              <a:buNone/>
              <a:defRPr sz="683"/>
            </a:lvl2pPr>
            <a:lvl3pPr marL="514347" indent="0">
              <a:buNone/>
              <a:defRPr sz="563"/>
            </a:lvl3pPr>
            <a:lvl4pPr marL="771520" indent="0">
              <a:buNone/>
              <a:defRPr sz="522"/>
            </a:lvl4pPr>
            <a:lvl5pPr marL="1028692" indent="0">
              <a:buNone/>
              <a:defRPr sz="522"/>
            </a:lvl5pPr>
            <a:lvl6pPr marL="1285866" indent="0">
              <a:buNone/>
              <a:defRPr sz="522"/>
            </a:lvl6pPr>
            <a:lvl7pPr marL="1543039" indent="0">
              <a:buNone/>
              <a:defRPr sz="522"/>
            </a:lvl7pPr>
            <a:lvl8pPr marL="1800212" indent="0">
              <a:buNone/>
              <a:defRPr sz="522"/>
            </a:lvl8pPr>
            <a:lvl9pPr marL="2057387" indent="0">
              <a:buNone/>
              <a:defRPr sz="522"/>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2"/>
            <a:ext cx="7680960" cy="793432"/>
          </a:xfrm>
        </p:spPr>
        <p:txBody>
          <a:bodyPr anchor="b"/>
          <a:lstStyle>
            <a:lvl1pPr algn="l">
              <a:defRPr sz="1126"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1807"/>
            </a:lvl1pPr>
            <a:lvl2pPr marL="257173" indent="0">
              <a:buNone/>
              <a:defRPr sz="1567"/>
            </a:lvl2pPr>
            <a:lvl3pPr marL="514347" indent="0">
              <a:buNone/>
              <a:defRPr sz="1366"/>
            </a:lvl3pPr>
            <a:lvl4pPr marL="771520" indent="0">
              <a:buNone/>
              <a:defRPr sz="1126"/>
            </a:lvl4pPr>
            <a:lvl5pPr marL="1028692" indent="0">
              <a:buNone/>
              <a:defRPr sz="1126"/>
            </a:lvl5pPr>
            <a:lvl6pPr marL="1285866" indent="0">
              <a:buNone/>
              <a:defRPr sz="1126"/>
            </a:lvl6pPr>
            <a:lvl7pPr marL="1543039" indent="0">
              <a:buNone/>
              <a:defRPr sz="1126"/>
            </a:lvl7pPr>
            <a:lvl8pPr marL="1800212" indent="0">
              <a:buNone/>
              <a:defRPr sz="1126"/>
            </a:lvl8pPr>
            <a:lvl9pPr marL="2057387" indent="0">
              <a:buNone/>
              <a:defRPr sz="1126"/>
            </a:lvl9pPr>
          </a:lstStyle>
          <a:p>
            <a:endParaRPr lang="en-GB"/>
          </a:p>
        </p:txBody>
      </p:sp>
      <p:sp>
        <p:nvSpPr>
          <p:cNvPr id="4" name="Text Placeholder 3"/>
          <p:cNvSpPr>
            <a:spLocks noGrp="1"/>
          </p:cNvSpPr>
          <p:nvPr>
            <p:ph type="body" sz="half" idx="2"/>
          </p:nvPr>
        </p:nvSpPr>
        <p:spPr>
          <a:xfrm>
            <a:off x="2509203" y="7514274"/>
            <a:ext cx="7680960" cy="1126808"/>
          </a:xfrm>
        </p:spPr>
        <p:txBody>
          <a:bodyPr/>
          <a:lstStyle>
            <a:lvl1pPr marL="0" indent="0">
              <a:buNone/>
              <a:defRPr sz="804"/>
            </a:lvl1pPr>
            <a:lvl2pPr marL="257173" indent="0">
              <a:buNone/>
              <a:defRPr sz="683"/>
            </a:lvl2pPr>
            <a:lvl3pPr marL="514347" indent="0">
              <a:buNone/>
              <a:defRPr sz="563"/>
            </a:lvl3pPr>
            <a:lvl4pPr marL="771520" indent="0">
              <a:buNone/>
              <a:defRPr sz="522"/>
            </a:lvl4pPr>
            <a:lvl5pPr marL="1028692" indent="0">
              <a:buNone/>
              <a:defRPr sz="522"/>
            </a:lvl5pPr>
            <a:lvl6pPr marL="1285866" indent="0">
              <a:buNone/>
              <a:defRPr sz="522"/>
            </a:lvl6pPr>
            <a:lvl7pPr marL="1543039" indent="0">
              <a:buNone/>
              <a:defRPr sz="522"/>
            </a:lvl7pPr>
            <a:lvl8pPr marL="1800212" indent="0">
              <a:buNone/>
              <a:defRPr sz="522"/>
            </a:lvl8pPr>
            <a:lvl9pPr marL="2057387" indent="0">
              <a:buNone/>
              <a:defRPr sz="522"/>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62" y="537848"/>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70" y="537848"/>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2"/>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2"/>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5"/>
            <a:ext cx="2987040" cy="511175"/>
          </a:xfrm>
          <a:prstGeom prst="rect">
            <a:avLst/>
          </a:prstGeom>
        </p:spPr>
        <p:txBody>
          <a:bodyPr vert="horz" lIns="128016" tIns="64008" rIns="128016" bIns="64008" rtlCol="0" anchor="ctr"/>
          <a:lstStyle>
            <a:lvl1pPr algn="l">
              <a:defRPr sz="683">
                <a:solidFill>
                  <a:schemeClr val="tx1">
                    <a:tint val="75000"/>
                  </a:schemeClr>
                </a:solidFill>
              </a:defRPr>
            </a:lvl1pPr>
          </a:lstStyle>
          <a:p>
            <a:fld id="{7CFD3F33-33E6-4261-AF37-FF9C6FA58035}" type="datetimeFigureOut">
              <a:rPr lang="en-GB" smtClean="0"/>
              <a:t>04/10/2019</a:t>
            </a:fld>
            <a:endParaRPr lang="en-GB"/>
          </a:p>
        </p:txBody>
      </p:sp>
      <p:sp>
        <p:nvSpPr>
          <p:cNvPr id="5" name="Footer Placeholder 4"/>
          <p:cNvSpPr>
            <a:spLocks noGrp="1"/>
          </p:cNvSpPr>
          <p:nvPr>
            <p:ph type="ftr" sz="quarter" idx="3"/>
          </p:nvPr>
        </p:nvSpPr>
        <p:spPr>
          <a:xfrm>
            <a:off x="4373880" y="8898895"/>
            <a:ext cx="4053840" cy="511175"/>
          </a:xfrm>
          <a:prstGeom prst="rect">
            <a:avLst/>
          </a:prstGeom>
        </p:spPr>
        <p:txBody>
          <a:bodyPr vert="horz" lIns="128016" tIns="64008" rIns="128016" bIns="64008" rtlCol="0" anchor="ctr"/>
          <a:lstStyle>
            <a:lvl1pPr algn="ctr">
              <a:defRPr sz="68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5"/>
            <a:ext cx="2987040" cy="511175"/>
          </a:xfrm>
          <a:prstGeom prst="rect">
            <a:avLst/>
          </a:prstGeom>
        </p:spPr>
        <p:txBody>
          <a:bodyPr vert="horz" lIns="128016" tIns="64008" rIns="128016" bIns="64008" rtlCol="0" anchor="ctr"/>
          <a:lstStyle>
            <a:lvl1pPr algn="r">
              <a:defRPr sz="683">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14347" rtl="0" eaLnBrk="1" latinLnBrk="0" hangingPunct="1">
        <a:spcBef>
          <a:spcPct val="0"/>
        </a:spcBef>
        <a:buNone/>
        <a:defRPr sz="2491" kern="1200">
          <a:solidFill>
            <a:schemeClr val="tx1"/>
          </a:solidFill>
          <a:latin typeface="+mj-lt"/>
          <a:ea typeface="+mj-ea"/>
          <a:cs typeface="+mj-cs"/>
        </a:defRPr>
      </a:lvl1pPr>
    </p:titleStyle>
    <p:bodyStyle>
      <a:lvl1pPr marL="192879" indent="-192879" algn="l" defTabSz="514347" rtl="0" eaLnBrk="1" latinLnBrk="0" hangingPunct="1">
        <a:spcBef>
          <a:spcPct val="20000"/>
        </a:spcBef>
        <a:buFont typeface="Arial" panose="020B0604020202020204" pitchFamily="34" charset="0"/>
        <a:buChar char="•"/>
        <a:defRPr sz="1807" kern="1200">
          <a:solidFill>
            <a:schemeClr val="tx1"/>
          </a:solidFill>
          <a:latin typeface="+mn-lt"/>
          <a:ea typeface="+mn-ea"/>
          <a:cs typeface="+mn-cs"/>
        </a:defRPr>
      </a:lvl1pPr>
      <a:lvl2pPr marL="417907" indent="-160733" algn="l" defTabSz="514347" rtl="0" eaLnBrk="1" latinLnBrk="0" hangingPunct="1">
        <a:spcBef>
          <a:spcPct val="20000"/>
        </a:spcBef>
        <a:buFont typeface="Arial" panose="020B0604020202020204" pitchFamily="34" charset="0"/>
        <a:buChar char="–"/>
        <a:defRPr sz="1567" kern="1200">
          <a:solidFill>
            <a:schemeClr val="tx1"/>
          </a:solidFill>
          <a:latin typeface="+mn-lt"/>
          <a:ea typeface="+mn-ea"/>
          <a:cs typeface="+mn-cs"/>
        </a:defRPr>
      </a:lvl2pPr>
      <a:lvl3pPr marL="642933" indent="-128587" algn="l" defTabSz="514347" rtl="0" eaLnBrk="1" latinLnBrk="0" hangingPunct="1">
        <a:spcBef>
          <a:spcPct val="20000"/>
        </a:spcBef>
        <a:buFont typeface="Arial" panose="020B0604020202020204" pitchFamily="34" charset="0"/>
        <a:buChar char="•"/>
        <a:defRPr sz="1366" kern="1200">
          <a:solidFill>
            <a:schemeClr val="tx1"/>
          </a:solidFill>
          <a:latin typeface="+mn-lt"/>
          <a:ea typeface="+mn-ea"/>
          <a:cs typeface="+mn-cs"/>
        </a:defRPr>
      </a:lvl3pPr>
      <a:lvl4pPr marL="900108" indent="-128587" algn="l" defTabSz="514347" rtl="0" eaLnBrk="1" latinLnBrk="0" hangingPunct="1">
        <a:spcBef>
          <a:spcPct val="20000"/>
        </a:spcBef>
        <a:buFont typeface="Arial" panose="020B0604020202020204" pitchFamily="34" charset="0"/>
        <a:buChar char="–"/>
        <a:defRPr sz="1126" kern="1200">
          <a:solidFill>
            <a:schemeClr val="tx1"/>
          </a:solidFill>
          <a:latin typeface="+mn-lt"/>
          <a:ea typeface="+mn-ea"/>
          <a:cs typeface="+mn-cs"/>
        </a:defRPr>
      </a:lvl4pPr>
      <a:lvl5pPr marL="1157281" indent="-128587" algn="l" defTabSz="514347" rtl="0" eaLnBrk="1" latinLnBrk="0" hangingPunct="1">
        <a:spcBef>
          <a:spcPct val="20000"/>
        </a:spcBef>
        <a:buFont typeface="Arial" panose="020B0604020202020204" pitchFamily="34" charset="0"/>
        <a:buChar char="»"/>
        <a:defRPr sz="1126" kern="1200">
          <a:solidFill>
            <a:schemeClr val="tx1"/>
          </a:solidFill>
          <a:latin typeface="+mn-lt"/>
          <a:ea typeface="+mn-ea"/>
          <a:cs typeface="+mn-cs"/>
        </a:defRPr>
      </a:lvl5pPr>
      <a:lvl6pPr marL="1414454" indent="-128587" algn="l" defTabSz="514347" rtl="0" eaLnBrk="1" latinLnBrk="0" hangingPunct="1">
        <a:spcBef>
          <a:spcPct val="20000"/>
        </a:spcBef>
        <a:buFont typeface="Arial" panose="020B0604020202020204" pitchFamily="34" charset="0"/>
        <a:buChar char="•"/>
        <a:defRPr sz="1126" kern="1200">
          <a:solidFill>
            <a:schemeClr val="tx1"/>
          </a:solidFill>
          <a:latin typeface="+mn-lt"/>
          <a:ea typeface="+mn-ea"/>
          <a:cs typeface="+mn-cs"/>
        </a:defRPr>
      </a:lvl6pPr>
      <a:lvl7pPr marL="1671627" indent="-128587" algn="l" defTabSz="514347" rtl="0" eaLnBrk="1" latinLnBrk="0" hangingPunct="1">
        <a:spcBef>
          <a:spcPct val="20000"/>
        </a:spcBef>
        <a:buFont typeface="Arial" panose="020B0604020202020204" pitchFamily="34" charset="0"/>
        <a:buChar char="•"/>
        <a:defRPr sz="1126" kern="1200">
          <a:solidFill>
            <a:schemeClr val="tx1"/>
          </a:solidFill>
          <a:latin typeface="+mn-lt"/>
          <a:ea typeface="+mn-ea"/>
          <a:cs typeface="+mn-cs"/>
        </a:defRPr>
      </a:lvl7pPr>
      <a:lvl8pPr marL="1928800" indent="-128587" algn="l" defTabSz="514347" rtl="0" eaLnBrk="1" latinLnBrk="0" hangingPunct="1">
        <a:spcBef>
          <a:spcPct val="20000"/>
        </a:spcBef>
        <a:buFont typeface="Arial" panose="020B0604020202020204" pitchFamily="34" charset="0"/>
        <a:buChar char="•"/>
        <a:defRPr sz="1126" kern="1200">
          <a:solidFill>
            <a:schemeClr val="tx1"/>
          </a:solidFill>
          <a:latin typeface="+mn-lt"/>
          <a:ea typeface="+mn-ea"/>
          <a:cs typeface="+mn-cs"/>
        </a:defRPr>
      </a:lvl8pPr>
      <a:lvl9pPr marL="2185973" indent="-128587" algn="l" defTabSz="514347" rtl="0" eaLnBrk="1" latinLnBrk="0" hangingPunct="1">
        <a:spcBef>
          <a:spcPct val="20000"/>
        </a:spcBef>
        <a:buFont typeface="Arial" panose="020B0604020202020204" pitchFamily="34" charset="0"/>
        <a:buChar char="•"/>
        <a:defRPr sz="1126" kern="1200">
          <a:solidFill>
            <a:schemeClr val="tx1"/>
          </a:solidFill>
          <a:latin typeface="+mn-lt"/>
          <a:ea typeface="+mn-ea"/>
          <a:cs typeface="+mn-cs"/>
        </a:defRPr>
      </a:lvl9pPr>
    </p:bodyStyle>
    <p:otherStyle>
      <a:defPPr>
        <a:defRPr lang="en-US"/>
      </a:defPPr>
      <a:lvl1pPr marL="0" algn="l" defTabSz="514347" rtl="0" eaLnBrk="1" latinLnBrk="0" hangingPunct="1">
        <a:defRPr sz="1004" kern="1200">
          <a:solidFill>
            <a:schemeClr val="tx1"/>
          </a:solidFill>
          <a:latin typeface="+mn-lt"/>
          <a:ea typeface="+mn-ea"/>
          <a:cs typeface="+mn-cs"/>
        </a:defRPr>
      </a:lvl1pPr>
      <a:lvl2pPr marL="257173" algn="l" defTabSz="514347" rtl="0" eaLnBrk="1" latinLnBrk="0" hangingPunct="1">
        <a:defRPr sz="1004" kern="1200">
          <a:solidFill>
            <a:schemeClr val="tx1"/>
          </a:solidFill>
          <a:latin typeface="+mn-lt"/>
          <a:ea typeface="+mn-ea"/>
          <a:cs typeface="+mn-cs"/>
        </a:defRPr>
      </a:lvl2pPr>
      <a:lvl3pPr marL="514347" algn="l" defTabSz="514347" rtl="0" eaLnBrk="1" latinLnBrk="0" hangingPunct="1">
        <a:defRPr sz="1004" kern="1200">
          <a:solidFill>
            <a:schemeClr val="tx1"/>
          </a:solidFill>
          <a:latin typeface="+mn-lt"/>
          <a:ea typeface="+mn-ea"/>
          <a:cs typeface="+mn-cs"/>
        </a:defRPr>
      </a:lvl3pPr>
      <a:lvl4pPr marL="771520" algn="l" defTabSz="514347" rtl="0" eaLnBrk="1" latinLnBrk="0" hangingPunct="1">
        <a:defRPr sz="1004" kern="1200">
          <a:solidFill>
            <a:schemeClr val="tx1"/>
          </a:solidFill>
          <a:latin typeface="+mn-lt"/>
          <a:ea typeface="+mn-ea"/>
          <a:cs typeface="+mn-cs"/>
        </a:defRPr>
      </a:lvl4pPr>
      <a:lvl5pPr marL="1028692" algn="l" defTabSz="514347" rtl="0" eaLnBrk="1" latinLnBrk="0" hangingPunct="1">
        <a:defRPr sz="1004" kern="1200">
          <a:solidFill>
            <a:schemeClr val="tx1"/>
          </a:solidFill>
          <a:latin typeface="+mn-lt"/>
          <a:ea typeface="+mn-ea"/>
          <a:cs typeface="+mn-cs"/>
        </a:defRPr>
      </a:lvl5pPr>
      <a:lvl6pPr marL="1285866" algn="l" defTabSz="514347" rtl="0" eaLnBrk="1" latinLnBrk="0" hangingPunct="1">
        <a:defRPr sz="1004" kern="1200">
          <a:solidFill>
            <a:schemeClr val="tx1"/>
          </a:solidFill>
          <a:latin typeface="+mn-lt"/>
          <a:ea typeface="+mn-ea"/>
          <a:cs typeface="+mn-cs"/>
        </a:defRPr>
      </a:lvl6pPr>
      <a:lvl7pPr marL="1543039" algn="l" defTabSz="514347" rtl="0" eaLnBrk="1" latinLnBrk="0" hangingPunct="1">
        <a:defRPr sz="1004" kern="1200">
          <a:solidFill>
            <a:schemeClr val="tx1"/>
          </a:solidFill>
          <a:latin typeface="+mn-lt"/>
          <a:ea typeface="+mn-ea"/>
          <a:cs typeface="+mn-cs"/>
        </a:defRPr>
      </a:lvl7pPr>
      <a:lvl8pPr marL="1800212" algn="l" defTabSz="514347" rtl="0" eaLnBrk="1" latinLnBrk="0" hangingPunct="1">
        <a:defRPr sz="1004" kern="1200">
          <a:solidFill>
            <a:schemeClr val="tx1"/>
          </a:solidFill>
          <a:latin typeface="+mn-lt"/>
          <a:ea typeface="+mn-ea"/>
          <a:cs typeface="+mn-cs"/>
        </a:defRPr>
      </a:lvl8pPr>
      <a:lvl9pPr marL="2057387" algn="l" defTabSz="514347" rtl="0" eaLnBrk="1" latinLnBrk="0" hangingPunct="1">
        <a:defRPr sz="100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28" y="29563"/>
            <a:ext cx="3564578" cy="893972"/>
          </a:xfrm>
          <a:prstGeom prst="rect">
            <a:avLst/>
          </a:prstGeom>
        </p:spPr>
      </p:pic>
      <p:sp>
        <p:nvSpPr>
          <p:cNvPr id="12" name="AutoShape 4" descr="http://moodle.uwtsd.ac.uk/pluginfile.php/33676/mod_resource/content/1/schoollogo.jpg"/>
          <p:cNvSpPr>
            <a:spLocks noChangeAspect="1" noChangeArrowheads="1"/>
          </p:cNvSpPr>
          <p:nvPr/>
        </p:nvSpPr>
        <p:spPr bwMode="auto">
          <a:xfrm>
            <a:off x="3209553" y="280176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875"/>
          </a:p>
        </p:txBody>
      </p:sp>
      <p:pic>
        <p:nvPicPr>
          <p:cNvPr id="24" name="Picture 23">
            <a:extLst>
              <a:ext uri="{FF2B5EF4-FFF2-40B4-BE49-F238E27FC236}">
                <a16:creationId xmlns:a16="http://schemas.microsoft.com/office/drawing/2014/main" id="{75879440-ECF6-40CB-971F-8E17F57E58D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05594" y="15597"/>
            <a:ext cx="3564578" cy="909959"/>
          </a:xfrm>
          <a:prstGeom prst="rect">
            <a:avLst/>
          </a:prstGeom>
        </p:spPr>
      </p:pic>
      <p:sp>
        <p:nvSpPr>
          <p:cNvPr id="25" name="TextBox 24">
            <a:extLst>
              <a:ext uri="{FF2B5EF4-FFF2-40B4-BE49-F238E27FC236}">
                <a16:creationId xmlns:a16="http://schemas.microsoft.com/office/drawing/2014/main" id="{9C8B3FDA-2B8A-40A8-973D-7C2C266EBD52}"/>
              </a:ext>
            </a:extLst>
          </p:cNvPr>
          <p:cNvSpPr txBox="1"/>
          <p:nvPr/>
        </p:nvSpPr>
        <p:spPr>
          <a:xfrm>
            <a:off x="3799072" y="412496"/>
            <a:ext cx="5205013" cy="830997"/>
          </a:xfrm>
          <a:prstGeom prst="rect">
            <a:avLst/>
          </a:prstGeom>
          <a:solidFill>
            <a:schemeClr val="accent1">
              <a:lumMod val="20000"/>
              <a:lumOff val="80000"/>
            </a:schemeClr>
          </a:solidFill>
        </p:spPr>
        <p:txBody>
          <a:bodyPr wrap="square" rtlCol="0">
            <a:spAutoFit/>
          </a:bodyPr>
          <a:lstStyle/>
          <a:p>
            <a:pPr algn="ctr"/>
            <a:r>
              <a:rPr lang="en-GB" sz="1200" b="1" dirty="0">
                <a:ln w="0"/>
              </a:rPr>
              <a:t>By Adam I A Yahya, Student P number 145984.</a:t>
            </a:r>
          </a:p>
          <a:p>
            <a:pPr algn="ctr"/>
            <a:r>
              <a:rPr lang="en-GB" sz="1200" b="1" dirty="0">
                <a:ln w="0"/>
              </a:rPr>
              <a:t>School of Applied Computing, Faculty of Architecture, Computing and Engineering. University of Wales Trinity Saint David, </a:t>
            </a:r>
            <a:r>
              <a:rPr lang="en-GB" sz="1200" b="1" dirty="0" err="1">
                <a:ln w="0"/>
              </a:rPr>
              <a:t>Technium</a:t>
            </a:r>
            <a:r>
              <a:rPr lang="en-GB" sz="1200" b="1" dirty="0">
                <a:ln w="0"/>
              </a:rPr>
              <a:t> 1, Kings Road Swansea SA1 8PH</a:t>
            </a:r>
          </a:p>
        </p:txBody>
      </p:sp>
      <p:sp>
        <p:nvSpPr>
          <p:cNvPr id="22" name="TextBox 21">
            <a:extLst>
              <a:ext uri="{FF2B5EF4-FFF2-40B4-BE49-F238E27FC236}">
                <a16:creationId xmlns:a16="http://schemas.microsoft.com/office/drawing/2014/main" id="{CFBD6848-F3CA-4A2A-AE2C-E36F9B8B6278}"/>
              </a:ext>
            </a:extLst>
          </p:cNvPr>
          <p:cNvSpPr txBox="1"/>
          <p:nvPr/>
        </p:nvSpPr>
        <p:spPr>
          <a:xfrm>
            <a:off x="15120" y="1688557"/>
            <a:ext cx="4215691" cy="2492990"/>
          </a:xfrm>
          <a:prstGeom prst="rect">
            <a:avLst/>
          </a:prstGeom>
          <a:noFill/>
        </p:spPr>
        <p:txBody>
          <a:bodyPr wrap="square" rtlCol="0">
            <a:spAutoFit/>
          </a:bodyPr>
          <a:lstStyle/>
          <a:p>
            <a:pPr algn="just"/>
            <a:r>
              <a:rPr lang="en-GB" sz="1300" dirty="0"/>
              <a:t>This poster is based on network security in the field of dark web and deep web. Proposed project consisted of two-part, part one is research &amp; review of the literature and part two is based on an experiment. The author builds a small local area network via a combination of a wireless router, server, switch and clients. From the built network, the author investigates the security vulnerabilities, threats or attacks by using various software tools with its methods and techniques via Kali Linux operating system. The Onion Router (TOR) is used to access dark-net sites. The author has been able to cover the aim and all the objectives and provide recommendations for future improvement [1]. </a:t>
            </a:r>
          </a:p>
        </p:txBody>
      </p:sp>
      <p:sp>
        <p:nvSpPr>
          <p:cNvPr id="33" name="TextBox 32">
            <a:extLst>
              <a:ext uri="{FF2B5EF4-FFF2-40B4-BE49-F238E27FC236}">
                <a16:creationId xmlns:a16="http://schemas.microsoft.com/office/drawing/2014/main" id="{C2A5A378-DC00-4389-B149-E987A67AFFC0}"/>
              </a:ext>
            </a:extLst>
          </p:cNvPr>
          <p:cNvSpPr txBox="1"/>
          <p:nvPr/>
        </p:nvSpPr>
        <p:spPr>
          <a:xfrm>
            <a:off x="4470618" y="1660253"/>
            <a:ext cx="4215691" cy="2693045"/>
          </a:xfrm>
          <a:prstGeom prst="rect">
            <a:avLst/>
          </a:prstGeom>
          <a:noFill/>
        </p:spPr>
        <p:txBody>
          <a:bodyPr wrap="square" rtlCol="0">
            <a:spAutoFit/>
          </a:bodyPr>
          <a:lstStyle/>
          <a:p>
            <a:pPr algn="just"/>
            <a:r>
              <a:rPr lang="en-GB" sz="1300" dirty="0"/>
              <a:t>This project aims to investigate the security risks in the dark web and deep web and identify the positive and negative impacts.</a:t>
            </a:r>
          </a:p>
          <a:p>
            <a:pPr marL="285750" indent="-285750" algn="just">
              <a:buFont typeface="Arial" panose="020B0604020202020204" pitchFamily="34" charset="0"/>
              <a:buChar char="•"/>
            </a:pPr>
            <a:r>
              <a:rPr lang="en-GB" sz="1300" dirty="0"/>
              <a:t>Carry out a literature review on books, online resources, journals, and related articles. </a:t>
            </a:r>
          </a:p>
          <a:p>
            <a:pPr marL="285750" indent="-285750" algn="just">
              <a:buFont typeface="Arial" panose="020B0604020202020204" pitchFamily="34" charset="0"/>
              <a:buChar char="•"/>
            </a:pPr>
            <a:r>
              <a:rPr lang="en-GB" sz="1300" dirty="0"/>
              <a:t>Discover positive and negative activities on the dark web and deep web.</a:t>
            </a:r>
          </a:p>
          <a:p>
            <a:pPr marL="285750" indent="-285750" algn="just">
              <a:buFont typeface="Arial" panose="020B0604020202020204" pitchFamily="34" charset="0"/>
              <a:buChar char="•"/>
            </a:pPr>
            <a:r>
              <a:rPr lang="en-GB" sz="1300" dirty="0"/>
              <a:t>Investigate vulnerabilities, threats or attacks in the dark web and deep web. </a:t>
            </a:r>
          </a:p>
          <a:p>
            <a:pPr marL="285750" indent="-285750" algn="just">
              <a:buFont typeface="Arial" panose="020B0604020202020204" pitchFamily="34" charset="0"/>
              <a:buChar char="•"/>
            </a:pPr>
            <a:r>
              <a:rPr lang="en-GB" sz="1300" dirty="0"/>
              <a:t>Use a combination of hardware and software to carry out experiments to identify security risks. </a:t>
            </a:r>
          </a:p>
          <a:p>
            <a:pPr marL="285750" indent="-285750" algn="just">
              <a:buFont typeface="Arial" panose="020B0604020202020204" pitchFamily="34" charset="0"/>
              <a:buChar char="•"/>
            </a:pPr>
            <a:r>
              <a:rPr lang="en-GB" sz="1300" dirty="0"/>
              <a:t>Evaluate findings and provides recommendations for future improvement. </a:t>
            </a:r>
          </a:p>
        </p:txBody>
      </p:sp>
      <p:sp>
        <p:nvSpPr>
          <p:cNvPr id="34" name="TextBox 33">
            <a:extLst>
              <a:ext uri="{FF2B5EF4-FFF2-40B4-BE49-F238E27FC236}">
                <a16:creationId xmlns:a16="http://schemas.microsoft.com/office/drawing/2014/main" id="{5FB5DE07-29D9-4F40-8EA8-E83FE8A52354}"/>
              </a:ext>
            </a:extLst>
          </p:cNvPr>
          <p:cNvSpPr txBox="1"/>
          <p:nvPr/>
        </p:nvSpPr>
        <p:spPr>
          <a:xfrm>
            <a:off x="8849071" y="1660254"/>
            <a:ext cx="3843533" cy="2693045"/>
          </a:xfrm>
          <a:prstGeom prst="rect">
            <a:avLst/>
          </a:prstGeom>
          <a:noFill/>
        </p:spPr>
        <p:txBody>
          <a:bodyPr wrap="square" rtlCol="0">
            <a:spAutoFit/>
          </a:bodyPr>
          <a:lstStyle/>
          <a:p>
            <a:pPr algn="just"/>
            <a:r>
              <a:rPr lang="en-GB" sz="1300" dirty="0"/>
              <a:t>There are various sources used to complete the proposed project. </a:t>
            </a:r>
          </a:p>
          <a:p>
            <a:pPr marL="285750" indent="-285750" algn="just">
              <a:buFont typeface="Arial" panose="020B0604020202020204" pitchFamily="34" charset="0"/>
              <a:buChar char="•"/>
            </a:pPr>
            <a:r>
              <a:rPr lang="en-GB" sz="1300" dirty="0"/>
              <a:t>Books, online sources, journals and other related articles</a:t>
            </a:r>
          </a:p>
          <a:p>
            <a:pPr marL="285750" indent="-285750" algn="just">
              <a:buFont typeface="Arial" panose="020B0604020202020204" pitchFamily="34" charset="0"/>
              <a:buChar char="•"/>
            </a:pPr>
            <a:r>
              <a:rPr lang="en-GB" sz="1300" dirty="0"/>
              <a:t>A wireless router, a switch, four desktop computer as relays and cables.</a:t>
            </a:r>
          </a:p>
          <a:p>
            <a:pPr marL="285750" indent="-285750" algn="just">
              <a:buFont typeface="Arial" panose="020B0604020202020204" pitchFamily="34" charset="0"/>
              <a:buChar char="•"/>
            </a:pPr>
            <a:r>
              <a:rPr lang="en-GB" sz="1300" dirty="0"/>
              <a:t>Internet connection via mobile sim card to connect to relay nodes.</a:t>
            </a:r>
          </a:p>
          <a:p>
            <a:pPr marL="285750" indent="-285750" algn="just">
              <a:buFont typeface="Arial" panose="020B0604020202020204" pitchFamily="34" charset="0"/>
              <a:buChar char="•"/>
            </a:pPr>
            <a:r>
              <a:rPr lang="en-GB" sz="1300" dirty="0"/>
              <a:t>Kali Linux operating system on Oracle VM Virtual Box used</a:t>
            </a:r>
          </a:p>
          <a:p>
            <a:pPr marL="285750" indent="-285750" algn="just">
              <a:buFont typeface="Arial" panose="020B0604020202020204" pitchFamily="34" charset="0"/>
              <a:buChar char="•"/>
            </a:pPr>
            <a:r>
              <a:rPr lang="en-GB" sz="1300" dirty="0"/>
              <a:t>Virtual Private Network (VPN) connection and Tor Browser with Proxy-chain and Firefox implemented to provided anonymity [2]. </a:t>
            </a:r>
          </a:p>
        </p:txBody>
      </p:sp>
      <p:sp>
        <p:nvSpPr>
          <p:cNvPr id="35" name="TextBox 34">
            <a:extLst>
              <a:ext uri="{FF2B5EF4-FFF2-40B4-BE49-F238E27FC236}">
                <a16:creationId xmlns:a16="http://schemas.microsoft.com/office/drawing/2014/main" id="{80E6FFE5-59F0-46CC-9DC8-5635B72C49A3}"/>
              </a:ext>
            </a:extLst>
          </p:cNvPr>
          <p:cNvSpPr txBox="1"/>
          <p:nvPr/>
        </p:nvSpPr>
        <p:spPr>
          <a:xfrm>
            <a:off x="40580" y="4318982"/>
            <a:ext cx="4190231" cy="400110"/>
          </a:xfrm>
          <a:prstGeom prst="rect">
            <a:avLst/>
          </a:prstGeom>
          <a:solidFill>
            <a:schemeClr val="accent5">
              <a:lumMod val="40000"/>
              <a:lumOff val="60000"/>
            </a:schemeClr>
          </a:solidFill>
        </p:spPr>
        <p:txBody>
          <a:bodyPr wrap="square" rtlCol="0">
            <a:spAutoFit/>
          </a:bodyPr>
          <a:lstStyle/>
          <a:p>
            <a:pPr algn="ctr"/>
            <a:r>
              <a:rPr lang="en-GB" sz="2000" dirty="0"/>
              <a:t>4. Design &amp; Implementation  </a:t>
            </a:r>
          </a:p>
        </p:txBody>
      </p:sp>
      <p:sp>
        <p:nvSpPr>
          <p:cNvPr id="20" name="TextBox 19">
            <a:extLst>
              <a:ext uri="{FF2B5EF4-FFF2-40B4-BE49-F238E27FC236}">
                <a16:creationId xmlns:a16="http://schemas.microsoft.com/office/drawing/2014/main" id="{4F162D6F-602A-4FB7-9147-22282E0FFAF2}"/>
              </a:ext>
            </a:extLst>
          </p:cNvPr>
          <p:cNvSpPr txBox="1"/>
          <p:nvPr/>
        </p:nvSpPr>
        <p:spPr>
          <a:xfrm>
            <a:off x="5532792" y="6926953"/>
            <a:ext cx="1736013" cy="276999"/>
          </a:xfrm>
          <a:prstGeom prst="rect">
            <a:avLst/>
          </a:prstGeom>
          <a:noFill/>
        </p:spPr>
        <p:txBody>
          <a:bodyPr wrap="square" rtlCol="0">
            <a:spAutoFit/>
          </a:bodyPr>
          <a:lstStyle/>
          <a:p>
            <a:r>
              <a:rPr lang="en-GB" sz="1200" b="1" dirty="0"/>
              <a:t>Figure 2,</a:t>
            </a:r>
            <a:r>
              <a:rPr lang="en-GB" sz="1200" dirty="0"/>
              <a:t> Phishing result   </a:t>
            </a:r>
          </a:p>
        </p:txBody>
      </p:sp>
      <p:sp>
        <p:nvSpPr>
          <p:cNvPr id="21" name="TextBox 20">
            <a:extLst>
              <a:ext uri="{FF2B5EF4-FFF2-40B4-BE49-F238E27FC236}">
                <a16:creationId xmlns:a16="http://schemas.microsoft.com/office/drawing/2014/main" id="{B826216B-87D3-414B-847F-4D22C039379E}"/>
              </a:ext>
            </a:extLst>
          </p:cNvPr>
          <p:cNvSpPr txBox="1"/>
          <p:nvPr/>
        </p:nvSpPr>
        <p:spPr>
          <a:xfrm>
            <a:off x="5636135" y="9324201"/>
            <a:ext cx="1736013" cy="276999"/>
          </a:xfrm>
          <a:prstGeom prst="rect">
            <a:avLst/>
          </a:prstGeom>
          <a:noFill/>
        </p:spPr>
        <p:txBody>
          <a:bodyPr wrap="square" rtlCol="0">
            <a:spAutoFit/>
          </a:bodyPr>
          <a:lstStyle/>
          <a:p>
            <a:r>
              <a:rPr lang="en-GB" sz="1200" b="1" dirty="0"/>
              <a:t>Figure 3,</a:t>
            </a:r>
            <a:r>
              <a:rPr lang="en-GB" sz="1200" dirty="0"/>
              <a:t> Website result  </a:t>
            </a:r>
          </a:p>
        </p:txBody>
      </p:sp>
      <p:pic>
        <p:nvPicPr>
          <p:cNvPr id="2" name="Picture 1">
            <a:extLst>
              <a:ext uri="{FF2B5EF4-FFF2-40B4-BE49-F238E27FC236}">
                <a16:creationId xmlns:a16="http://schemas.microsoft.com/office/drawing/2014/main" id="{99F797F3-0675-470E-B9BD-792F5BF1B5E2}"/>
              </a:ext>
            </a:extLst>
          </p:cNvPr>
          <p:cNvPicPr>
            <a:picLocks noChangeAspect="1"/>
          </p:cNvPicPr>
          <p:nvPr/>
        </p:nvPicPr>
        <p:blipFill>
          <a:blip r:embed="rId3"/>
          <a:stretch>
            <a:fillRect/>
          </a:stretch>
        </p:blipFill>
        <p:spPr>
          <a:xfrm>
            <a:off x="4470618" y="5192246"/>
            <a:ext cx="4246442" cy="1750996"/>
          </a:xfrm>
          <a:prstGeom prst="rect">
            <a:avLst/>
          </a:prstGeom>
        </p:spPr>
      </p:pic>
      <p:pic>
        <p:nvPicPr>
          <p:cNvPr id="4" name="Picture 3">
            <a:extLst>
              <a:ext uri="{FF2B5EF4-FFF2-40B4-BE49-F238E27FC236}">
                <a16:creationId xmlns:a16="http://schemas.microsoft.com/office/drawing/2014/main" id="{4B222F55-81D7-4BD0-9D53-47DDF262A807}"/>
              </a:ext>
            </a:extLst>
          </p:cNvPr>
          <p:cNvPicPr>
            <a:picLocks noChangeAspect="1"/>
          </p:cNvPicPr>
          <p:nvPr/>
        </p:nvPicPr>
        <p:blipFill>
          <a:blip r:embed="rId4"/>
          <a:stretch>
            <a:fillRect/>
          </a:stretch>
        </p:blipFill>
        <p:spPr>
          <a:xfrm>
            <a:off x="4481064" y="7625255"/>
            <a:ext cx="4235960" cy="1715235"/>
          </a:xfrm>
          <a:prstGeom prst="rect">
            <a:avLst/>
          </a:prstGeom>
        </p:spPr>
      </p:pic>
      <p:sp>
        <p:nvSpPr>
          <p:cNvPr id="27" name="TextBox 26">
            <a:extLst>
              <a:ext uri="{FF2B5EF4-FFF2-40B4-BE49-F238E27FC236}">
                <a16:creationId xmlns:a16="http://schemas.microsoft.com/office/drawing/2014/main" id="{72AD5BE9-6453-47F6-BD3E-FF8B0BB60F64}"/>
              </a:ext>
            </a:extLst>
          </p:cNvPr>
          <p:cNvSpPr txBox="1"/>
          <p:nvPr/>
        </p:nvSpPr>
        <p:spPr>
          <a:xfrm>
            <a:off x="4481064" y="4699803"/>
            <a:ext cx="4246442" cy="492443"/>
          </a:xfrm>
          <a:prstGeom prst="rect">
            <a:avLst/>
          </a:prstGeom>
          <a:noFill/>
        </p:spPr>
        <p:txBody>
          <a:bodyPr wrap="square" rtlCol="0">
            <a:spAutoFit/>
          </a:bodyPr>
          <a:lstStyle/>
          <a:p>
            <a:pPr algn="just"/>
            <a:r>
              <a:rPr lang="en-GB" sz="1300" dirty="0"/>
              <a:t>Figure 2, shows phishing attack result was captured the victim credentials by using blackeye tool on Kali Linux. </a:t>
            </a:r>
          </a:p>
        </p:txBody>
      </p:sp>
      <p:sp>
        <p:nvSpPr>
          <p:cNvPr id="29" name="TextBox 28">
            <a:extLst>
              <a:ext uri="{FF2B5EF4-FFF2-40B4-BE49-F238E27FC236}">
                <a16:creationId xmlns:a16="http://schemas.microsoft.com/office/drawing/2014/main" id="{C8BE26E8-F2FF-4023-94F5-0737A358AE0D}"/>
              </a:ext>
            </a:extLst>
          </p:cNvPr>
          <p:cNvSpPr txBox="1"/>
          <p:nvPr/>
        </p:nvSpPr>
        <p:spPr>
          <a:xfrm>
            <a:off x="4470618" y="7182565"/>
            <a:ext cx="4246406" cy="492443"/>
          </a:xfrm>
          <a:prstGeom prst="rect">
            <a:avLst/>
          </a:prstGeom>
          <a:noFill/>
        </p:spPr>
        <p:txBody>
          <a:bodyPr wrap="square" rtlCol="0">
            <a:spAutoFit/>
          </a:bodyPr>
          <a:lstStyle/>
          <a:p>
            <a:pPr algn="just"/>
            <a:r>
              <a:rPr lang="en-GB" sz="1300" dirty="0"/>
              <a:t>Figure 3, shows a website attack result that carried out using Goldeneye tool.</a:t>
            </a:r>
          </a:p>
        </p:txBody>
      </p:sp>
      <p:sp>
        <p:nvSpPr>
          <p:cNvPr id="40" name="TextBox 39">
            <a:extLst>
              <a:ext uri="{FF2B5EF4-FFF2-40B4-BE49-F238E27FC236}">
                <a16:creationId xmlns:a16="http://schemas.microsoft.com/office/drawing/2014/main" id="{5127AD4F-7600-48BF-9493-0E772C3C8454}"/>
              </a:ext>
            </a:extLst>
          </p:cNvPr>
          <p:cNvSpPr txBox="1"/>
          <p:nvPr/>
        </p:nvSpPr>
        <p:spPr>
          <a:xfrm>
            <a:off x="8957774" y="4318982"/>
            <a:ext cx="3822314" cy="400110"/>
          </a:xfrm>
          <a:prstGeom prst="rect">
            <a:avLst/>
          </a:prstGeom>
          <a:solidFill>
            <a:schemeClr val="accent5">
              <a:lumMod val="40000"/>
              <a:lumOff val="60000"/>
            </a:schemeClr>
          </a:solidFill>
        </p:spPr>
        <p:txBody>
          <a:bodyPr wrap="square" rtlCol="0">
            <a:spAutoFit/>
          </a:bodyPr>
          <a:lstStyle/>
          <a:p>
            <a:pPr algn="ctr"/>
            <a:r>
              <a:rPr lang="en-GB" sz="2000" dirty="0"/>
              <a:t>6. Conclusion  </a:t>
            </a:r>
            <a:r>
              <a:rPr lang="en-GB" sz="1400" dirty="0"/>
              <a:t> </a:t>
            </a:r>
            <a:endParaRPr lang="en-GB" dirty="0"/>
          </a:p>
        </p:txBody>
      </p:sp>
      <p:sp>
        <p:nvSpPr>
          <p:cNvPr id="41" name="TextBox 40">
            <a:extLst>
              <a:ext uri="{FF2B5EF4-FFF2-40B4-BE49-F238E27FC236}">
                <a16:creationId xmlns:a16="http://schemas.microsoft.com/office/drawing/2014/main" id="{61EC82D4-BD50-466B-A36D-20E9342AF834}"/>
              </a:ext>
            </a:extLst>
          </p:cNvPr>
          <p:cNvSpPr txBox="1"/>
          <p:nvPr/>
        </p:nvSpPr>
        <p:spPr>
          <a:xfrm>
            <a:off x="8922733" y="1260144"/>
            <a:ext cx="3843533" cy="400110"/>
          </a:xfrm>
          <a:prstGeom prst="rect">
            <a:avLst/>
          </a:prstGeom>
          <a:solidFill>
            <a:schemeClr val="accent5">
              <a:lumMod val="40000"/>
              <a:lumOff val="60000"/>
            </a:schemeClr>
          </a:solidFill>
        </p:spPr>
        <p:txBody>
          <a:bodyPr wrap="square" rtlCol="0">
            <a:spAutoFit/>
          </a:bodyPr>
          <a:lstStyle/>
          <a:p>
            <a:pPr algn="ctr"/>
            <a:r>
              <a:rPr lang="en-GB" sz="2000" dirty="0"/>
              <a:t>3. Related works   </a:t>
            </a:r>
            <a:r>
              <a:rPr lang="en-GB" sz="1400" dirty="0"/>
              <a:t> </a:t>
            </a:r>
            <a:endParaRPr lang="en-GB" dirty="0"/>
          </a:p>
        </p:txBody>
      </p:sp>
      <p:sp>
        <p:nvSpPr>
          <p:cNvPr id="42" name="TextBox 41">
            <a:extLst>
              <a:ext uri="{FF2B5EF4-FFF2-40B4-BE49-F238E27FC236}">
                <a16:creationId xmlns:a16="http://schemas.microsoft.com/office/drawing/2014/main" id="{FEF0064B-3191-4247-9339-4BC8D9929697}"/>
              </a:ext>
            </a:extLst>
          </p:cNvPr>
          <p:cNvSpPr txBox="1"/>
          <p:nvPr/>
        </p:nvSpPr>
        <p:spPr>
          <a:xfrm>
            <a:off x="4476330" y="1260144"/>
            <a:ext cx="4226909" cy="400110"/>
          </a:xfrm>
          <a:prstGeom prst="rect">
            <a:avLst/>
          </a:prstGeom>
          <a:solidFill>
            <a:schemeClr val="accent5">
              <a:lumMod val="40000"/>
              <a:lumOff val="60000"/>
            </a:schemeClr>
          </a:solidFill>
        </p:spPr>
        <p:txBody>
          <a:bodyPr wrap="square" rtlCol="0">
            <a:spAutoFit/>
          </a:bodyPr>
          <a:lstStyle/>
          <a:p>
            <a:pPr algn="ctr"/>
            <a:r>
              <a:rPr lang="en-GB" sz="2000" dirty="0"/>
              <a:t>2. Aim and Objectives  </a:t>
            </a:r>
            <a:r>
              <a:rPr lang="en-GB" sz="1400" dirty="0"/>
              <a:t> </a:t>
            </a:r>
            <a:endParaRPr lang="en-GB" dirty="0"/>
          </a:p>
        </p:txBody>
      </p:sp>
      <p:sp>
        <p:nvSpPr>
          <p:cNvPr id="43" name="TextBox 42">
            <a:extLst>
              <a:ext uri="{FF2B5EF4-FFF2-40B4-BE49-F238E27FC236}">
                <a16:creationId xmlns:a16="http://schemas.microsoft.com/office/drawing/2014/main" id="{3ACF6C7B-C291-4660-8034-6B3DF5157D2F}"/>
              </a:ext>
            </a:extLst>
          </p:cNvPr>
          <p:cNvSpPr txBox="1"/>
          <p:nvPr/>
        </p:nvSpPr>
        <p:spPr>
          <a:xfrm>
            <a:off x="40580" y="1260144"/>
            <a:ext cx="4195943" cy="400110"/>
          </a:xfrm>
          <a:prstGeom prst="rect">
            <a:avLst/>
          </a:prstGeom>
          <a:solidFill>
            <a:schemeClr val="accent5">
              <a:lumMod val="40000"/>
              <a:lumOff val="60000"/>
            </a:schemeClr>
          </a:solidFill>
        </p:spPr>
        <p:txBody>
          <a:bodyPr wrap="square" rtlCol="0">
            <a:spAutoFit/>
          </a:bodyPr>
          <a:lstStyle/>
          <a:p>
            <a:pPr algn="ctr"/>
            <a:r>
              <a:rPr lang="en-GB" sz="2000" dirty="0"/>
              <a:t>1. Introduction   </a:t>
            </a:r>
            <a:r>
              <a:rPr lang="en-GB" sz="1400" dirty="0"/>
              <a:t> </a:t>
            </a:r>
            <a:endParaRPr lang="en-GB" dirty="0"/>
          </a:p>
        </p:txBody>
      </p:sp>
      <p:sp>
        <p:nvSpPr>
          <p:cNvPr id="44" name="TextBox 43">
            <a:extLst>
              <a:ext uri="{FF2B5EF4-FFF2-40B4-BE49-F238E27FC236}">
                <a16:creationId xmlns:a16="http://schemas.microsoft.com/office/drawing/2014/main" id="{2556933E-7BB4-4D60-8188-43019BFCA7D7}"/>
              </a:ext>
            </a:extLst>
          </p:cNvPr>
          <p:cNvSpPr txBox="1"/>
          <p:nvPr/>
        </p:nvSpPr>
        <p:spPr>
          <a:xfrm>
            <a:off x="8958750" y="4747636"/>
            <a:ext cx="3822315" cy="2092881"/>
          </a:xfrm>
          <a:prstGeom prst="rect">
            <a:avLst/>
          </a:prstGeom>
          <a:noFill/>
        </p:spPr>
        <p:txBody>
          <a:bodyPr wrap="square" rtlCol="0">
            <a:spAutoFit/>
          </a:bodyPr>
          <a:lstStyle/>
          <a:p>
            <a:pPr algn="just"/>
            <a:r>
              <a:rPr lang="en-GB" sz="1300" dirty="0"/>
              <a:t>In conclusion, this project has been successful despite the difficulty of having an internet connection from the university. However, the project supervisor able to provide a 4G wireless router to use own mobile sim card to use mobile data to provide an internet connection to enable the author and carried out the experimentations. Figure 2 &amp; 3 shows outcome results for the experiments. Finally, the author able to cover the aim and all the objectives and provided a complete project with success.</a:t>
            </a:r>
          </a:p>
        </p:txBody>
      </p:sp>
      <p:sp>
        <p:nvSpPr>
          <p:cNvPr id="45" name="TextBox 44">
            <a:extLst>
              <a:ext uri="{FF2B5EF4-FFF2-40B4-BE49-F238E27FC236}">
                <a16:creationId xmlns:a16="http://schemas.microsoft.com/office/drawing/2014/main" id="{95707773-4CC6-4634-A65D-B745AE085C84}"/>
              </a:ext>
            </a:extLst>
          </p:cNvPr>
          <p:cNvSpPr txBox="1"/>
          <p:nvPr/>
        </p:nvSpPr>
        <p:spPr>
          <a:xfrm>
            <a:off x="8881650" y="8082762"/>
            <a:ext cx="3822314" cy="400110"/>
          </a:xfrm>
          <a:prstGeom prst="rect">
            <a:avLst/>
          </a:prstGeom>
          <a:solidFill>
            <a:schemeClr val="accent5">
              <a:lumMod val="40000"/>
              <a:lumOff val="60000"/>
            </a:schemeClr>
          </a:solidFill>
        </p:spPr>
        <p:txBody>
          <a:bodyPr wrap="square" rtlCol="0">
            <a:spAutoFit/>
          </a:bodyPr>
          <a:lstStyle/>
          <a:p>
            <a:pPr algn="ctr"/>
            <a:r>
              <a:rPr lang="en-GB" sz="2000" dirty="0"/>
              <a:t>8. References   </a:t>
            </a:r>
            <a:r>
              <a:rPr lang="en-GB" sz="1400" dirty="0"/>
              <a:t> </a:t>
            </a:r>
            <a:endParaRPr lang="en-GB" dirty="0"/>
          </a:p>
        </p:txBody>
      </p:sp>
      <p:sp>
        <p:nvSpPr>
          <p:cNvPr id="46" name="TextBox 45">
            <a:extLst>
              <a:ext uri="{FF2B5EF4-FFF2-40B4-BE49-F238E27FC236}">
                <a16:creationId xmlns:a16="http://schemas.microsoft.com/office/drawing/2014/main" id="{D0693E11-12F5-4447-A55E-2C26B2B70393}"/>
              </a:ext>
            </a:extLst>
          </p:cNvPr>
          <p:cNvSpPr txBox="1"/>
          <p:nvPr/>
        </p:nvSpPr>
        <p:spPr>
          <a:xfrm>
            <a:off x="8849071" y="8523774"/>
            <a:ext cx="3919665" cy="1061829"/>
          </a:xfrm>
          <a:prstGeom prst="rect">
            <a:avLst/>
          </a:prstGeom>
          <a:noFill/>
        </p:spPr>
        <p:txBody>
          <a:bodyPr wrap="square" rtlCol="0">
            <a:spAutoFit/>
          </a:bodyPr>
          <a:lstStyle/>
          <a:p>
            <a:pPr algn="just"/>
            <a:r>
              <a:rPr lang="en-GB" sz="900" dirty="0"/>
              <a:t>[1] M. F. Bin </a:t>
            </a:r>
            <a:r>
              <a:rPr lang="en-GB" sz="900" dirty="0" err="1"/>
              <a:t>Rafiuddin</a:t>
            </a:r>
            <a:r>
              <a:rPr lang="en-GB" sz="900" dirty="0"/>
              <a:t>, H. Minhas, and P. S. </a:t>
            </a:r>
            <a:r>
              <a:rPr lang="en-GB" sz="900" dirty="0" err="1"/>
              <a:t>Dhubb</a:t>
            </a:r>
            <a:r>
              <a:rPr lang="en-GB" sz="900" dirty="0"/>
              <a:t>, “A dark web story in-depth research and study conducted on the dark web-based on forensic computing and security in Malaysia,” in </a:t>
            </a:r>
            <a:r>
              <a:rPr lang="en-GB" sz="900" i="1" dirty="0"/>
              <a:t>IEEE International Conference on Power, Control, Signals and Instrumentation Engineering, ICPCSI 2017</a:t>
            </a:r>
            <a:r>
              <a:rPr lang="en-GB" sz="900" dirty="0"/>
              <a:t>, 2018, pp. 3049–3055</a:t>
            </a:r>
          </a:p>
          <a:p>
            <a:pPr algn="just"/>
            <a:r>
              <a:rPr lang="en-GB" sz="900" dirty="0"/>
              <a:t>[2] P. Mayank and A. K. Singh, “2017 7th International Conference on Communication Systems and Network Technologies Tor Traffic Identification,” pp. 85–91, 2017.</a:t>
            </a:r>
          </a:p>
        </p:txBody>
      </p:sp>
      <p:pic>
        <p:nvPicPr>
          <p:cNvPr id="6" name="Picture 5">
            <a:extLst>
              <a:ext uri="{FF2B5EF4-FFF2-40B4-BE49-F238E27FC236}">
                <a16:creationId xmlns:a16="http://schemas.microsoft.com/office/drawing/2014/main" id="{763BEC7C-5174-48B3-B7DD-67E95590F654}"/>
              </a:ext>
            </a:extLst>
          </p:cNvPr>
          <p:cNvPicPr>
            <a:picLocks noChangeAspect="1"/>
          </p:cNvPicPr>
          <p:nvPr/>
        </p:nvPicPr>
        <p:blipFill>
          <a:blip r:embed="rId5"/>
          <a:stretch>
            <a:fillRect/>
          </a:stretch>
        </p:blipFill>
        <p:spPr>
          <a:xfrm>
            <a:off x="31428" y="7132932"/>
            <a:ext cx="4127784" cy="2225402"/>
          </a:xfrm>
          <a:prstGeom prst="rect">
            <a:avLst/>
          </a:prstGeom>
        </p:spPr>
      </p:pic>
      <p:sp>
        <p:nvSpPr>
          <p:cNvPr id="47" name="TextBox 46">
            <a:extLst>
              <a:ext uri="{FF2B5EF4-FFF2-40B4-BE49-F238E27FC236}">
                <a16:creationId xmlns:a16="http://schemas.microsoft.com/office/drawing/2014/main" id="{E7A18AA3-1B43-4F13-A389-25D09792BDDD}"/>
              </a:ext>
            </a:extLst>
          </p:cNvPr>
          <p:cNvSpPr txBox="1"/>
          <p:nvPr/>
        </p:nvSpPr>
        <p:spPr>
          <a:xfrm>
            <a:off x="-18989" y="4670719"/>
            <a:ext cx="4283934" cy="2462213"/>
          </a:xfrm>
          <a:prstGeom prst="rect">
            <a:avLst/>
          </a:prstGeom>
          <a:noFill/>
        </p:spPr>
        <p:txBody>
          <a:bodyPr wrap="square" rtlCol="0">
            <a:spAutoFit/>
          </a:bodyPr>
          <a:lstStyle/>
          <a:p>
            <a:pPr algn="just"/>
            <a:r>
              <a:rPr lang="en-GB" sz="1400" dirty="0"/>
              <a:t>Figure 1, shows network design and implementations. The author provides a network blueprint which consists of a router, switch, windows 2012 2r server and clients to run as Tor relays and all devices connected via straight-through cables. Also, the author installed Kali Linux into Oracle VM Virtual Box and in the Kali Linux installed Tor Browser and Proxy-chain to work with Firefox to analysis the Tor traffic. All the traffic operated via proxy-chain on Firefox to translate internal and external IP addresses. In this scenario, internal is the network private and external public and it’s the internet.</a:t>
            </a:r>
          </a:p>
        </p:txBody>
      </p:sp>
      <p:sp>
        <p:nvSpPr>
          <p:cNvPr id="48" name="TextBox 47">
            <a:extLst>
              <a:ext uri="{FF2B5EF4-FFF2-40B4-BE49-F238E27FC236}">
                <a16:creationId xmlns:a16="http://schemas.microsoft.com/office/drawing/2014/main" id="{7F032CD3-0D08-4C24-9306-F389DE0EF876}"/>
              </a:ext>
            </a:extLst>
          </p:cNvPr>
          <p:cNvSpPr txBox="1"/>
          <p:nvPr/>
        </p:nvSpPr>
        <p:spPr>
          <a:xfrm>
            <a:off x="1085738" y="9324200"/>
            <a:ext cx="2099914" cy="276999"/>
          </a:xfrm>
          <a:prstGeom prst="rect">
            <a:avLst/>
          </a:prstGeom>
          <a:noFill/>
        </p:spPr>
        <p:txBody>
          <a:bodyPr wrap="square" rtlCol="0">
            <a:spAutoFit/>
          </a:bodyPr>
          <a:lstStyle/>
          <a:p>
            <a:r>
              <a:rPr lang="en-GB" sz="1200" b="1" dirty="0"/>
              <a:t>Figure 1,</a:t>
            </a:r>
            <a:r>
              <a:rPr lang="en-GB" sz="1200" dirty="0"/>
              <a:t> Network Blueprint</a:t>
            </a:r>
          </a:p>
        </p:txBody>
      </p:sp>
      <p:sp>
        <p:nvSpPr>
          <p:cNvPr id="30" name="TextBox 29">
            <a:extLst>
              <a:ext uri="{FF2B5EF4-FFF2-40B4-BE49-F238E27FC236}">
                <a16:creationId xmlns:a16="http://schemas.microsoft.com/office/drawing/2014/main" id="{92BD8217-2864-4F32-AFFE-EED1067E72A0}"/>
              </a:ext>
            </a:extLst>
          </p:cNvPr>
          <p:cNvSpPr txBox="1"/>
          <p:nvPr/>
        </p:nvSpPr>
        <p:spPr>
          <a:xfrm>
            <a:off x="3798293" y="0"/>
            <a:ext cx="5205013" cy="400110"/>
          </a:xfrm>
          <a:prstGeom prst="rect">
            <a:avLst/>
          </a:prstGeom>
          <a:solidFill>
            <a:schemeClr val="accent5">
              <a:lumMod val="40000"/>
              <a:lumOff val="60000"/>
            </a:schemeClr>
          </a:solidFill>
        </p:spPr>
        <p:txBody>
          <a:bodyPr wrap="square" rtlCol="0">
            <a:spAutoFit/>
          </a:bodyPr>
          <a:lstStyle/>
          <a:p>
            <a:pPr algn="ctr"/>
            <a:r>
              <a:rPr lang="en-GB" sz="2000" dirty="0"/>
              <a:t>Dark Web and Deep Web  </a:t>
            </a:r>
            <a:r>
              <a:rPr lang="en-GB" sz="1400" dirty="0"/>
              <a:t> </a:t>
            </a:r>
            <a:endParaRPr lang="en-GB" sz="2400" dirty="0"/>
          </a:p>
        </p:txBody>
      </p:sp>
      <p:sp>
        <p:nvSpPr>
          <p:cNvPr id="31" name="TextBox 30">
            <a:extLst>
              <a:ext uri="{FF2B5EF4-FFF2-40B4-BE49-F238E27FC236}">
                <a16:creationId xmlns:a16="http://schemas.microsoft.com/office/drawing/2014/main" id="{143C4C38-0672-4916-B3F4-298D57DCD730}"/>
              </a:ext>
            </a:extLst>
          </p:cNvPr>
          <p:cNvSpPr txBox="1"/>
          <p:nvPr/>
        </p:nvSpPr>
        <p:spPr>
          <a:xfrm>
            <a:off x="8920700" y="6811972"/>
            <a:ext cx="3822314" cy="400110"/>
          </a:xfrm>
          <a:prstGeom prst="rect">
            <a:avLst/>
          </a:prstGeom>
          <a:solidFill>
            <a:schemeClr val="accent5">
              <a:lumMod val="40000"/>
              <a:lumOff val="60000"/>
            </a:schemeClr>
          </a:solidFill>
        </p:spPr>
        <p:txBody>
          <a:bodyPr wrap="square" rtlCol="0">
            <a:spAutoFit/>
          </a:bodyPr>
          <a:lstStyle/>
          <a:p>
            <a:pPr algn="ctr"/>
            <a:r>
              <a:rPr lang="en-GB" sz="2000" dirty="0"/>
              <a:t>7. Table of Figures  </a:t>
            </a:r>
            <a:r>
              <a:rPr lang="en-GB" sz="1400" dirty="0"/>
              <a:t> </a:t>
            </a:r>
            <a:endParaRPr lang="en-GB" dirty="0"/>
          </a:p>
        </p:txBody>
      </p:sp>
      <p:sp>
        <p:nvSpPr>
          <p:cNvPr id="7" name="TextBox 6">
            <a:extLst>
              <a:ext uri="{FF2B5EF4-FFF2-40B4-BE49-F238E27FC236}">
                <a16:creationId xmlns:a16="http://schemas.microsoft.com/office/drawing/2014/main" id="{A49E5D20-ECCC-475C-8EDF-9153906F3206}"/>
              </a:ext>
            </a:extLst>
          </p:cNvPr>
          <p:cNvSpPr txBox="1"/>
          <p:nvPr/>
        </p:nvSpPr>
        <p:spPr>
          <a:xfrm>
            <a:off x="8935278" y="7231748"/>
            <a:ext cx="3822314" cy="738664"/>
          </a:xfrm>
          <a:prstGeom prst="rect">
            <a:avLst/>
          </a:prstGeom>
          <a:noFill/>
        </p:spPr>
        <p:txBody>
          <a:bodyPr wrap="square" rtlCol="0">
            <a:spAutoFit/>
          </a:bodyPr>
          <a:lstStyle/>
          <a:p>
            <a:r>
              <a:rPr lang="en-GB" sz="1300" b="1" dirty="0"/>
              <a:t>Figure 1,</a:t>
            </a:r>
            <a:r>
              <a:rPr lang="en-GB" sz="1400" b="1" dirty="0"/>
              <a:t> </a:t>
            </a:r>
            <a:r>
              <a:rPr lang="en-GB" sz="1200" dirty="0"/>
              <a:t>Network Blueprint</a:t>
            </a:r>
          </a:p>
          <a:p>
            <a:r>
              <a:rPr lang="en-GB" sz="1300" b="1" dirty="0"/>
              <a:t>Figure 2,</a:t>
            </a:r>
            <a:r>
              <a:rPr lang="en-GB" sz="1400" b="1" dirty="0"/>
              <a:t> </a:t>
            </a:r>
            <a:r>
              <a:rPr lang="en-GB" sz="1200" dirty="0"/>
              <a:t>Phishing result </a:t>
            </a:r>
          </a:p>
          <a:p>
            <a:r>
              <a:rPr lang="en-GB" sz="1300" b="1" dirty="0"/>
              <a:t>Figure 3,</a:t>
            </a:r>
            <a:r>
              <a:rPr lang="en-GB" sz="1400" b="1" dirty="0"/>
              <a:t> </a:t>
            </a:r>
            <a:r>
              <a:rPr lang="en-GB" sz="1200" dirty="0"/>
              <a:t>Website result</a:t>
            </a:r>
            <a:endParaRPr lang="en-GB" sz="1300" dirty="0"/>
          </a:p>
        </p:txBody>
      </p:sp>
      <p:sp>
        <p:nvSpPr>
          <p:cNvPr id="32" name="TextBox 31">
            <a:extLst>
              <a:ext uri="{FF2B5EF4-FFF2-40B4-BE49-F238E27FC236}">
                <a16:creationId xmlns:a16="http://schemas.microsoft.com/office/drawing/2014/main" id="{C43839F0-1770-4F3A-A4D9-D09CA71B3C0D}"/>
              </a:ext>
            </a:extLst>
          </p:cNvPr>
          <p:cNvSpPr txBox="1"/>
          <p:nvPr/>
        </p:nvSpPr>
        <p:spPr>
          <a:xfrm>
            <a:off x="4470618" y="4363894"/>
            <a:ext cx="4215691" cy="400110"/>
          </a:xfrm>
          <a:prstGeom prst="rect">
            <a:avLst/>
          </a:prstGeom>
          <a:solidFill>
            <a:schemeClr val="accent5">
              <a:lumMod val="40000"/>
              <a:lumOff val="60000"/>
            </a:schemeClr>
          </a:solidFill>
        </p:spPr>
        <p:txBody>
          <a:bodyPr wrap="square" rtlCol="0">
            <a:spAutoFit/>
          </a:bodyPr>
          <a:lstStyle/>
          <a:p>
            <a:pPr algn="ctr"/>
            <a:r>
              <a:rPr lang="en-GB" sz="2000" dirty="0"/>
              <a:t>5. Results  </a:t>
            </a:r>
            <a:r>
              <a:rPr lang="en-GB" sz="1400" dirty="0"/>
              <a:t> </a:t>
            </a:r>
            <a:endParaRPr lang="en-GB" dirty="0"/>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1029</TotalTime>
  <Words>735</Words>
  <Application>Microsoft Office PowerPoint</Application>
  <PresentationFormat>A3 Paper (297x420 mm)</PresentationFormat>
  <Paragraphs>36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Adam Abdullah (P145984)</cp:lastModifiedBy>
  <cp:revision>194</cp:revision>
  <dcterms:created xsi:type="dcterms:W3CDTF">2014-10-01T08:15:24Z</dcterms:created>
  <dcterms:modified xsi:type="dcterms:W3CDTF">2019-10-04T15:34:41Z</dcterms:modified>
</cp:coreProperties>
</file>