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6EA726C-7266-4B2C-B11E-27DC81BDA4A3}" type="datetimeFigureOut">
              <a:rPr lang="en-US" smtClean="0"/>
              <a:pPr/>
              <a:t>11/13/2017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E1BB160-EFCF-4128-AF35-FBFC67E54CB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study.com/academy/lesson/marketing-oriented-company-definition-examples-quiz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4414" y="357166"/>
            <a:ext cx="7715304" cy="2143140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/>
              <a:t>Marketing and market orientation 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143248"/>
            <a:ext cx="7854696" cy="1837888"/>
          </a:xfrm>
        </p:spPr>
        <p:txBody>
          <a:bodyPr>
            <a:normAutofit/>
          </a:bodyPr>
          <a:lstStyle/>
          <a:p>
            <a:pPr algn="ctr"/>
            <a:r>
              <a:rPr lang="en-GB" sz="4800" dirty="0" smtClean="0">
                <a:latin typeface="Arial" pitchFamily="34" charset="0"/>
                <a:cs typeface="Arial" pitchFamily="34" charset="0"/>
              </a:rPr>
              <a:t>Lecture </a:t>
            </a:r>
            <a:r>
              <a:rPr lang="en-GB" sz="4000" dirty="0" smtClean="0">
                <a:latin typeface="Arial" pitchFamily="34" charset="0"/>
                <a:cs typeface="Arial" pitchFamily="34" charset="0"/>
              </a:rPr>
              <a:t>5</a:t>
            </a:r>
            <a:endParaRPr lang="en-GB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4414" y="428604"/>
            <a:ext cx="7170634" cy="6429396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 smtClean="0"/>
              <a:t>Overview: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-What is marketing?</a:t>
            </a:r>
            <a:br>
              <a:rPr lang="en-GB" dirty="0" smtClean="0"/>
            </a:br>
            <a:r>
              <a:rPr lang="en-GB" dirty="0" smtClean="0"/>
              <a:t>-The </a:t>
            </a:r>
            <a:r>
              <a:rPr lang="en-GB" dirty="0" smtClean="0"/>
              <a:t>seven</a:t>
            </a:r>
            <a:r>
              <a:rPr lang="en-GB" dirty="0" smtClean="0"/>
              <a:t> </a:t>
            </a:r>
            <a:r>
              <a:rPr lang="en-GB" dirty="0" smtClean="0"/>
              <a:t>Ps</a:t>
            </a:r>
            <a:br>
              <a:rPr lang="en-GB" dirty="0" smtClean="0"/>
            </a:br>
            <a:r>
              <a:rPr lang="en-GB" dirty="0" smtClean="0"/>
              <a:t>-Market orientation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6226514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A. Marketing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</a:t>
            </a:r>
            <a:r>
              <a:rPr lang="en-GB" sz="3600" dirty="0" smtClean="0"/>
              <a:t>the process of planning, designing, pricing, promoting and distributing goods and services</a:t>
            </a:r>
            <a:br>
              <a:rPr lang="en-GB" sz="3600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 smtClean="0"/>
              <a:t>Why?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</a:t>
            </a:r>
            <a:r>
              <a:rPr lang="en-GB" sz="3600" dirty="0" smtClean="0"/>
              <a:t>to satisfy customer needs</a:t>
            </a:r>
            <a:br>
              <a:rPr lang="en-GB" sz="3600" dirty="0" smtClean="0"/>
            </a:br>
            <a:r>
              <a:rPr lang="en-GB" sz="3600" dirty="0" smtClean="0"/>
              <a:t>-to make a profit</a:t>
            </a:r>
            <a:br>
              <a:rPr lang="en-GB" sz="3600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928670"/>
            <a:ext cx="7498080" cy="531973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GB" u="sng" dirty="0" smtClean="0"/>
              <a:t>Non-profit organizations </a:t>
            </a:r>
            <a:r>
              <a:rPr lang="en-GB" dirty="0" smtClean="0"/>
              <a:t>have other goals</a:t>
            </a:r>
          </a:p>
          <a:p>
            <a:pPr>
              <a:buNone/>
            </a:pPr>
            <a:r>
              <a:rPr lang="en-GB" dirty="0" smtClean="0"/>
              <a:t>e.g. persuading people not to smoke, giving money to people in poor countries</a:t>
            </a:r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5" name="Picture 2" descr="C:\Users\Anita\Desktop\Non-Profit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3214686"/>
            <a:ext cx="4357718" cy="23907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114298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</a:t>
            </a:r>
            <a:r>
              <a:rPr lang="en-GB" sz="4800" dirty="0" smtClean="0"/>
              <a:t>. The </a:t>
            </a:r>
            <a:r>
              <a:rPr lang="en-GB" sz="4800" dirty="0" smtClean="0"/>
              <a:t>seven Ps</a:t>
            </a:r>
            <a:br>
              <a:rPr lang="en-GB" sz="4800" dirty="0" smtClean="0"/>
            </a:br>
            <a:r>
              <a:rPr lang="en-GB" sz="4800" dirty="0" smtClean="0">
                <a:solidFill>
                  <a:srgbClr val="00B050"/>
                </a:solidFill>
              </a:rPr>
              <a:t>T</a:t>
            </a:r>
            <a:r>
              <a:rPr lang="en-GB" sz="4800" dirty="0" smtClean="0">
                <a:solidFill>
                  <a:srgbClr val="00B050"/>
                </a:solidFill>
              </a:rPr>
              <a:t>he Marketing </a:t>
            </a:r>
            <a:r>
              <a:rPr lang="en-GB" sz="4800" dirty="0" smtClean="0">
                <a:solidFill>
                  <a:srgbClr val="00B050"/>
                </a:solidFill>
              </a:rPr>
              <a:t>M</a:t>
            </a:r>
            <a:r>
              <a:rPr lang="en-GB" sz="4800" dirty="0" smtClean="0">
                <a:solidFill>
                  <a:srgbClr val="00B050"/>
                </a:solidFill>
              </a:rPr>
              <a:t>ix 4 Ps</a:t>
            </a:r>
            <a:endParaRPr lang="en-GB" sz="4800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4414" y="1142984"/>
            <a:ext cx="7719274" cy="5500726"/>
          </a:xfrm>
        </p:spPr>
        <p:txBody>
          <a:bodyPr>
            <a:normAutofit fontScale="47500" lnSpcReduction="20000"/>
          </a:bodyPr>
          <a:lstStyle/>
          <a:p>
            <a:pPr marL="596646" indent="-514350" algn="just">
              <a:buAutoNum type="arabicPeriod"/>
            </a:pPr>
            <a:r>
              <a:rPr lang="en-GB" b="1" dirty="0" smtClean="0">
                <a:solidFill>
                  <a:srgbClr val="0070C0"/>
                </a:solidFill>
              </a:rPr>
              <a:t>P</a:t>
            </a:r>
            <a:r>
              <a:rPr lang="en-GB" b="1" dirty="0" smtClean="0"/>
              <a:t>roduct</a:t>
            </a:r>
            <a:r>
              <a:rPr lang="en-GB" dirty="0" smtClean="0"/>
              <a:t>: </a:t>
            </a:r>
            <a:endParaRPr lang="en-GB" dirty="0" smtClean="0"/>
          </a:p>
          <a:p>
            <a:pPr marL="596646" indent="-514350" algn="just">
              <a:buFont typeface="Wingdings" pitchFamily="2" charset="2"/>
              <a:buChar char="Ø"/>
            </a:pPr>
            <a:r>
              <a:rPr lang="en-GB" dirty="0" smtClean="0"/>
              <a:t>deciding </a:t>
            </a:r>
            <a:r>
              <a:rPr lang="en-GB" dirty="0" smtClean="0"/>
              <a:t>what to </a:t>
            </a:r>
            <a:r>
              <a:rPr lang="en-GB" dirty="0" smtClean="0"/>
              <a:t>sell</a:t>
            </a:r>
          </a:p>
          <a:p>
            <a:pPr marL="596646" indent="-514350" algn="just">
              <a:buFont typeface="Wingdings" pitchFamily="2" charset="2"/>
              <a:buChar char="Ø"/>
            </a:pPr>
            <a:r>
              <a:rPr lang="en-GB" dirty="0" smtClean="0"/>
              <a:t>should </a:t>
            </a:r>
            <a:r>
              <a:rPr lang="en-GB" dirty="0" smtClean="0"/>
              <a:t>fit the task consumers want it </a:t>
            </a:r>
            <a:r>
              <a:rPr lang="en-GB" dirty="0" smtClean="0"/>
              <a:t>for</a:t>
            </a:r>
          </a:p>
          <a:p>
            <a:pPr marL="596646" indent="-514350" algn="just">
              <a:buFont typeface="Wingdings" pitchFamily="2" charset="2"/>
              <a:buChar char="Ø"/>
            </a:pPr>
            <a:r>
              <a:rPr lang="en-GB" dirty="0" smtClean="0"/>
              <a:t>should </a:t>
            </a:r>
            <a:r>
              <a:rPr lang="en-GB" dirty="0" smtClean="0"/>
              <a:t>be what the consumers are expecting to get.</a:t>
            </a:r>
            <a:endParaRPr lang="en-GB" dirty="0" smtClean="0"/>
          </a:p>
          <a:p>
            <a:pPr algn="just">
              <a:buNone/>
            </a:pPr>
            <a:r>
              <a:rPr lang="en-GB" dirty="0" smtClean="0"/>
              <a:t>2. </a:t>
            </a:r>
            <a:r>
              <a:rPr lang="en-GB" b="1" dirty="0" smtClean="0">
                <a:solidFill>
                  <a:srgbClr val="0070C0"/>
                </a:solidFill>
              </a:rPr>
              <a:t>P</a:t>
            </a:r>
            <a:r>
              <a:rPr lang="en-GB" b="1" dirty="0" smtClean="0"/>
              <a:t>rice</a:t>
            </a:r>
            <a:r>
              <a:rPr lang="en-GB" dirty="0" smtClean="0"/>
              <a:t>: </a:t>
            </a:r>
            <a:endParaRPr lang="en-GB" dirty="0" smtClean="0"/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deciding </a:t>
            </a:r>
            <a:r>
              <a:rPr lang="en-GB" dirty="0" smtClean="0"/>
              <a:t>what prices to </a:t>
            </a:r>
            <a:r>
              <a:rPr lang="en-GB" dirty="0" smtClean="0"/>
              <a:t>charge</a:t>
            </a:r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the </a:t>
            </a:r>
            <a:r>
              <a:rPr lang="en-GB" dirty="0" smtClean="0"/>
              <a:t>p</a:t>
            </a:r>
            <a:r>
              <a:rPr lang="en-GB" dirty="0" smtClean="0"/>
              <a:t>roduct </a:t>
            </a:r>
            <a:r>
              <a:rPr lang="en-GB" dirty="0" smtClean="0"/>
              <a:t>should always be seen as representing good value for </a:t>
            </a:r>
            <a:r>
              <a:rPr lang="en-GB" dirty="0" smtClean="0"/>
              <a:t>money</a:t>
            </a:r>
            <a:endParaRPr lang="en-GB" dirty="0" smtClean="0"/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customers are usually happy to pay a little more for something that works really well for them</a:t>
            </a:r>
            <a:endParaRPr lang="en-GB" dirty="0" smtClean="0"/>
          </a:p>
          <a:p>
            <a:pPr algn="just">
              <a:buFont typeface="Wingdings" pitchFamily="2" charset="2"/>
              <a:buChar char="Ø"/>
            </a:pPr>
            <a:endParaRPr lang="en-GB" dirty="0" smtClean="0"/>
          </a:p>
          <a:p>
            <a:pPr algn="just">
              <a:buNone/>
            </a:pPr>
            <a:r>
              <a:rPr lang="en-GB" dirty="0" smtClean="0"/>
              <a:t>3.</a:t>
            </a:r>
            <a:r>
              <a:rPr lang="en-GB" b="1" dirty="0" smtClean="0">
                <a:solidFill>
                  <a:srgbClr val="0070C0"/>
                </a:solidFill>
              </a:rPr>
              <a:t>P</a:t>
            </a:r>
            <a:r>
              <a:rPr lang="en-GB" b="1" dirty="0" smtClean="0"/>
              <a:t>lace</a:t>
            </a:r>
            <a:r>
              <a:rPr lang="en-GB" dirty="0" smtClean="0"/>
              <a:t>: </a:t>
            </a:r>
            <a:endParaRPr lang="en-GB" dirty="0" smtClean="0"/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deciding </a:t>
            </a:r>
            <a:r>
              <a:rPr lang="en-GB" dirty="0" smtClean="0"/>
              <a:t>how it will be distributed and where people will buy </a:t>
            </a:r>
            <a:r>
              <a:rPr lang="en-GB" dirty="0" smtClean="0"/>
              <a:t>it</a:t>
            </a:r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t</a:t>
            </a:r>
            <a:r>
              <a:rPr lang="en-GB" dirty="0" smtClean="0"/>
              <a:t>he </a:t>
            </a:r>
            <a:r>
              <a:rPr lang="en-GB" dirty="0" smtClean="0"/>
              <a:t>product should be available from where your target consumer finds it easiest to shop. </a:t>
            </a:r>
            <a:r>
              <a:rPr lang="en-GB" dirty="0" smtClean="0"/>
              <a:t>(e.g. High </a:t>
            </a:r>
            <a:r>
              <a:rPr lang="en-GB" dirty="0" smtClean="0"/>
              <a:t>Street, Mail Order or the more current option via e-commerce or an online </a:t>
            </a:r>
            <a:r>
              <a:rPr lang="en-GB" dirty="0" smtClean="0"/>
              <a:t>shop)</a:t>
            </a:r>
            <a:endParaRPr lang="en-GB" dirty="0" smtClean="0"/>
          </a:p>
          <a:p>
            <a:pPr algn="just">
              <a:buNone/>
            </a:pPr>
            <a:endParaRPr lang="en-GB" dirty="0" smtClean="0"/>
          </a:p>
          <a:p>
            <a:pPr algn="just">
              <a:buNone/>
            </a:pPr>
            <a:r>
              <a:rPr lang="en-GB" dirty="0" smtClean="0"/>
              <a:t>4.</a:t>
            </a:r>
            <a:r>
              <a:rPr lang="en-GB" b="1" dirty="0" smtClean="0">
                <a:solidFill>
                  <a:srgbClr val="0070C0"/>
                </a:solidFill>
              </a:rPr>
              <a:t>P</a:t>
            </a:r>
            <a:r>
              <a:rPr lang="en-GB" b="1" dirty="0" smtClean="0"/>
              <a:t>romotion</a:t>
            </a:r>
            <a:r>
              <a:rPr lang="en-GB" dirty="0" smtClean="0"/>
              <a:t>: </a:t>
            </a:r>
            <a:endParaRPr lang="en-GB" dirty="0" smtClean="0"/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deciding </a:t>
            </a:r>
            <a:r>
              <a:rPr lang="en-GB" dirty="0" smtClean="0"/>
              <a:t>how the product will be supported with advertising, special activities, etc</a:t>
            </a:r>
            <a:r>
              <a:rPr lang="en-GB" dirty="0" smtClean="0"/>
              <a:t>.</a:t>
            </a:r>
            <a:endParaRPr lang="en-GB" dirty="0" smtClean="0"/>
          </a:p>
          <a:p>
            <a:pPr algn="just">
              <a:buNone/>
            </a:pPr>
            <a:endParaRPr lang="en-GB" dirty="0" smtClean="0"/>
          </a:p>
          <a:p>
            <a:pPr algn="just">
              <a:buFont typeface="Wingdings" pitchFamily="2" charset="2"/>
              <a:buChar char="Ø"/>
            </a:pPr>
            <a:r>
              <a:rPr lang="en-GB" dirty="0" smtClean="0"/>
              <a:t>A fifth ‘P’ which is sometimes added is </a:t>
            </a:r>
            <a:r>
              <a:rPr lang="en-GB" b="1" dirty="0" smtClean="0">
                <a:solidFill>
                  <a:srgbClr val="0070C0"/>
                </a:solidFill>
              </a:rPr>
              <a:t>p</a:t>
            </a:r>
            <a:r>
              <a:rPr lang="en-GB" b="1" dirty="0" smtClean="0"/>
              <a:t>ackaging</a:t>
            </a:r>
            <a:r>
              <a:rPr lang="en-GB" dirty="0" smtClean="0"/>
              <a:t> (all the materials used to protect and present a product before it is sold)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2560" y="357166"/>
            <a:ext cx="7406640" cy="5929354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The extended 7 Ps:</a:t>
            </a:r>
            <a:endParaRPr lang="en-GB" dirty="0" smtClean="0">
              <a:solidFill>
                <a:srgbClr val="00B050"/>
              </a:solidFill>
            </a:endParaRPr>
          </a:p>
          <a:p>
            <a:pPr fontAlgn="b"/>
            <a:r>
              <a:rPr lang="en-GB" b="1" dirty="0" smtClean="0"/>
              <a:t>People</a:t>
            </a:r>
            <a:r>
              <a:rPr lang="en-GB" dirty="0" smtClean="0"/>
              <a:t> </a:t>
            </a:r>
          </a:p>
          <a:p>
            <a:pPr fontAlgn="b">
              <a:buFont typeface="Wingdings" pitchFamily="2" charset="2"/>
              <a:buChar char="Ø"/>
            </a:pPr>
            <a:r>
              <a:rPr lang="en-GB" dirty="0" smtClean="0"/>
              <a:t>a</a:t>
            </a:r>
            <a:r>
              <a:rPr lang="en-GB" dirty="0" smtClean="0"/>
              <a:t>ll </a:t>
            </a:r>
            <a:r>
              <a:rPr lang="en-GB" dirty="0" smtClean="0"/>
              <a:t>companies are reliant on the people who run them from front line Sales staff to the Managing Director. </a:t>
            </a:r>
          </a:p>
          <a:p>
            <a:pPr fontAlgn="b"/>
            <a:r>
              <a:rPr lang="en-GB" b="1" dirty="0" smtClean="0"/>
              <a:t>Processes</a:t>
            </a:r>
            <a:r>
              <a:rPr lang="en-GB" dirty="0" smtClean="0"/>
              <a:t> </a:t>
            </a:r>
            <a:endParaRPr lang="en-GB" dirty="0" smtClean="0"/>
          </a:p>
          <a:p>
            <a:pPr fontAlgn="b">
              <a:buFont typeface="Wingdings" pitchFamily="2" charset="2"/>
              <a:buChar char="Ø"/>
            </a:pPr>
            <a:r>
              <a:rPr lang="en-GB" dirty="0" smtClean="0"/>
              <a:t>The </a:t>
            </a:r>
            <a:r>
              <a:rPr lang="en-GB" dirty="0" smtClean="0"/>
              <a:t>delivery of your service is usually done with the customer present so how the service is delivered is once again part of what the consumer is paying for.</a:t>
            </a:r>
          </a:p>
          <a:p>
            <a:pPr fontAlgn="b"/>
            <a:r>
              <a:rPr lang="en-GB" b="1" dirty="0" smtClean="0"/>
              <a:t>Physical Evidence</a:t>
            </a:r>
            <a:r>
              <a:rPr lang="en-GB" dirty="0" smtClean="0"/>
              <a:t> </a:t>
            </a:r>
          </a:p>
          <a:p>
            <a:pPr fontAlgn="b">
              <a:buFont typeface="Wingdings" pitchFamily="2" charset="2"/>
              <a:buChar char="Ø"/>
            </a:pPr>
            <a:r>
              <a:rPr lang="en-GB" dirty="0" smtClean="0"/>
              <a:t>Almost </a:t>
            </a:r>
            <a:r>
              <a:rPr lang="en-GB" dirty="0" smtClean="0"/>
              <a:t>all services include some physical elements even if the bulk of what the consumer is paying for is intangible.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>
              <a:buNone/>
            </a:pPr>
            <a:r>
              <a:rPr lang="en-GB" b="1" dirty="0" smtClean="0">
                <a:solidFill>
                  <a:srgbClr val="00B050"/>
                </a:solidFill>
              </a:rPr>
              <a:t>The 8th P of the Marketing Mix</a:t>
            </a:r>
            <a:r>
              <a:rPr lang="en-GB" b="1" dirty="0" smtClean="0"/>
              <a:t>:</a:t>
            </a:r>
            <a:endParaRPr lang="en-GB" dirty="0" smtClean="0"/>
          </a:p>
          <a:p>
            <a:pPr fontAlgn="b"/>
            <a:r>
              <a:rPr lang="en-GB" b="1" dirty="0" smtClean="0"/>
              <a:t>Productivity &amp; Quality</a:t>
            </a:r>
            <a:r>
              <a:rPr lang="en-GB" dirty="0" smtClean="0"/>
              <a:t> - This P asks “is what you’re offering your customer a good deal?” This is less about you as a business improving your own productivity for cost management, and more about how your company passes this onto its customers.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C. Market orientation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Market orientation </a:t>
            </a:r>
            <a:r>
              <a:rPr lang="en-GB" dirty="0" smtClean="0"/>
              <a:t>– what is done to meet the needs of the market</a:t>
            </a:r>
          </a:p>
          <a:p>
            <a:endParaRPr lang="en-GB" dirty="0" smtClean="0"/>
          </a:p>
          <a:p>
            <a:r>
              <a:rPr lang="en-GB" b="1" dirty="0" smtClean="0"/>
              <a:t>Market research </a:t>
            </a:r>
            <a:r>
              <a:rPr lang="en-GB" dirty="0" smtClean="0"/>
              <a:t>– finding out what people want</a:t>
            </a:r>
          </a:p>
          <a:p>
            <a:pPr>
              <a:buNone/>
            </a:pPr>
            <a:r>
              <a:rPr lang="en-GB" dirty="0" smtClean="0"/>
              <a:t>How?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questionnaires and surveys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Interviews (in the street or by telephone)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4414" y="428604"/>
            <a:ext cx="7624786" cy="5929354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Marketing-Oriented Company: Definition &amp; Examples</a:t>
            </a:r>
            <a:br>
              <a:rPr lang="en-GB" sz="4000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3200" b="1" dirty="0" smtClean="0"/>
              <a:t>Videos: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100" dirty="0" smtClean="0">
                <a:solidFill>
                  <a:srgbClr val="0000FF"/>
                </a:solidFill>
              </a:rPr>
              <a:t>1.</a:t>
            </a:r>
            <a:r>
              <a:rPr lang="en-GB" sz="3100" dirty="0" smtClean="0">
                <a:solidFill>
                  <a:srgbClr val="0000FF"/>
                </a:solidFill>
              </a:rPr>
              <a:t>What is a marketing-oriented company?</a:t>
            </a:r>
            <a:r>
              <a:rPr lang="en-GB" sz="2800" b="1" dirty="0" smtClean="0">
                <a:solidFill>
                  <a:srgbClr val="0000FF"/>
                </a:solidFill>
              </a:rPr>
              <a:t/>
            </a:r>
            <a:br>
              <a:rPr lang="en-GB" sz="2800" b="1" dirty="0" smtClean="0">
                <a:solidFill>
                  <a:srgbClr val="0000FF"/>
                </a:solidFill>
              </a:rPr>
            </a:br>
            <a:r>
              <a:rPr lang="en-GB" sz="2800" dirty="0" smtClean="0">
                <a:solidFill>
                  <a:srgbClr val="0000FF"/>
                </a:solidFill>
                <a:hlinkClick r:id="rId2"/>
              </a:rPr>
              <a:t>http://</a:t>
            </a:r>
            <a:r>
              <a:rPr lang="en-GB" sz="2800" dirty="0" smtClean="0">
                <a:solidFill>
                  <a:srgbClr val="0000FF"/>
                </a:solidFill>
                <a:hlinkClick r:id="rId2"/>
              </a:rPr>
              <a:t>study.com/academy/lesson/marketing-oriented-company-definition-examples-quiz.html</a:t>
            </a:r>
            <a:r>
              <a:rPr lang="en-GB" sz="2800" dirty="0" smtClean="0">
                <a:solidFill>
                  <a:srgbClr val="0000FF"/>
                </a:solidFill>
              </a:rPr>
              <a:t/>
            </a:r>
            <a:br>
              <a:rPr lang="en-GB" sz="2800" dirty="0" smtClean="0">
                <a:solidFill>
                  <a:srgbClr val="0000FF"/>
                </a:solidFill>
              </a:rPr>
            </a:br>
            <a:r>
              <a:rPr lang="en-GB" sz="2800" dirty="0" smtClean="0">
                <a:solidFill>
                  <a:srgbClr val="0000FF"/>
                </a:solidFill>
              </a:rPr>
              <a:t/>
            </a:r>
            <a:br>
              <a:rPr lang="en-GB" sz="2800" dirty="0" smtClean="0">
                <a:solidFill>
                  <a:srgbClr val="0000FF"/>
                </a:solidFill>
              </a:rPr>
            </a:br>
            <a:r>
              <a:rPr lang="en-GB" sz="2800" dirty="0" smtClean="0">
                <a:solidFill>
                  <a:srgbClr val="0000FF"/>
                </a:solidFill>
              </a:rPr>
              <a:t>2.</a:t>
            </a:r>
            <a:r>
              <a:rPr lang="en-GB" sz="2800" dirty="0" smtClean="0">
                <a:solidFill>
                  <a:srgbClr val="0000FF"/>
                </a:solidFill>
              </a:rPr>
              <a:t>Marketing plan:</a:t>
            </a:r>
            <a:r>
              <a:rPr lang="en-GB" sz="2800" dirty="0" smtClean="0">
                <a:solidFill>
                  <a:srgbClr val="0000FF"/>
                </a:solidFill>
              </a:rPr>
              <a:t/>
            </a:r>
            <a:br>
              <a:rPr lang="en-GB" sz="2800" dirty="0" smtClean="0">
                <a:solidFill>
                  <a:srgbClr val="0000FF"/>
                </a:solidFill>
              </a:rPr>
            </a:br>
            <a:r>
              <a:rPr lang="en-GB" sz="2800" dirty="0" smtClean="0">
                <a:solidFill>
                  <a:srgbClr val="0000FF"/>
                </a:solidFill>
              </a:rPr>
              <a:t>http</a:t>
            </a:r>
            <a:r>
              <a:rPr lang="en-GB" sz="2800" dirty="0" smtClean="0">
                <a:solidFill>
                  <a:srgbClr val="0000FF"/>
                </a:solidFill>
              </a:rPr>
              <a:t>://study.com/academy/lesson/what-is-a-marketing-plan-definition-sample-quiz.html </a:t>
            </a:r>
            <a:r>
              <a:rPr lang="en-GB" sz="2800" dirty="0" smtClean="0">
                <a:solidFill>
                  <a:srgbClr val="0000FF"/>
                </a:solidFill>
              </a:rPr>
              <a:t/>
            </a:r>
            <a:br>
              <a:rPr lang="en-GB" sz="2800" dirty="0" smtClean="0">
                <a:solidFill>
                  <a:srgbClr val="0000FF"/>
                </a:solidFill>
              </a:rPr>
            </a:br>
            <a:endParaRPr lang="en-GB" sz="28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</TotalTime>
  <Words>254</Words>
  <Application>Microsoft Office PowerPoint</Application>
  <PresentationFormat>On-screen Show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Solstice</vt:lpstr>
      <vt:lpstr>Marketing and market orientation </vt:lpstr>
      <vt:lpstr>Overview: -What is marketing? -The seven Ps -Market orientation    </vt:lpstr>
      <vt:lpstr>A. Marketing -the process of planning, designing, pricing, promoting and distributing goods and services  Why? -to satisfy customer needs -to make a profit  </vt:lpstr>
      <vt:lpstr>Slide 4</vt:lpstr>
      <vt:lpstr>B. The seven Ps The Marketing Mix 4 Ps</vt:lpstr>
      <vt:lpstr>Slide 6</vt:lpstr>
      <vt:lpstr>Slide 7</vt:lpstr>
      <vt:lpstr>C. Market orientation</vt:lpstr>
      <vt:lpstr>Marketing-Oriented Company: Definition &amp; Examples  Videos:  1.What is a marketing-oriented company? http://study.com/academy/lesson/marketing-oriented-company-definition-examples-quiz.html  2.Marketing plan: http://study.com/academy/lesson/what-is-a-marketing-plan-definition-sample-quiz.html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Anita</dc:creator>
  <cp:lastModifiedBy>Anita</cp:lastModifiedBy>
  <cp:revision>15</cp:revision>
  <dcterms:created xsi:type="dcterms:W3CDTF">2017-11-07T12:08:27Z</dcterms:created>
  <dcterms:modified xsi:type="dcterms:W3CDTF">2017-11-13T12:07:55Z</dcterms:modified>
</cp:coreProperties>
</file>