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10"/>
  </p:notesMasterIdLst>
  <p:sldIdLst>
    <p:sldId id="269" r:id="rId5"/>
    <p:sldId id="270" r:id="rId6"/>
    <p:sldId id="272" r:id="rId7"/>
    <p:sldId id="273" r:id="rId8"/>
    <p:sldId id="274" r:id="rId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E4883B-5CF4-DA3B-A736-9B77273EDAB0}" v="434" dt="2019-10-24T09:34:32.3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8" autoAdjust="0"/>
    <p:restoredTop sz="83124" autoAdjust="0"/>
  </p:normalViewPr>
  <p:slideViewPr>
    <p:cSldViewPr snapToGrid="0">
      <p:cViewPr varScale="1">
        <p:scale>
          <a:sx n="62" d="100"/>
          <a:sy n="62" d="100"/>
        </p:scale>
        <p:origin x="152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398556-DAD4-4ED3-AC97-B5E804BA508D}" type="datetimeFigureOut">
              <a:rPr lang="en-GB" smtClean="0"/>
              <a:t>06/11/2019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18B43C-EC24-4C7D-AE0E-A9E7596D6A00}" type="slidenum">
              <a:rPr lang="en-GB" smtClean="0"/>
              <a:t>‹#›</a:t>
            </a:fld>
            <a:endParaRPr lang="en-GB"/>
          </a:p>
        </p:txBody>
      </p:sp>
    </p:spTree>
    <p:extLst>
      <p:ext uri="{BB962C8B-B14F-4D97-AF65-F5344CB8AC3E}">
        <p14:creationId xmlns:p14="http://schemas.microsoft.com/office/powerpoint/2010/main" val="38631949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a:t>
            </a:fld>
            <a:endParaRPr lang="en-US"/>
          </a:p>
        </p:txBody>
      </p:sp>
    </p:spTree>
    <p:extLst>
      <p:ext uri="{BB962C8B-B14F-4D97-AF65-F5344CB8AC3E}">
        <p14:creationId xmlns:p14="http://schemas.microsoft.com/office/powerpoint/2010/main" val="4153802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E21B7B-FD13-42D4-BFE6-C84E5F8E1F1B}" type="datetimeFigureOut">
              <a:rPr lang="en-GB" smtClean="0"/>
              <a:t>06/11/2019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80E61-5194-4CF5-8F15-F3A5B3E19C7B}" type="slidenum">
              <a:rPr lang="en-GB" smtClean="0"/>
              <a:t>‹#›</a:t>
            </a:fld>
            <a:endParaRPr lang="en-GB"/>
          </a:p>
        </p:txBody>
      </p:sp>
    </p:spTree>
    <p:extLst>
      <p:ext uri="{BB962C8B-B14F-4D97-AF65-F5344CB8AC3E}">
        <p14:creationId xmlns:p14="http://schemas.microsoft.com/office/powerpoint/2010/main" val="1713961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E21B7B-FD13-42D4-BFE6-C84E5F8E1F1B}" type="datetimeFigureOut">
              <a:rPr lang="en-GB" smtClean="0"/>
              <a:t>06/11/2019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80E61-5194-4CF5-8F15-F3A5B3E19C7B}" type="slidenum">
              <a:rPr lang="en-GB" smtClean="0"/>
              <a:t>‹#›</a:t>
            </a:fld>
            <a:endParaRPr lang="en-GB"/>
          </a:p>
        </p:txBody>
      </p:sp>
    </p:spTree>
    <p:extLst>
      <p:ext uri="{BB962C8B-B14F-4D97-AF65-F5344CB8AC3E}">
        <p14:creationId xmlns:p14="http://schemas.microsoft.com/office/powerpoint/2010/main" val="3306765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E21B7B-FD13-42D4-BFE6-C84E5F8E1F1B}" type="datetimeFigureOut">
              <a:rPr lang="en-GB" smtClean="0"/>
              <a:t>06/11/2019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80E61-5194-4CF5-8F15-F3A5B3E19C7B}" type="slidenum">
              <a:rPr lang="en-GB" smtClean="0"/>
              <a:t>‹#›</a:t>
            </a:fld>
            <a:endParaRPr lang="en-GB"/>
          </a:p>
        </p:txBody>
      </p:sp>
    </p:spTree>
    <p:extLst>
      <p:ext uri="{BB962C8B-B14F-4D97-AF65-F5344CB8AC3E}">
        <p14:creationId xmlns:p14="http://schemas.microsoft.com/office/powerpoint/2010/main" val="3488279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E21B7B-FD13-42D4-BFE6-C84E5F8E1F1B}" type="datetimeFigureOut">
              <a:rPr lang="en-GB" smtClean="0"/>
              <a:t>06/11/2019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680E61-5194-4CF5-8F15-F3A5B3E19C7B}" type="slidenum">
              <a:rPr lang="en-GB" smtClean="0"/>
              <a:t>‹#›</a:t>
            </a:fld>
            <a:endParaRPr lang="en-GB"/>
          </a:p>
        </p:txBody>
      </p:sp>
    </p:spTree>
    <p:extLst>
      <p:ext uri="{BB962C8B-B14F-4D97-AF65-F5344CB8AC3E}">
        <p14:creationId xmlns:p14="http://schemas.microsoft.com/office/powerpoint/2010/main" val="2871890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E21B7B-FD13-42D4-BFE6-C84E5F8E1F1B}" type="datetimeFigureOut">
              <a:rPr lang="en-GB" smtClean="0"/>
              <a:t>06/11/2019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680E61-5194-4CF5-8F15-F3A5B3E19C7B}" type="slidenum">
              <a:rPr lang="en-GB" smtClean="0"/>
              <a:t>‹#›</a:t>
            </a:fld>
            <a:endParaRPr lang="en-GB"/>
          </a:p>
        </p:txBody>
      </p:sp>
    </p:spTree>
    <p:extLst>
      <p:ext uri="{BB962C8B-B14F-4D97-AF65-F5344CB8AC3E}">
        <p14:creationId xmlns:p14="http://schemas.microsoft.com/office/powerpoint/2010/main" val="41376997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E21B7B-FD13-42D4-BFE6-C84E5F8E1F1B}" type="datetimeFigureOut">
              <a:rPr lang="en-GB" smtClean="0"/>
              <a:t>06/11/2019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680E61-5194-4CF5-8F15-F3A5B3E19C7B}" type="slidenum">
              <a:rPr lang="en-GB" smtClean="0"/>
              <a:t>‹#›</a:t>
            </a:fld>
            <a:endParaRPr lang="en-GB"/>
          </a:p>
        </p:txBody>
      </p:sp>
    </p:spTree>
    <p:extLst>
      <p:ext uri="{BB962C8B-B14F-4D97-AF65-F5344CB8AC3E}">
        <p14:creationId xmlns:p14="http://schemas.microsoft.com/office/powerpoint/2010/main" val="4033952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E21B7B-FD13-42D4-BFE6-C84E5F8E1F1B}" type="datetimeFigureOut">
              <a:rPr lang="en-GB" smtClean="0"/>
              <a:t>06/11/2019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680E61-5194-4CF5-8F15-F3A5B3E19C7B}" type="slidenum">
              <a:rPr lang="en-GB" smtClean="0"/>
              <a:t>‹#›</a:t>
            </a:fld>
            <a:endParaRPr lang="en-GB"/>
          </a:p>
        </p:txBody>
      </p:sp>
    </p:spTree>
    <p:extLst>
      <p:ext uri="{BB962C8B-B14F-4D97-AF65-F5344CB8AC3E}">
        <p14:creationId xmlns:p14="http://schemas.microsoft.com/office/powerpoint/2010/main" val="4089666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E21B7B-FD13-42D4-BFE6-C84E5F8E1F1B}" type="datetimeFigureOut">
              <a:rPr lang="en-GB" smtClean="0"/>
              <a:t>06/11/2019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680E61-5194-4CF5-8F15-F3A5B3E19C7B}" type="slidenum">
              <a:rPr lang="en-GB" smtClean="0"/>
              <a:t>‹#›</a:t>
            </a:fld>
            <a:endParaRPr lang="en-GB"/>
          </a:p>
        </p:txBody>
      </p:sp>
    </p:spTree>
    <p:extLst>
      <p:ext uri="{BB962C8B-B14F-4D97-AF65-F5344CB8AC3E}">
        <p14:creationId xmlns:p14="http://schemas.microsoft.com/office/powerpoint/2010/main" val="1645949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E21B7B-FD13-42D4-BFE6-C84E5F8E1F1B}" type="datetimeFigureOut">
              <a:rPr lang="en-GB" smtClean="0"/>
              <a:t>06/11/2019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680E61-5194-4CF5-8F15-F3A5B3E19C7B}" type="slidenum">
              <a:rPr lang="en-GB" smtClean="0"/>
              <a:t>‹#›</a:t>
            </a:fld>
            <a:endParaRPr lang="en-GB"/>
          </a:p>
        </p:txBody>
      </p:sp>
    </p:spTree>
    <p:extLst>
      <p:ext uri="{BB962C8B-B14F-4D97-AF65-F5344CB8AC3E}">
        <p14:creationId xmlns:p14="http://schemas.microsoft.com/office/powerpoint/2010/main" val="3962317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E21B7B-FD13-42D4-BFE6-C84E5F8E1F1B}" type="datetimeFigureOut">
              <a:rPr lang="en-GB" smtClean="0"/>
              <a:t>06/11/2019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80E61-5194-4CF5-8F15-F3A5B3E19C7B}" type="slidenum">
              <a:rPr lang="en-GB" smtClean="0"/>
              <a:t>‹#›</a:t>
            </a:fld>
            <a:endParaRPr lang="en-GB"/>
          </a:p>
        </p:txBody>
      </p:sp>
    </p:spTree>
    <p:extLst>
      <p:ext uri="{BB962C8B-B14F-4D97-AF65-F5344CB8AC3E}">
        <p14:creationId xmlns:p14="http://schemas.microsoft.com/office/powerpoint/2010/main" val="206491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E21B7B-FD13-42D4-BFE6-C84E5F8E1F1B}" type="datetimeFigureOut">
              <a:rPr lang="en-GB" smtClean="0"/>
              <a:t>06/11/2019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80E61-5194-4CF5-8F15-F3A5B3E19C7B}" type="slidenum">
              <a:rPr lang="en-GB" smtClean="0"/>
              <a:t>‹#›</a:t>
            </a:fld>
            <a:endParaRPr lang="en-GB"/>
          </a:p>
        </p:txBody>
      </p:sp>
    </p:spTree>
    <p:extLst>
      <p:ext uri="{BB962C8B-B14F-4D97-AF65-F5344CB8AC3E}">
        <p14:creationId xmlns:p14="http://schemas.microsoft.com/office/powerpoint/2010/main" val="14449375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703895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4043131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E21B7B-FD13-42D4-BFE6-C84E5F8E1F1B}" type="datetimeFigureOut">
              <a:rPr lang="en-GB" smtClean="0"/>
              <a:t>06/11/2019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680E61-5194-4CF5-8F15-F3A5B3E19C7B}" type="slidenum">
              <a:rPr lang="en-GB" smtClean="0"/>
              <a:t>‹#›</a:t>
            </a:fld>
            <a:endParaRPr lang="en-GB"/>
          </a:p>
        </p:txBody>
      </p:sp>
    </p:spTree>
    <p:extLst>
      <p:ext uri="{BB962C8B-B14F-4D97-AF65-F5344CB8AC3E}">
        <p14:creationId xmlns:p14="http://schemas.microsoft.com/office/powerpoint/2010/main" val="384506879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47354" y="665521"/>
            <a:ext cx="2736055" cy="1384995"/>
          </a:xfrm>
          <a:prstGeom prst="rect">
            <a:avLst/>
          </a:prstGeom>
        </p:spPr>
        <p:txBody>
          <a:bodyPr wrap="square">
            <a:spAutoFit/>
          </a:bodyPr>
          <a:lstStyle/>
          <a:p>
            <a:r>
              <a:rPr lang="en-GB" sz="2800" b="1" dirty="0">
                <a:solidFill>
                  <a:schemeClr val="bg1"/>
                </a:solidFill>
              </a:rPr>
              <a:t>Bridge 3 – The learner, school and community</a:t>
            </a:r>
          </a:p>
        </p:txBody>
      </p:sp>
      <p:sp>
        <p:nvSpPr>
          <p:cNvPr id="3" name="Rectangle 2"/>
          <p:cNvSpPr/>
          <p:nvPr/>
        </p:nvSpPr>
        <p:spPr>
          <a:xfrm>
            <a:off x="1292832" y="665521"/>
            <a:ext cx="2736055" cy="1384995"/>
          </a:xfrm>
          <a:prstGeom prst="rect">
            <a:avLst/>
          </a:prstGeom>
        </p:spPr>
        <p:txBody>
          <a:bodyPr wrap="square">
            <a:spAutoFit/>
          </a:bodyPr>
          <a:lstStyle/>
          <a:p>
            <a:r>
              <a:rPr lang="en-GB" sz="2800" b="1" dirty="0">
                <a:solidFill>
                  <a:schemeClr val="bg1"/>
                </a:solidFill>
              </a:rPr>
              <a:t>Bridge 3 – The learner, school and community</a:t>
            </a:r>
          </a:p>
        </p:txBody>
      </p:sp>
    </p:spTree>
    <p:extLst>
      <p:ext uri="{BB962C8B-B14F-4D97-AF65-F5344CB8AC3E}">
        <p14:creationId xmlns:p14="http://schemas.microsoft.com/office/powerpoint/2010/main" val="556441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69216" y="34447"/>
            <a:ext cx="7886700" cy="1102675"/>
          </a:xfrm>
          <a:prstGeom prst="rect">
            <a:avLst/>
          </a:prstGeom>
        </p:spPr>
        <p:txBody>
          <a:bodyPr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err="1">
                <a:latin typeface="+mn-lt"/>
                <a:cs typeface="Calibri Light"/>
              </a:rPr>
              <a:t>Amcanion</a:t>
            </a:r>
            <a:r>
              <a:rPr lang="en-GB" sz="3600" b="1" dirty="0">
                <a:latin typeface="+mn-lt"/>
                <a:cs typeface="Calibri Light"/>
              </a:rPr>
              <a:t> </a:t>
            </a:r>
            <a:r>
              <a:rPr lang="en-GB" sz="3600" b="1" dirty="0" err="1">
                <a:latin typeface="+mn-lt"/>
                <a:cs typeface="Calibri Light"/>
              </a:rPr>
              <a:t>Pontio</a:t>
            </a:r>
            <a:r>
              <a:rPr lang="en-GB" sz="3600" b="1" dirty="0">
                <a:latin typeface="+mn-lt"/>
                <a:cs typeface="Calibri Light"/>
              </a:rPr>
              <a:t> 3</a:t>
            </a:r>
          </a:p>
          <a:p>
            <a:r>
              <a:rPr lang="en-GB" sz="3600" b="1" dirty="0">
                <a:latin typeface="+mn-lt"/>
              </a:rPr>
              <a:t>Bridging 3 aims</a:t>
            </a:r>
            <a:endParaRPr lang="en-GB" sz="3600" b="1" dirty="0">
              <a:latin typeface="+mn-lt"/>
              <a:cs typeface="Calibri Light"/>
            </a:endParaRPr>
          </a:p>
        </p:txBody>
      </p:sp>
      <p:sp>
        <p:nvSpPr>
          <p:cNvPr id="3" name="Content Placeholder 2"/>
          <p:cNvSpPr txBox="1">
            <a:spLocks/>
          </p:cNvSpPr>
          <p:nvPr/>
        </p:nvSpPr>
        <p:spPr>
          <a:xfrm>
            <a:off x="456121" y="1437243"/>
            <a:ext cx="3676222" cy="361967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7" name="Content Placeholder 2"/>
          <p:cNvSpPr txBox="1">
            <a:spLocks/>
          </p:cNvSpPr>
          <p:nvPr/>
        </p:nvSpPr>
        <p:spPr>
          <a:xfrm>
            <a:off x="4456981" y="1135319"/>
            <a:ext cx="4682636" cy="4396055"/>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cs typeface="Calibri"/>
              </a:rPr>
              <a:t>Meet</a:t>
            </a:r>
            <a:r>
              <a:rPr lang="en-GB" sz="2400" dirty="0">
                <a:cs typeface="Calibri"/>
              </a:rPr>
              <a:t> - An introduction to strategic planning and links between the learner, the school and the community at the Lead School.</a:t>
            </a:r>
            <a:endParaRPr lang="en-US" dirty="0">
              <a:cs typeface="Calibri"/>
            </a:endParaRPr>
          </a:p>
          <a:p>
            <a:r>
              <a:rPr lang="en-GB" sz="2400" b="1" dirty="0">
                <a:cs typeface="Calibri"/>
              </a:rPr>
              <a:t>Test</a:t>
            </a:r>
            <a:r>
              <a:rPr lang="en-GB" sz="2400" dirty="0">
                <a:cs typeface="Calibri"/>
              </a:rPr>
              <a:t> – An exploration of strategic planning and links between the learner, the school and the community at the Placement School.</a:t>
            </a:r>
          </a:p>
          <a:p>
            <a:r>
              <a:rPr lang="en-GB" sz="2400" b="1" dirty="0">
                <a:cs typeface="Calibri"/>
              </a:rPr>
              <a:t>Share</a:t>
            </a:r>
            <a:r>
              <a:rPr lang="en-GB" sz="2400" dirty="0">
                <a:cs typeface="Calibri"/>
              </a:rPr>
              <a:t> – A presentation on findings at the Lead School.</a:t>
            </a:r>
          </a:p>
        </p:txBody>
      </p:sp>
      <p:sp>
        <p:nvSpPr>
          <p:cNvPr id="5" name="Content Placeholder 2">
            <a:extLst>
              <a:ext uri="{FF2B5EF4-FFF2-40B4-BE49-F238E27FC236}">
                <a16:creationId xmlns="" xmlns:a16="http://schemas.microsoft.com/office/drawing/2014/main" id="{BB3853E3-FB59-4410-AC27-A8C5A4408164}"/>
              </a:ext>
            </a:extLst>
          </p:cNvPr>
          <p:cNvSpPr txBox="1">
            <a:spLocks/>
          </p:cNvSpPr>
          <p:nvPr/>
        </p:nvSpPr>
        <p:spPr>
          <a:xfrm>
            <a:off x="356513" y="1135319"/>
            <a:ext cx="4100468" cy="4396055"/>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err="1" smtClean="0">
                <a:cs typeface="Calibri"/>
              </a:rPr>
              <a:t>Cwrdd</a:t>
            </a:r>
            <a:r>
              <a:rPr lang="en-GB" sz="2400" dirty="0" smtClean="0">
                <a:cs typeface="Calibri"/>
              </a:rPr>
              <a:t> </a:t>
            </a:r>
            <a:r>
              <a:rPr lang="en-GB" sz="2400" dirty="0">
                <a:cs typeface="Calibri"/>
              </a:rPr>
              <a:t>- </a:t>
            </a:r>
            <a:r>
              <a:rPr lang="en-GB" sz="2400" dirty="0" err="1">
                <a:cs typeface="Calibri"/>
              </a:rPr>
              <a:t>Cyflwyniad</a:t>
            </a:r>
            <a:r>
              <a:rPr lang="en-GB" sz="2400" dirty="0">
                <a:cs typeface="Calibri"/>
              </a:rPr>
              <a:t> </a:t>
            </a:r>
            <a:r>
              <a:rPr lang="en-GB" sz="2400" dirty="0" err="1">
                <a:cs typeface="Calibri"/>
              </a:rPr>
              <a:t>i</a:t>
            </a:r>
            <a:r>
              <a:rPr lang="en-GB" sz="2400" dirty="0">
                <a:cs typeface="Calibri"/>
              </a:rPr>
              <a:t> </a:t>
            </a:r>
            <a:r>
              <a:rPr lang="en-GB" sz="2400" dirty="0" err="1">
                <a:cs typeface="Calibri"/>
              </a:rPr>
              <a:t>gynllunio</a:t>
            </a:r>
            <a:r>
              <a:rPr lang="en-GB" sz="2400" dirty="0">
                <a:cs typeface="Calibri"/>
              </a:rPr>
              <a:t> </a:t>
            </a:r>
            <a:r>
              <a:rPr lang="en-GB" sz="2400" dirty="0" err="1">
                <a:cs typeface="Calibri"/>
              </a:rPr>
              <a:t>strategol</a:t>
            </a:r>
            <a:r>
              <a:rPr lang="en-GB" sz="2400" dirty="0">
                <a:cs typeface="Calibri"/>
              </a:rPr>
              <a:t> a </a:t>
            </a:r>
            <a:r>
              <a:rPr lang="en-GB" sz="2400" dirty="0" err="1">
                <a:cs typeface="Calibri"/>
              </a:rPr>
              <a:t>chysylltiadau</a:t>
            </a:r>
            <a:r>
              <a:rPr lang="en-GB" sz="2400" dirty="0">
                <a:cs typeface="Calibri"/>
              </a:rPr>
              <a:t> </a:t>
            </a:r>
            <a:r>
              <a:rPr lang="en-GB" sz="2400" dirty="0" err="1">
                <a:cs typeface="Calibri"/>
              </a:rPr>
              <a:t>rhwng</a:t>
            </a:r>
            <a:r>
              <a:rPr lang="en-GB" sz="2400" dirty="0">
                <a:cs typeface="Calibri"/>
              </a:rPr>
              <a:t> y </a:t>
            </a:r>
            <a:r>
              <a:rPr lang="en-GB" sz="2400" dirty="0" err="1">
                <a:cs typeface="Calibri"/>
              </a:rPr>
              <a:t>dysgwr</a:t>
            </a:r>
            <a:r>
              <a:rPr lang="en-GB" sz="2400" dirty="0">
                <a:cs typeface="Calibri"/>
              </a:rPr>
              <a:t>, </a:t>
            </a:r>
            <a:r>
              <a:rPr lang="en-GB" sz="2400" dirty="0" err="1">
                <a:cs typeface="Calibri"/>
              </a:rPr>
              <a:t>yr</a:t>
            </a:r>
            <a:r>
              <a:rPr lang="en-GB" sz="2400" dirty="0">
                <a:cs typeface="Calibri"/>
              </a:rPr>
              <a:t> </a:t>
            </a:r>
            <a:r>
              <a:rPr lang="en-GB" sz="2400" dirty="0" err="1">
                <a:cs typeface="Calibri"/>
              </a:rPr>
              <a:t>ysgol</a:t>
            </a:r>
            <a:r>
              <a:rPr lang="en-GB" sz="2400" dirty="0">
                <a:cs typeface="Calibri"/>
              </a:rPr>
              <a:t> </a:t>
            </a:r>
            <a:r>
              <a:rPr lang="en-GB" sz="2400" dirty="0" err="1">
                <a:cs typeface="Calibri"/>
              </a:rPr>
              <a:t>a'r</a:t>
            </a:r>
            <a:r>
              <a:rPr lang="en-GB" sz="2400" dirty="0">
                <a:cs typeface="Calibri"/>
              </a:rPr>
              <a:t> </a:t>
            </a:r>
            <a:r>
              <a:rPr lang="en-GB" sz="2400" dirty="0" err="1">
                <a:cs typeface="Calibri"/>
              </a:rPr>
              <a:t>gymuned</a:t>
            </a:r>
            <a:r>
              <a:rPr lang="en-GB" sz="2400" dirty="0">
                <a:cs typeface="Calibri"/>
              </a:rPr>
              <a:t> </a:t>
            </a:r>
            <a:r>
              <a:rPr lang="en-GB" sz="2400" dirty="0" err="1">
                <a:cs typeface="Calibri"/>
              </a:rPr>
              <a:t>yn</a:t>
            </a:r>
            <a:r>
              <a:rPr lang="en-GB" sz="2400" dirty="0">
                <a:cs typeface="Calibri"/>
              </a:rPr>
              <a:t> </a:t>
            </a:r>
            <a:r>
              <a:rPr lang="en-GB" sz="2400" dirty="0" err="1">
                <a:cs typeface="Calibri"/>
              </a:rPr>
              <a:t>yr</a:t>
            </a:r>
            <a:r>
              <a:rPr lang="en-GB" sz="2400" dirty="0">
                <a:cs typeface="Calibri"/>
              </a:rPr>
              <a:t> </a:t>
            </a:r>
            <a:r>
              <a:rPr lang="en-GB" sz="2400" dirty="0" err="1">
                <a:cs typeface="Calibri"/>
              </a:rPr>
              <a:t>Ysgol</a:t>
            </a:r>
            <a:r>
              <a:rPr lang="en-GB" sz="2400" dirty="0">
                <a:cs typeface="Calibri"/>
              </a:rPr>
              <a:t> </a:t>
            </a:r>
            <a:r>
              <a:rPr lang="en-GB" sz="2400" dirty="0" err="1">
                <a:cs typeface="Calibri"/>
              </a:rPr>
              <a:t>Arweiniol</a:t>
            </a:r>
            <a:r>
              <a:rPr lang="en-GB" sz="2400" dirty="0">
                <a:cs typeface="Calibri"/>
              </a:rPr>
              <a:t>.</a:t>
            </a:r>
          </a:p>
          <a:p>
            <a:r>
              <a:rPr lang="en-GB" sz="2400" b="1" dirty="0" err="1" smtClean="0">
                <a:cs typeface="Calibri"/>
              </a:rPr>
              <a:t>Profi</a:t>
            </a:r>
            <a:r>
              <a:rPr lang="en-GB" sz="2400" dirty="0" smtClean="0">
                <a:cs typeface="Calibri"/>
              </a:rPr>
              <a:t> </a:t>
            </a:r>
            <a:r>
              <a:rPr lang="en-GB" sz="2400" dirty="0">
                <a:cs typeface="Calibri"/>
              </a:rPr>
              <a:t>- </a:t>
            </a:r>
            <a:r>
              <a:rPr lang="en-GB" sz="2400" dirty="0" err="1">
                <a:cs typeface="Calibri"/>
              </a:rPr>
              <a:t>Archwiliad</a:t>
            </a:r>
            <a:r>
              <a:rPr lang="en-GB" sz="2400" dirty="0">
                <a:cs typeface="Calibri"/>
              </a:rPr>
              <a:t> o </a:t>
            </a:r>
            <a:r>
              <a:rPr lang="en-GB" sz="2400" dirty="0" err="1">
                <a:cs typeface="Calibri"/>
              </a:rPr>
              <a:t>gynllunio</a:t>
            </a:r>
            <a:r>
              <a:rPr lang="en-GB" sz="2400" dirty="0">
                <a:cs typeface="Calibri"/>
              </a:rPr>
              <a:t> </a:t>
            </a:r>
            <a:r>
              <a:rPr lang="en-GB" sz="2400" dirty="0" err="1">
                <a:cs typeface="Calibri"/>
              </a:rPr>
              <a:t>strategol</a:t>
            </a:r>
            <a:r>
              <a:rPr lang="en-GB" sz="2400" dirty="0">
                <a:cs typeface="Calibri"/>
              </a:rPr>
              <a:t> a </a:t>
            </a:r>
            <a:r>
              <a:rPr lang="en-GB" sz="2400" dirty="0" err="1">
                <a:cs typeface="Calibri"/>
              </a:rPr>
              <a:t>chysylltiadau</a:t>
            </a:r>
            <a:r>
              <a:rPr lang="en-GB" sz="2400" dirty="0">
                <a:cs typeface="Calibri"/>
              </a:rPr>
              <a:t> </a:t>
            </a:r>
            <a:r>
              <a:rPr lang="en-GB" sz="2400" dirty="0" err="1">
                <a:cs typeface="Calibri"/>
              </a:rPr>
              <a:t>rhwng</a:t>
            </a:r>
            <a:r>
              <a:rPr lang="en-GB" sz="2400" dirty="0">
                <a:cs typeface="Calibri"/>
              </a:rPr>
              <a:t> y </a:t>
            </a:r>
            <a:r>
              <a:rPr lang="en-GB" sz="2400" dirty="0" err="1">
                <a:cs typeface="Calibri"/>
              </a:rPr>
              <a:t>dysgwr</a:t>
            </a:r>
            <a:r>
              <a:rPr lang="en-GB" sz="2400" dirty="0">
                <a:cs typeface="Calibri"/>
              </a:rPr>
              <a:t>, </a:t>
            </a:r>
            <a:r>
              <a:rPr lang="en-GB" sz="2400" dirty="0" err="1">
                <a:cs typeface="Calibri"/>
              </a:rPr>
              <a:t>yr</a:t>
            </a:r>
            <a:r>
              <a:rPr lang="en-GB" sz="2400" dirty="0">
                <a:cs typeface="Calibri"/>
              </a:rPr>
              <a:t> </a:t>
            </a:r>
            <a:r>
              <a:rPr lang="en-GB" sz="2400" dirty="0" err="1">
                <a:cs typeface="Calibri"/>
              </a:rPr>
              <a:t>ysgol</a:t>
            </a:r>
            <a:r>
              <a:rPr lang="en-GB" sz="2400" dirty="0">
                <a:cs typeface="Calibri"/>
              </a:rPr>
              <a:t> </a:t>
            </a:r>
            <a:r>
              <a:rPr lang="en-GB" sz="2400" dirty="0" err="1">
                <a:cs typeface="Calibri"/>
              </a:rPr>
              <a:t>a'r</a:t>
            </a:r>
            <a:r>
              <a:rPr lang="en-GB" sz="2400" dirty="0">
                <a:cs typeface="Calibri"/>
              </a:rPr>
              <a:t> </a:t>
            </a:r>
            <a:r>
              <a:rPr lang="en-GB" sz="2400" dirty="0" err="1">
                <a:cs typeface="Calibri"/>
              </a:rPr>
              <a:t>gymuned</a:t>
            </a:r>
            <a:r>
              <a:rPr lang="en-GB" sz="2400" dirty="0">
                <a:cs typeface="Calibri"/>
              </a:rPr>
              <a:t> </a:t>
            </a:r>
            <a:r>
              <a:rPr lang="en-GB" sz="2400" dirty="0" err="1">
                <a:cs typeface="Calibri"/>
              </a:rPr>
              <a:t>yn</a:t>
            </a:r>
            <a:r>
              <a:rPr lang="en-GB" sz="2400" dirty="0">
                <a:cs typeface="Calibri"/>
              </a:rPr>
              <a:t> </a:t>
            </a:r>
            <a:r>
              <a:rPr lang="en-GB" sz="2400" dirty="0" err="1">
                <a:cs typeface="Calibri"/>
              </a:rPr>
              <a:t>yr</a:t>
            </a:r>
            <a:r>
              <a:rPr lang="en-GB" sz="2400" dirty="0">
                <a:cs typeface="Calibri"/>
              </a:rPr>
              <a:t> </a:t>
            </a:r>
            <a:r>
              <a:rPr lang="en-GB" sz="2400" dirty="0" err="1">
                <a:cs typeface="Calibri"/>
              </a:rPr>
              <a:t>Ysgol</a:t>
            </a:r>
            <a:r>
              <a:rPr lang="en-GB" sz="2400" dirty="0">
                <a:cs typeface="Calibri"/>
              </a:rPr>
              <a:t> </a:t>
            </a:r>
            <a:r>
              <a:rPr lang="en-GB" sz="2400" dirty="0" err="1" smtClean="0">
                <a:cs typeface="Calibri"/>
              </a:rPr>
              <a:t>Lleoliad</a:t>
            </a:r>
            <a:r>
              <a:rPr lang="en-GB" sz="2400" dirty="0" smtClean="0">
                <a:cs typeface="Calibri"/>
              </a:rPr>
              <a:t>.</a:t>
            </a:r>
            <a:endParaRPr lang="en-GB" sz="2400" dirty="0">
              <a:cs typeface="Calibri"/>
            </a:endParaRPr>
          </a:p>
          <a:p>
            <a:r>
              <a:rPr lang="en-GB" sz="2400" b="1" dirty="0" err="1">
                <a:cs typeface="Calibri"/>
              </a:rPr>
              <a:t>Rhannu</a:t>
            </a:r>
            <a:r>
              <a:rPr lang="en-GB" sz="2400" dirty="0">
                <a:cs typeface="Calibri"/>
              </a:rPr>
              <a:t> - </a:t>
            </a:r>
            <a:r>
              <a:rPr lang="en-GB" sz="2400" dirty="0" err="1">
                <a:cs typeface="Calibri"/>
              </a:rPr>
              <a:t>Cyflwyniad</a:t>
            </a:r>
            <a:r>
              <a:rPr lang="en-GB" sz="2400" dirty="0">
                <a:cs typeface="Calibri"/>
              </a:rPr>
              <a:t> </a:t>
            </a:r>
            <a:r>
              <a:rPr lang="en-GB" sz="2400" dirty="0" err="1">
                <a:cs typeface="Calibri"/>
              </a:rPr>
              <a:t>ar</a:t>
            </a:r>
            <a:r>
              <a:rPr lang="en-GB" sz="2400" dirty="0">
                <a:cs typeface="Calibri"/>
              </a:rPr>
              <a:t> </a:t>
            </a:r>
            <a:r>
              <a:rPr lang="en-GB" sz="2400" dirty="0" err="1" smtClean="0">
                <a:cs typeface="Calibri"/>
              </a:rPr>
              <a:t>ganfyddiadau</a:t>
            </a:r>
            <a:r>
              <a:rPr lang="en-GB" sz="2400" dirty="0" smtClean="0">
                <a:cs typeface="Calibri"/>
              </a:rPr>
              <a:t> </a:t>
            </a:r>
            <a:r>
              <a:rPr lang="en-GB" sz="2400" dirty="0" err="1" smtClean="0">
                <a:cs typeface="Calibri"/>
              </a:rPr>
              <a:t>yn</a:t>
            </a:r>
            <a:r>
              <a:rPr lang="en-GB" sz="2400" dirty="0" smtClean="0">
                <a:cs typeface="Calibri"/>
              </a:rPr>
              <a:t> </a:t>
            </a:r>
            <a:r>
              <a:rPr lang="en-GB" sz="2400" dirty="0" err="1" smtClean="0">
                <a:cs typeface="Calibri"/>
              </a:rPr>
              <a:t>yr</a:t>
            </a:r>
            <a:r>
              <a:rPr lang="en-GB" sz="2400" dirty="0" smtClean="0">
                <a:cs typeface="Calibri"/>
              </a:rPr>
              <a:t> </a:t>
            </a:r>
            <a:r>
              <a:rPr lang="en-GB" sz="2400" dirty="0" err="1" smtClean="0">
                <a:cs typeface="Calibri"/>
              </a:rPr>
              <a:t>Ysgol</a:t>
            </a:r>
            <a:r>
              <a:rPr lang="en-GB" sz="2400" dirty="0" smtClean="0">
                <a:cs typeface="Calibri"/>
              </a:rPr>
              <a:t> </a:t>
            </a:r>
            <a:r>
              <a:rPr lang="en-GB" sz="2400" dirty="0" err="1" smtClean="0">
                <a:cs typeface="Calibri"/>
              </a:rPr>
              <a:t>Arweiniol</a:t>
            </a:r>
            <a:r>
              <a:rPr lang="en-GB" sz="2400" dirty="0" smtClean="0">
                <a:cs typeface="Calibri"/>
              </a:rPr>
              <a:t>.</a:t>
            </a:r>
            <a:endParaRPr lang="en-GB" sz="2400" dirty="0">
              <a:cs typeface="Calibri"/>
            </a:endParaRPr>
          </a:p>
        </p:txBody>
      </p:sp>
    </p:spTree>
    <p:extLst>
      <p:ext uri="{BB962C8B-B14F-4D97-AF65-F5344CB8AC3E}">
        <p14:creationId xmlns:p14="http://schemas.microsoft.com/office/powerpoint/2010/main" val="36079885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28650" y="365126"/>
            <a:ext cx="7886700" cy="1102675"/>
          </a:xfrm>
          <a:prstGeom prst="rect">
            <a:avLst/>
          </a:prstGeom>
        </p:spPr>
        <p:txBody>
          <a:bodyPr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err="1">
                <a:cs typeface="Calibri Light"/>
              </a:rPr>
              <a:t>Cwrdd</a:t>
            </a:r>
            <a:endParaRPr lang="en-GB" sz="4000" b="1" dirty="0">
              <a:cs typeface="Calibri Light"/>
            </a:endParaRPr>
          </a:p>
          <a:p>
            <a:r>
              <a:rPr lang="en-GB" sz="4000" b="1" dirty="0">
                <a:cs typeface="Calibri Light"/>
              </a:rPr>
              <a:t>Meet</a:t>
            </a:r>
          </a:p>
        </p:txBody>
      </p:sp>
      <p:sp>
        <p:nvSpPr>
          <p:cNvPr id="4" name="Title 3">
            <a:extLst>
              <a:ext uri="{FF2B5EF4-FFF2-40B4-BE49-F238E27FC236}">
                <a16:creationId xmlns="" xmlns:a16="http://schemas.microsoft.com/office/drawing/2014/main" id="{262A43DC-6716-41F7-9232-28E7976A93A8}"/>
              </a:ext>
            </a:extLst>
          </p:cNvPr>
          <p:cNvSpPr>
            <a:spLocks noGrp="1"/>
          </p:cNvSpPr>
          <p:nvPr>
            <p:ph type="title"/>
          </p:nvPr>
        </p:nvSpPr>
        <p:spPr/>
        <p:txBody>
          <a:bodyPr/>
          <a:lstStyle/>
          <a:p>
            <a:endParaRPr lang="en-US"/>
          </a:p>
        </p:txBody>
      </p:sp>
      <p:sp>
        <p:nvSpPr>
          <p:cNvPr id="5" name="Content Placeholder 4">
            <a:extLst>
              <a:ext uri="{FF2B5EF4-FFF2-40B4-BE49-F238E27FC236}">
                <a16:creationId xmlns="" xmlns:a16="http://schemas.microsoft.com/office/drawing/2014/main" id="{A2758040-B7D7-4118-BB46-404042CAF4AF}"/>
              </a:ext>
            </a:extLst>
          </p:cNvPr>
          <p:cNvSpPr>
            <a:spLocks noGrp="1"/>
          </p:cNvSpPr>
          <p:nvPr>
            <p:ph sz="half" idx="1"/>
          </p:nvPr>
        </p:nvSpPr>
        <p:spPr/>
        <p:txBody>
          <a:bodyPr vert="horz" lIns="91440" tIns="45720" rIns="91440" bIns="45720" rtlCol="0" anchor="t">
            <a:normAutofit/>
          </a:bodyPr>
          <a:lstStyle/>
          <a:p>
            <a:r>
              <a:rPr lang="en-US" dirty="0" err="1" smtClean="0"/>
              <a:t>Ysgol</a:t>
            </a:r>
            <a:r>
              <a:rPr lang="en-US" dirty="0" smtClean="0"/>
              <a:t> </a:t>
            </a:r>
            <a:r>
              <a:rPr lang="en-US" dirty="0" err="1" smtClean="0"/>
              <a:t>arweiniol</a:t>
            </a:r>
            <a:r>
              <a:rPr lang="en-US" dirty="0" smtClean="0"/>
              <a:t> </a:t>
            </a:r>
            <a:r>
              <a:rPr lang="en-US" dirty="0" err="1" smtClean="0"/>
              <a:t>i</a:t>
            </a:r>
            <a:r>
              <a:rPr lang="en-US" dirty="0" smtClean="0"/>
              <a:t> </a:t>
            </a:r>
            <a:r>
              <a:rPr lang="en-US" dirty="0" err="1" smtClean="0"/>
              <a:t>gynnwys</a:t>
            </a:r>
            <a:r>
              <a:rPr lang="en-US" dirty="0" smtClean="0"/>
              <a:t> </a:t>
            </a:r>
            <a:r>
              <a:rPr lang="en-US" dirty="0" err="1" smtClean="0"/>
              <a:t>gwybodaeth</a:t>
            </a:r>
            <a:r>
              <a:rPr lang="en-US" dirty="0" smtClean="0"/>
              <a:t> </a:t>
            </a:r>
            <a:r>
              <a:rPr lang="en-US" dirty="0" err="1" smtClean="0"/>
              <a:t>diwrnod</a:t>
            </a:r>
            <a:r>
              <a:rPr lang="en-US" dirty="0" smtClean="0"/>
              <a:t> </a:t>
            </a:r>
            <a:r>
              <a:rPr lang="en-US" dirty="0" err="1" smtClean="0"/>
              <a:t>Cwrdd</a:t>
            </a:r>
            <a:r>
              <a:rPr lang="en-US" dirty="0" smtClean="0"/>
              <a:t> </a:t>
            </a:r>
            <a:r>
              <a:rPr lang="en-US" dirty="0" err="1" smtClean="0"/>
              <a:t>yr</a:t>
            </a:r>
            <a:r>
              <a:rPr lang="en-US" dirty="0" smtClean="0"/>
              <a:t> </a:t>
            </a:r>
            <a:r>
              <a:rPr lang="en-US" dirty="0" err="1" smtClean="0"/>
              <a:t>ysgol</a:t>
            </a:r>
            <a:r>
              <a:rPr lang="en-US" dirty="0" smtClean="0"/>
              <a:t> </a:t>
            </a:r>
            <a:r>
              <a:rPr lang="en-US" dirty="0" err="1" smtClean="0"/>
              <a:t>arweiniol</a:t>
            </a:r>
            <a:r>
              <a:rPr lang="en-US" dirty="0" smtClean="0"/>
              <a:t> fan </a:t>
            </a:r>
            <a:r>
              <a:rPr lang="en-US" dirty="0" err="1" smtClean="0"/>
              <a:t>hyn</a:t>
            </a:r>
            <a:r>
              <a:rPr lang="en-US" dirty="0" smtClean="0"/>
              <a:t>.</a:t>
            </a:r>
            <a:endParaRPr lang="en-US" dirty="0"/>
          </a:p>
        </p:txBody>
      </p:sp>
      <p:sp>
        <p:nvSpPr>
          <p:cNvPr id="6" name="Content Placeholder 5">
            <a:extLst>
              <a:ext uri="{FF2B5EF4-FFF2-40B4-BE49-F238E27FC236}">
                <a16:creationId xmlns="" xmlns:a16="http://schemas.microsoft.com/office/drawing/2014/main" id="{D3F56103-74E7-4891-A7FC-C414081984D2}"/>
              </a:ext>
            </a:extLst>
          </p:cNvPr>
          <p:cNvSpPr>
            <a:spLocks noGrp="1"/>
          </p:cNvSpPr>
          <p:nvPr>
            <p:ph sz="half" idx="2"/>
          </p:nvPr>
        </p:nvSpPr>
        <p:spPr/>
        <p:txBody>
          <a:bodyPr/>
          <a:lstStyle/>
          <a:p>
            <a:r>
              <a:rPr lang="en-US" dirty="0">
                <a:cs typeface="Calibri"/>
              </a:rPr>
              <a:t>Lead school to add Meet day </a:t>
            </a:r>
            <a:r>
              <a:rPr lang="en-US" dirty="0" smtClean="0">
                <a:cs typeface="Calibri"/>
              </a:rPr>
              <a:t>information </a:t>
            </a:r>
            <a:r>
              <a:rPr lang="en-US" dirty="0">
                <a:cs typeface="Calibri"/>
              </a:rPr>
              <a:t>here.</a:t>
            </a:r>
            <a:endParaRPr lang="en-US" dirty="0"/>
          </a:p>
          <a:p>
            <a:endParaRPr lang="en-US" dirty="0"/>
          </a:p>
        </p:txBody>
      </p:sp>
    </p:spTree>
    <p:extLst>
      <p:ext uri="{BB962C8B-B14F-4D97-AF65-F5344CB8AC3E}">
        <p14:creationId xmlns:p14="http://schemas.microsoft.com/office/powerpoint/2010/main" val="8372459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13631" y="149466"/>
            <a:ext cx="7886700" cy="1102675"/>
          </a:xfrm>
          <a:prstGeom prst="rect">
            <a:avLst/>
          </a:prstGeom>
        </p:spPr>
        <p:txBody>
          <a:bodyPr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err="1">
                <a:latin typeface="+mn-lt"/>
                <a:cs typeface="Calibri Light"/>
              </a:rPr>
              <a:t>Profi</a:t>
            </a:r>
            <a:endParaRPr lang="en-GB" sz="4000" b="1" dirty="0">
              <a:latin typeface="+mn-lt"/>
              <a:cs typeface="Calibri Light"/>
            </a:endParaRPr>
          </a:p>
          <a:p>
            <a:r>
              <a:rPr lang="en-GB" sz="4000" b="1" dirty="0">
                <a:latin typeface="+mn-lt"/>
              </a:rPr>
              <a:t>Test</a:t>
            </a:r>
            <a:endParaRPr lang="en-GB" sz="4000" b="1" dirty="0">
              <a:latin typeface="+mn-lt"/>
              <a:cs typeface="Calibri Light"/>
            </a:endParaRPr>
          </a:p>
        </p:txBody>
      </p:sp>
      <p:sp>
        <p:nvSpPr>
          <p:cNvPr id="7" name="Content Placeholder 2"/>
          <p:cNvSpPr txBox="1">
            <a:spLocks/>
          </p:cNvSpPr>
          <p:nvPr/>
        </p:nvSpPr>
        <p:spPr>
          <a:xfrm>
            <a:off x="4817659" y="1210449"/>
            <a:ext cx="4068566" cy="361967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t>In your placement school, follow the model from the meet day to find out about the school’s strategic plan, and identify an aspect which links to </a:t>
            </a:r>
            <a:r>
              <a:rPr lang="en-GB" sz="2000" dirty="0" smtClean="0"/>
              <a:t>community.</a:t>
            </a:r>
            <a:endParaRPr lang="en-GB" sz="2000" dirty="0"/>
          </a:p>
          <a:p>
            <a:r>
              <a:rPr lang="en-GB" sz="2000" dirty="0"/>
              <a:t>During the test phase explore how that priority was identified, how it was developed, what it looks like in practice, how it has been (or will be) evaluated for impact. You should identify any specific groups who were targeted and why. </a:t>
            </a:r>
          </a:p>
          <a:p>
            <a:r>
              <a:rPr lang="en-GB" sz="2000" dirty="0"/>
              <a:t>Arrange to speak to key members of staff who are linked to the strategy. </a:t>
            </a:r>
          </a:p>
        </p:txBody>
      </p:sp>
      <p:sp>
        <p:nvSpPr>
          <p:cNvPr id="5" name="Content Placeholder 2"/>
          <p:cNvSpPr txBox="1">
            <a:spLocks/>
          </p:cNvSpPr>
          <p:nvPr/>
        </p:nvSpPr>
        <p:spPr>
          <a:xfrm>
            <a:off x="378218" y="1198902"/>
            <a:ext cx="4207430" cy="361967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err="1"/>
              <a:t>Yn</a:t>
            </a:r>
            <a:r>
              <a:rPr lang="en-GB" sz="2000" dirty="0"/>
              <a:t> </a:t>
            </a:r>
            <a:r>
              <a:rPr lang="en-GB" sz="2000" dirty="0" err="1"/>
              <a:t>eich</a:t>
            </a:r>
            <a:r>
              <a:rPr lang="en-GB" sz="2000" dirty="0"/>
              <a:t> </a:t>
            </a:r>
            <a:r>
              <a:rPr lang="en-GB" sz="2000" dirty="0" err="1"/>
              <a:t>ysgol</a:t>
            </a:r>
            <a:r>
              <a:rPr lang="en-GB" sz="2000" dirty="0"/>
              <a:t> </a:t>
            </a:r>
            <a:r>
              <a:rPr lang="en-GB" sz="2000" dirty="0" err="1" smtClean="0"/>
              <a:t>lleoliad</a:t>
            </a:r>
            <a:r>
              <a:rPr lang="en-GB" sz="2000" dirty="0"/>
              <a:t>, </a:t>
            </a:r>
            <a:r>
              <a:rPr lang="en-GB" sz="2000" dirty="0" err="1"/>
              <a:t>dilynwch</a:t>
            </a:r>
            <a:r>
              <a:rPr lang="en-GB" sz="2000" dirty="0"/>
              <a:t> y model </a:t>
            </a:r>
            <a:r>
              <a:rPr lang="en-GB" sz="2000" dirty="0" err="1"/>
              <a:t>o'r</a:t>
            </a:r>
            <a:r>
              <a:rPr lang="en-GB" sz="2000" dirty="0"/>
              <a:t> </a:t>
            </a:r>
            <a:r>
              <a:rPr lang="en-GB" sz="2000" dirty="0" err="1"/>
              <a:t>diwrnod</a:t>
            </a:r>
            <a:r>
              <a:rPr lang="en-GB" sz="2000" dirty="0"/>
              <a:t> </a:t>
            </a:r>
            <a:r>
              <a:rPr lang="en-GB" sz="2000" dirty="0" err="1" smtClean="0"/>
              <a:t>cwrdd</a:t>
            </a:r>
            <a:r>
              <a:rPr lang="en-GB" sz="2000" dirty="0" smtClean="0"/>
              <a:t> </a:t>
            </a:r>
            <a:r>
              <a:rPr lang="en-GB" sz="2000" dirty="0" err="1"/>
              <a:t>i</a:t>
            </a:r>
            <a:r>
              <a:rPr lang="en-GB" sz="2000" dirty="0"/>
              <a:t> </a:t>
            </a:r>
            <a:r>
              <a:rPr lang="en-GB" sz="2000" dirty="0" err="1"/>
              <a:t>ddarganfod</a:t>
            </a:r>
            <a:r>
              <a:rPr lang="en-GB" sz="2000" dirty="0"/>
              <a:t> </a:t>
            </a:r>
            <a:r>
              <a:rPr lang="en-GB" sz="2000" dirty="0" err="1"/>
              <a:t>mwy</a:t>
            </a:r>
            <a:r>
              <a:rPr lang="en-GB" sz="2000" dirty="0"/>
              <a:t> am </a:t>
            </a:r>
            <a:r>
              <a:rPr lang="en-GB" sz="2000" dirty="0" err="1"/>
              <a:t>gynllun</a:t>
            </a:r>
            <a:r>
              <a:rPr lang="en-GB" sz="2000" dirty="0"/>
              <a:t> </a:t>
            </a:r>
            <a:r>
              <a:rPr lang="en-GB" sz="2000" dirty="0" err="1"/>
              <a:t>strategol</a:t>
            </a:r>
            <a:r>
              <a:rPr lang="en-GB" sz="2000" dirty="0"/>
              <a:t> </a:t>
            </a:r>
            <a:r>
              <a:rPr lang="en-GB" sz="2000" dirty="0" err="1"/>
              <a:t>yr</a:t>
            </a:r>
            <a:r>
              <a:rPr lang="en-GB" sz="2000" dirty="0"/>
              <a:t> </a:t>
            </a:r>
            <a:r>
              <a:rPr lang="en-GB" sz="2000" dirty="0" err="1"/>
              <a:t>ysgol</a:t>
            </a:r>
            <a:r>
              <a:rPr lang="en-GB" sz="2000" dirty="0"/>
              <a:t>, a </a:t>
            </a:r>
            <a:r>
              <a:rPr lang="en-GB" sz="2000" dirty="0" err="1" smtClean="0"/>
              <a:t>nodwch</a:t>
            </a:r>
            <a:r>
              <a:rPr lang="en-GB" sz="2000" dirty="0" smtClean="0"/>
              <a:t> </a:t>
            </a:r>
            <a:r>
              <a:rPr lang="en-GB" sz="2000" dirty="0" err="1"/>
              <a:t>agwedd</a:t>
            </a:r>
            <a:r>
              <a:rPr lang="en-GB" sz="2000" dirty="0"/>
              <a:t> </a:t>
            </a:r>
            <a:r>
              <a:rPr lang="en-GB" sz="2000" dirty="0" err="1"/>
              <a:t>sy'n</a:t>
            </a:r>
            <a:r>
              <a:rPr lang="en-GB" sz="2000" dirty="0"/>
              <a:t> </a:t>
            </a:r>
            <a:r>
              <a:rPr lang="en-GB" sz="2000" dirty="0" err="1"/>
              <a:t>cysylltu</a:t>
            </a:r>
            <a:r>
              <a:rPr lang="en-GB" sz="2000" dirty="0"/>
              <a:t> </a:t>
            </a:r>
            <a:r>
              <a:rPr lang="en-GB" sz="2000" dirty="0" err="1"/>
              <a:t>â'r</a:t>
            </a:r>
            <a:r>
              <a:rPr lang="en-GB" sz="2000" dirty="0"/>
              <a:t> </a:t>
            </a:r>
            <a:r>
              <a:rPr lang="en-GB" sz="2000" dirty="0" err="1" smtClean="0"/>
              <a:t>gymuned</a:t>
            </a:r>
            <a:r>
              <a:rPr lang="en-GB" sz="2000" dirty="0" smtClean="0"/>
              <a:t>.</a:t>
            </a:r>
            <a:endParaRPr lang="en-GB" sz="2000" dirty="0"/>
          </a:p>
          <a:p>
            <a:r>
              <a:rPr lang="en-GB" sz="2000" dirty="0" err="1"/>
              <a:t>Yn</a:t>
            </a:r>
            <a:r>
              <a:rPr lang="en-GB" sz="2000" dirty="0"/>
              <a:t> </a:t>
            </a:r>
            <a:r>
              <a:rPr lang="en-GB" sz="2000" dirty="0" err="1"/>
              <a:t>ystod</a:t>
            </a:r>
            <a:r>
              <a:rPr lang="en-GB" sz="2000" dirty="0"/>
              <a:t> y </a:t>
            </a:r>
            <a:r>
              <a:rPr lang="en-GB" sz="2000" dirty="0" err="1"/>
              <a:t>cyfnod</a:t>
            </a:r>
            <a:r>
              <a:rPr lang="en-GB" sz="2000" dirty="0"/>
              <a:t> </a:t>
            </a:r>
            <a:r>
              <a:rPr lang="en-GB" sz="2000" dirty="0" err="1" smtClean="0"/>
              <a:t>profi</a:t>
            </a:r>
            <a:r>
              <a:rPr lang="en-GB" sz="2000" dirty="0" smtClean="0"/>
              <a:t>, </a:t>
            </a:r>
            <a:r>
              <a:rPr lang="en-GB" sz="2000" dirty="0" err="1"/>
              <a:t>archwiliwch</a:t>
            </a:r>
            <a:r>
              <a:rPr lang="en-GB" sz="2000" dirty="0"/>
              <a:t> </a:t>
            </a:r>
            <a:r>
              <a:rPr lang="en-GB" sz="2000" dirty="0" err="1"/>
              <a:t>sut</a:t>
            </a:r>
            <a:r>
              <a:rPr lang="en-GB" sz="2000" dirty="0"/>
              <a:t> y </a:t>
            </a:r>
            <a:r>
              <a:rPr lang="en-GB" sz="2000" dirty="0" err="1"/>
              <a:t>nodwyd</a:t>
            </a:r>
            <a:r>
              <a:rPr lang="en-GB" sz="2000" dirty="0"/>
              <a:t> y </a:t>
            </a:r>
            <a:r>
              <a:rPr lang="en-GB" sz="2000" dirty="0" err="1"/>
              <a:t>flaenoriaeth</a:t>
            </a:r>
            <a:r>
              <a:rPr lang="en-GB" sz="2000" dirty="0"/>
              <a:t> </a:t>
            </a:r>
            <a:r>
              <a:rPr lang="en-GB" sz="2000" dirty="0" err="1"/>
              <a:t>honno</a:t>
            </a:r>
            <a:r>
              <a:rPr lang="en-GB" sz="2000" dirty="0"/>
              <a:t>, </a:t>
            </a:r>
            <a:r>
              <a:rPr lang="en-GB" sz="2000" dirty="0" err="1"/>
              <a:t>sut</a:t>
            </a:r>
            <a:r>
              <a:rPr lang="en-GB" sz="2000" dirty="0"/>
              <a:t> y </a:t>
            </a:r>
            <a:r>
              <a:rPr lang="en-GB" sz="2000" dirty="0" err="1"/>
              <a:t>cafodd</a:t>
            </a:r>
            <a:r>
              <a:rPr lang="en-GB" sz="2000" dirty="0"/>
              <a:t> </a:t>
            </a:r>
            <a:r>
              <a:rPr lang="en-GB" sz="2000" dirty="0" err="1"/>
              <a:t>ei</a:t>
            </a:r>
            <a:r>
              <a:rPr lang="en-GB" sz="2000" dirty="0"/>
              <a:t> </a:t>
            </a:r>
            <a:r>
              <a:rPr lang="en-GB" sz="2000" dirty="0" err="1"/>
              <a:t>datblygu</a:t>
            </a:r>
            <a:r>
              <a:rPr lang="en-GB" sz="2000" dirty="0"/>
              <a:t>, </a:t>
            </a:r>
            <a:r>
              <a:rPr lang="en-GB" sz="2000" dirty="0" err="1"/>
              <a:t>sut</a:t>
            </a:r>
            <a:r>
              <a:rPr lang="en-GB" sz="2000" dirty="0"/>
              <a:t> </a:t>
            </a:r>
            <a:r>
              <a:rPr lang="en-GB" sz="2000" dirty="0" err="1"/>
              <a:t>olwg</a:t>
            </a:r>
            <a:r>
              <a:rPr lang="en-GB" sz="2000" dirty="0"/>
              <a:t> </a:t>
            </a:r>
            <a:r>
              <a:rPr lang="en-GB" sz="2000" dirty="0" err="1"/>
              <a:t>sydd</a:t>
            </a:r>
            <a:r>
              <a:rPr lang="en-GB" sz="2000" dirty="0"/>
              <a:t> </a:t>
            </a:r>
            <a:r>
              <a:rPr lang="en-GB" sz="2000" dirty="0" err="1"/>
              <a:t>arni</a:t>
            </a:r>
            <a:r>
              <a:rPr lang="en-GB" sz="2000" dirty="0"/>
              <a:t> </a:t>
            </a:r>
            <a:r>
              <a:rPr lang="en-GB" sz="2000" dirty="0" err="1"/>
              <a:t>yn</a:t>
            </a:r>
            <a:r>
              <a:rPr lang="en-GB" sz="2000" dirty="0"/>
              <a:t> </a:t>
            </a:r>
            <a:r>
              <a:rPr lang="en-GB" sz="2000" dirty="0" err="1"/>
              <a:t>ymarferol</a:t>
            </a:r>
            <a:r>
              <a:rPr lang="en-GB" sz="2000" dirty="0"/>
              <a:t>, </a:t>
            </a:r>
            <a:r>
              <a:rPr lang="en-GB" sz="2000" dirty="0" err="1"/>
              <a:t>sut</a:t>
            </a:r>
            <a:r>
              <a:rPr lang="en-GB" sz="2000" dirty="0"/>
              <a:t> </a:t>
            </a:r>
            <a:r>
              <a:rPr lang="en-GB" sz="2000" dirty="0" err="1"/>
              <a:t>mae</a:t>
            </a:r>
            <a:r>
              <a:rPr lang="en-GB" sz="2000" dirty="0"/>
              <a:t> (</a:t>
            </a:r>
            <a:r>
              <a:rPr lang="en-GB" sz="2000" dirty="0" err="1"/>
              <a:t>neu</a:t>
            </a:r>
            <a:r>
              <a:rPr lang="en-GB" sz="2000" dirty="0"/>
              <a:t> a </a:t>
            </a:r>
            <a:r>
              <a:rPr lang="en-GB" sz="2000" dirty="0" err="1"/>
              <a:t>fydd</a:t>
            </a:r>
            <a:r>
              <a:rPr lang="en-GB" sz="2000" dirty="0"/>
              <a:t>) </a:t>
            </a:r>
            <a:r>
              <a:rPr lang="en-GB" sz="2000" dirty="0" err="1"/>
              <a:t>yn</a:t>
            </a:r>
            <a:r>
              <a:rPr lang="en-GB" sz="2000" dirty="0"/>
              <a:t> </a:t>
            </a:r>
            <a:r>
              <a:rPr lang="en-GB" sz="2000" dirty="0" err="1"/>
              <a:t>cael</a:t>
            </a:r>
            <a:r>
              <a:rPr lang="en-GB" sz="2000" dirty="0"/>
              <a:t> </a:t>
            </a:r>
            <a:r>
              <a:rPr lang="en-GB" sz="2000" dirty="0" err="1"/>
              <a:t>ei</a:t>
            </a:r>
            <a:r>
              <a:rPr lang="en-GB" sz="2000" dirty="0"/>
              <a:t> </a:t>
            </a:r>
            <a:r>
              <a:rPr lang="en-GB" sz="2000" dirty="0" err="1"/>
              <a:t>gwerthuso</a:t>
            </a:r>
            <a:r>
              <a:rPr lang="en-GB" sz="2000" dirty="0"/>
              <a:t> </a:t>
            </a:r>
            <a:r>
              <a:rPr lang="en-GB" sz="2000" dirty="0" err="1"/>
              <a:t>ar</a:t>
            </a:r>
            <a:r>
              <a:rPr lang="en-GB" sz="2000" dirty="0"/>
              <a:t> </a:t>
            </a:r>
            <a:r>
              <a:rPr lang="en-GB" sz="2000" dirty="0" err="1"/>
              <a:t>gyfer</a:t>
            </a:r>
            <a:r>
              <a:rPr lang="en-GB" sz="2000" dirty="0"/>
              <a:t> </a:t>
            </a:r>
            <a:r>
              <a:rPr lang="en-GB" sz="2000" dirty="0" err="1"/>
              <a:t>effaith</a:t>
            </a:r>
            <a:r>
              <a:rPr lang="en-GB" sz="2000" dirty="0"/>
              <a:t>. </a:t>
            </a:r>
            <a:r>
              <a:rPr lang="en-GB" sz="2000" dirty="0" err="1"/>
              <a:t>Dylech</a:t>
            </a:r>
            <a:r>
              <a:rPr lang="en-GB" sz="2000" dirty="0"/>
              <a:t> </a:t>
            </a:r>
            <a:r>
              <a:rPr lang="en-GB" sz="2000" dirty="0" err="1"/>
              <a:t>nodi</a:t>
            </a:r>
            <a:r>
              <a:rPr lang="en-GB" sz="2000" dirty="0"/>
              <a:t> </a:t>
            </a:r>
            <a:r>
              <a:rPr lang="en-GB" sz="2000" dirty="0" err="1"/>
              <a:t>unrhyw</a:t>
            </a:r>
            <a:r>
              <a:rPr lang="en-GB" sz="2000" dirty="0"/>
              <a:t> </a:t>
            </a:r>
            <a:r>
              <a:rPr lang="en-GB" sz="2000" dirty="0" err="1"/>
              <a:t>grwpiau</a:t>
            </a:r>
            <a:r>
              <a:rPr lang="en-GB" sz="2000" dirty="0"/>
              <a:t> </a:t>
            </a:r>
            <a:r>
              <a:rPr lang="en-GB" sz="2000" dirty="0" err="1"/>
              <a:t>penodol</a:t>
            </a:r>
            <a:r>
              <a:rPr lang="en-GB" sz="2000" dirty="0"/>
              <a:t> a </a:t>
            </a:r>
            <a:r>
              <a:rPr lang="en-GB" sz="2000" dirty="0" err="1"/>
              <a:t>dargedwyd</a:t>
            </a:r>
            <a:r>
              <a:rPr lang="en-GB" sz="2000" dirty="0"/>
              <a:t> a </a:t>
            </a:r>
            <a:r>
              <a:rPr lang="en-GB" sz="2000" dirty="0" err="1"/>
              <a:t>pham</a:t>
            </a:r>
            <a:r>
              <a:rPr lang="en-GB" sz="2000" dirty="0"/>
              <a:t>.</a:t>
            </a:r>
          </a:p>
          <a:p>
            <a:r>
              <a:rPr lang="en-GB" sz="2000" dirty="0" err="1"/>
              <a:t>Trefnwch</a:t>
            </a:r>
            <a:r>
              <a:rPr lang="en-GB" sz="2000" dirty="0"/>
              <a:t> </a:t>
            </a:r>
            <a:r>
              <a:rPr lang="en-GB" sz="2000" dirty="0" err="1"/>
              <a:t>i</a:t>
            </a:r>
            <a:r>
              <a:rPr lang="en-GB" sz="2000" dirty="0"/>
              <a:t> </a:t>
            </a:r>
            <a:r>
              <a:rPr lang="en-GB" sz="2000" dirty="0" err="1"/>
              <a:t>siarad</a:t>
            </a:r>
            <a:r>
              <a:rPr lang="en-GB" sz="2000" dirty="0"/>
              <a:t> ag </a:t>
            </a:r>
            <a:r>
              <a:rPr lang="en-GB" sz="2000" dirty="0" err="1"/>
              <a:t>aelodau</a:t>
            </a:r>
            <a:r>
              <a:rPr lang="en-GB" sz="2000" dirty="0"/>
              <a:t> </a:t>
            </a:r>
            <a:r>
              <a:rPr lang="en-GB" sz="2000" dirty="0" err="1"/>
              <a:t>allweddol</a:t>
            </a:r>
            <a:r>
              <a:rPr lang="en-GB" sz="2000" dirty="0"/>
              <a:t> o staff </a:t>
            </a:r>
            <a:r>
              <a:rPr lang="en-GB" sz="2000" dirty="0" err="1"/>
              <a:t>sy'n</a:t>
            </a:r>
            <a:r>
              <a:rPr lang="en-GB" sz="2000" dirty="0"/>
              <a:t> </a:t>
            </a:r>
            <a:r>
              <a:rPr lang="en-GB" sz="2000" dirty="0" err="1"/>
              <a:t>gysylltiedig</a:t>
            </a:r>
            <a:r>
              <a:rPr lang="en-GB" sz="2000" dirty="0"/>
              <a:t> </a:t>
            </a:r>
            <a:r>
              <a:rPr lang="en-GB" sz="2000" dirty="0" err="1"/>
              <a:t>â'r</a:t>
            </a:r>
            <a:r>
              <a:rPr lang="en-GB" sz="2000" dirty="0"/>
              <a:t> </a:t>
            </a:r>
            <a:r>
              <a:rPr lang="en-GB" sz="2000" dirty="0" err="1"/>
              <a:t>strategaeth</a:t>
            </a:r>
            <a:r>
              <a:rPr lang="en-GB" sz="2000" dirty="0"/>
              <a:t>.</a:t>
            </a:r>
          </a:p>
        </p:txBody>
      </p:sp>
    </p:spTree>
    <p:extLst>
      <p:ext uri="{BB962C8B-B14F-4D97-AF65-F5344CB8AC3E}">
        <p14:creationId xmlns:p14="http://schemas.microsoft.com/office/powerpoint/2010/main" val="593477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28650" y="0"/>
            <a:ext cx="7886700" cy="1102675"/>
          </a:xfrm>
          <a:prstGeom prst="rect">
            <a:avLst/>
          </a:prstGeom>
        </p:spPr>
        <p:txBody>
          <a:bodyPr anchor="t"/>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err="1">
                <a:latin typeface="+mn-lt"/>
                <a:cs typeface="Calibri Light"/>
              </a:rPr>
              <a:t>Rhannu</a:t>
            </a:r>
            <a:endParaRPr lang="en-GB" sz="4000" b="1" dirty="0">
              <a:latin typeface="+mn-lt"/>
              <a:cs typeface="Calibri Light" panose="020F0302020204030204"/>
            </a:endParaRPr>
          </a:p>
          <a:p>
            <a:r>
              <a:rPr lang="en-GB" sz="4000" b="1" dirty="0">
                <a:latin typeface="+mn-lt"/>
                <a:cs typeface="Calibri Light" panose="020F0302020204030204"/>
              </a:rPr>
              <a:t>Share</a:t>
            </a:r>
          </a:p>
        </p:txBody>
      </p:sp>
      <p:sp>
        <p:nvSpPr>
          <p:cNvPr id="3" name="Content Placeholder 2"/>
          <p:cNvSpPr txBox="1">
            <a:spLocks/>
          </p:cNvSpPr>
          <p:nvPr/>
        </p:nvSpPr>
        <p:spPr>
          <a:xfrm>
            <a:off x="628650" y="1695235"/>
            <a:ext cx="3676222" cy="33493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000" dirty="0"/>
          </a:p>
        </p:txBody>
      </p:sp>
      <p:sp>
        <p:nvSpPr>
          <p:cNvPr id="7" name="Content Placeholder 2"/>
          <p:cNvSpPr txBox="1">
            <a:spLocks/>
          </p:cNvSpPr>
          <p:nvPr/>
        </p:nvSpPr>
        <p:spPr>
          <a:xfrm>
            <a:off x="4754711" y="1102675"/>
            <a:ext cx="4068566" cy="3123344"/>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Prepare a 5-10 minute  presentation (it can be PowerPoint, but doesn't have to be) to show your findings. </a:t>
            </a:r>
            <a:endParaRPr lang="en-GB" sz="2400" dirty="0" smtClean="0"/>
          </a:p>
          <a:p>
            <a:r>
              <a:rPr lang="en-GB" sz="2400" dirty="0" smtClean="0"/>
              <a:t>Remember </a:t>
            </a:r>
            <a:r>
              <a:rPr lang="en-GB" sz="2400" dirty="0"/>
              <a:t>to include a degree of criticality and links to any research or theory that you have encountered during the meet and/or test phase. </a:t>
            </a:r>
          </a:p>
        </p:txBody>
      </p:sp>
      <p:sp>
        <p:nvSpPr>
          <p:cNvPr id="4" name="Rectangle 3"/>
          <p:cNvSpPr/>
          <p:nvPr/>
        </p:nvSpPr>
        <p:spPr>
          <a:xfrm>
            <a:off x="320723" y="1107764"/>
            <a:ext cx="4237629" cy="4154984"/>
          </a:xfrm>
          <a:prstGeom prst="rect">
            <a:avLst/>
          </a:prstGeom>
        </p:spPr>
        <p:txBody>
          <a:bodyPr wrap="square">
            <a:spAutoFit/>
          </a:bodyPr>
          <a:lstStyle/>
          <a:p>
            <a:pPr marL="342900" indent="-342900">
              <a:buFont typeface="Arial" panose="020B0604020202020204" pitchFamily="34" charset="0"/>
              <a:buChar char="•"/>
            </a:pPr>
            <a:r>
              <a:rPr lang="en-GB" sz="2400" dirty="0" err="1"/>
              <a:t>Paratowch</a:t>
            </a:r>
            <a:r>
              <a:rPr lang="en-GB" sz="2400" dirty="0"/>
              <a:t> </a:t>
            </a:r>
            <a:r>
              <a:rPr lang="en-GB" sz="2400" dirty="0" err="1"/>
              <a:t>gyflwyniad</a:t>
            </a:r>
            <a:r>
              <a:rPr lang="en-GB" sz="2400" dirty="0"/>
              <a:t> 5-10 </a:t>
            </a:r>
            <a:r>
              <a:rPr lang="en-GB" sz="2400" dirty="0" err="1"/>
              <a:t>munud</a:t>
            </a:r>
            <a:r>
              <a:rPr lang="en-GB" sz="2400" dirty="0"/>
              <a:t> (gall </a:t>
            </a:r>
            <a:r>
              <a:rPr lang="en-GB" sz="2400" dirty="0" err="1"/>
              <a:t>fod</a:t>
            </a:r>
            <a:r>
              <a:rPr lang="en-GB" sz="2400" dirty="0"/>
              <a:t> </a:t>
            </a:r>
            <a:r>
              <a:rPr lang="en-GB" sz="2400" dirty="0" err="1"/>
              <a:t>yn</a:t>
            </a:r>
            <a:r>
              <a:rPr lang="en-GB" sz="2400" dirty="0"/>
              <a:t> PowerPoint, </a:t>
            </a:r>
            <a:r>
              <a:rPr lang="en-GB" sz="2400" dirty="0" err="1"/>
              <a:t>ond</a:t>
            </a:r>
            <a:r>
              <a:rPr lang="en-GB" sz="2400" dirty="0"/>
              <a:t> does dim </a:t>
            </a:r>
            <a:r>
              <a:rPr lang="en-GB" sz="2400" dirty="0" err="1"/>
              <a:t>rhaid</a:t>
            </a:r>
            <a:r>
              <a:rPr lang="en-GB" sz="2400" dirty="0"/>
              <a:t> </a:t>
            </a:r>
            <a:r>
              <a:rPr lang="en-GB" sz="2400" dirty="0" err="1"/>
              <a:t>iddo</a:t>
            </a:r>
            <a:r>
              <a:rPr lang="en-GB" sz="2400" dirty="0"/>
              <a:t> </a:t>
            </a:r>
            <a:r>
              <a:rPr lang="en-GB" sz="2400" dirty="0" err="1"/>
              <a:t>fod</a:t>
            </a:r>
            <a:r>
              <a:rPr lang="en-GB" sz="2400" dirty="0"/>
              <a:t>) </a:t>
            </a:r>
            <a:r>
              <a:rPr lang="en-GB" sz="2400" dirty="0" err="1"/>
              <a:t>i</a:t>
            </a:r>
            <a:r>
              <a:rPr lang="en-GB" sz="2400" dirty="0"/>
              <a:t> </a:t>
            </a:r>
            <a:r>
              <a:rPr lang="en-GB" sz="2400" dirty="0" err="1"/>
              <a:t>ddangos</a:t>
            </a:r>
            <a:r>
              <a:rPr lang="en-GB" sz="2400" dirty="0"/>
              <a:t> </a:t>
            </a:r>
            <a:r>
              <a:rPr lang="en-GB" sz="2400" dirty="0" err="1"/>
              <a:t>eich</a:t>
            </a:r>
            <a:r>
              <a:rPr lang="en-GB" sz="2400" dirty="0"/>
              <a:t> </a:t>
            </a:r>
            <a:r>
              <a:rPr lang="en-GB" sz="2400" dirty="0" err="1"/>
              <a:t>canfyddiadau</a:t>
            </a:r>
            <a:r>
              <a:rPr lang="en-GB" sz="2400" dirty="0"/>
              <a:t>. </a:t>
            </a:r>
            <a:endParaRPr lang="en-GB" sz="2400" dirty="0" smtClean="0"/>
          </a:p>
          <a:p>
            <a:pPr marL="342900" indent="-342900">
              <a:buFont typeface="Arial" panose="020B0604020202020204" pitchFamily="34" charset="0"/>
              <a:buChar char="•"/>
            </a:pPr>
            <a:r>
              <a:rPr lang="en-GB" sz="2400" dirty="0" err="1" smtClean="0"/>
              <a:t>Cofiwch</a:t>
            </a:r>
            <a:r>
              <a:rPr lang="en-GB" sz="2400" dirty="0" smtClean="0"/>
              <a:t> </a:t>
            </a:r>
            <a:r>
              <a:rPr lang="en-GB" sz="2400" dirty="0" err="1"/>
              <a:t>gynnwys</a:t>
            </a:r>
            <a:r>
              <a:rPr lang="en-GB" sz="2400" dirty="0"/>
              <a:t> </a:t>
            </a:r>
            <a:r>
              <a:rPr lang="en-GB" sz="2400" dirty="0" err="1"/>
              <a:t>rhywfaint</a:t>
            </a:r>
            <a:r>
              <a:rPr lang="en-GB" sz="2400" dirty="0"/>
              <a:t> o </a:t>
            </a:r>
            <a:r>
              <a:rPr lang="en-GB" sz="2400" dirty="0" err="1"/>
              <a:t>feirniadaeth</a:t>
            </a:r>
            <a:r>
              <a:rPr lang="en-GB" sz="2400" dirty="0"/>
              <a:t> a </a:t>
            </a:r>
            <a:r>
              <a:rPr lang="en-GB" sz="2400" dirty="0" err="1"/>
              <a:t>chysylltiadau</a:t>
            </a:r>
            <a:r>
              <a:rPr lang="en-GB" sz="2400" dirty="0"/>
              <a:t> ag </a:t>
            </a:r>
            <a:r>
              <a:rPr lang="en-GB" sz="2400" dirty="0" err="1"/>
              <a:t>unrhyw</a:t>
            </a:r>
            <a:r>
              <a:rPr lang="en-GB" sz="2400" dirty="0"/>
              <a:t> </a:t>
            </a:r>
            <a:r>
              <a:rPr lang="en-GB" sz="2400" dirty="0" err="1"/>
              <a:t>ymchwil</a:t>
            </a:r>
            <a:r>
              <a:rPr lang="en-GB" sz="2400" dirty="0"/>
              <a:t> </a:t>
            </a:r>
            <a:r>
              <a:rPr lang="en-GB" sz="2400" dirty="0" err="1"/>
              <a:t>neu</a:t>
            </a:r>
            <a:r>
              <a:rPr lang="en-GB" sz="2400" dirty="0"/>
              <a:t> </a:t>
            </a:r>
            <a:r>
              <a:rPr lang="en-GB" sz="2400" dirty="0" err="1"/>
              <a:t>theori</a:t>
            </a:r>
            <a:r>
              <a:rPr lang="en-GB" sz="2400" dirty="0"/>
              <a:t> </a:t>
            </a:r>
            <a:r>
              <a:rPr lang="en-GB" sz="2400" dirty="0" err="1"/>
              <a:t>rydych</a:t>
            </a:r>
            <a:r>
              <a:rPr lang="en-GB" sz="2400" dirty="0"/>
              <a:t> chi </a:t>
            </a:r>
            <a:r>
              <a:rPr lang="en-GB" sz="2400" dirty="0" err="1"/>
              <a:t>wedi</a:t>
            </a:r>
            <a:r>
              <a:rPr lang="en-GB" sz="2400" dirty="0"/>
              <a:t> </a:t>
            </a:r>
            <a:r>
              <a:rPr lang="en-GB" sz="2400" dirty="0" err="1"/>
              <a:t>dod</a:t>
            </a:r>
            <a:r>
              <a:rPr lang="en-GB" sz="2400" dirty="0"/>
              <a:t> </a:t>
            </a:r>
            <a:r>
              <a:rPr lang="en-GB" sz="2400" dirty="0" err="1"/>
              <a:t>ar</a:t>
            </a:r>
            <a:r>
              <a:rPr lang="en-GB" sz="2400" dirty="0"/>
              <a:t> </a:t>
            </a:r>
            <a:r>
              <a:rPr lang="en-GB" sz="2400" dirty="0" err="1"/>
              <a:t>eu</a:t>
            </a:r>
            <a:r>
              <a:rPr lang="en-GB" sz="2400" dirty="0"/>
              <a:t> </a:t>
            </a:r>
            <a:r>
              <a:rPr lang="en-GB" sz="2400" dirty="0" err="1"/>
              <a:t>traws</a:t>
            </a:r>
            <a:r>
              <a:rPr lang="en-GB" sz="2400" dirty="0"/>
              <a:t> </a:t>
            </a:r>
            <a:r>
              <a:rPr lang="en-GB" sz="2400" dirty="0" err="1"/>
              <a:t>yn</a:t>
            </a:r>
            <a:r>
              <a:rPr lang="en-GB" sz="2400" dirty="0"/>
              <a:t> </a:t>
            </a:r>
            <a:r>
              <a:rPr lang="en-GB" sz="2400" dirty="0" err="1"/>
              <a:t>ystod</a:t>
            </a:r>
            <a:r>
              <a:rPr lang="en-GB" sz="2400" dirty="0"/>
              <a:t> y </a:t>
            </a:r>
            <a:r>
              <a:rPr lang="en-GB" sz="2400" dirty="0" err="1"/>
              <a:t>cyfnod</a:t>
            </a:r>
            <a:r>
              <a:rPr lang="en-GB" sz="2400" dirty="0"/>
              <a:t> </a:t>
            </a:r>
            <a:r>
              <a:rPr lang="en-GB" sz="2400" dirty="0" err="1"/>
              <a:t>cwrdd</a:t>
            </a:r>
            <a:r>
              <a:rPr lang="en-GB" sz="2400" dirty="0"/>
              <a:t> a / </a:t>
            </a:r>
            <a:r>
              <a:rPr lang="en-GB" sz="2400" dirty="0" err="1"/>
              <a:t>neu</a:t>
            </a:r>
            <a:r>
              <a:rPr lang="en-GB" sz="2400" dirty="0"/>
              <a:t> </a:t>
            </a:r>
            <a:r>
              <a:rPr lang="en-GB" sz="2400" dirty="0" err="1" smtClean="0"/>
              <a:t>brofi</a:t>
            </a:r>
            <a:r>
              <a:rPr lang="en-GB" sz="2400" dirty="0" smtClean="0"/>
              <a:t>.</a:t>
            </a:r>
            <a:endParaRPr lang="en-GB" sz="2400" dirty="0"/>
          </a:p>
        </p:txBody>
      </p:sp>
    </p:spTree>
    <p:extLst>
      <p:ext uri="{BB962C8B-B14F-4D97-AF65-F5344CB8AC3E}">
        <p14:creationId xmlns:p14="http://schemas.microsoft.com/office/powerpoint/2010/main" val="5276328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0B9DF921B5A7A4FA9BA9DFFF4EC9399" ma:contentTypeVersion="26" ma:contentTypeDescription="Create a new document." ma:contentTypeScope="" ma:versionID="3f0a3e847257624bd5f00e970315c1c0">
  <xsd:schema xmlns:xsd="http://www.w3.org/2001/XMLSchema" xmlns:xs="http://www.w3.org/2001/XMLSchema" xmlns:p="http://schemas.microsoft.com/office/2006/metadata/properties" xmlns:ns3="187a2bee-0fe6-44de-ab54-6430ee518e14" xmlns:ns4="6003df89-8e1b-4d83-9d41-d74030b0b52c" targetNamespace="http://schemas.microsoft.com/office/2006/metadata/properties" ma:root="true" ma:fieldsID="a6be236cc9220707b67d5fac8e9f3fa7" ns3:_="" ns4:_="">
    <xsd:import namespace="187a2bee-0fe6-44de-ab54-6430ee518e14"/>
    <xsd:import namespace="6003df89-8e1b-4d83-9d41-d74030b0b52c"/>
    <xsd:element name="properties">
      <xsd:complexType>
        <xsd:sequence>
          <xsd:element name="documentManagement">
            <xsd:complexType>
              <xsd:all>
                <xsd:element ref="ns3:NotebookType" minOccurs="0"/>
                <xsd:element ref="ns3:FolderType" minOccurs="0"/>
                <xsd:element ref="ns3:Owner" minOccurs="0"/>
                <xsd:element ref="ns3:DefaultSectionNames" minOccurs="0"/>
                <xsd:element ref="ns3:Templates" minOccurs="0"/>
                <xsd:element ref="ns3:CultureName" minOccurs="0"/>
                <xsd:element ref="ns3:AppVersion" minOccurs="0"/>
                <xsd:element ref="ns3:Teachers" minOccurs="0"/>
                <xsd:element ref="ns3:Students" minOccurs="0"/>
                <xsd:element ref="ns3:Student_Group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4:SharedWithUsers" minOccurs="0"/>
                <xsd:element ref="ns4:SharedWithDetails" minOccurs="0"/>
                <xsd:element ref="ns4:SharingHintHash" minOccurs="0"/>
                <xsd:element ref="ns3:MediaServiceMetadata" minOccurs="0"/>
                <xsd:element ref="ns3:MediaServiceFastMetadata" minOccurs="0"/>
                <xsd:element ref="ns3:MediaServiceDateTaken" minOccurs="0"/>
                <xsd:element ref="ns3:MediaServiceLocation" minOccurs="0"/>
                <xsd:element ref="ns3:MediaServiceAutoTags" minOccurs="0"/>
                <xsd:element ref="ns3:MediaServiceOCR" minOccurs="0"/>
                <xsd:element ref="ns3:TeamsChannelId" minOccurs="0"/>
                <xsd:element ref="ns3:IsNotebookLocke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7a2bee-0fe6-44de-ab54-6430ee518e14"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Owner" ma:index="10"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faultSectionNames" ma:index="11" nillable="true" ma:displayName="Default Section Names" ma:internalName="DefaultSectionNames">
      <xsd:simpleType>
        <xsd:restriction base="dms:Note">
          <xsd:maxLength value="255"/>
        </xsd:restriction>
      </xsd:simpleType>
    </xsd:element>
    <xsd:element name="Templates" ma:index="12" nillable="true" ma:displayName="Templates" ma:internalName="Templates">
      <xsd:simpleType>
        <xsd:restriction base="dms:Note">
          <xsd:maxLength value="255"/>
        </xsd:restriction>
      </xsd:simpleType>
    </xsd:element>
    <xsd:element name="CultureName" ma:index="13" nillable="true" ma:displayName="Culture Name" ma:internalName="CultureName">
      <xsd:simpleType>
        <xsd:restriction base="dms:Text"/>
      </xsd:simpleType>
    </xsd:element>
    <xsd:element name="AppVersion" ma:index="14" nillable="true" ma:displayName="App Version" ma:internalName="AppVersion">
      <xsd:simpleType>
        <xsd:restriction base="dms:Text"/>
      </xsd:simpleType>
    </xsd:element>
    <xsd:element name="Teachers" ma:index="15"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16"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17"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nvited_Teachers" ma:index="18" nillable="true" ma:displayName="Invited Teachers" ma:internalName="Invited_Teachers">
      <xsd:simpleType>
        <xsd:restriction base="dms:Note">
          <xsd:maxLength value="255"/>
        </xsd:restriction>
      </xsd:simpleType>
    </xsd:element>
    <xsd:element name="Invited_Students" ma:index="19" nillable="true" ma:displayName="Invited Students" ma:internalName="Invited_Students">
      <xsd:simpleType>
        <xsd:restriction base="dms:Note">
          <xsd:maxLength value="255"/>
        </xsd:restriction>
      </xsd:simpleType>
    </xsd:element>
    <xsd:element name="Self_Registration_Enabled" ma:index="20" nillable="true" ma:displayName="Self Registration Enabled" ma:internalName="Self_Registration_Enabled">
      <xsd:simpleType>
        <xsd:restriction base="dms:Boolean"/>
      </xsd:simpleType>
    </xsd:element>
    <xsd:element name="Has_Teacher_Only_SectionGroup" ma:index="21" nillable="true" ma:displayName="Has Teacher Only SectionGroup" ma:internalName="Has_Teacher_Only_SectionGroup">
      <xsd:simpleType>
        <xsd:restriction base="dms:Boolean"/>
      </xsd:simpleType>
    </xsd:element>
    <xsd:element name="Is_Collaboration_Space_Locked" ma:index="22" nillable="true" ma:displayName="Is Collaboration Space Locked" ma:internalName="Is_Collaboration_Space_Locked">
      <xsd:simpleType>
        <xsd:restriction base="dms:Boolean"/>
      </xsd:simpleType>
    </xsd:element>
    <xsd:element name="MediaServiceMetadata" ma:index="26" nillable="true" ma:displayName="MediaServiceMetadata" ma:description="" ma:hidden="true" ma:internalName="MediaServiceMetadata" ma:readOnly="true">
      <xsd:simpleType>
        <xsd:restriction base="dms:Note"/>
      </xsd:simpleType>
    </xsd:element>
    <xsd:element name="MediaServiceFastMetadata" ma:index="27" nillable="true" ma:displayName="MediaServiceFastMetadata" ma:description="" ma:hidden="true" ma:internalName="MediaServiceFastMetadata" ma:readOnly="true">
      <xsd:simpleType>
        <xsd:restriction base="dms:Note"/>
      </xsd:simpleType>
    </xsd:element>
    <xsd:element name="MediaServiceDateTaken" ma:index="28" nillable="true" ma:displayName="MediaServiceDateTaken" ma:hidden="true" ma:internalName="MediaServiceDateTaken" ma:readOnly="true">
      <xsd:simpleType>
        <xsd:restriction base="dms:Text"/>
      </xsd:simpleType>
    </xsd:element>
    <xsd:element name="MediaServiceLocation" ma:index="29" nillable="true" ma:displayName="MediaServiceLocation" ma:internalName="MediaServiceLocation" ma:readOnly="true">
      <xsd:simpleType>
        <xsd:restriction base="dms:Text"/>
      </xsd:simpleType>
    </xsd:element>
    <xsd:element name="MediaServiceAutoTags" ma:index="30" nillable="true" ma:displayName="MediaServiceAutoTags" ma:internalName="MediaServiceAutoTags" ma:readOnly="true">
      <xsd:simpleType>
        <xsd:restriction base="dms:Text"/>
      </xsd:simpleType>
    </xsd:element>
    <xsd:element name="MediaServiceOCR" ma:index="31" nillable="true" ma:displayName="MediaServiceOCR" ma:internalName="MediaServiceOCR" ma:readOnly="true">
      <xsd:simpleType>
        <xsd:restriction base="dms:Note">
          <xsd:maxLength value="255"/>
        </xsd:restriction>
      </xsd:simpleType>
    </xsd:element>
    <xsd:element name="TeamsChannelId" ma:index="32" nillable="true" ma:displayName="Teams Channel Id" ma:internalName="TeamsChannelId">
      <xsd:simpleType>
        <xsd:restriction base="dms:Text"/>
      </xsd:simpleType>
    </xsd:element>
    <xsd:element name="IsNotebookLocked" ma:index="33" nillable="true" ma:displayName="Is Notebook Locked" ma:internalName="IsNotebookLocke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6003df89-8e1b-4d83-9d41-d74030b0b52c" elementFormDefault="qualified">
    <xsd:import namespace="http://schemas.microsoft.com/office/2006/documentManagement/types"/>
    <xsd:import namespace="http://schemas.microsoft.com/office/infopath/2007/PartnerControls"/>
    <xsd:element name="SharedWithUsers" ma:index="23"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description="" ma:internalName="SharedWithDetails" ma:readOnly="true">
      <xsd:simpleType>
        <xsd:restriction base="dms:Note">
          <xsd:maxLength value="255"/>
        </xsd:restriction>
      </xsd:simpleType>
    </xsd:element>
    <xsd:element name="SharingHintHash" ma:index="25" nillable="true" ma:displayName="Sharing Hint Hash" ma:description=""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eachers xmlns="187a2bee-0fe6-44de-ab54-6430ee518e14">
      <UserInfo>
        <DisplayName/>
        <AccountId xsi:nil="true"/>
        <AccountType/>
      </UserInfo>
    </Teachers>
    <Self_Registration_Enabled xmlns="187a2bee-0fe6-44de-ab54-6430ee518e14" xsi:nil="true"/>
    <IsNotebookLocked xmlns="187a2bee-0fe6-44de-ab54-6430ee518e14" xsi:nil="true"/>
    <FolderType xmlns="187a2bee-0fe6-44de-ab54-6430ee518e14" xsi:nil="true"/>
    <Students xmlns="187a2bee-0fe6-44de-ab54-6430ee518e14">
      <UserInfo>
        <DisplayName/>
        <AccountId xsi:nil="true"/>
        <AccountType/>
      </UserInfo>
    </Students>
    <Templates xmlns="187a2bee-0fe6-44de-ab54-6430ee518e14" xsi:nil="true"/>
    <NotebookType xmlns="187a2bee-0fe6-44de-ab54-6430ee518e14" xsi:nil="true"/>
    <Student_Groups xmlns="187a2bee-0fe6-44de-ab54-6430ee518e14">
      <UserInfo>
        <DisplayName/>
        <AccountId xsi:nil="true"/>
        <AccountType/>
      </UserInfo>
    </Student_Groups>
    <DefaultSectionNames xmlns="187a2bee-0fe6-44de-ab54-6430ee518e14" xsi:nil="true"/>
    <Is_Collaboration_Space_Locked xmlns="187a2bee-0fe6-44de-ab54-6430ee518e14" xsi:nil="true"/>
    <AppVersion xmlns="187a2bee-0fe6-44de-ab54-6430ee518e14" xsi:nil="true"/>
    <Invited_Teachers xmlns="187a2bee-0fe6-44de-ab54-6430ee518e14" xsi:nil="true"/>
    <Owner xmlns="187a2bee-0fe6-44de-ab54-6430ee518e14">
      <UserInfo>
        <DisplayName/>
        <AccountId xsi:nil="true"/>
        <AccountType/>
      </UserInfo>
    </Owner>
    <Has_Teacher_Only_SectionGroup xmlns="187a2bee-0fe6-44de-ab54-6430ee518e14" xsi:nil="true"/>
    <CultureName xmlns="187a2bee-0fe6-44de-ab54-6430ee518e14" xsi:nil="true"/>
    <Invited_Students xmlns="187a2bee-0fe6-44de-ab54-6430ee518e14" xsi:nil="true"/>
    <TeamsChannelId xmlns="187a2bee-0fe6-44de-ab54-6430ee518e14" xsi:nil="true"/>
  </documentManagement>
</p:properties>
</file>

<file path=customXml/itemProps1.xml><?xml version="1.0" encoding="utf-8"?>
<ds:datastoreItem xmlns:ds="http://schemas.openxmlformats.org/officeDocument/2006/customXml" ds:itemID="{B13BD52A-7C5D-4E0F-BA1B-3B04C69991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7a2bee-0fe6-44de-ab54-6430ee518e14"/>
    <ds:schemaRef ds:uri="6003df89-8e1b-4d83-9d41-d74030b0b52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DAC6269-5356-4AB8-BB49-3A44432C33FA}">
  <ds:schemaRefs>
    <ds:schemaRef ds:uri="http://schemas.microsoft.com/sharepoint/v3/contenttype/forms"/>
  </ds:schemaRefs>
</ds:datastoreItem>
</file>

<file path=customXml/itemProps3.xml><?xml version="1.0" encoding="utf-8"?>
<ds:datastoreItem xmlns:ds="http://schemas.openxmlformats.org/officeDocument/2006/customXml" ds:itemID="{737C482F-543C-46FF-9E6F-5B7F5276DBB0}">
  <ds:schemaRefs>
    <ds:schemaRef ds:uri="187a2bee-0fe6-44de-ab54-6430ee518e14"/>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6003df89-8e1b-4d83-9d41-d74030b0b52c"/>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243</TotalTime>
  <Words>388</Words>
  <Application>Microsoft Office PowerPoint</Application>
  <PresentationFormat>On-screen Show (4:3)</PresentationFormat>
  <Paragraphs>29</Paragraphs>
  <Slides>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planning -</dc:title>
  <dc:creator>David Stacey</dc:creator>
  <cp:lastModifiedBy>Gruff Bendall</cp:lastModifiedBy>
  <cp:revision>186</cp:revision>
  <dcterms:created xsi:type="dcterms:W3CDTF">2019-10-02T13:43:39Z</dcterms:created>
  <dcterms:modified xsi:type="dcterms:W3CDTF">2019-11-06T13:26:11Z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0x01010000B9DF921B5A7A4FA9BA9DFFF4EC9399</vt:lpwstr>
  </property>
</Properties>
</file>