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566" r:id="rId4"/>
    <p:sldId id="567" r:id="rId5"/>
    <p:sldId id="568" r:id="rId6"/>
    <p:sldId id="569" r:id="rId7"/>
    <p:sldId id="570" r:id="rId8"/>
    <p:sldId id="571" r:id="rId9"/>
    <p:sldId id="572" r:id="rId10"/>
    <p:sldId id="573" r:id="rId11"/>
    <p:sldId id="574" r:id="rId12"/>
    <p:sldId id="575" r:id="rId13"/>
    <p:sldId id="576" r:id="rId14"/>
    <p:sldId id="577" r:id="rId15"/>
    <p:sldId id="578" r:id="rId16"/>
    <p:sldId id="579" r:id="rId17"/>
    <p:sldId id="580" r:id="rId18"/>
    <p:sldId id="581" r:id="rId19"/>
    <p:sldId id="267" r:id="rId20"/>
    <p:sldId id="261" r:id="rId21"/>
    <p:sldId id="582" r:id="rId22"/>
    <p:sldId id="583"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2" autoAdjust="0"/>
    <p:restoredTop sz="94660"/>
  </p:normalViewPr>
  <p:slideViewPr>
    <p:cSldViewPr snapToGrid="0">
      <p:cViewPr varScale="1">
        <p:scale>
          <a:sx n="51" d="100"/>
          <a:sy n="51" d="100"/>
        </p:scale>
        <p:origin x="30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EFBE4-C488-03B7-5616-DC7E17E76D5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A7DEFDF-CE0C-0F34-EE03-59FDFCA8AD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982F3CE-9C6A-7DFD-B52C-262A991436B4}"/>
              </a:ext>
            </a:extLst>
          </p:cNvPr>
          <p:cNvSpPr>
            <a:spLocks noGrp="1"/>
          </p:cNvSpPr>
          <p:nvPr>
            <p:ph type="dt" sz="half" idx="10"/>
          </p:nvPr>
        </p:nvSpPr>
        <p:spPr/>
        <p:txBody>
          <a:bodyPr/>
          <a:lstStyle/>
          <a:p>
            <a:fld id="{CF103DC3-CBFC-4601-A571-76D287E8D23B}" type="datetimeFigureOut">
              <a:rPr lang="en-GB" smtClean="0"/>
              <a:t>01/10/2026</a:t>
            </a:fld>
            <a:endParaRPr lang="en-GB"/>
          </a:p>
        </p:txBody>
      </p:sp>
      <p:sp>
        <p:nvSpPr>
          <p:cNvPr id="5" name="Footer Placeholder 4">
            <a:extLst>
              <a:ext uri="{FF2B5EF4-FFF2-40B4-BE49-F238E27FC236}">
                <a16:creationId xmlns:a16="http://schemas.microsoft.com/office/drawing/2014/main" id="{500A22A9-74E8-0C01-9DDF-2CF588671A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1856F3-AF9C-16F1-37A5-FE646948BCAE}"/>
              </a:ext>
            </a:extLst>
          </p:cNvPr>
          <p:cNvSpPr>
            <a:spLocks noGrp="1"/>
          </p:cNvSpPr>
          <p:nvPr>
            <p:ph type="sldNum" sz="quarter" idx="12"/>
          </p:nvPr>
        </p:nvSpPr>
        <p:spPr/>
        <p:txBody>
          <a:bodyPr/>
          <a:lstStyle/>
          <a:p>
            <a:fld id="{E176FF18-0317-4237-BFCB-F347AF9C7A12}" type="slidenum">
              <a:rPr lang="en-GB" smtClean="0"/>
              <a:t>‹#›</a:t>
            </a:fld>
            <a:endParaRPr lang="en-GB"/>
          </a:p>
        </p:txBody>
      </p:sp>
    </p:spTree>
    <p:extLst>
      <p:ext uri="{BB962C8B-B14F-4D97-AF65-F5344CB8AC3E}">
        <p14:creationId xmlns:p14="http://schemas.microsoft.com/office/powerpoint/2010/main" val="17484794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00913-6AA0-27C6-E3E1-064820E6EF4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4AACB26-B901-74EC-1CEF-86BD357E851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8E6373-70A1-C5C3-1031-B6C015055565}"/>
              </a:ext>
            </a:extLst>
          </p:cNvPr>
          <p:cNvSpPr>
            <a:spLocks noGrp="1"/>
          </p:cNvSpPr>
          <p:nvPr>
            <p:ph type="dt" sz="half" idx="10"/>
          </p:nvPr>
        </p:nvSpPr>
        <p:spPr/>
        <p:txBody>
          <a:bodyPr/>
          <a:lstStyle/>
          <a:p>
            <a:fld id="{CF103DC3-CBFC-4601-A571-76D287E8D23B}" type="datetimeFigureOut">
              <a:rPr lang="en-GB" smtClean="0"/>
              <a:t>01/10/2026</a:t>
            </a:fld>
            <a:endParaRPr lang="en-GB"/>
          </a:p>
        </p:txBody>
      </p:sp>
      <p:sp>
        <p:nvSpPr>
          <p:cNvPr id="5" name="Footer Placeholder 4">
            <a:extLst>
              <a:ext uri="{FF2B5EF4-FFF2-40B4-BE49-F238E27FC236}">
                <a16:creationId xmlns:a16="http://schemas.microsoft.com/office/drawing/2014/main" id="{7AC649A3-6208-E629-87CA-2A0A780EFFE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DA4FF1-D5F0-6B36-AA39-AB96031C41E5}"/>
              </a:ext>
            </a:extLst>
          </p:cNvPr>
          <p:cNvSpPr>
            <a:spLocks noGrp="1"/>
          </p:cNvSpPr>
          <p:nvPr>
            <p:ph type="sldNum" sz="quarter" idx="12"/>
          </p:nvPr>
        </p:nvSpPr>
        <p:spPr/>
        <p:txBody>
          <a:bodyPr/>
          <a:lstStyle/>
          <a:p>
            <a:fld id="{E176FF18-0317-4237-BFCB-F347AF9C7A12}" type="slidenum">
              <a:rPr lang="en-GB" smtClean="0"/>
              <a:t>‹#›</a:t>
            </a:fld>
            <a:endParaRPr lang="en-GB"/>
          </a:p>
        </p:txBody>
      </p:sp>
    </p:spTree>
    <p:extLst>
      <p:ext uri="{BB962C8B-B14F-4D97-AF65-F5344CB8AC3E}">
        <p14:creationId xmlns:p14="http://schemas.microsoft.com/office/powerpoint/2010/main" val="33480863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76A08-28F7-5F29-B307-D30662731DA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B1700B8-AD43-391A-7352-E1E9507CCBC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0CA6B3C-2CF9-4E05-1AD6-9E2BC5D120BA}"/>
              </a:ext>
            </a:extLst>
          </p:cNvPr>
          <p:cNvSpPr>
            <a:spLocks noGrp="1"/>
          </p:cNvSpPr>
          <p:nvPr>
            <p:ph type="dt" sz="half" idx="10"/>
          </p:nvPr>
        </p:nvSpPr>
        <p:spPr/>
        <p:txBody>
          <a:bodyPr/>
          <a:lstStyle/>
          <a:p>
            <a:fld id="{CF103DC3-CBFC-4601-A571-76D287E8D23B}" type="datetimeFigureOut">
              <a:rPr lang="en-GB" smtClean="0"/>
              <a:t>01/10/2026</a:t>
            </a:fld>
            <a:endParaRPr lang="en-GB"/>
          </a:p>
        </p:txBody>
      </p:sp>
      <p:sp>
        <p:nvSpPr>
          <p:cNvPr id="5" name="Footer Placeholder 4">
            <a:extLst>
              <a:ext uri="{FF2B5EF4-FFF2-40B4-BE49-F238E27FC236}">
                <a16:creationId xmlns:a16="http://schemas.microsoft.com/office/drawing/2014/main" id="{305357FC-F93A-03DD-8E1C-F6689ACEF5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55DA951-0E8B-0B1F-FC75-FD39328B3763}"/>
              </a:ext>
            </a:extLst>
          </p:cNvPr>
          <p:cNvSpPr>
            <a:spLocks noGrp="1"/>
          </p:cNvSpPr>
          <p:nvPr>
            <p:ph type="sldNum" sz="quarter" idx="12"/>
          </p:nvPr>
        </p:nvSpPr>
        <p:spPr/>
        <p:txBody>
          <a:bodyPr/>
          <a:lstStyle/>
          <a:p>
            <a:fld id="{E176FF18-0317-4237-BFCB-F347AF9C7A12}" type="slidenum">
              <a:rPr lang="en-GB" smtClean="0"/>
              <a:t>‹#›</a:t>
            </a:fld>
            <a:endParaRPr lang="en-GB"/>
          </a:p>
        </p:txBody>
      </p:sp>
    </p:spTree>
    <p:extLst>
      <p:ext uri="{BB962C8B-B14F-4D97-AF65-F5344CB8AC3E}">
        <p14:creationId xmlns:p14="http://schemas.microsoft.com/office/powerpoint/2010/main" val="36878392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FA6C87-C3D7-C384-902D-7A47C8D904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DEE5469-8F4D-3CF3-310F-3255E1E59AB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50C4218-8990-1650-45DE-702990999F8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D19F45E-02DB-5F2E-CE2D-E3E51589C3C7}"/>
              </a:ext>
            </a:extLst>
          </p:cNvPr>
          <p:cNvSpPr>
            <a:spLocks noGrp="1"/>
          </p:cNvSpPr>
          <p:nvPr>
            <p:ph type="dt" sz="half" idx="10"/>
          </p:nvPr>
        </p:nvSpPr>
        <p:spPr/>
        <p:txBody>
          <a:bodyPr/>
          <a:lstStyle/>
          <a:p>
            <a:fld id="{CF103DC3-CBFC-4601-A571-76D287E8D23B}" type="datetimeFigureOut">
              <a:rPr lang="en-GB" smtClean="0"/>
              <a:t>01/10/2026</a:t>
            </a:fld>
            <a:endParaRPr lang="en-GB"/>
          </a:p>
        </p:txBody>
      </p:sp>
      <p:sp>
        <p:nvSpPr>
          <p:cNvPr id="6" name="Footer Placeholder 5">
            <a:extLst>
              <a:ext uri="{FF2B5EF4-FFF2-40B4-BE49-F238E27FC236}">
                <a16:creationId xmlns:a16="http://schemas.microsoft.com/office/drawing/2014/main" id="{9A51BA6A-E698-B1B1-E9E0-EA15DE01DDA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3C7FE84-9B69-18E7-009C-F31F15728AB9}"/>
              </a:ext>
            </a:extLst>
          </p:cNvPr>
          <p:cNvSpPr>
            <a:spLocks noGrp="1"/>
          </p:cNvSpPr>
          <p:nvPr>
            <p:ph type="sldNum" sz="quarter" idx="12"/>
          </p:nvPr>
        </p:nvSpPr>
        <p:spPr/>
        <p:txBody>
          <a:bodyPr/>
          <a:lstStyle/>
          <a:p>
            <a:fld id="{E176FF18-0317-4237-BFCB-F347AF9C7A12}" type="slidenum">
              <a:rPr lang="en-GB" smtClean="0"/>
              <a:t>‹#›</a:t>
            </a:fld>
            <a:endParaRPr lang="en-GB"/>
          </a:p>
        </p:txBody>
      </p:sp>
    </p:spTree>
    <p:extLst>
      <p:ext uri="{BB962C8B-B14F-4D97-AF65-F5344CB8AC3E}">
        <p14:creationId xmlns:p14="http://schemas.microsoft.com/office/powerpoint/2010/main" val="37596869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AB892-D154-A366-8AAF-EC9C8EA53E5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E63E2EE-1400-798F-FE1F-C64202DCBCC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9B6FCEA-6EA7-23F8-7E16-CB46B5D63B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BDAC12D-BDAC-0C9A-8B74-D45F71568A0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958E34F-E39D-553C-3E15-849B2406193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27768A9-F01B-0367-C868-5F5AE1FFD9FC}"/>
              </a:ext>
            </a:extLst>
          </p:cNvPr>
          <p:cNvSpPr>
            <a:spLocks noGrp="1"/>
          </p:cNvSpPr>
          <p:nvPr>
            <p:ph type="dt" sz="half" idx="10"/>
          </p:nvPr>
        </p:nvSpPr>
        <p:spPr/>
        <p:txBody>
          <a:bodyPr/>
          <a:lstStyle/>
          <a:p>
            <a:fld id="{CF103DC3-CBFC-4601-A571-76D287E8D23B}" type="datetimeFigureOut">
              <a:rPr lang="en-GB" smtClean="0"/>
              <a:t>01/10/2026</a:t>
            </a:fld>
            <a:endParaRPr lang="en-GB"/>
          </a:p>
        </p:txBody>
      </p:sp>
      <p:sp>
        <p:nvSpPr>
          <p:cNvPr id="8" name="Footer Placeholder 7">
            <a:extLst>
              <a:ext uri="{FF2B5EF4-FFF2-40B4-BE49-F238E27FC236}">
                <a16:creationId xmlns:a16="http://schemas.microsoft.com/office/drawing/2014/main" id="{07185BFB-8F27-5144-70CA-923183B3B53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C88BF9B-1820-CD1C-D6AF-E4EC62AF0714}"/>
              </a:ext>
            </a:extLst>
          </p:cNvPr>
          <p:cNvSpPr>
            <a:spLocks noGrp="1"/>
          </p:cNvSpPr>
          <p:nvPr>
            <p:ph type="sldNum" sz="quarter" idx="12"/>
          </p:nvPr>
        </p:nvSpPr>
        <p:spPr/>
        <p:txBody>
          <a:bodyPr/>
          <a:lstStyle/>
          <a:p>
            <a:fld id="{E176FF18-0317-4237-BFCB-F347AF9C7A12}" type="slidenum">
              <a:rPr lang="en-GB" smtClean="0"/>
              <a:t>‹#›</a:t>
            </a:fld>
            <a:endParaRPr lang="en-GB"/>
          </a:p>
        </p:txBody>
      </p:sp>
    </p:spTree>
    <p:extLst>
      <p:ext uri="{BB962C8B-B14F-4D97-AF65-F5344CB8AC3E}">
        <p14:creationId xmlns:p14="http://schemas.microsoft.com/office/powerpoint/2010/main" val="7772295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B60F7A-B17E-E6B0-86FC-E4BF151DD82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45B143E-ACA4-6FDF-E3B2-6E1D930C0B2E}"/>
              </a:ext>
            </a:extLst>
          </p:cNvPr>
          <p:cNvSpPr>
            <a:spLocks noGrp="1"/>
          </p:cNvSpPr>
          <p:nvPr>
            <p:ph type="dt" sz="half" idx="10"/>
          </p:nvPr>
        </p:nvSpPr>
        <p:spPr/>
        <p:txBody>
          <a:bodyPr/>
          <a:lstStyle/>
          <a:p>
            <a:fld id="{CF103DC3-CBFC-4601-A571-76D287E8D23B}" type="datetimeFigureOut">
              <a:rPr lang="en-GB" smtClean="0"/>
              <a:t>01/10/2026</a:t>
            </a:fld>
            <a:endParaRPr lang="en-GB"/>
          </a:p>
        </p:txBody>
      </p:sp>
      <p:sp>
        <p:nvSpPr>
          <p:cNvPr id="4" name="Footer Placeholder 3">
            <a:extLst>
              <a:ext uri="{FF2B5EF4-FFF2-40B4-BE49-F238E27FC236}">
                <a16:creationId xmlns:a16="http://schemas.microsoft.com/office/drawing/2014/main" id="{EB58BFC2-3CBC-6F8F-0887-45A4FFECA07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2F35B2D-C2E9-0C05-7935-F294DE8898D5}"/>
              </a:ext>
            </a:extLst>
          </p:cNvPr>
          <p:cNvSpPr>
            <a:spLocks noGrp="1"/>
          </p:cNvSpPr>
          <p:nvPr>
            <p:ph type="sldNum" sz="quarter" idx="12"/>
          </p:nvPr>
        </p:nvSpPr>
        <p:spPr/>
        <p:txBody>
          <a:bodyPr/>
          <a:lstStyle/>
          <a:p>
            <a:fld id="{E176FF18-0317-4237-BFCB-F347AF9C7A12}" type="slidenum">
              <a:rPr lang="en-GB" smtClean="0"/>
              <a:t>‹#›</a:t>
            </a:fld>
            <a:endParaRPr lang="en-GB"/>
          </a:p>
        </p:txBody>
      </p:sp>
    </p:spTree>
    <p:extLst>
      <p:ext uri="{BB962C8B-B14F-4D97-AF65-F5344CB8AC3E}">
        <p14:creationId xmlns:p14="http://schemas.microsoft.com/office/powerpoint/2010/main" val="16763455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EBDC39A-ED72-4397-AB0C-C5D947DA2908}"/>
              </a:ext>
            </a:extLst>
          </p:cNvPr>
          <p:cNvSpPr>
            <a:spLocks noGrp="1"/>
          </p:cNvSpPr>
          <p:nvPr>
            <p:ph type="dt" sz="half" idx="10"/>
          </p:nvPr>
        </p:nvSpPr>
        <p:spPr/>
        <p:txBody>
          <a:bodyPr/>
          <a:lstStyle/>
          <a:p>
            <a:fld id="{CF103DC3-CBFC-4601-A571-76D287E8D23B}" type="datetimeFigureOut">
              <a:rPr lang="en-GB" smtClean="0"/>
              <a:t>01/10/2026</a:t>
            </a:fld>
            <a:endParaRPr lang="en-GB"/>
          </a:p>
        </p:txBody>
      </p:sp>
      <p:sp>
        <p:nvSpPr>
          <p:cNvPr id="3" name="Footer Placeholder 2">
            <a:extLst>
              <a:ext uri="{FF2B5EF4-FFF2-40B4-BE49-F238E27FC236}">
                <a16:creationId xmlns:a16="http://schemas.microsoft.com/office/drawing/2014/main" id="{1163286E-402A-07EA-145F-5D9A8EE0B77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F075C76-3D68-4A15-4FD7-73F45F64FD0B}"/>
              </a:ext>
            </a:extLst>
          </p:cNvPr>
          <p:cNvSpPr>
            <a:spLocks noGrp="1"/>
          </p:cNvSpPr>
          <p:nvPr>
            <p:ph type="sldNum" sz="quarter" idx="12"/>
          </p:nvPr>
        </p:nvSpPr>
        <p:spPr/>
        <p:txBody>
          <a:bodyPr/>
          <a:lstStyle/>
          <a:p>
            <a:fld id="{E176FF18-0317-4237-BFCB-F347AF9C7A12}" type="slidenum">
              <a:rPr lang="en-GB" smtClean="0"/>
              <a:t>‹#›</a:t>
            </a:fld>
            <a:endParaRPr lang="en-GB"/>
          </a:p>
        </p:txBody>
      </p:sp>
    </p:spTree>
    <p:extLst>
      <p:ext uri="{BB962C8B-B14F-4D97-AF65-F5344CB8AC3E}">
        <p14:creationId xmlns:p14="http://schemas.microsoft.com/office/powerpoint/2010/main" val="9611287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F2D2A2-F19F-6EC5-D213-204A1EB26B2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E80E7E3-FEA6-2C67-431B-3F09439987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93BF150-11E8-8DBB-6DCB-413E427101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641EE5-93E0-F267-1693-C2A8AD016F67}"/>
              </a:ext>
            </a:extLst>
          </p:cNvPr>
          <p:cNvSpPr>
            <a:spLocks noGrp="1"/>
          </p:cNvSpPr>
          <p:nvPr>
            <p:ph type="dt" sz="half" idx="10"/>
          </p:nvPr>
        </p:nvSpPr>
        <p:spPr/>
        <p:txBody>
          <a:bodyPr/>
          <a:lstStyle/>
          <a:p>
            <a:fld id="{CF103DC3-CBFC-4601-A571-76D287E8D23B}" type="datetimeFigureOut">
              <a:rPr lang="en-GB" smtClean="0"/>
              <a:t>01/10/2026</a:t>
            </a:fld>
            <a:endParaRPr lang="en-GB"/>
          </a:p>
        </p:txBody>
      </p:sp>
      <p:sp>
        <p:nvSpPr>
          <p:cNvPr id="6" name="Footer Placeholder 5">
            <a:extLst>
              <a:ext uri="{FF2B5EF4-FFF2-40B4-BE49-F238E27FC236}">
                <a16:creationId xmlns:a16="http://schemas.microsoft.com/office/drawing/2014/main" id="{0C2DCE20-E8FB-A4A8-6539-152AAEA3CDE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144012-230E-4019-2C86-ED7ADAFD90A0}"/>
              </a:ext>
            </a:extLst>
          </p:cNvPr>
          <p:cNvSpPr>
            <a:spLocks noGrp="1"/>
          </p:cNvSpPr>
          <p:nvPr>
            <p:ph type="sldNum" sz="quarter" idx="12"/>
          </p:nvPr>
        </p:nvSpPr>
        <p:spPr/>
        <p:txBody>
          <a:bodyPr/>
          <a:lstStyle/>
          <a:p>
            <a:fld id="{E176FF18-0317-4237-BFCB-F347AF9C7A12}" type="slidenum">
              <a:rPr lang="en-GB" smtClean="0"/>
              <a:t>‹#›</a:t>
            </a:fld>
            <a:endParaRPr lang="en-GB"/>
          </a:p>
        </p:txBody>
      </p:sp>
    </p:spTree>
    <p:extLst>
      <p:ext uri="{BB962C8B-B14F-4D97-AF65-F5344CB8AC3E}">
        <p14:creationId xmlns:p14="http://schemas.microsoft.com/office/powerpoint/2010/main" val="3902842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23794-8A80-2ED4-B8D3-2366318D1D5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5C55605-8E16-222F-88B8-FD1BA4948BC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3E7D90A-9CA2-37AF-72BA-C872971714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8B9CF57-030F-46C3-A379-80B3CF39B014}"/>
              </a:ext>
            </a:extLst>
          </p:cNvPr>
          <p:cNvSpPr>
            <a:spLocks noGrp="1"/>
          </p:cNvSpPr>
          <p:nvPr>
            <p:ph type="dt" sz="half" idx="10"/>
          </p:nvPr>
        </p:nvSpPr>
        <p:spPr/>
        <p:txBody>
          <a:bodyPr/>
          <a:lstStyle/>
          <a:p>
            <a:fld id="{CF103DC3-CBFC-4601-A571-76D287E8D23B}" type="datetimeFigureOut">
              <a:rPr lang="en-GB" smtClean="0"/>
              <a:t>01/10/2026</a:t>
            </a:fld>
            <a:endParaRPr lang="en-GB"/>
          </a:p>
        </p:txBody>
      </p:sp>
      <p:sp>
        <p:nvSpPr>
          <p:cNvPr id="6" name="Footer Placeholder 5">
            <a:extLst>
              <a:ext uri="{FF2B5EF4-FFF2-40B4-BE49-F238E27FC236}">
                <a16:creationId xmlns:a16="http://schemas.microsoft.com/office/drawing/2014/main" id="{AEB6AE67-A7C1-30BC-0402-E954D601626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BA84A8-8718-DAE4-2254-0FC3D5997884}"/>
              </a:ext>
            </a:extLst>
          </p:cNvPr>
          <p:cNvSpPr>
            <a:spLocks noGrp="1"/>
          </p:cNvSpPr>
          <p:nvPr>
            <p:ph type="sldNum" sz="quarter" idx="12"/>
          </p:nvPr>
        </p:nvSpPr>
        <p:spPr/>
        <p:txBody>
          <a:bodyPr/>
          <a:lstStyle/>
          <a:p>
            <a:fld id="{E176FF18-0317-4237-BFCB-F347AF9C7A12}" type="slidenum">
              <a:rPr lang="en-GB" smtClean="0"/>
              <a:t>‹#›</a:t>
            </a:fld>
            <a:endParaRPr lang="en-GB"/>
          </a:p>
        </p:txBody>
      </p:sp>
    </p:spTree>
    <p:extLst>
      <p:ext uri="{BB962C8B-B14F-4D97-AF65-F5344CB8AC3E}">
        <p14:creationId xmlns:p14="http://schemas.microsoft.com/office/powerpoint/2010/main" val="3743336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5906A9-27C1-71AF-5484-95447D486A6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AB9526D-1A6A-984F-E166-96638C766BA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441C30-60F0-EFEA-9203-BFEA4B951A7F}"/>
              </a:ext>
            </a:extLst>
          </p:cNvPr>
          <p:cNvSpPr>
            <a:spLocks noGrp="1"/>
          </p:cNvSpPr>
          <p:nvPr>
            <p:ph type="dt" sz="half" idx="10"/>
          </p:nvPr>
        </p:nvSpPr>
        <p:spPr/>
        <p:txBody>
          <a:bodyPr/>
          <a:lstStyle/>
          <a:p>
            <a:fld id="{CF103DC3-CBFC-4601-A571-76D287E8D23B}" type="datetimeFigureOut">
              <a:rPr lang="en-GB" smtClean="0"/>
              <a:t>01/10/2026</a:t>
            </a:fld>
            <a:endParaRPr lang="en-GB"/>
          </a:p>
        </p:txBody>
      </p:sp>
      <p:sp>
        <p:nvSpPr>
          <p:cNvPr id="5" name="Footer Placeholder 4">
            <a:extLst>
              <a:ext uri="{FF2B5EF4-FFF2-40B4-BE49-F238E27FC236}">
                <a16:creationId xmlns:a16="http://schemas.microsoft.com/office/drawing/2014/main" id="{C88D4A4E-6CCB-BB3B-FA8D-022A2AC587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17D15B-AFDA-4CB6-FB9F-7E96F761141B}"/>
              </a:ext>
            </a:extLst>
          </p:cNvPr>
          <p:cNvSpPr>
            <a:spLocks noGrp="1"/>
          </p:cNvSpPr>
          <p:nvPr>
            <p:ph type="sldNum" sz="quarter" idx="12"/>
          </p:nvPr>
        </p:nvSpPr>
        <p:spPr/>
        <p:txBody>
          <a:bodyPr/>
          <a:lstStyle/>
          <a:p>
            <a:fld id="{E176FF18-0317-4237-BFCB-F347AF9C7A12}" type="slidenum">
              <a:rPr lang="en-GB" smtClean="0"/>
              <a:t>‹#›</a:t>
            </a:fld>
            <a:endParaRPr lang="en-GB"/>
          </a:p>
        </p:txBody>
      </p:sp>
    </p:spTree>
    <p:extLst>
      <p:ext uri="{BB962C8B-B14F-4D97-AF65-F5344CB8AC3E}">
        <p14:creationId xmlns:p14="http://schemas.microsoft.com/office/powerpoint/2010/main" val="13889990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548D6CD-5234-F644-596B-041A2FC1E51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459A325-CE99-FB6D-D4A2-7F5A549CDA6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9A2637-8732-9957-3F57-AD820F26DFC9}"/>
              </a:ext>
            </a:extLst>
          </p:cNvPr>
          <p:cNvSpPr>
            <a:spLocks noGrp="1"/>
          </p:cNvSpPr>
          <p:nvPr>
            <p:ph type="dt" sz="half" idx="10"/>
          </p:nvPr>
        </p:nvSpPr>
        <p:spPr/>
        <p:txBody>
          <a:bodyPr/>
          <a:lstStyle/>
          <a:p>
            <a:fld id="{CF103DC3-CBFC-4601-A571-76D287E8D23B}" type="datetimeFigureOut">
              <a:rPr lang="en-GB" smtClean="0"/>
              <a:t>01/10/2026</a:t>
            </a:fld>
            <a:endParaRPr lang="en-GB"/>
          </a:p>
        </p:txBody>
      </p:sp>
      <p:sp>
        <p:nvSpPr>
          <p:cNvPr id="5" name="Footer Placeholder 4">
            <a:extLst>
              <a:ext uri="{FF2B5EF4-FFF2-40B4-BE49-F238E27FC236}">
                <a16:creationId xmlns:a16="http://schemas.microsoft.com/office/drawing/2014/main" id="{CC7A202A-2316-6785-494C-BA3401526C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3F259A-760D-0064-B629-916C8EC53067}"/>
              </a:ext>
            </a:extLst>
          </p:cNvPr>
          <p:cNvSpPr>
            <a:spLocks noGrp="1"/>
          </p:cNvSpPr>
          <p:nvPr>
            <p:ph type="sldNum" sz="quarter" idx="12"/>
          </p:nvPr>
        </p:nvSpPr>
        <p:spPr/>
        <p:txBody>
          <a:bodyPr/>
          <a:lstStyle/>
          <a:p>
            <a:fld id="{E176FF18-0317-4237-BFCB-F347AF9C7A12}" type="slidenum">
              <a:rPr lang="en-GB" smtClean="0"/>
              <a:t>‹#›</a:t>
            </a:fld>
            <a:endParaRPr lang="en-GB"/>
          </a:p>
        </p:txBody>
      </p:sp>
    </p:spTree>
    <p:extLst>
      <p:ext uri="{BB962C8B-B14F-4D97-AF65-F5344CB8AC3E}">
        <p14:creationId xmlns:p14="http://schemas.microsoft.com/office/powerpoint/2010/main" val="35986568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DA87F-DFAB-79A3-63DB-B6B0ACF025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ED44ACD-9535-157F-903A-038AF10DFBD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9350FCE-B9AB-908D-F1FD-023C3766AFD6}"/>
              </a:ext>
            </a:extLst>
          </p:cNvPr>
          <p:cNvSpPr>
            <a:spLocks noGrp="1"/>
          </p:cNvSpPr>
          <p:nvPr>
            <p:ph type="dt" sz="half" idx="10"/>
          </p:nvPr>
        </p:nvSpPr>
        <p:spPr/>
        <p:txBody>
          <a:bodyPr/>
          <a:lstStyle/>
          <a:p>
            <a:fld id="{9374CB04-E99E-4BD6-ACAD-DC12FF91E63A}" type="datetimeFigureOut">
              <a:rPr lang="en-GB" smtClean="0"/>
              <a:t>01/10/2026</a:t>
            </a:fld>
            <a:endParaRPr lang="en-GB"/>
          </a:p>
        </p:txBody>
      </p:sp>
      <p:sp>
        <p:nvSpPr>
          <p:cNvPr id="5" name="Footer Placeholder 4">
            <a:extLst>
              <a:ext uri="{FF2B5EF4-FFF2-40B4-BE49-F238E27FC236}">
                <a16:creationId xmlns:a16="http://schemas.microsoft.com/office/drawing/2014/main" id="{E6E826F1-C089-EE2D-C2EE-BEFDCDF73D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A0B6F0-BBCB-0E64-F013-F725E28D4602}"/>
              </a:ext>
            </a:extLst>
          </p:cNvPr>
          <p:cNvSpPr>
            <a:spLocks noGrp="1"/>
          </p:cNvSpPr>
          <p:nvPr>
            <p:ph type="sldNum" sz="quarter" idx="12"/>
          </p:nvPr>
        </p:nvSpPr>
        <p:spPr/>
        <p:txBody>
          <a:bodyPr/>
          <a:lstStyle/>
          <a:p>
            <a:fld id="{17163908-7803-45AC-A04F-636E2BA59B5A}" type="slidenum">
              <a:rPr lang="en-GB" smtClean="0"/>
              <a:t>‹#›</a:t>
            </a:fld>
            <a:endParaRPr lang="en-GB"/>
          </a:p>
        </p:txBody>
      </p:sp>
    </p:spTree>
    <p:extLst>
      <p:ext uri="{BB962C8B-B14F-4D97-AF65-F5344CB8AC3E}">
        <p14:creationId xmlns:p14="http://schemas.microsoft.com/office/powerpoint/2010/main" val="140298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B1BC4-F0EE-04C2-EA8E-A6CB28B41E9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9996F67-5F79-868C-C035-39B1F9FF05E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B69209-98DC-4D39-67C5-59761DAF99BE}"/>
              </a:ext>
            </a:extLst>
          </p:cNvPr>
          <p:cNvSpPr>
            <a:spLocks noGrp="1"/>
          </p:cNvSpPr>
          <p:nvPr>
            <p:ph type="dt" sz="half" idx="10"/>
          </p:nvPr>
        </p:nvSpPr>
        <p:spPr/>
        <p:txBody>
          <a:bodyPr/>
          <a:lstStyle/>
          <a:p>
            <a:fld id="{9374CB04-E99E-4BD6-ACAD-DC12FF91E63A}" type="datetimeFigureOut">
              <a:rPr lang="en-GB" smtClean="0"/>
              <a:t>01/10/2026</a:t>
            </a:fld>
            <a:endParaRPr lang="en-GB"/>
          </a:p>
        </p:txBody>
      </p:sp>
      <p:sp>
        <p:nvSpPr>
          <p:cNvPr id="5" name="Footer Placeholder 4">
            <a:extLst>
              <a:ext uri="{FF2B5EF4-FFF2-40B4-BE49-F238E27FC236}">
                <a16:creationId xmlns:a16="http://schemas.microsoft.com/office/drawing/2014/main" id="{67D426EC-2C86-9C04-3A7A-7FF6480B5E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0C18736-A38F-706B-409A-1E0390A22C6C}"/>
              </a:ext>
            </a:extLst>
          </p:cNvPr>
          <p:cNvSpPr>
            <a:spLocks noGrp="1"/>
          </p:cNvSpPr>
          <p:nvPr>
            <p:ph type="sldNum" sz="quarter" idx="12"/>
          </p:nvPr>
        </p:nvSpPr>
        <p:spPr/>
        <p:txBody>
          <a:bodyPr/>
          <a:lstStyle/>
          <a:p>
            <a:fld id="{17163908-7803-45AC-A04F-636E2BA59B5A}" type="slidenum">
              <a:rPr lang="en-GB" smtClean="0"/>
              <a:t>‹#›</a:t>
            </a:fld>
            <a:endParaRPr lang="en-GB"/>
          </a:p>
        </p:txBody>
      </p:sp>
    </p:spTree>
    <p:extLst>
      <p:ext uri="{BB962C8B-B14F-4D97-AF65-F5344CB8AC3E}">
        <p14:creationId xmlns:p14="http://schemas.microsoft.com/office/powerpoint/2010/main" val="23707459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FCEC63-7F47-FF61-FC91-5AE1EE9D795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B9E90FB-6FF9-9919-C562-47FD481A6D6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2CA7119-1408-3F52-01E2-E283B1784F39}"/>
              </a:ext>
            </a:extLst>
          </p:cNvPr>
          <p:cNvSpPr>
            <a:spLocks noGrp="1"/>
          </p:cNvSpPr>
          <p:nvPr>
            <p:ph type="dt" sz="half" idx="10"/>
          </p:nvPr>
        </p:nvSpPr>
        <p:spPr/>
        <p:txBody>
          <a:bodyPr/>
          <a:lstStyle/>
          <a:p>
            <a:fld id="{9374CB04-E99E-4BD6-ACAD-DC12FF91E63A}" type="datetimeFigureOut">
              <a:rPr lang="en-GB" smtClean="0"/>
              <a:t>01/10/2026</a:t>
            </a:fld>
            <a:endParaRPr lang="en-GB"/>
          </a:p>
        </p:txBody>
      </p:sp>
      <p:sp>
        <p:nvSpPr>
          <p:cNvPr id="5" name="Footer Placeholder 4">
            <a:extLst>
              <a:ext uri="{FF2B5EF4-FFF2-40B4-BE49-F238E27FC236}">
                <a16:creationId xmlns:a16="http://schemas.microsoft.com/office/drawing/2014/main" id="{CB8F235A-7188-9C19-9730-9584E03A4A7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5D6128-57B0-0FC0-E741-9CE0EFEDFF85}"/>
              </a:ext>
            </a:extLst>
          </p:cNvPr>
          <p:cNvSpPr>
            <a:spLocks noGrp="1"/>
          </p:cNvSpPr>
          <p:nvPr>
            <p:ph type="sldNum" sz="quarter" idx="12"/>
          </p:nvPr>
        </p:nvSpPr>
        <p:spPr/>
        <p:txBody>
          <a:bodyPr/>
          <a:lstStyle/>
          <a:p>
            <a:fld id="{17163908-7803-45AC-A04F-636E2BA59B5A}" type="slidenum">
              <a:rPr lang="en-GB" smtClean="0"/>
              <a:t>‹#›</a:t>
            </a:fld>
            <a:endParaRPr lang="en-GB"/>
          </a:p>
        </p:txBody>
      </p:sp>
    </p:spTree>
    <p:extLst>
      <p:ext uri="{BB962C8B-B14F-4D97-AF65-F5344CB8AC3E}">
        <p14:creationId xmlns:p14="http://schemas.microsoft.com/office/powerpoint/2010/main" val="17682001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81D1F-3007-76FD-0579-81A1CDDFD05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A244CF1-FD70-98F0-EB8C-186414C54BC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F6626-E206-D4A4-C994-4E605B45123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6ABD11C-2863-DA2F-C199-0A279A2B7014}"/>
              </a:ext>
            </a:extLst>
          </p:cNvPr>
          <p:cNvSpPr>
            <a:spLocks noGrp="1"/>
          </p:cNvSpPr>
          <p:nvPr>
            <p:ph type="dt" sz="half" idx="10"/>
          </p:nvPr>
        </p:nvSpPr>
        <p:spPr/>
        <p:txBody>
          <a:bodyPr/>
          <a:lstStyle/>
          <a:p>
            <a:fld id="{9374CB04-E99E-4BD6-ACAD-DC12FF91E63A}" type="datetimeFigureOut">
              <a:rPr lang="en-GB" smtClean="0"/>
              <a:t>01/10/2026</a:t>
            </a:fld>
            <a:endParaRPr lang="en-GB"/>
          </a:p>
        </p:txBody>
      </p:sp>
      <p:sp>
        <p:nvSpPr>
          <p:cNvPr id="6" name="Footer Placeholder 5">
            <a:extLst>
              <a:ext uri="{FF2B5EF4-FFF2-40B4-BE49-F238E27FC236}">
                <a16:creationId xmlns:a16="http://schemas.microsoft.com/office/drawing/2014/main" id="{F0F8FF32-588F-E15F-9F78-87328426BA7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73ABC11-5054-0ADB-C659-1F7CCA80E02C}"/>
              </a:ext>
            </a:extLst>
          </p:cNvPr>
          <p:cNvSpPr>
            <a:spLocks noGrp="1"/>
          </p:cNvSpPr>
          <p:nvPr>
            <p:ph type="sldNum" sz="quarter" idx="12"/>
          </p:nvPr>
        </p:nvSpPr>
        <p:spPr/>
        <p:txBody>
          <a:bodyPr/>
          <a:lstStyle/>
          <a:p>
            <a:fld id="{17163908-7803-45AC-A04F-636E2BA59B5A}" type="slidenum">
              <a:rPr lang="en-GB" smtClean="0"/>
              <a:t>‹#›</a:t>
            </a:fld>
            <a:endParaRPr lang="en-GB"/>
          </a:p>
        </p:txBody>
      </p:sp>
    </p:spTree>
    <p:extLst>
      <p:ext uri="{BB962C8B-B14F-4D97-AF65-F5344CB8AC3E}">
        <p14:creationId xmlns:p14="http://schemas.microsoft.com/office/powerpoint/2010/main" val="7451113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65CCF-6B89-A5CD-9B71-21930395835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3446AE2-D112-02B4-7E36-471826BDFC5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C2C1AF2-8499-E1A3-404E-0557A7EFE69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0F52732-1C43-8B70-3B8B-615B45593B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5E266D6-1B26-9366-5B66-7EA5EE6EE52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E0155BA-5BF8-C836-97B8-6CF3A4EB554E}"/>
              </a:ext>
            </a:extLst>
          </p:cNvPr>
          <p:cNvSpPr>
            <a:spLocks noGrp="1"/>
          </p:cNvSpPr>
          <p:nvPr>
            <p:ph type="dt" sz="half" idx="10"/>
          </p:nvPr>
        </p:nvSpPr>
        <p:spPr/>
        <p:txBody>
          <a:bodyPr/>
          <a:lstStyle/>
          <a:p>
            <a:fld id="{9374CB04-E99E-4BD6-ACAD-DC12FF91E63A}" type="datetimeFigureOut">
              <a:rPr lang="en-GB" smtClean="0"/>
              <a:t>01/10/2026</a:t>
            </a:fld>
            <a:endParaRPr lang="en-GB"/>
          </a:p>
        </p:txBody>
      </p:sp>
      <p:sp>
        <p:nvSpPr>
          <p:cNvPr id="8" name="Footer Placeholder 7">
            <a:extLst>
              <a:ext uri="{FF2B5EF4-FFF2-40B4-BE49-F238E27FC236}">
                <a16:creationId xmlns:a16="http://schemas.microsoft.com/office/drawing/2014/main" id="{E7BC63A4-B630-64F6-C552-E3A33E9F584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0754341-75C8-4BA8-6A44-47CBB4C3181E}"/>
              </a:ext>
            </a:extLst>
          </p:cNvPr>
          <p:cNvSpPr>
            <a:spLocks noGrp="1"/>
          </p:cNvSpPr>
          <p:nvPr>
            <p:ph type="sldNum" sz="quarter" idx="12"/>
          </p:nvPr>
        </p:nvSpPr>
        <p:spPr/>
        <p:txBody>
          <a:bodyPr/>
          <a:lstStyle/>
          <a:p>
            <a:fld id="{17163908-7803-45AC-A04F-636E2BA59B5A}" type="slidenum">
              <a:rPr lang="en-GB" smtClean="0"/>
              <a:t>‹#›</a:t>
            </a:fld>
            <a:endParaRPr lang="en-GB"/>
          </a:p>
        </p:txBody>
      </p:sp>
    </p:spTree>
    <p:extLst>
      <p:ext uri="{BB962C8B-B14F-4D97-AF65-F5344CB8AC3E}">
        <p14:creationId xmlns:p14="http://schemas.microsoft.com/office/powerpoint/2010/main" val="20178484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9FEAE9-4107-A53E-8B74-5C89756EDE6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B1F8B17-4B16-0E8A-DF89-766220A747D6}"/>
              </a:ext>
            </a:extLst>
          </p:cNvPr>
          <p:cNvSpPr>
            <a:spLocks noGrp="1"/>
          </p:cNvSpPr>
          <p:nvPr>
            <p:ph type="dt" sz="half" idx="10"/>
          </p:nvPr>
        </p:nvSpPr>
        <p:spPr/>
        <p:txBody>
          <a:bodyPr/>
          <a:lstStyle/>
          <a:p>
            <a:fld id="{9374CB04-E99E-4BD6-ACAD-DC12FF91E63A}" type="datetimeFigureOut">
              <a:rPr lang="en-GB" smtClean="0"/>
              <a:t>01/10/2026</a:t>
            </a:fld>
            <a:endParaRPr lang="en-GB"/>
          </a:p>
        </p:txBody>
      </p:sp>
      <p:sp>
        <p:nvSpPr>
          <p:cNvPr id="4" name="Footer Placeholder 3">
            <a:extLst>
              <a:ext uri="{FF2B5EF4-FFF2-40B4-BE49-F238E27FC236}">
                <a16:creationId xmlns:a16="http://schemas.microsoft.com/office/drawing/2014/main" id="{3B47EDB6-2BDE-D4D5-734E-9697B3806C2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F6E9A6C-32AB-D5AD-585F-7841EDB93D65}"/>
              </a:ext>
            </a:extLst>
          </p:cNvPr>
          <p:cNvSpPr>
            <a:spLocks noGrp="1"/>
          </p:cNvSpPr>
          <p:nvPr>
            <p:ph type="sldNum" sz="quarter" idx="12"/>
          </p:nvPr>
        </p:nvSpPr>
        <p:spPr/>
        <p:txBody>
          <a:bodyPr/>
          <a:lstStyle/>
          <a:p>
            <a:fld id="{17163908-7803-45AC-A04F-636E2BA59B5A}" type="slidenum">
              <a:rPr lang="en-GB" smtClean="0"/>
              <a:t>‹#›</a:t>
            </a:fld>
            <a:endParaRPr lang="en-GB"/>
          </a:p>
        </p:txBody>
      </p:sp>
    </p:spTree>
    <p:extLst>
      <p:ext uri="{BB962C8B-B14F-4D97-AF65-F5344CB8AC3E}">
        <p14:creationId xmlns:p14="http://schemas.microsoft.com/office/powerpoint/2010/main" val="21270077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EB14967-E825-0DB9-DA36-C06894F51D59}"/>
              </a:ext>
            </a:extLst>
          </p:cNvPr>
          <p:cNvSpPr>
            <a:spLocks noGrp="1"/>
          </p:cNvSpPr>
          <p:nvPr>
            <p:ph type="dt" sz="half" idx="10"/>
          </p:nvPr>
        </p:nvSpPr>
        <p:spPr/>
        <p:txBody>
          <a:bodyPr/>
          <a:lstStyle/>
          <a:p>
            <a:fld id="{9374CB04-E99E-4BD6-ACAD-DC12FF91E63A}" type="datetimeFigureOut">
              <a:rPr lang="en-GB" smtClean="0"/>
              <a:t>01/10/2026</a:t>
            </a:fld>
            <a:endParaRPr lang="en-GB"/>
          </a:p>
        </p:txBody>
      </p:sp>
      <p:sp>
        <p:nvSpPr>
          <p:cNvPr id="3" name="Footer Placeholder 2">
            <a:extLst>
              <a:ext uri="{FF2B5EF4-FFF2-40B4-BE49-F238E27FC236}">
                <a16:creationId xmlns:a16="http://schemas.microsoft.com/office/drawing/2014/main" id="{C601B3C0-180A-7830-1A22-FE770D7E3FF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16E4606-C688-B9A6-B73B-87C85B0D88FC}"/>
              </a:ext>
            </a:extLst>
          </p:cNvPr>
          <p:cNvSpPr>
            <a:spLocks noGrp="1"/>
          </p:cNvSpPr>
          <p:nvPr>
            <p:ph type="sldNum" sz="quarter" idx="12"/>
          </p:nvPr>
        </p:nvSpPr>
        <p:spPr/>
        <p:txBody>
          <a:bodyPr/>
          <a:lstStyle/>
          <a:p>
            <a:fld id="{17163908-7803-45AC-A04F-636E2BA59B5A}" type="slidenum">
              <a:rPr lang="en-GB" smtClean="0"/>
              <a:t>‹#›</a:t>
            </a:fld>
            <a:endParaRPr lang="en-GB"/>
          </a:p>
        </p:txBody>
      </p:sp>
    </p:spTree>
    <p:extLst>
      <p:ext uri="{BB962C8B-B14F-4D97-AF65-F5344CB8AC3E}">
        <p14:creationId xmlns:p14="http://schemas.microsoft.com/office/powerpoint/2010/main" val="37031987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4A6D7D-60B9-1519-D684-BF20210D385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C53F7ED-1EF7-D290-5C08-D972708114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177B320-EFEA-F965-D166-38690770FF4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A8F7975-E0FE-A042-7D97-0E2706929949}"/>
              </a:ext>
            </a:extLst>
          </p:cNvPr>
          <p:cNvSpPr>
            <a:spLocks noGrp="1"/>
          </p:cNvSpPr>
          <p:nvPr>
            <p:ph type="dt" sz="half" idx="10"/>
          </p:nvPr>
        </p:nvSpPr>
        <p:spPr/>
        <p:txBody>
          <a:bodyPr/>
          <a:lstStyle/>
          <a:p>
            <a:fld id="{9374CB04-E99E-4BD6-ACAD-DC12FF91E63A}" type="datetimeFigureOut">
              <a:rPr lang="en-GB" smtClean="0"/>
              <a:t>01/10/2026</a:t>
            </a:fld>
            <a:endParaRPr lang="en-GB"/>
          </a:p>
        </p:txBody>
      </p:sp>
      <p:sp>
        <p:nvSpPr>
          <p:cNvPr id="6" name="Footer Placeholder 5">
            <a:extLst>
              <a:ext uri="{FF2B5EF4-FFF2-40B4-BE49-F238E27FC236}">
                <a16:creationId xmlns:a16="http://schemas.microsoft.com/office/drawing/2014/main" id="{423A00B4-2EA2-C3EC-125D-0AC1E7A4B55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625B5F-BA9B-56CB-AF2E-FA30601A9C5F}"/>
              </a:ext>
            </a:extLst>
          </p:cNvPr>
          <p:cNvSpPr>
            <a:spLocks noGrp="1"/>
          </p:cNvSpPr>
          <p:nvPr>
            <p:ph type="sldNum" sz="quarter" idx="12"/>
          </p:nvPr>
        </p:nvSpPr>
        <p:spPr/>
        <p:txBody>
          <a:bodyPr/>
          <a:lstStyle/>
          <a:p>
            <a:fld id="{17163908-7803-45AC-A04F-636E2BA59B5A}" type="slidenum">
              <a:rPr lang="en-GB" smtClean="0"/>
              <a:t>‹#›</a:t>
            </a:fld>
            <a:endParaRPr lang="en-GB"/>
          </a:p>
        </p:txBody>
      </p:sp>
    </p:spTree>
    <p:extLst>
      <p:ext uri="{BB962C8B-B14F-4D97-AF65-F5344CB8AC3E}">
        <p14:creationId xmlns:p14="http://schemas.microsoft.com/office/powerpoint/2010/main" val="32038210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386A29-0412-6368-FE0B-F3DA0C4E5E9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B47A97A-E22D-7504-45F9-C2C17EF33A7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F42A8CE-89D7-7D38-057B-7CB126C800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122F089-7E22-6384-6BA5-2E5AE980D170}"/>
              </a:ext>
            </a:extLst>
          </p:cNvPr>
          <p:cNvSpPr>
            <a:spLocks noGrp="1"/>
          </p:cNvSpPr>
          <p:nvPr>
            <p:ph type="dt" sz="half" idx="10"/>
          </p:nvPr>
        </p:nvSpPr>
        <p:spPr/>
        <p:txBody>
          <a:bodyPr/>
          <a:lstStyle/>
          <a:p>
            <a:fld id="{9374CB04-E99E-4BD6-ACAD-DC12FF91E63A}" type="datetimeFigureOut">
              <a:rPr lang="en-GB" smtClean="0"/>
              <a:t>01/10/2026</a:t>
            </a:fld>
            <a:endParaRPr lang="en-GB"/>
          </a:p>
        </p:txBody>
      </p:sp>
      <p:sp>
        <p:nvSpPr>
          <p:cNvPr id="6" name="Footer Placeholder 5">
            <a:extLst>
              <a:ext uri="{FF2B5EF4-FFF2-40B4-BE49-F238E27FC236}">
                <a16:creationId xmlns:a16="http://schemas.microsoft.com/office/drawing/2014/main" id="{C8A0E888-A2AB-9A6F-9B4E-118D29AD5F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0E5E159-9051-DAEE-CDAA-CCF9683E6296}"/>
              </a:ext>
            </a:extLst>
          </p:cNvPr>
          <p:cNvSpPr>
            <a:spLocks noGrp="1"/>
          </p:cNvSpPr>
          <p:nvPr>
            <p:ph type="sldNum" sz="quarter" idx="12"/>
          </p:nvPr>
        </p:nvSpPr>
        <p:spPr/>
        <p:txBody>
          <a:bodyPr/>
          <a:lstStyle/>
          <a:p>
            <a:fld id="{17163908-7803-45AC-A04F-636E2BA59B5A}" type="slidenum">
              <a:rPr lang="en-GB" smtClean="0"/>
              <a:t>‹#›</a:t>
            </a:fld>
            <a:endParaRPr lang="en-GB"/>
          </a:p>
        </p:txBody>
      </p:sp>
    </p:spTree>
    <p:extLst>
      <p:ext uri="{BB962C8B-B14F-4D97-AF65-F5344CB8AC3E}">
        <p14:creationId xmlns:p14="http://schemas.microsoft.com/office/powerpoint/2010/main" val="20237248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F33A12-405D-F4EC-815D-B683C97B6F3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7CB118B-F839-7508-9E85-7D4340101DB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2DAA4A-8052-09F2-6DE6-E57EA3E00BB8}"/>
              </a:ext>
            </a:extLst>
          </p:cNvPr>
          <p:cNvSpPr>
            <a:spLocks noGrp="1"/>
          </p:cNvSpPr>
          <p:nvPr>
            <p:ph type="dt" sz="half" idx="10"/>
          </p:nvPr>
        </p:nvSpPr>
        <p:spPr/>
        <p:txBody>
          <a:bodyPr/>
          <a:lstStyle/>
          <a:p>
            <a:fld id="{9374CB04-E99E-4BD6-ACAD-DC12FF91E63A}" type="datetimeFigureOut">
              <a:rPr lang="en-GB" smtClean="0"/>
              <a:t>01/10/2026</a:t>
            </a:fld>
            <a:endParaRPr lang="en-GB"/>
          </a:p>
        </p:txBody>
      </p:sp>
      <p:sp>
        <p:nvSpPr>
          <p:cNvPr id="5" name="Footer Placeholder 4">
            <a:extLst>
              <a:ext uri="{FF2B5EF4-FFF2-40B4-BE49-F238E27FC236}">
                <a16:creationId xmlns:a16="http://schemas.microsoft.com/office/drawing/2014/main" id="{B0F7AC2F-B79D-2664-DB58-72BE9C8244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484F52-B287-D201-374E-D8CA08525F7E}"/>
              </a:ext>
            </a:extLst>
          </p:cNvPr>
          <p:cNvSpPr>
            <a:spLocks noGrp="1"/>
          </p:cNvSpPr>
          <p:nvPr>
            <p:ph type="sldNum" sz="quarter" idx="12"/>
          </p:nvPr>
        </p:nvSpPr>
        <p:spPr/>
        <p:txBody>
          <a:bodyPr/>
          <a:lstStyle/>
          <a:p>
            <a:fld id="{17163908-7803-45AC-A04F-636E2BA59B5A}" type="slidenum">
              <a:rPr lang="en-GB" smtClean="0"/>
              <a:t>‹#›</a:t>
            </a:fld>
            <a:endParaRPr lang="en-GB"/>
          </a:p>
        </p:txBody>
      </p:sp>
    </p:spTree>
    <p:extLst>
      <p:ext uri="{BB962C8B-B14F-4D97-AF65-F5344CB8AC3E}">
        <p14:creationId xmlns:p14="http://schemas.microsoft.com/office/powerpoint/2010/main" val="26973798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200F729-804E-82F7-E59B-8AC4D1BD7B3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2A0B7BB-A702-5336-2555-417C3C40D0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3173573-687F-5D0C-6379-1F6E38857D4F}"/>
              </a:ext>
            </a:extLst>
          </p:cNvPr>
          <p:cNvSpPr>
            <a:spLocks noGrp="1"/>
          </p:cNvSpPr>
          <p:nvPr>
            <p:ph type="dt" sz="half" idx="10"/>
          </p:nvPr>
        </p:nvSpPr>
        <p:spPr/>
        <p:txBody>
          <a:bodyPr/>
          <a:lstStyle/>
          <a:p>
            <a:fld id="{9374CB04-E99E-4BD6-ACAD-DC12FF91E63A}" type="datetimeFigureOut">
              <a:rPr lang="en-GB" smtClean="0"/>
              <a:t>01/10/2026</a:t>
            </a:fld>
            <a:endParaRPr lang="en-GB"/>
          </a:p>
        </p:txBody>
      </p:sp>
      <p:sp>
        <p:nvSpPr>
          <p:cNvPr id="5" name="Footer Placeholder 4">
            <a:extLst>
              <a:ext uri="{FF2B5EF4-FFF2-40B4-BE49-F238E27FC236}">
                <a16:creationId xmlns:a16="http://schemas.microsoft.com/office/drawing/2014/main" id="{4F12E1B0-FA9C-94EF-68FB-6AC317C944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5D9A15-942C-B7E5-E289-C58DB8B27297}"/>
              </a:ext>
            </a:extLst>
          </p:cNvPr>
          <p:cNvSpPr>
            <a:spLocks noGrp="1"/>
          </p:cNvSpPr>
          <p:nvPr>
            <p:ph type="sldNum" sz="quarter" idx="12"/>
          </p:nvPr>
        </p:nvSpPr>
        <p:spPr/>
        <p:txBody>
          <a:bodyPr/>
          <a:lstStyle/>
          <a:p>
            <a:fld id="{17163908-7803-45AC-A04F-636E2BA59B5A}" type="slidenum">
              <a:rPr lang="en-GB" smtClean="0"/>
              <a:t>‹#›</a:t>
            </a:fld>
            <a:endParaRPr lang="en-GB"/>
          </a:p>
        </p:txBody>
      </p:sp>
    </p:spTree>
    <p:extLst>
      <p:ext uri="{BB962C8B-B14F-4D97-AF65-F5344CB8AC3E}">
        <p14:creationId xmlns:p14="http://schemas.microsoft.com/office/powerpoint/2010/main" val="1702478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E295B95-10F5-177D-1EAA-F1F7FBE40F1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76D99EC-0025-1791-5EA8-2587CE13289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409D52D-5A59-15FA-2977-2097FB9240A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F103DC3-CBFC-4601-A571-76D287E8D23B}" type="datetimeFigureOut">
              <a:rPr lang="en-GB" smtClean="0"/>
              <a:t>01/10/2026</a:t>
            </a:fld>
            <a:endParaRPr lang="en-GB"/>
          </a:p>
        </p:txBody>
      </p:sp>
      <p:sp>
        <p:nvSpPr>
          <p:cNvPr id="5" name="Footer Placeholder 4">
            <a:extLst>
              <a:ext uri="{FF2B5EF4-FFF2-40B4-BE49-F238E27FC236}">
                <a16:creationId xmlns:a16="http://schemas.microsoft.com/office/drawing/2014/main" id="{367E456C-9DE1-92DD-C6B5-5AC33F7159C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BB640669-A42B-1A47-5DFC-DAE1BB5C632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176FF18-0317-4237-BFCB-F347AF9C7A12}" type="slidenum">
              <a:rPr lang="en-GB" smtClean="0"/>
              <a:t>‹#›</a:t>
            </a:fld>
            <a:endParaRPr lang="en-GB"/>
          </a:p>
        </p:txBody>
      </p:sp>
    </p:spTree>
    <p:extLst>
      <p:ext uri="{BB962C8B-B14F-4D97-AF65-F5344CB8AC3E}">
        <p14:creationId xmlns:p14="http://schemas.microsoft.com/office/powerpoint/2010/main" val="18386676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BF607E5-DEBF-FDAF-3154-08A387F7D78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DDA07DE-076A-12FF-7A16-83DFB50E6C5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7E65F8-E744-2119-38F3-924B6DB0D2C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74CB04-E99E-4BD6-ACAD-DC12FF91E63A}" type="datetimeFigureOut">
              <a:rPr lang="en-GB" smtClean="0"/>
              <a:t>01/10/2026</a:t>
            </a:fld>
            <a:endParaRPr lang="en-GB"/>
          </a:p>
        </p:txBody>
      </p:sp>
      <p:sp>
        <p:nvSpPr>
          <p:cNvPr id="5" name="Footer Placeholder 4">
            <a:extLst>
              <a:ext uri="{FF2B5EF4-FFF2-40B4-BE49-F238E27FC236}">
                <a16:creationId xmlns:a16="http://schemas.microsoft.com/office/drawing/2014/main" id="{90353162-682B-8EB2-ABC9-7B938E048D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296A8BC-0598-71A8-55E6-F033BEC0E3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163908-7803-45AC-A04F-636E2BA59B5A}" type="slidenum">
              <a:rPr lang="en-GB" smtClean="0"/>
              <a:t>‹#›</a:t>
            </a:fld>
            <a:endParaRPr lang="en-GB"/>
          </a:p>
        </p:txBody>
      </p:sp>
    </p:spTree>
    <p:extLst>
      <p:ext uri="{BB962C8B-B14F-4D97-AF65-F5344CB8AC3E}">
        <p14:creationId xmlns:p14="http://schemas.microsoft.com/office/powerpoint/2010/main" val="863242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5.xml"/><Relationship Id="rId1" Type="http://schemas.openxmlformats.org/officeDocument/2006/relationships/video" Target="https://www.youtube.com/embed/ZCjNPgNu42g?feature=oembed"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8.xml"/><Relationship Id="rId1" Type="http://schemas.openxmlformats.org/officeDocument/2006/relationships/video" Target="https://www.youtube.com/embed/h26_VOkBAVw"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E30439A-8A5B-46EC-8283-9B6B031D40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7"/>
            <a:ext cx="12192001" cy="6858000"/>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55521" y="-1720"/>
            <a:ext cx="11750040" cy="6840685"/>
          </a:xfrm>
          <a:prstGeom prst="rect">
            <a:avLst/>
          </a:prstGeom>
          <a:gradFill>
            <a:gsLst>
              <a:gs pos="21000">
                <a:schemeClr val="accent1">
                  <a:lumMod val="50000"/>
                  <a:alpha val="61000"/>
                </a:schemeClr>
              </a:gs>
              <a:gs pos="100000">
                <a:schemeClr val="accent1">
                  <a:alpha val="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6054" y="-1291"/>
            <a:ext cx="3608179" cy="6858864"/>
          </a:xfrm>
          <a:prstGeom prst="rect">
            <a:avLst/>
          </a:prstGeom>
          <a:gradFill>
            <a:gsLst>
              <a:gs pos="0">
                <a:schemeClr val="accent1">
                  <a:lumMod val="75000"/>
                  <a:alpha val="0"/>
                </a:schemeClr>
              </a:gs>
              <a:gs pos="99000">
                <a:srgbClr val="000000">
                  <a:alpha val="4100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274173">
            <a:off x="6059728" y="779270"/>
            <a:ext cx="4967533" cy="4988390"/>
          </a:xfrm>
          <a:prstGeom prst="ellipse">
            <a:avLst/>
          </a:prstGeom>
          <a:gradFill>
            <a:gsLst>
              <a:gs pos="0">
                <a:schemeClr val="accent1">
                  <a:alpha val="24000"/>
                </a:schemeClr>
              </a:gs>
              <a:gs pos="79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E4CE763-64CF-EF07-95A1-FE42B1988862}"/>
              </a:ext>
            </a:extLst>
          </p:cNvPr>
          <p:cNvSpPr>
            <a:spLocks noGrp="1"/>
          </p:cNvSpPr>
          <p:nvPr>
            <p:ph type="ctrTitle"/>
          </p:nvPr>
        </p:nvSpPr>
        <p:spPr>
          <a:xfrm>
            <a:off x="1386865" y="818984"/>
            <a:ext cx="6596245" cy="3268520"/>
          </a:xfrm>
        </p:spPr>
        <p:txBody>
          <a:bodyPr>
            <a:normAutofit/>
          </a:bodyPr>
          <a:lstStyle/>
          <a:p>
            <a:pPr algn="r"/>
            <a:r>
              <a:rPr lang="en-GB" sz="4800" dirty="0">
                <a:solidFill>
                  <a:srgbClr val="FFFFFF"/>
                </a:solidFill>
              </a:rPr>
              <a:t>Recap on Last Week</a:t>
            </a:r>
          </a:p>
        </p:txBody>
      </p:sp>
      <p:sp>
        <p:nvSpPr>
          <p:cNvPr id="18" name="Rectangle 17">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314" y="4480038"/>
            <a:ext cx="12179371" cy="2377962"/>
          </a:xfrm>
          <a:prstGeom prst="rect">
            <a:avLst/>
          </a:prstGeom>
          <a:gradFill>
            <a:gsLst>
              <a:gs pos="0">
                <a:schemeClr val="accent1">
                  <a:lumMod val="75000"/>
                  <a:alpha val="50000"/>
                </a:schemeClr>
              </a:gs>
              <a:gs pos="99000">
                <a:srgbClr val="000000">
                  <a:alpha val="34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FC854289-D7AC-61BD-BB0C-1E63B264C49F}"/>
              </a:ext>
            </a:extLst>
          </p:cNvPr>
          <p:cNvSpPr>
            <a:spLocks noGrp="1"/>
          </p:cNvSpPr>
          <p:nvPr>
            <p:ph type="subTitle" idx="1"/>
          </p:nvPr>
        </p:nvSpPr>
        <p:spPr>
          <a:xfrm>
            <a:off x="1931874" y="4797188"/>
            <a:ext cx="6051236" cy="1241828"/>
          </a:xfrm>
        </p:spPr>
        <p:txBody>
          <a:bodyPr>
            <a:normAutofit/>
          </a:bodyPr>
          <a:lstStyle/>
          <a:p>
            <a:pPr algn="r"/>
            <a:r>
              <a:rPr lang="en-GB" dirty="0">
                <a:solidFill>
                  <a:srgbClr val="FFFFFF"/>
                </a:solidFill>
              </a:rPr>
              <a:t>Wynne Jones</a:t>
            </a:r>
          </a:p>
        </p:txBody>
      </p:sp>
      <p:sp>
        <p:nvSpPr>
          <p:cNvPr id="20" name="Rectangle 19">
            <a:extLst>
              <a:ext uri="{FF2B5EF4-FFF2-40B4-BE49-F238E27FC236}">
                <a16:creationId xmlns:a16="http://schemas.microsoft.com/office/drawing/2014/main" id="{53947E58-F088-49F1-A3D1-DEA690192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6967085" y="1632660"/>
            <a:ext cx="6857572" cy="3592258"/>
          </a:xfrm>
          <a:prstGeom prst="rect">
            <a:avLst/>
          </a:prstGeom>
          <a:gradFill>
            <a:gsLst>
              <a:gs pos="0">
                <a:schemeClr val="accent1">
                  <a:lumMod val="75000"/>
                  <a:alpha val="50000"/>
                </a:schemeClr>
              </a:gs>
              <a:gs pos="99000">
                <a:srgbClr val="000000">
                  <a:alpha val="0"/>
                </a:srgb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69898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A6B319F-86FE-4754-878E-06F0804D88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32385" cy="6858000"/>
          </a:xfrm>
          <a:prstGeom prst="rect">
            <a:avLst/>
          </a:prstGeom>
          <a:solidFill>
            <a:schemeClr val="accent5">
              <a:alpha val="7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DCF7D1B5-3477-499F-ACC5-2C8B07F4ED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2385" y="0"/>
            <a:ext cx="3218914"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7BDA0EA-C058-42EE-83AD-76011518AEDF}"/>
              </a:ext>
            </a:extLst>
          </p:cNvPr>
          <p:cNvSpPr>
            <a:spLocks noGrp="1"/>
          </p:cNvSpPr>
          <p:nvPr>
            <p:ph type="title"/>
          </p:nvPr>
        </p:nvSpPr>
        <p:spPr>
          <a:xfrm>
            <a:off x="992206" y="1608667"/>
            <a:ext cx="2823275" cy="4501127"/>
          </a:xfrm>
        </p:spPr>
        <p:txBody>
          <a:bodyPr anchor="t">
            <a:normAutofit/>
          </a:bodyPr>
          <a:lstStyle/>
          <a:p>
            <a:pPr algn="r"/>
            <a:r>
              <a:rPr lang="en-GB" sz="3200" dirty="0">
                <a:solidFill>
                  <a:srgbClr val="FFFFFF"/>
                </a:solidFill>
              </a:rPr>
              <a:t>Comparison – State Response</a:t>
            </a:r>
          </a:p>
        </p:txBody>
      </p:sp>
      <p:sp>
        <p:nvSpPr>
          <p:cNvPr id="3" name="Content Placeholder 2">
            <a:extLst>
              <a:ext uri="{FF2B5EF4-FFF2-40B4-BE49-F238E27FC236}">
                <a16:creationId xmlns:a16="http://schemas.microsoft.com/office/drawing/2014/main" id="{52BF1B2E-C8BB-452E-B03B-4F3DB1881A55}"/>
              </a:ext>
            </a:extLst>
          </p:cNvPr>
          <p:cNvSpPr>
            <a:spLocks noGrp="1"/>
          </p:cNvSpPr>
          <p:nvPr>
            <p:ph sz="half" idx="1"/>
          </p:nvPr>
        </p:nvSpPr>
        <p:spPr>
          <a:xfrm>
            <a:off x="4547697" y="861647"/>
            <a:ext cx="5246933" cy="5248148"/>
          </a:xfrm>
        </p:spPr>
        <p:txBody>
          <a:bodyPr>
            <a:normAutofit/>
          </a:bodyPr>
          <a:lstStyle/>
          <a:p>
            <a:pPr marL="0" indent="0">
              <a:buNone/>
            </a:pPr>
            <a:r>
              <a:rPr lang="en-GB" sz="2400" dirty="0"/>
              <a:t>Sicarii   - State brutality </a:t>
            </a:r>
          </a:p>
          <a:p>
            <a:pPr marL="0" indent="0">
              <a:buNone/>
            </a:pPr>
            <a:r>
              <a:rPr lang="en-GB" sz="2400" dirty="0"/>
              <a:t>	- Miscarriage of Justice</a:t>
            </a:r>
          </a:p>
          <a:p>
            <a:pPr marL="0" indent="0">
              <a:buNone/>
            </a:pPr>
            <a:r>
              <a:rPr lang="en-GB" sz="2400" dirty="0"/>
              <a:t>	- Military</a:t>
            </a:r>
          </a:p>
          <a:p>
            <a:pPr marL="0" indent="0">
              <a:buNone/>
            </a:pPr>
            <a:r>
              <a:rPr lang="en-GB" sz="2400" dirty="0"/>
              <a:t>	- Corruption</a:t>
            </a:r>
          </a:p>
          <a:p>
            <a:pPr marL="0" indent="0">
              <a:buNone/>
            </a:pPr>
            <a:endParaRPr lang="en-GB" sz="2400" dirty="0"/>
          </a:p>
          <a:p>
            <a:pPr marL="0" indent="0">
              <a:buNone/>
            </a:pPr>
            <a:endParaRPr lang="en-GB" sz="2400" dirty="0"/>
          </a:p>
          <a:p>
            <a:pPr marL="0" lvl="0" indent="0">
              <a:buNone/>
            </a:pPr>
            <a:r>
              <a:rPr lang="en-US" sz="2400" dirty="0"/>
              <a:t>Narodnaya Volya     - Police brutality </a:t>
            </a:r>
          </a:p>
          <a:p>
            <a:pPr marL="0" lvl="0" indent="0">
              <a:buNone/>
            </a:pPr>
            <a:r>
              <a:rPr lang="en-US" sz="2400" dirty="0"/>
              <a:t>                                    - Security Crackdown          (Intelligence – Led)</a:t>
            </a:r>
          </a:p>
          <a:p>
            <a:pPr marL="0" lvl="0" indent="0">
              <a:buNone/>
            </a:pPr>
            <a:endParaRPr lang="en-GB" sz="2000" dirty="0"/>
          </a:p>
          <a:p>
            <a:pPr marL="0" indent="0">
              <a:buNone/>
            </a:pPr>
            <a:endParaRPr lang="en-GB" sz="2000" dirty="0"/>
          </a:p>
          <a:p>
            <a:pPr marL="0" indent="0">
              <a:buNone/>
            </a:pPr>
            <a:endParaRPr lang="en-GB" sz="2000" dirty="0"/>
          </a:p>
        </p:txBody>
      </p:sp>
    </p:spTree>
    <p:extLst>
      <p:ext uri="{BB962C8B-B14F-4D97-AF65-F5344CB8AC3E}">
        <p14:creationId xmlns:p14="http://schemas.microsoft.com/office/powerpoint/2010/main" val="2758864631"/>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A6B319F-86FE-4754-878E-06F0804D88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32385" cy="6858000"/>
          </a:xfrm>
          <a:prstGeom prst="rect">
            <a:avLst/>
          </a:prstGeom>
          <a:solidFill>
            <a:schemeClr val="accent5">
              <a:alpha val="7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DCF7D1B5-3477-499F-ACC5-2C8B07F4ED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2385" y="0"/>
            <a:ext cx="3218914"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7BDA0EA-C058-42EE-83AD-76011518AEDF}"/>
              </a:ext>
            </a:extLst>
          </p:cNvPr>
          <p:cNvSpPr>
            <a:spLocks noGrp="1"/>
          </p:cNvSpPr>
          <p:nvPr>
            <p:ph type="title"/>
          </p:nvPr>
        </p:nvSpPr>
        <p:spPr>
          <a:xfrm>
            <a:off x="992206" y="1608667"/>
            <a:ext cx="2823275" cy="4501127"/>
          </a:xfrm>
        </p:spPr>
        <p:txBody>
          <a:bodyPr anchor="t">
            <a:normAutofit/>
          </a:bodyPr>
          <a:lstStyle/>
          <a:p>
            <a:pPr algn="r"/>
            <a:r>
              <a:rPr lang="en-GB" sz="3200" dirty="0">
                <a:solidFill>
                  <a:srgbClr val="FFFFFF"/>
                </a:solidFill>
              </a:rPr>
              <a:t>Comparison – State Response</a:t>
            </a:r>
          </a:p>
        </p:txBody>
      </p:sp>
      <p:sp>
        <p:nvSpPr>
          <p:cNvPr id="3" name="Content Placeholder 2">
            <a:extLst>
              <a:ext uri="{FF2B5EF4-FFF2-40B4-BE49-F238E27FC236}">
                <a16:creationId xmlns:a16="http://schemas.microsoft.com/office/drawing/2014/main" id="{52BF1B2E-C8BB-452E-B03B-4F3DB1881A55}"/>
              </a:ext>
            </a:extLst>
          </p:cNvPr>
          <p:cNvSpPr>
            <a:spLocks noGrp="1"/>
          </p:cNvSpPr>
          <p:nvPr>
            <p:ph sz="half" idx="1"/>
          </p:nvPr>
        </p:nvSpPr>
        <p:spPr>
          <a:xfrm>
            <a:off x="4547697" y="861647"/>
            <a:ext cx="7193729" cy="5248148"/>
          </a:xfrm>
        </p:spPr>
        <p:txBody>
          <a:bodyPr>
            <a:normAutofit/>
          </a:bodyPr>
          <a:lstStyle/>
          <a:p>
            <a:pPr marL="0" indent="0">
              <a:buNone/>
            </a:pPr>
            <a:endParaRPr lang="en-US" sz="2400" dirty="0"/>
          </a:p>
          <a:p>
            <a:pPr marL="0" lvl="0" indent="0">
              <a:buNone/>
            </a:pPr>
            <a:endParaRPr lang="en-GB" sz="2000" dirty="0"/>
          </a:p>
          <a:p>
            <a:pPr marL="0" indent="0">
              <a:buNone/>
            </a:pPr>
            <a:endParaRPr lang="en-GB" sz="2000" dirty="0"/>
          </a:p>
          <a:p>
            <a:pPr marL="0" indent="0">
              <a:buNone/>
            </a:pPr>
            <a:endParaRPr lang="en-GB" sz="2000" dirty="0"/>
          </a:p>
        </p:txBody>
      </p:sp>
      <p:sp>
        <p:nvSpPr>
          <p:cNvPr id="4" name="Rectangle 3">
            <a:extLst>
              <a:ext uri="{FF2B5EF4-FFF2-40B4-BE49-F238E27FC236}">
                <a16:creationId xmlns:a16="http://schemas.microsoft.com/office/drawing/2014/main" id="{A19AE85A-37A9-41D6-AD0A-0BA28BFFE6C7}"/>
              </a:ext>
            </a:extLst>
          </p:cNvPr>
          <p:cNvSpPr/>
          <p:nvPr/>
        </p:nvSpPr>
        <p:spPr>
          <a:xfrm>
            <a:off x="4547696" y="1608667"/>
            <a:ext cx="6652097" cy="1512209"/>
          </a:xfrm>
          <a:prstGeom prst="rect">
            <a:avLst/>
          </a:prstGeom>
        </p:spPr>
        <p:txBody>
          <a:bodyPr wrap="square">
            <a:spAutoFit/>
          </a:bodyPr>
          <a:lstStyle/>
          <a:p>
            <a:pPr marL="1371600" marR="0" lvl="3" indent="-1371600" algn="l" defTabSz="914400" rtl="0" eaLnBrk="1" fontAlgn="auto" latinLnBrk="0" hangingPunct="1">
              <a:lnSpc>
                <a:spcPct val="90000"/>
              </a:lnSpc>
              <a:spcBef>
                <a:spcPts val="1000"/>
              </a:spcBef>
              <a:spcAft>
                <a:spcPts val="0"/>
              </a:spcAft>
              <a:buClrTx/>
              <a:buSzTx/>
              <a:buFontTx/>
              <a:buNone/>
              <a:tabLst/>
              <a:defRPr/>
            </a:pPr>
            <a:r>
              <a:rPr kumimoji="0" lang="en-GB" sz="2800" b="0" i="0" u="none" strike="noStrike" kern="0" cap="none" spc="0" normalizeH="0" baseline="0" noProof="0" dirty="0">
                <a:ln>
                  <a:noFill/>
                </a:ln>
                <a:solidFill>
                  <a:prstClr val="white"/>
                </a:solidFill>
                <a:effectLst/>
                <a:uLnTx/>
                <a:uFillTx/>
                <a:latin typeface="Calibri" panose="020F0502020204030204"/>
                <a:ea typeface="+mn-ea"/>
                <a:cs typeface="+mn-cs"/>
              </a:rPr>
              <a:t>Northern Ireland    - Police brutality</a:t>
            </a:r>
          </a:p>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GB" sz="2800" b="0" i="0" u="none" strike="noStrike" kern="0" cap="none" spc="0" normalizeH="0" baseline="0" noProof="0" dirty="0">
                <a:ln>
                  <a:noFill/>
                </a:ln>
                <a:solidFill>
                  <a:prstClr val="white"/>
                </a:solidFill>
                <a:effectLst/>
                <a:uLnTx/>
                <a:uFillTx/>
                <a:latin typeface="Calibri" panose="020F0502020204030204"/>
                <a:ea typeface="+mn-ea"/>
                <a:cs typeface="+mn-cs"/>
              </a:rPr>
              <a:t>			- Miscarriages of Justice</a:t>
            </a:r>
          </a:p>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GB" sz="2800" b="0" i="0" u="none" strike="noStrike" kern="0" cap="none" spc="0" normalizeH="0" baseline="0" noProof="0" dirty="0">
                <a:ln>
                  <a:noFill/>
                </a:ln>
                <a:solidFill>
                  <a:prstClr val="white"/>
                </a:solidFill>
                <a:effectLst/>
                <a:uLnTx/>
                <a:uFillTx/>
                <a:latin typeface="Calibri" panose="020F0502020204030204"/>
                <a:ea typeface="+mn-ea"/>
                <a:cs typeface="+mn-cs"/>
              </a:rPr>
              <a:t>			- Military </a:t>
            </a:r>
          </a:p>
        </p:txBody>
      </p:sp>
    </p:spTree>
    <p:extLst>
      <p:ext uri="{BB962C8B-B14F-4D97-AF65-F5344CB8AC3E}">
        <p14:creationId xmlns:p14="http://schemas.microsoft.com/office/powerpoint/2010/main" val="3037641139"/>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1249F-E235-4011-8415-1DF9366603F3}"/>
              </a:ext>
            </a:extLst>
          </p:cNvPr>
          <p:cNvSpPr>
            <a:spLocks noGrp="1"/>
          </p:cNvSpPr>
          <p:nvPr>
            <p:ph type="title"/>
          </p:nvPr>
        </p:nvSpPr>
        <p:spPr/>
        <p:txBody>
          <a:bodyPr/>
          <a:lstStyle/>
          <a:p>
            <a:endParaRPr lang="en-GB"/>
          </a:p>
        </p:txBody>
      </p:sp>
      <p:pic>
        <p:nvPicPr>
          <p:cNvPr id="5" name="Online Media 4" title="Londonderry Riots (1969)">
            <a:hlinkClick r:id="" action="ppaction://media"/>
            <a:extLst>
              <a:ext uri="{FF2B5EF4-FFF2-40B4-BE49-F238E27FC236}">
                <a16:creationId xmlns:a16="http://schemas.microsoft.com/office/drawing/2014/main" id="{51202509-315A-485E-B24D-F0B8704697FE}"/>
              </a:ext>
            </a:extLst>
          </p:cNvPr>
          <p:cNvPicPr>
            <a:picLocks noGrp="1" noRot="1" noChangeAspect="1"/>
          </p:cNvPicPr>
          <p:nvPr>
            <p:ph sz="half" idx="1"/>
            <a:videoFile r:link="rId1"/>
          </p:nvPr>
        </p:nvPicPr>
        <p:blipFill>
          <a:blip r:embed="rId3"/>
          <a:srcRect t="16000" b="7715"/>
          <a:stretch>
            <a:fillRect/>
          </a:stretch>
        </p:blipFill>
        <p:spPr>
          <a:xfrm>
            <a:off x="838200" y="365125"/>
            <a:ext cx="10591800" cy="6055553"/>
          </a:xfrm>
          <a:prstGeom prst="rect">
            <a:avLst/>
          </a:prstGeom>
        </p:spPr>
      </p:pic>
    </p:spTree>
    <p:extLst>
      <p:ext uri="{BB962C8B-B14F-4D97-AF65-F5344CB8AC3E}">
        <p14:creationId xmlns:p14="http://schemas.microsoft.com/office/powerpoint/2010/main" val="214869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5E6CFF1-2F42-4E10-9A97-F116F46F5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Content Placeholder 4">
            <a:extLst>
              <a:ext uri="{FF2B5EF4-FFF2-40B4-BE49-F238E27FC236}">
                <a16:creationId xmlns:a16="http://schemas.microsoft.com/office/drawing/2014/main" id="{9AC4AFEB-0ECA-4B1E-A144-2C1AD4D482A4}"/>
              </a:ext>
            </a:extLst>
          </p:cNvPr>
          <p:cNvPicPr>
            <a:picLocks noGrp="1" noChangeAspect="1"/>
          </p:cNvPicPr>
          <p:nvPr>
            <p:ph sz="half" idx="2"/>
          </p:nvPr>
        </p:nvPicPr>
        <p:blipFill rotWithShape="1">
          <a:blip r:embed="rId2">
            <a:alphaModFix amt="35000"/>
          </a:blip>
          <a:srcRect/>
          <a:stretch/>
        </p:blipFill>
        <p:spPr>
          <a:xfrm>
            <a:off x="20" y="1"/>
            <a:ext cx="12191980" cy="6857999"/>
          </a:xfrm>
          <a:prstGeom prst="rect">
            <a:avLst/>
          </a:prstGeom>
        </p:spPr>
      </p:pic>
      <p:sp>
        <p:nvSpPr>
          <p:cNvPr id="2" name="Title 1">
            <a:extLst>
              <a:ext uri="{FF2B5EF4-FFF2-40B4-BE49-F238E27FC236}">
                <a16:creationId xmlns:a16="http://schemas.microsoft.com/office/drawing/2014/main" id="{59805311-7612-4D90-98E8-64C8FAA36DAA}"/>
              </a:ext>
            </a:extLst>
          </p:cNvPr>
          <p:cNvSpPr>
            <a:spLocks noGrp="1"/>
          </p:cNvSpPr>
          <p:nvPr>
            <p:ph type="title"/>
          </p:nvPr>
        </p:nvSpPr>
        <p:spPr>
          <a:xfrm>
            <a:off x="838201" y="1065862"/>
            <a:ext cx="3313164" cy="4726276"/>
          </a:xfrm>
        </p:spPr>
        <p:txBody>
          <a:bodyPr vert="horz" lIns="91440" tIns="45720" rIns="91440" bIns="45720" rtlCol="0" anchor="ctr">
            <a:normAutofit/>
          </a:bodyPr>
          <a:lstStyle/>
          <a:p>
            <a:pPr algn="r"/>
            <a:r>
              <a:rPr lang="en-US" sz="4000">
                <a:solidFill>
                  <a:srgbClr val="FFFFFF"/>
                </a:solidFill>
              </a:rPr>
              <a:t>Police Brutality in NI</a:t>
            </a:r>
          </a:p>
        </p:txBody>
      </p:sp>
      <p:cxnSp>
        <p:nvCxnSpPr>
          <p:cNvPr id="12" name="Straight Connector 11">
            <a:extLst>
              <a:ext uri="{FF2B5EF4-FFF2-40B4-BE49-F238E27FC236}">
                <a16:creationId xmlns:a16="http://schemas.microsoft.com/office/drawing/2014/main" id="{67182200-4859-4C8D-BCBB-55B245C28B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372"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1A62234-EE87-4E15-BFCD-367105FBE396}"/>
              </a:ext>
            </a:extLst>
          </p:cNvPr>
          <p:cNvSpPr>
            <a:spLocks noGrp="1"/>
          </p:cNvSpPr>
          <p:nvPr>
            <p:ph sz="half" idx="1"/>
          </p:nvPr>
        </p:nvSpPr>
        <p:spPr>
          <a:xfrm>
            <a:off x="5155379" y="1065862"/>
            <a:ext cx="5744685" cy="4726276"/>
          </a:xfrm>
        </p:spPr>
        <p:txBody>
          <a:bodyPr vert="horz" lIns="91440" tIns="45720" rIns="91440" bIns="45720" rtlCol="0" anchor="ctr">
            <a:normAutofit/>
          </a:bodyPr>
          <a:lstStyle/>
          <a:p>
            <a:pPr marL="0" indent="0">
              <a:buNone/>
            </a:pPr>
            <a:r>
              <a:rPr lang="en-US" sz="2400" dirty="0">
                <a:solidFill>
                  <a:srgbClr val="FFFFFF"/>
                </a:solidFill>
              </a:rPr>
              <a:t>“On 5</a:t>
            </a:r>
            <a:r>
              <a:rPr lang="en-US" sz="2400" baseline="30000" dirty="0">
                <a:solidFill>
                  <a:srgbClr val="FFFFFF"/>
                </a:solidFill>
              </a:rPr>
              <a:t>th</a:t>
            </a:r>
            <a:r>
              <a:rPr lang="en-US" sz="2400" dirty="0">
                <a:solidFill>
                  <a:srgbClr val="FFFFFF"/>
                </a:solidFill>
              </a:rPr>
              <a:t> October 1968 I was sitting watching TV …when the news clearly showed RUC officers brutally attacking Civil Rights marchers in Derry. </a:t>
            </a:r>
          </a:p>
          <a:p>
            <a:pPr marL="0" indent="0">
              <a:buNone/>
            </a:pPr>
            <a:r>
              <a:rPr lang="en-US" sz="2400" dirty="0">
                <a:solidFill>
                  <a:srgbClr val="FFFFFF"/>
                </a:solidFill>
              </a:rPr>
              <a:t>We saw officers kick, punch, and baton completely </a:t>
            </a:r>
            <a:r>
              <a:rPr lang="en-US" sz="2400" dirty="0" err="1">
                <a:solidFill>
                  <a:srgbClr val="FFFFFF"/>
                </a:solidFill>
              </a:rPr>
              <a:t>defenceless</a:t>
            </a:r>
            <a:r>
              <a:rPr lang="en-US" sz="2400" dirty="0">
                <a:solidFill>
                  <a:srgbClr val="FFFFFF"/>
                </a:solidFill>
              </a:rPr>
              <a:t> and peaceful marchers. We were totally shocked by the naked hatred and violence of some of the police”</a:t>
            </a:r>
          </a:p>
        </p:txBody>
      </p:sp>
    </p:spTree>
    <p:extLst>
      <p:ext uri="{BB962C8B-B14F-4D97-AF65-F5344CB8AC3E}">
        <p14:creationId xmlns:p14="http://schemas.microsoft.com/office/powerpoint/2010/main" val="2795851994"/>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5E6CFF1-2F42-4E10-9A97-F116F46F5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Content Placeholder 4">
            <a:extLst>
              <a:ext uri="{FF2B5EF4-FFF2-40B4-BE49-F238E27FC236}">
                <a16:creationId xmlns:a16="http://schemas.microsoft.com/office/drawing/2014/main" id="{9AC4AFEB-0ECA-4B1E-A144-2C1AD4D482A4}"/>
              </a:ext>
            </a:extLst>
          </p:cNvPr>
          <p:cNvPicPr>
            <a:picLocks noGrp="1" noChangeAspect="1"/>
          </p:cNvPicPr>
          <p:nvPr>
            <p:ph sz="half" idx="2"/>
          </p:nvPr>
        </p:nvPicPr>
        <p:blipFill rotWithShape="1">
          <a:blip r:embed="rId2">
            <a:alphaModFix amt="35000"/>
          </a:blip>
          <a:srcRect/>
          <a:stretch/>
        </p:blipFill>
        <p:spPr>
          <a:xfrm>
            <a:off x="20" y="1"/>
            <a:ext cx="12191980" cy="6857999"/>
          </a:xfrm>
          <a:prstGeom prst="rect">
            <a:avLst/>
          </a:prstGeom>
        </p:spPr>
      </p:pic>
      <p:sp>
        <p:nvSpPr>
          <p:cNvPr id="2" name="Title 1">
            <a:extLst>
              <a:ext uri="{FF2B5EF4-FFF2-40B4-BE49-F238E27FC236}">
                <a16:creationId xmlns:a16="http://schemas.microsoft.com/office/drawing/2014/main" id="{59805311-7612-4D90-98E8-64C8FAA36DAA}"/>
              </a:ext>
            </a:extLst>
          </p:cNvPr>
          <p:cNvSpPr>
            <a:spLocks noGrp="1"/>
          </p:cNvSpPr>
          <p:nvPr>
            <p:ph type="title"/>
          </p:nvPr>
        </p:nvSpPr>
        <p:spPr>
          <a:xfrm>
            <a:off x="838201" y="1065862"/>
            <a:ext cx="3313164" cy="4726276"/>
          </a:xfrm>
        </p:spPr>
        <p:txBody>
          <a:bodyPr vert="horz" lIns="91440" tIns="45720" rIns="91440" bIns="45720" rtlCol="0" anchor="ctr">
            <a:normAutofit/>
          </a:bodyPr>
          <a:lstStyle/>
          <a:p>
            <a:pPr algn="r"/>
            <a:r>
              <a:rPr lang="en-US" sz="4000">
                <a:solidFill>
                  <a:srgbClr val="FFFFFF"/>
                </a:solidFill>
              </a:rPr>
              <a:t>Police Brutality in NI</a:t>
            </a:r>
          </a:p>
        </p:txBody>
      </p:sp>
      <p:cxnSp>
        <p:nvCxnSpPr>
          <p:cNvPr id="12" name="Straight Connector 11">
            <a:extLst>
              <a:ext uri="{FF2B5EF4-FFF2-40B4-BE49-F238E27FC236}">
                <a16:creationId xmlns:a16="http://schemas.microsoft.com/office/drawing/2014/main" id="{67182200-4859-4C8D-BCBB-55B245C28B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372"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1A62234-EE87-4E15-BFCD-367105FBE396}"/>
              </a:ext>
            </a:extLst>
          </p:cNvPr>
          <p:cNvSpPr>
            <a:spLocks noGrp="1"/>
          </p:cNvSpPr>
          <p:nvPr>
            <p:ph sz="half" idx="1"/>
          </p:nvPr>
        </p:nvSpPr>
        <p:spPr>
          <a:xfrm>
            <a:off x="5155379" y="1065862"/>
            <a:ext cx="5744685" cy="4726276"/>
          </a:xfrm>
        </p:spPr>
        <p:txBody>
          <a:bodyPr vert="horz" lIns="91440" tIns="45720" rIns="91440" bIns="45720" rtlCol="0" anchor="ctr">
            <a:normAutofit/>
          </a:bodyPr>
          <a:lstStyle/>
          <a:p>
            <a:pPr marL="0" indent="0">
              <a:buNone/>
            </a:pPr>
            <a:r>
              <a:rPr lang="en-US" sz="2400" dirty="0">
                <a:solidFill>
                  <a:srgbClr val="FFFFFF"/>
                </a:solidFill>
              </a:rPr>
              <a:t>“That event had a huge effect on me. All of my sympathy was with the marchers ……..my two friends and I who sat and watched the events of that day were all to join the Provisional IRA”. </a:t>
            </a:r>
          </a:p>
        </p:txBody>
      </p:sp>
    </p:spTree>
    <p:extLst>
      <p:ext uri="{BB962C8B-B14F-4D97-AF65-F5344CB8AC3E}">
        <p14:creationId xmlns:p14="http://schemas.microsoft.com/office/powerpoint/2010/main" val="1374342763"/>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h26_VOkBAVw"/>
          <p:cNvPicPr>
            <a:picLocks noRot="1" noChangeAspect="1"/>
          </p:cNvPicPr>
          <p:nvPr>
            <a:videoFile r:link="rId1"/>
          </p:nvPr>
        </p:nvPicPr>
        <p:blipFill>
          <a:blip r:embed="rId3"/>
          <a:stretch>
            <a:fillRect/>
          </a:stretch>
        </p:blipFill>
        <p:spPr>
          <a:xfrm>
            <a:off x="467139" y="262766"/>
            <a:ext cx="11318461" cy="6366634"/>
          </a:xfrm>
          <a:prstGeom prst="rect">
            <a:avLst/>
          </a:prstGeom>
        </p:spPr>
      </p:pic>
    </p:spTree>
    <p:extLst>
      <p:ext uri="{BB962C8B-B14F-4D97-AF65-F5344CB8AC3E}">
        <p14:creationId xmlns:p14="http://schemas.microsoft.com/office/powerpoint/2010/main" val="32885449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chemeClr val="bg1"/>
                </a:solidFill>
                <a:latin typeface="+mn-lt"/>
                <a:ea typeface="+mn-ea"/>
                <a:cs typeface="+mn-cs"/>
              </a:rPr>
              <a:t>The Birmingham Pub bombings</a:t>
            </a:r>
            <a:endParaRPr lang="en-GB" dirty="0">
              <a:solidFill>
                <a:schemeClr val="bg1"/>
              </a:solidFill>
              <a:latin typeface="+mn-lt"/>
            </a:endParaRPr>
          </a:p>
        </p:txBody>
      </p:sp>
      <p:sp>
        <p:nvSpPr>
          <p:cNvPr id="3" name="Content Placeholder 2"/>
          <p:cNvSpPr>
            <a:spLocks noGrp="1"/>
          </p:cNvSpPr>
          <p:nvPr>
            <p:ph sz="half" idx="1"/>
          </p:nvPr>
        </p:nvSpPr>
        <p:spPr/>
        <p:txBody>
          <a:bodyPr/>
          <a:lstStyle/>
          <a:p>
            <a:br>
              <a:rPr lang="en-GB" dirty="0"/>
            </a:br>
            <a:endParaRPr lang="en-GB" dirty="0"/>
          </a:p>
        </p:txBody>
      </p:sp>
      <p:sp>
        <p:nvSpPr>
          <p:cNvPr id="4" name="Content Placeholder 3"/>
          <p:cNvSpPr>
            <a:spLocks noGrp="1"/>
          </p:cNvSpPr>
          <p:nvPr>
            <p:ph sz="half" idx="2"/>
          </p:nvPr>
        </p:nvSpPr>
        <p:spPr>
          <a:xfrm>
            <a:off x="838200" y="1441938"/>
            <a:ext cx="5879123" cy="4735025"/>
          </a:xfrm>
        </p:spPr>
        <p:txBody>
          <a:bodyPr/>
          <a:lstStyle/>
          <a:p>
            <a:endParaRPr lang="en-GB" dirty="0"/>
          </a:p>
          <a:p>
            <a:r>
              <a:rPr lang="en-GB" dirty="0">
                <a:solidFill>
                  <a:schemeClr val="bg1"/>
                </a:solidFill>
              </a:rPr>
              <a:t>The Birmingham Pub bombings took place on 21</a:t>
            </a:r>
            <a:r>
              <a:rPr lang="en-GB" baseline="30000" dirty="0">
                <a:solidFill>
                  <a:schemeClr val="bg1"/>
                </a:solidFill>
              </a:rPr>
              <a:t>st</a:t>
            </a:r>
            <a:r>
              <a:rPr lang="en-GB" dirty="0">
                <a:solidFill>
                  <a:schemeClr val="bg1"/>
                </a:solidFill>
              </a:rPr>
              <a:t> November 1974 two bombs exploded in two pubs in central Birmingham 21 people were killed and 182 were injured. </a:t>
            </a:r>
          </a:p>
        </p:txBody>
      </p:sp>
    </p:spTree>
    <p:extLst>
      <p:ext uri="{BB962C8B-B14F-4D97-AF65-F5344CB8AC3E}">
        <p14:creationId xmlns:p14="http://schemas.microsoft.com/office/powerpoint/2010/main" val="2272804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850D020-82A8-4450-B1FD-06B96988E7C7}"/>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r"/>
            <a:r>
              <a:rPr lang="en-US">
                <a:solidFill>
                  <a:srgbClr val="FFFFFF"/>
                </a:solidFill>
              </a:rPr>
              <a:t>The Birmingham Pub bombingse</a:t>
            </a:r>
          </a:p>
        </p:txBody>
      </p:sp>
      <p:pic>
        <p:nvPicPr>
          <p:cNvPr id="5" name="Content Placeholder 4">
            <a:extLst>
              <a:ext uri="{FF2B5EF4-FFF2-40B4-BE49-F238E27FC236}">
                <a16:creationId xmlns:a16="http://schemas.microsoft.com/office/drawing/2014/main" id="{B8479A3E-B1BC-4F33-B807-8C6FDA40732C}"/>
              </a:ext>
            </a:extLst>
          </p:cNvPr>
          <p:cNvPicPr>
            <a:picLocks noGrp="1" noChangeAspect="1"/>
          </p:cNvPicPr>
          <p:nvPr>
            <p:ph sz="half" idx="2"/>
          </p:nvPr>
        </p:nvPicPr>
        <p:blipFill rotWithShape="1">
          <a:blip r:embed="rId2"/>
          <a:srcRect t="8070" r="-2" b="5394"/>
          <a:stretch/>
        </p:blipFill>
        <p:spPr>
          <a:xfrm>
            <a:off x="327547" y="321733"/>
            <a:ext cx="7058306" cy="4107392"/>
          </a:xfrm>
          <a:prstGeom prst="rect">
            <a:avLst/>
          </a:prstGeom>
        </p:spPr>
      </p:pic>
      <p:sp>
        <p:nvSpPr>
          <p:cNvPr id="12" name="Rectangle 11">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B8839ECF-3EEF-47E7-8D8C-E2A565E243ED}"/>
              </a:ext>
            </a:extLst>
          </p:cNvPr>
          <p:cNvSpPr>
            <a:spLocks noGrp="1"/>
          </p:cNvSpPr>
          <p:nvPr>
            <p:ph sz="half" idx="1"/>
          </p:nvPr>
        </p:nvSpPr>
        <p:spPr>
          <a:xfrm>
            <a:off x="8029319" y="917725"/>
            <a:ext cx="3424739" cy="4852362"/>
          </a:xfrm>
        </p:spPr>
        <p:txBody>
          <a:bodyPr vert="horz" lIns="91440" tIns="45720" rIns="91440" bIns="45720" rtlCol="0" anchor="ctr">
            <a:normAutofit/>
          </a:bodyPr>
          <a:lstStyle/>
          <a:p>
            <a:pPr lvl="0"/>
            <a:r>
              <a:rPr lang="en-US" sz="2400" dirty="0">
                <a:solidFill>
                  <a:srgbClr val="FFFFFF"/>
                </a:solidFill>
              </a:rPr>
              <a:t>The Birmingham Pub bombings took place on 21</a:t>
            </a:r>
            <a:r>
              <a:rPr lang="en-US" sz="2400" baseline="30000" dirty="0">
                <a:solidFill>
                  <a:srgbClr val="FFFFFF"/>
                </a:solidFill>
              </a:rPr>
              <a:t>st</a:t>
            </a:r>
            <a:r>
              <a:rPr lang="en-US" sz="2400" dirty="0">
                <a:solidFill>
                  <a:srgbClr val="FFFFFF"/>
                </a:solidFill>
              </a:rPr>
              <a:t> November 1974 two bombs exploded in two pubs in central Birmingham 21 people were killed and 182 were injured. </a:t>
            </a:r>
          </a:p>
          <a:p>
            <a:endParaRPr lang="en-US" sz="2000" dirty="0">
              <a:solidFill>
                <a:srgbClr val="FFFFFF"/>
              </a:solidFill>
            </a:endParaRPr>
          </a:p>
        </p:txBody>
      </p:sp>
    </p:spTree>
    <p:extLst>
      <p:ext uri="{BB962C8B-B14F-4D97-AF65-F5344CB8AC3E}">
        <p14:creationId xmlns:p14="http://schemas.microsoft.com/office/powerpoint/2010/main" val="13213163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F609654-38DA-4335-BBF4-7C4E7D74A13E}"/>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r"/>
            <a:r>
              <a:rPr lang="en-US" sz="3700">
                <a:solidFill>
                  <a:srgbClr val="FFFFFF"/>
                </a:solidFill>
              </a:rPr>
              <a:t>The Birmingham Pub bombingse Birmingham Pub bombings</a:t>
            </a:r>
          </a:p>
        </p:txBody>
      </p:sp>
      <p:pic>
        <p:nvPicPr>
          <p:cNvPr id="5" name="Content Placeholder 4">
            <a:extLst>
              <a:ext uri="{FF2B5EF4-FFF2-40B4-BE49-F238E27FC236}">
                <a16:creationId xmlns:a16="http://schemas.microsoft.com/office/drawing/2014/main" id="{66773EF5-6518-4461-9DA9-FEBA9004E3F2}"/>
              </a:ext>
            </a:extLst>
          </p:cNvPr>
          <p:cNvPicPr>
            <a:picLocks noGrp="1" noChangeAspect="1"/>
          </p:cNvPicPr>
          <p:nvPr>
            <p:ph sz="half" idx="2"/>
          </p:nvPr>
        </p:nvPicPr>
        <p:blipFill rotWithShape="1">
          <a:blip r:embed="rId2"/>
          <a:srcRect t="8070" r="-2" b="5394"/>
          <a:stretch/>
        </p:blipFill>
        <p:spPr>
          <a:xfrm>
            <a:off x="327547" y="321733"/>
            <a:ext cx="7058306" cy="4107392"/>
          </a:xfrm>
          <a:prstGeom prst="rect">
            <a:avLst/>
          </a:prstGeom>
        </p:spPr>
      </p:pic>
      <p:sp>
        <p:nvSpPr>
          <p:cNvPr id="12" name="Rectangle 11">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ED2B32CB-694C-48BA-9D74-E4887A47822A}"/>
              </a:ext>
            </a:extLst>
          </p:cNvPr>
          <p:cNvSpPr>
            <a:spLocks noGrp="1"/>
          </p:cNvSpPr>
          <p:nvPr>
            <p:ph sz="half" idx="1"/>
          </p:nvPr>
        </p:nvSpPr>
        <p:spPr>
          <a:xfrm>
            <a:off x="7582563" y="917725"/>
            <a:ext cx="4085181" cy="4852362"/>
          </a:xfrm>
        </p:spPr>
        <p:txBody>
          <a:bodyPr vert="horz" lIns="91440" tIns="45720" rIns="91440" bIns="45720" rtlCol="0" anchor="ctr">
            <a:noAutofit/>
          </a:bodyPr>
          <a:lstStyle/>
          <a:p>
            <a:pPr lvl="0"/>
            <a:r>
              <a:rPr lang="en-US" sz="2400" dirty="0">
                <a:solidFill>
                  <a:srgbClr val="FFFFFF"/>
                </a:solidFill>
              </a:rPr>
              <a:t>Six Roman Catholic men were arrested shortly after the bombings, all six had lived in Birmingham since the 1960s.</a:t>
            </a:r>
          </a:p>
          <a:p>
            <a:pPr lvl="0"/>
            <a:r>
              <a:rPr lang="en-US" sz="2400" dirty="0">
                <a:solidFill>
                  <a:srgbClr val="FFFFFF"/>
                </a:solidFill>
              </a:rPr>
              <a:t>Five of the men were </a:t>
            </a:r>
            <a:r>
              <a:rPr lang="en-US" sz="2400" dirty="0" err="1">
                <a:solidFill>
                  <a:srgbClr val="FFFFFF"/>
                </a:solidFill>
              </a:rPr>
              <a:t>en</a:t>
            </a:r>
            <a:r>
              <a:rPr lang="en-US" sz="2400" dirty="0">
                <a:solidFill>
                  <a:srgbClr val="FFFFFF"/>
                </a:solidFill>
              </a:rPr>
              <a:t>-route to the funeral of a PIRA member who had accidentally killed himself whilst planting a bomb at a telephone exchange in Coventry.</a:t>
            </a:r>
          </a:p>
          <a:p>
            <a:pPr lvl="0"/>
            <a:r>
              <a:rPr lang="en-US" sz="2400" dirty="0">
                <a:solidFill>
                  <a:srgbClr val="FFFFFF"/>
                </a:solidFill>
              </a:rPr>
              <a:t>The five men were stopped at Heysham port (Lancashire) and subjected to a stop and search when asked about the purpose of their travel they lied and were arrested.</a:t>
            </a:r>
          </a:p>
        </p:txBody>
      </p:sp>
    </p:spTree>
    <p:extLst>
      <p:ext uri="{BB962C8B-B14F-4D97-AF65-F5344CB8AC3E}">
        <p14:creationId xmlns:p14="http://schemas.microsoft.com/office/powerpoint/2010/main" val="42418449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524256" y="4767072"/>
            <a:ext cx="6594189" cy="1625210"/>
          </a:xfrm>
        </p:spPr>
        <p:txBody>
          <a:bodyPr vert="horz" lIns="91440" tIns="45720" rIns="91440" bIns="45720" rtlCol="0" anchor="ctr">
            <a:normAutofit/>
          </a:bodyPr>
          <a:lstStyle/>
          <a:p>
            <a:pPr algn="r"/>
            <a:r>
              <a:rPr lang="en-US">
                <a:solidFill>
                  <a:srgbClr val="FFFFFF"/>
                </a:solidFill>
              </a:rPr>
              <a:t>The Birmingham Pub bombings</a:t>
            </a:r>
          </a:p>
        </p:txBody>
      </p:sp>
      <p:pic>
        <p:nvPicPr>
          <p:cNvPr id="5" name="Content Placeholder 4"/>
          <p:cNvPicPr>
            <a:picLocks noGrp="1" noChangeAspect="1"/>
          </p:cNvPicPr>
          <p:nvPr>
            <p:ph sz="half" idx="2"/>
          </p:nvPr>
        </p:nvPicPr>
        <p:blipFill rotWithShape="1">
          <a:blip r:embed="rId2"/>
          <a:srcRect t="1369" r="1" b="1"/>
          <a:stretch/>
        </p:blipFill>
        <p:spPr>
          <a:xfrm>
            <a:off x="327547" y="321733"/>
            <a:ext cx="7058306" cy="4107392"/>
          </a:xfrm>
          <a:prstGeom prst="rect">
            <a:avLst/>
          </a:prstGeom>
        </p:spPr>
      </p:pic>
      <p:sp>
        <p:nvSpPr>
          <p:cNvPr id="12" name="Rectangle 11">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sz="half" idx="1"/>
          </p:nvPr>
        </p:nvSpPr>
        <p:spPr>
          <a:xfrm>
            <a:off x="7719647" y="917725"/>
            <a:ext cx="4144806" cy="4852362"/>
          </a:xfrm>
        </p:spPr>
        <p:txBody>
          <a:bodyPr vert="horz" lIns="91440" tIns="45720" rIns="91440" bIns="45720" rtlCol="0" anchor="ctr">
            <a:noAutofit/>
          </a:bodyPr>
          <a:lstStyle/>
          <a:p>
            <a:r>
              <a:rPr lang="en-US" sz="2400" dirty="0">
                <a:solidFill>
                  <a:srgbClr val="FFFFFF"/>
                </a:solidFill>
              </a:rPr>
              <a:t>Following forensic samples being taken the men were transferred into the custody of the West Midlands Serious Crime Squad. One of the six claims to have been assaulted by a WMSCS officer. </a:t>
            </a:r>
          </a:p>
          <a:p>
            <a:r>
              <a:rPr lang="en-US" sz="2400" dirty="0">
                <a:solidFill>
                  <a:srgbClr val="FFFFFF"/>
                </a:solidFill>
              </a:rPr>
              <a:t>The defendants later claimed to have been deprived of food and sleep, that they were interrogated for long periods without a break; threats were made against them and they were beaten. </a:t>
            </a:r>
          </a:p>
          <a:p>
            <a:r>
              <a:rPr lang="en-US" sz="2400" dirty="0">
                <a:solidFill>
                  <a:srgbClr val="FFFFFF"/>
                </a:solidFill>
              </a:rPr>
              <a:t>Four of the men confessed to the bombings. </a:t>
            </a:r>
          </a:p>
        </p:txBody>
      </p:sp>
    </p:spTree>
    <p:extLst>
      <p:ext uri="{BB962C8B-B14F-4D97-AF65-F5344CB8AC3E}">
        <p14:creationId xmlns:p14="http://schemas.microsoft.com/office/powerpoint/2010/main" val="37526016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35A04CF-97D4-4FF7-B359-C546B1F62E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1DE7243B-5109-444B-8FAF-7437C66BC0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1332" cy="6858000"/>
          </a:xfrm>
          <a:custGeom>
            <a:avLst/>
            <a:gdLst>
              <a:gd name="connsiteX0" fmla="*/ 4421332 w 4421332"/>
              <a:gd name="connsiteY0" fmla="*/ 0 h 6858000"/>
              <a:gd name="connsiteX1" fmla="*/ 69075 w 4421332"/>
              <a:gd name="connsiteY1" fmla="*/ 0 h 6858000"/>
              <a:gd name="connsiteX2" fmla="*/ 35131 w 4421332"/>
              <a:gd name="connsiteY2" fmla="*/ 267128 h 6858000"/>
              <a:gd name="connsiteX3" fmla="*/ 0 w 4421332"/>
              <a:gd name="connsiteY3" fmla="*/ 962845 h 6858000"/>
              <a:gd name="connsiteX4" fmla="*/ 3276103 w 4421332"/>
              <a:gd name="connsiteY4" fmla="*/ 6782205 h 6858000"/>
              <a:gd name="connsiteX5" fmla="*/ 3407923 w 4421332"/>
              <a:gd name="connsiteY5" fmla="*/ 6858000 h 6858000"/>
              <a:gd name="connsiteX6" fmla="*/ 4421332 w 4421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21332" h="6858000">
                <a:moveTo>
                  <a:pt x="4421332" y="0"/>
                </a:moveTo>
                <a:lnTo>
                  <a:pt x="69075" y="0"/>
                </a:lnTo>
                <a:lnTo>
                  <a:pt x="35131" y="267128"/>
                </a:lnTo>
                <a:cubicBezTo>
                  <a:pt x="11901" y="495874"/>
                  <a:pt x="0" y="727970"/>
                  <a:pt x="0" y="962845"/>
                </a:cubicBezTo>
                <a:cubicBezTo>
                  <a:pt x="0" y="3429034"/>
                  <a:pt x="1312002" y="5588789"/>
                  <a:pt x="3276103" y="6782205"/>
                </a:cubicBezTo>
                <a:lnTo>
                  <a:pt x="3407923" y="6858000"/>
                </a:lnTo>
                <a:lnTo>
                  <a:pt x="442133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4C5D6221-DA7B-4611-AA26-7D8E349FDE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232227" cy="6858000"/>
          </a:xfrm>
          <a:custGeom>
            <a:avLst/>
            <a:gdLst>
              <a:gd name="connsiteX0" fmla="*/ 0 w 4232227"/>
              <a:gd name="connsiteY0" fmla="*/ 0 h 6858000"/>
              <a:gd name="connsiteX1" fmla="*/ 4161853 w 4232227"/>
              <a:gd name="connsiteY1" fmla="*/ 0 h 6858000"/>
              <a:gd name="connsiteX2" fmla="*/ 4197953 w 4232227"/>
              <a:gd name="connsiteY2" fmla="*/ 284091 h 6858000"/>
              <a:gd name="connsiteX3" fmla="*/ 4232227 w 4232227"/>
              <a:gd name="connsiteY3" fmla="*/ 962844 h 6858000"/>
              <a:gd name="connsiteX4" fmla="*/ 758007 w 4232227"/>
              <a:gd name="connsiteY4" fmla="*/ 6800152 h 6858000"/>
              <a:gd name="connsiteX5" fmla="*/ 645060 w 4232227"/>
              <a:gd name="connsiteY5" fmla="*/ 6858000 h 6858000"/>
              <a:gd name="connsiteX6" fmla="*/ 0 w 423222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2227" h="6858000">
                <a:moveTo>
                  <a:pt x="0" y="0"/>
                </a:moveTo>
                <a:lnTo>
                  <a:pt x="4161853" y="0"/>
                </a:lnTo>
                <a:lnTo>
                  <a:pt x="4197953" y="284091"/>
                </a:lnTo>
                <a:cubicBezTo>
                  <a:pt x="4220617" y="507260"/>
                  <a:pt x="4232227" y="733696"/>
                  <a:pt x="4232227" y="962844"/>
                </a:cubicBezTo>
                <a:cubicBezTo>
                  <a:pt x="4232227" y="3483472"/>
                  <a:pt x="2827409" y="5675986"/>
                  <a:pt x="758007" y="6800152"/>
                </a:cubicBezTo>
                <a:lnTo>
                  <a:pt x="645060" y="6858000"/>
                </a:lnTo>
                <a:lnTo>
                  <a:pt x="0" y="685800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04672" y="1412489"/>
            <a:ext cx="2871095" cy="2156621"/>
          </a:xfrm>
        </p:spPr>
        <p:txBody>
          <a:bodyPr anchor="t">
            <a:normAutofit/>
          </a:bodyPr>
          <a:lstStyle/>
          <a:p>
            <a:r>
              <a:rPr lang="en-GB" sz="3600">
                <a:solidFill>
                  <a:srgbClr val="FFFFFF"/>
                </a:solidFill>
                <a:latin typeface="Calibri" panose="020F0502020204030204"/>
              </a:rPr>
              <a:t>The Birmingham Pub bombings</a:t>
            </a:r>
            <a:endParaRPr lang="en-GB" sz="3600">
              <a:solidFill>
                <a:srgbClr val="FFFFFF"/>
              </a:solidFill>
            </a:endParaRPr>
          </a:p>
        </p:txBody>
      </p:sp>
      <p:sp>
        <p:nvSpPr>
          <p:cNvPr id="3" name="Content Placeholder 2"/>
          <p:cNvSpPr>
            <a:spLocks noGrp="1"/>
          </p:cNvSpPr>
          <p:nvPr>
            <p:ph sz="half" idx="1"/>
          </p:nvPr>
        </p:nvSpPr>
        <p:spPr>
          <a:xfrm>
            <a:off x="5198993" y="1412489"/>
            <a:ext cx="2926080" cy="4363844"/>
          </a:xfrm>
        </p:spPr>
        <p:txBody>
          <a:bodyPr>
            <a:normAutofit lnSpcReduction="10000"/>
          </a:bodyPr>
          <a:lstStyle/>
          <a:p>
            <a:endParaRPr lang="en-GB" sz="2000" dirty="0"/>
          </a:p>
          <a:p>
            <a:r>
              <a:rPr lang="en-GB" sz="2400" dirty="0"/>
              <a:t>The central evidence on which the case hinged was the finding by a forensic examiner of explosive traces on the hands of two of the suspects, though the defence challenged the evidence the jury convicted all Six. </a:t>
            </a:r>
          </a:p>
        </p:txBody>
      </p:sp>
      <p:sp>
        <p:nvSpPr>
          <p:cNvPr id="4" name="Content Placeholder 3"/>
          <p:cNvSpPr>
            <a:spLocks noGrp="1"/>
          </p:cNvSpPr>
          <p:nvPr>
            <p:ph sz="half" idx="2"/>
          </p:nvPr>
        </p:nvSpPr>
        <p:spPr>
          <a:xfrm>
            <a:off x="8451604" y="1412489"/>
            <a:ext cx="2926080" cy="4363844"/>
          </a:xfrm>
        </p:spPr>
        <p:txBody>
          <a:bodyPr>
            <a:normAutofit lnSpcReduction="10000"/>
          </a:bodyPr>
          <a:lstStyle/>
          <a:p>
            <a:endParaRPr lang="en-GB" sz="2000" dirty="0"/>
          </a:p>
          <a:p>
            <a:r>
              <a:rPr lang="en-GB" sz="2400" dirty="0"/>
              <a:t>On 14</a:t>
            </a:r>
            <a:r>
              <a:rPr lang="en-GB" sz="2400" baseline="30000" dirty="0"/>
              <a:t>th</a:t>
            </a:r>
            <a:r>
              <a:rPr lang="en-GB" sz="2400" dirty="0"/>
              <a:t> March 1991 all Six men were released when it was found that the convictions were unsafe on the grounds of police suppression of evidence and doubt over the presence of explosive traces on the hands of the suspects. </a:t>
            </a:r>
          </a:p>
        </p:txBody>
      </p:sp>
    </p:spTree>
    <p:extLst>
      <p:ext uri="{BB962C8B-B14F-4D97-AF65-F5344CB8AC3E}">
        <p14:creationId xmlns:p14="http://schemas.microsoft.com/office/powerpoint/2010/main" val="12578430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835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F49AF5D-89BD-4113-97D9-8477E977156E}"/>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r"/>
            <a:r>
              <a:rPr lang="en-US">
                <a:solidFill>
                  <a:srgbClr val="FFFFFF"/>
                </a:solidFill>
              </a:rPr>
              <a:t>Miscarriages of Justice…… </a:t>
            </a:r>
          </a:p>
        </p:txBody>
      </p:sp>
      <p:pic>
        <p:nvPicPr>
          <p:cNvPr id="5" name="Content Placeholder 4">
            <a:extLst>
              <a:ext uri="{FF2B5EF4-FFF2-40B4-BE49-F238E27FC236}">
                <a16:creationId xmlns:a16="http://schemas.microsoft.com/office/drawing/2014/main" id="{BF781125-9189-4B8D-804C-D93DCE0C8E12}"/>
              </a:ext>
            </a:extLst>
          </p:cNvPr>
          <p:cNvPicPr>
            <a:picLocks noGrp="1" noChangeAspect="1"/>
          </p:cNvPicPr>
          <p:nvPr>
            <p:ph sz="half" idx="2"/>
          </p:nvPr>
        </p:nvPicPr>
        <p:blipFill rotWithShape="1">
          <a:blip r:embed="rId2"/>
          <a:srcRect r="1" b="16271"/>
          <a:stretch/>
        </p:blipFill>
        <p:spPr>
          <a:xfrm>
            <a:off x="327547" y="321733"/>
            <a:ext cx="7058306" cy="4107392"/>
          </a:xfrm>
          <a:prstGeom prst="rect">
            <a:avLst/>
          </a:prstGeom>
        </p:spPr>
      </p:pic>
      <p:sp>
        <p:nvSpPr>
          <p:cNvPr id="12" name="Rectangle 11">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52A56648-6FD2-4CE7-9E5D-25A5A16E421F}"/>
              </a:ext>
            </a:extLst>
          </p:cNvPr>
          <p:cNvSpPr>
            <a:spLocks noGrp="1"/>
          </p:cNvSpPr>
          <p:nvPr>
            <p:ph sz="half" idx="1"/>
          </p:nvPr>
        </p:nvSpPr>
        <p:spPr>
          <a:xfrm>
            <a:off x="8029319" y="917725"/>
            <a:ext cx="3424739" cy="4852362"/>
          </a:xfrm>
        </p:spPr>
        <p:txBody>
          <a:bodyPr vert="horz" lIns="91440" tIns="45720" rIns="91440" bIns="45720" rtlCol="0" anchor="ctr">
            <a:normAutofit/>
          </a:bodyPr>
          <a:lstStyle/>
          <a:p>
            <a:r>
              <a:rPr lang="en-US" sz="2400" dirty="0">
                <a:solidFill>
                  <a:srgbClr val="FFFFFF"/>
                </a:solidFill>
              </a:rPr>
              <a:t>Guildford Four</a:t>
            </a:r>
          </a:p>
          <a:p>
            <a:r>
              <a:rPr lang="en-US" sz="2400" dirty="0">
                <a:solidFill>
                  <a:srgbClr val="FFFFFF"/>
                </a:solidFill>
              </a:rPr>
              <a:t>Maguire Seven</a:t>
            </a:r>
          </a:p>
          <a:p>
            <a:r>
              <a:rPr lang="en-US" sz="2400" dirty="0">
                <a:solidFill>
                  <a:srgbClr val="FFFFFF"/>
                </a:solidFill>
              </a:rPr>
              <a:t>Birmingham Six</a:t>
            </a:r>
          </a:p>
          <a:p>
            <a:endParaRPr lang="en-US" sz="2000" dirty="0">
              <a:solidFill>
                <a:srgbClr val="FFFFFF"/>
              </a:solidFill>
            </a:endParaRPr>
          </a:p>
          <a:p>
            <a:endParaRPr lang="en-US" sz="2000" dirty="0">
              <a:solidFill>
                <a:srgbClr val="FFFFFF"/>
              </a:solidFill>
            </a:endParaRPr>
          </a:p>
        </p:txBody>
      </p:sp>
    </p:spTree>
    <p:extLst>
      <p:ext uri="{BB962C8B-B14F-4D97-AF65-F5344CB8AC3E}">
        <p14:creationId xmlns:p14="http://schemas.microsoft.com/office/powerpoint/2010/main" val="4453936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A6B319F-86FE-4754-878E-06F0804D88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32385" cy="6858000"/>
          </a:xfrm>
          <a:prstGeom prst="rect">
            <a:avLst/>
          </a:prstGeom>
          <a:solidFill>
            <a:schemeClr val="accent5">
              <a:alpha val="7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DCF7D1B5-3477-499F-ACC5-2C8B07F4ED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2385" y="0"/>
            <a:ext cx="3218914"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7BDA0EA-C058-42EE-83AD-76011518AEDF}"/>
              </a:ext>
            </a:extLst>
          </p:cNvPr>
          <p:cNvSpPr>
            <a:spLocks noGrp="1"/>
          </p:cNvSpPr>
          <p:nvPr>
            <p:ph type="title"/>
          </p:nvPr>
        </p:nvSpPr>
        <p:spPr>
          <a:xfrm>
            <a:off x="992206" y="1608667"/>
            <a:ext cx="2823275" cy="4501127"/>
          </a:xfrm>
        </p:spPr>
        <p:txBody>
          <a:bodyPr anchor="t">
            <a:normAutofit/>
          </a:bodyPr>
          <a:lstStyle/>
          <a:p>
            <a:pPr algn="r"/>
            <a:r>
              <a:rPr lang="en-GB" sz="3200" dirty="0">
                <a:solidFill>
                  <a:srgbClr val="FFFFFF"/>
                </a:solidFill>
              </a:rPr>
              <a:t>Comparison – State Response</a:t>
            </a:r>
            <a:br>
              <a:rPr lang="en-GB" sz="3200" dirty="0">
                <a:solidFill>
                  <a:srgbClr val="FFFFFF"/>
                </a:solidFill>
              </a:rPr>
            </a:br>
            <a:r>
              <a:rPr lang="en-GB" sz="3200" dirty="0">
                <a:solidFill>
                  <a:srgbClr val="FFFFFF"/>
                </a:solidFill>
              </a:rPr>
              <a:t>Military Intervention</a:t>
            </a:r>
          </a:p>
        </p:txBody>
      </p:sp>
      <p:sp>
        <p:nvSpPr>
          <p:cNvPr id="3" name="Content Placeholder 2">
            <a:extLst>
              <a:ext uri="{FF2B5EF4-FFF2-40B4-BE49-F238E27FC236}">
                <a16:creationId xmlns:a16="http://schemas.microsoft.com/office/drawing/2014/main" id="{52BF1B2E-C8BB-452E-B03B-4F3DB1881A55}"/>
              </a:ext>
            </a:extLst>
          </p:cNvPr>
          <p:cNvSpPr>
            <a:spLocks noGrp="1"/>
          </p:cNvSpPr>
          <p:nvPr>
            <p:ph sz="half" idx="1"/>
          </p:nvPr>
        </p:nvSpPr>
        <p:spPr>
          <a:xfrm>
            <a:off x="4547697" y="861647"/>
            <a:ext cx="5246933" cy="5248148"/>
          </a:xfrm>
        </p:spPr>
        <p:txBody>
          <a:bodyPr>
            <a:normAutofit/>
          </a:bodyPr>
          <a:lstStyle/>
          <a:p>
            <a:pPr marL="0" lvl="0" indent="0">
              <a:buNone/>
            </a:pPr>
            <a:endParaRPr lang="en-GB" sz="2000" dirty="0"/>
          </a:p>
          <a:p>
            <a:pPr marL="0" indent="0">
              <a:buNone/>
            </a:pPr>
            <a:endParaRPr lang="en-GB" sz="2000" dirty="0"/>
          </a:p>
          <a:p>
            <a:pPr marL="0" indent="0">
              <a:buNone/>
            </a:pPr>
            <a:endParaRPr lang="en-GB" sz="2000" dirty="0"/>
          </a:p>
        </p:txBody>
      </p:sp>
      <p:sp>
        <p:nvSpPr>
          <p:cNvPr id="4" name="TextBox 3">
            <a:extLst>
              <a:ext uri="{FF2B5EF4-FFF2-40B4-BE49-F238E27FC236}">
                <a16:creationId xmlns:a16="http://schemas.microsoft.com/office/drawing/2014/main" id="{C1308E76-9088-4A4C-9859-5A1F241A744B}"/>
              </a:ext>
            </a:extLst>
          </p:cNvPr>
          <p:cNvSpPr txBox="1"/>
          <p:nvPr/>
        </p:nvSpPr>
        <p:spPr>
          <a:xfrm>
            <a:off x="5062330" y="1802296"/>
            <a:ext cx="5009322" cy="30469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Light" panose="020F0302020204030204"/>
                <a:ea typeface="+mn-ea"/>
                <a:cs typeface="+mn-cs"/>
              </a:rPr>
              <a:t>Narodnaya Volya – Military Security Crackdown on Leadership (in tandem with reforms)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Light" panose="020F03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Light" panose="020F0302020204030204"/>
                <a:ea typeface="+mn-ea"/>
                <a:cs typeface="+mn-cs"/>
              </a:rPr>
              <a:t>Northern Ireland – Deployment of up to 20,000 soldiers and 8000 armed police officers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25522894"/>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11AC613-04F1-4D69-A8D4-7C11B2E00145}"/>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r"/>
            <a:r>
              <a:rPr lang="en-US">
                <a:solidFill>
                  <a:srgbClr val="FFFFFF"/>
                </a:solidFill>
              </a:rPr>
              <a:t>Comparison - Tactics</a:t>
            </a:r>
          </a:p>
        </p:txBody>
      </p:sp>
      <p:pic>
        <p:nvPicPr>
          <p:cNvPr id="8" name="Content Placeholder 7">
            <a:extLst>
              <a:ext uri="{FF2B5EF4-FFF2-40B4-BE49-F238E27FC236}">
                <a16:creationId xmlns:a16="http://schemas.microsoft.com/office/drawing/2014/main" id="{D268429A-13E7-4646-AC0B-1DE71F7EF6CB}"/>
              </a:ext>
            </a:extLst>
          </p:cNvPr>
          <p:cNvPicPr>
            <a:picLocks noGrp="1" noChangeAspect="1"/>
          </p:cNvPicPr>
          <p:nvPr>
            <p:ph sz="half" idx="2"/>
          </p:nvPr>
        </p:nvPicPr>
        <p:blipFill rotWithShape="1">
          <a:blip r:embed="rId2"/>
          <a:srcRect t="13468" r="1" b="1"/>
          <a:stretch/>
        </p:blipFill>
        <p:spPr>
          <a:xfrm>
            <a:off x="327547" y="321733"/>
            <a:ext cx="7058306" cy="4107392"/>
          </a:xfrm>
          <a:prstGeom prst="rect">
            <a:avLst/>
          </a:prstGeom>
        </p:spPr>
      </p:pic>
      <p:sp>
        <p:nvSpPr>
          <p:cNvPr id="15" name="Rectangle 14">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499E5159-BFC8-49A1-8446-2C84E4966A9A}"/>
              </a:ext>
            </a:extLst>
          </p:cNvPr>
          <p:cNvSpPr>
            <a:spLocks noGrp="1"/>
          </p:cNvSpPr>
          <p:nvPr>
            <p:ph sz="half" idx="1"/>
          </p:nvPr>
        </p:nvSpPr>
        <p:spPr>
          <a:xfrm>
            <a:off x="8029319" y="917725"/>
            <a:ext cx="3424739" cy="4852362"/>
          </a:xfrm>
        </p:spPr>
        <p:txBody>
          <a:bodyPr vert="horz" lIns="91440" tIns="45720" rIns="91440" bIns="45720" rtlCol="0" anchor="ctr">
            <a:normAutofit/>
          </a:bodyPr>
          <a:lstStyle/>
          <a:p>
            <a:pPr lvl="0"/>
            <a:r>
              <a:rPr lang="en-US" sz="2400" dirty="0">
                <a:solidFill>
                  <a:srgbClr val="FFFFFF"/>
                </a:solidFill>
              </a:rPr>
              <a:t>Surprise Attacks – Used by almost all terrorist groups (IRA ‘warnings’ for some attacks)</a:t>
            </a:r>
          </a:p>
          <a:p>
            <a:pPr lvl="0"/>
            <a:r>
              <a:rPr lang="en-US" sz="2400" dirty="0">
                <a:solidFill>
                  <a:srgbClr val="FFFFFF"/>
                </a:solidFill>
              </a:rPr>
              <a:t>Improvised Explosive Devices (IED)concealed in building used by Narodnaya Volya in attempts to assassinate Tsar and by PIRA in attempt to assassinate Thatcher Government.</a:t>
            </a:r>
          </a:p>
          <a:p>
            <a:pPr lvl="0"/>
            <a:endParaRPr lang="en-US" sz="2000" dirty="0">
              <a:solidFill>
                <a:srgbClr val="FFFFFF"/>
              </a:solidFill>
            </a:endParaRPr>
          </a:p>
          <a:p>
            <a:pPr lvl="0"/>
            <a:endParaRPr lang="en-US" sz="2000" dirty="0">
              <a:solidFill>
                <a:srgbClr val="FFFFFF"/>
              </a:solidFill>
            </a:endParaRPr>
          </a:p>
          <a:p>
            <a:endParaRPr lang="en-US" sz="2000" dirty="0">
              <a:solidFill>
                <a:srgbClr val="FFFFFF"/>
              </a:solidFill>
            </a:endParaRPr>
          </a:p>
        </p:txBody>
      </p:sp>
    </p:spTree>
    <p:extLst>
      <p:ext uri="{BB962C8B-B14F-4D97-AF65-F5344CB8AC3E}">
        <p14:creationId xmlns:p14="http://schemas.microsoft.com/office/powerpoint/2010/main" val="32633535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43D8ABE-14A7-49E0-B694-902E63DE8DBE}"/>
              </a:ext>
            </a:extLst>
          </p:cNvPr>
          <p:cNvPicPr>
            <a:picLocks noChangeAspect="1"/>
          </p:cNvPicPr>
          <p:nvPr/>
        </p:nvPicPr>
        <p:blipFill rotWithShape="1">
          <a:blip r:embed="rId2">
            <a:alphaModFix/>
          </a:blip>
          <a:srcRect r="878" b="-3"/>
          <a:stretch/>
        </p:blipFill>
        <p:spPr>
          <a:xfrm>
            <a:off x="6083786" y="-168318"/>
            <a:ext cx="6261330" cy="3932313"/>
          </a:xfrm>
          <a:prstGeom prst="rect">
            <a:avLst/>
          </a:prstGeom>
          <a:effectLst>
            <a:softEdge rad="533400"/>
          </a:effectLst>
        </p:spPr>
      </p:pic>
      <p:pic>
        <p:nvPicPr>
          <p:cNvPr id="5" name="Content Placeholder 4">
            <a:extLst>
              <a:ext uri="{FF2B5EF4-FFF2-40B4-BE49-F238E27FC236}">
                <a16:creationId xmlns:a16="http://schemas.microsoft.com/office/drawing/2014/main" id="{A6B68A1D-5CC4-4FC7-8CBE-87F58F65215A}"/>
              </a:ext>
            </a:extLst>
          </p:cNvPr>
          <p:cNvPicPr>
            <a:picLocks noGrp="1" noChangeAspect="1"/>
          </p:cNvPicPr>
          <p:nvPr>
            <p:ph sz="half" idx="2"/>
          </p:nvPr>
        </p:nvPicPr>
        <p:blipFill rotWithShape="1">
          <a:blip r:embed="rId3"/>
          <a:srcRect l="1188" r="-2" b="-2"/>
          <a:stretch/>
        </p:blipFill>
        <p:spPr>
          <a:xfrm>
            <a:off x="6089904" y="2487168"/>
            <a:ext cx="6263640" cy="4215384"/>
          </a:xfrm>
          <a:prstGeom prst="rect">
            <a:avLst/>
          </a:prstGeom>
          <a:effectLst>
            <a:softEdge rad="533400"/>
          </a:effectLst>
        </p:spPr>
      </p:pic>
      <p:pic>
        <p:nvPicPr>
          <p:cNvPr id="11" name="Picture 10">
            <a:extLst>
              <a:ext uri="{FF2B5EF4-FFF2-40B4-BE49-F238E27FC236}">
                <a16:creationId xmlns:a16="http://schemas.microsoft.com/office/drawing/2014/main" id="{22901FED-4FC9-4ED5-8123-C98BCD1616B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0E502E1B-AFB2-4197-8ECB-51E8AE544E6D}"/>
              </a:ext>
            </a:extLst>
          </p:cNvPr>
          <p:cNvSpPr>
            <a:spLocks noGrp="1"/>
          </p:cNvSpPr>
          <p:nvPr>
            <p:ph type="title"/>
          </p:nvPr>
        </p:nvSpPr>
        <p:spPr>
          <a:xfrm>
            <a:off x="804998" y="798445"/>
            <a:ext cx="4803636" cy="1311664"/>
          </a:xfrm>
        </p:spPr>
        <p:txBody>
          <a:bodyPr vert="horz" lIns="91440" tIns="45720" rIns="91440" bIns="45720" rtlCol="0" anchor="ctr">
            <a:normAutofit/>
          </a:bodyPr>
          <a:lstStyle/>
          <a:p>
            <a:r>
              <a:rPr lang="en-US" sz="4000" kern="1200">
                <a:solidFill>
                  <a:srgbClr val="000000"/>
                </a:solidFill>
                <a:latin typeface="+mj-lt"/>
                <a:ea typeface="+mj-ea"/>
                <a:cs typeface="+mj-cs"/>
              </a:rPr>
              <a:t>Other Tactics…</a:t>
            </a:r>
          </a:p>
        </p:txBody>
      </p:sp>
      <p:sp>
        <p:nvSpPr>
          <p:cNvPr id="3" name="Content Placeholder 2">
            <a:extLst>
              <a:ext uri="{FF2B5EF4-FFF2-40B4-BE49-F238E27FC236}">
                <a16:creationId xmlns:a16="http://schemas.microsoft.com/office/drawing/2014/main" id="{364CF7FA-2771-4E47-99BD-70DAD112DCFE}"/>
              </a:ext>
            </a:extLst>
          </p:cNvPr>
          <p:cNvSpPr>
            <a:spLocks noGrp="1"/>
          </p:cNvSpPr>
          <p:nvPr>
            <p:ph sz="half" idx="1"/>
          </p:nvPr>
        </p:nvSpPr>
        <p:spPr>
          <a:xfrm>
            <a:off x="804997" y="2272143"/>
            <a:ext cx="4803637" cy="3788830"/>
          </a:xfrm>
        </p:spPr>
        <p:txBody>
          <a:bodyPr vert="horz" lIns="91440" tIns="45720" rIns="91440" bIns="45720" rtlCol="0" anchor="ctr">
            <a:noAutofit/>
          </a:bodyPr>
          <a:lstStyle/>
          <a:p>
            <a:r>
              <a:rPr lang="en-US" sz="2400" dirty="0">
                <a:solidFill>
                  <a:srgbClr val="000000"/>
                </a:solidFill>
              </a:rPr>
              <a:t>Remember Vera </a:t>
            </a:r>
            <a:r>
              <a:rPr lang="en-US" sz="2400" dirty="0" err="1">
                <a:solidFill>
                  <a:srgbClr val="000000"/>
                </a:solidFill>
              </a:rPr>
              <a:t>Zasulich</a:t>
            </a:r>
            <a:r>
              <a:rPr lang="en-US" sz="2400" dirty="0">
                <a:solidFill>
                  <a:srgbClr val="000000"/>
                </a:solidFill>
              </a:rPr>
              <a:t> the Narodnaya Volya supporter who walked into the public meeting being held by Governor-General </a:t>
            </a:r>
            <a:r>
              <a:rPr lang="en-US" sz="2400" dirty="0" err="1">
                <a:solidFill>
                  <a:srgbClr val="000000"/>
                </a:solidFill>
              </a:rPr>
              <a:t>Trepov</a:t>
            </a:r>
            <a:r>
              <a:rPr lang="en-US" sz="2400" dirty="0">
                <a:solidFill>
                  <a:srgbClr val="000000"/>
                </a:solidFill>
              </a:rPr>
              <a:t> and shot him!</a:t>
            </a:r>
          </a:p>
          <a:p>
            <a:r>
              <a:rPr lang="en-US" sz="2400" dirty="0">
                <a:solidFill>
                  <a:srgbClr val="000000"/>
                </a:solidFill>
              </a:rPr>
              <a:t>Remember also Stephen Timms the </a:t>
            </a:r>
            <a:r>
              <a:rPr lang="en-US" sz="2400" dirty="0" err="1">
                <a:solidFill>
                  <a:srgbClr val="000000"/>
                </a:solidFill>
              </a:rPr>
              <a:t>labour</a:t>
            </a:r>
            <a:r>
              <a:rPr lang="en-US" sz="2400" dirty="0">
                <a:solidFill>
                  <a:srgbClr val="000000"/>
                </a:solidFill>
              </a:rPr>
              <a:t> MP stabbed at his surgery by </a:t>
            </a:r>
            <a:r>
              <a:rPr lang="en-US" sz="2400" dirty="0" err="1">
                <a:solidFill>
                  <a:srgbClr val="000000"/>
                </a:solidFill>
              </a:rPr>
              <a:t>Roshonara</a:t>
            </a:r>
            <a:r>
              <a:rPr lang="en-US" sz="2400" dirty="0">
                <a:solidFill>
                  <a:srgbClr val="000000"/>
                </a:solidFill>
              </a:rPr>
              <a:t> Choudhry an AQ extremist, </a:t>
            </a:r>
          </a:p>
          <a:p>
            <a:r>
              <a:rPr lang="en-US" sz="2400" dirty="0">
                <a:solidFill>
                  <a:srgbClr val="000000"/>
                </a:solidFill>
              </a:rPr>
              <a:t>And Jo Cox murdered by Thomas Alexander Mair on her way to her surgery as he viewed her as “one of the traitors to white people”.</a:t>
            </a:r>
          </a:p>
        </p:txBody>
      </p:sp>
    </p:spTree>
    <p:extLst>
      <p:ext uri="{BB962C8B-B14F-4D97-AF65-F5344CB8AC3E}">
        <p14:creationId xmlns:p14="http://schemas.microsoft.com/office/powerpoint/2010/main" val="15206711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E8568-7825-4322-ABDC-6E9E16466359}"/>
              </a:ext>
            </a:extLst>
          </p:cNvPr>
          <p:cNvSpPr>
            <a:spLocks noGrp="1"/>
          </p:cNvSpPr>
          <p:nvPr>
            <p:ph type="title"/>
          </p:nvPr>
        </p:nvSpPr>
        <p:spPr>
          <a:xfrm>
            <a:off x="4965430" y="629268"/>
            <a:ext cx="6586491" cy="1286160"/>
          </a:xfrm>
        </p:spPr>
        <p:txBody>
          <a:bodyPr vert="horz" lIns="91440" tIns="45720" rIns="91440" bIns="45720" rtlCol="0" anchor="b">
            <a:normAutofit/>
          </a:bodyPr>
          <a:lstStyle/>
          <a:p>
            <a:r>
              <a:rPr lang="en-US"/>
              <a:t>Sicarii – Collaboration….</a:t>
            </a:r>
          </a:p>
        </p:txBody>
      </p:sp>
      <p:pic>
        <p:nvPicPr>
          <p:cNvPr id="5" name="Content Placeholder 4">
            <a:extLst>
              <a:ext uri="{FF2B5EF4-FFF2-40B4-BE49-F238E27FC236}">
                <a16:creationId xmlns:a16="http://schemas.microsoft.com/office/drawing/2014/main" id="{ECB2F3EC-5FB8-4437-9BC7-45E82866DAE7}"/>
              </a:ext>
            </a:extLst>
          </p:cNvPr>
          <p:cNvPicPr>
            <a:picLocks noGrp="1" noChangeAspect="1"/>
          </p:cNvPicPr>
          <p:nvPr>
            <p:ph sz="half" idx="2"/>
          </p:nvPr>
        </p:nvPicPr>
        <p:blipFill rotWithShape="1">
          <a:blip r:embed="rId2"/>
          <a:srcRect r="1" b="8276"/>
          <a:stretch/>
        </p:blipFill>
        <p:spPr>
          <a:xfrm>
            <a:off x="20" y="10"/>
            <a:ext cx="4635571" cy="6857990"/>
          </a:xfrm>
          <a:prstGeom prst="rect">
            <a:avLst/>
          </a:prstGeom>
          <a:effectLst/>
        </p:spPr>
      </p:pic>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BF9B6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9BB69A4-CC9E-4B5E-A077-61C05B232734}"/>
              </a:ext>
            </a:extLst>
          </p:cNvPr>
          <p:cNvSpPr>
            <a:spLocks noGrp="1"/>
          </p:cNvSpPr>
          <p:nvPr>
            <p:ph sz="half" idx="1"/>
          </p:nvPr>
        </p:nvSpPr>
        <p:spPr>
          <a:xfrm>
            <a:off x="4965431" y="2438400"/>
            <a:ext cx="6586489" cy="3785419"/>
          </a:xfrm>
        </p:spPr>
        <p:txBody>
          <a:bodyPr vert="horz" lIns="91440" tIns="45720" rIns="91440" bIns="45720" rtlCol="0">
            <a:normAutofit/>
          </a:bodyPr>
          <a:lstStyle/>
          <a:p>
            <a:r>
              <a:rPr lang="en-US" sz="2400" dirty="0"/>
              <a:t>Remember the group targeted those who assisted the Romans in any way, not only assisting militarily as perhaps an informant would but extending this to ‘secondary targeting’ to those who sold goods to, </a:t>
            </a:r>
            <a:r>
              <a:rPr lang="en-US" sz="2400" dirty="0" err="1"/>
              <a:t>fraternised</a:t>
            </a:r>
            <a:r>
              <a:rPr lang="en-US" sz="2400" dirty="0"/>
              <a:t> with etc. </a:t>
            </a:r>
          </a:p>
        </p:txBody>
      </p:sp>
    </p:spTree>
    <p:extLst>
      <p:ext uri="{BB962C8B-B14F-4D97-AF65-F5344CB8AC3E}">
        <p14:creationId xmlns:p14="http://schemas.microsoft.com/office/powerpoint/2010/main" val="21523239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345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51264AC-348A-4A53-B792-78E4B4871E51}"/>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r"/>
            <a:r>
              <a:rPr lang="en-US">
                <a:solidFill>
                  <a:srgbClr val="FFFFFF"/>
                </a:solidFill>
              </a:rPr>
              <a:t>PIRA - Collaboration</a:t>
            </a:r>
          </a:p>
        </p:txBody>
      </p:sp>
      <p:pic>
        <p:nvPicPr>
          <p:cNvPr id="5" name="Content Placeholder 4">
            <a:extLst>
              <a:ext uri="{FF2B5EF4-FFF2-40B4-BE49-F238E27FC236}">
                <a16:creationId xmlns:a16="http://schemas.microsoft.com/office/drawing/2014/main" id="{B3CC0DB1-F99B-4A1C-AEAD-1BAB7020F23F}"/>
              </a:ext>
            </a:extLst>
          </p:cNvPr>
          <p:cNvPicPr>
            <a:picLocks noGrp="1" noChangeAspect="1"/>
          </p:cNvPicPr>
          <p:nvPr>
            <p:ph sz="half" idx="1"/>
          </p:nvPr>
        </p:nvPicPr>
        <p:blipFill rotWithShape="1">
          <a:blip r:embed="rId2"/>
          <a:srcRect t="4697" r="1" b="7797"/>
          <a:stretch/>
        </p:blipFill>
        <p:spPr>
          <a:xfrm>
            <a:off x="327547" y="321733"/>
            <a:ext cx="7058306" cy="4107392"/>
          </a:xfrm>
          <a:prstGeom prst="rect">
            <a:avLst/>
          </a:prstGeom>
        </p:spPr>
      </p:pic>
      <p:sp>
        <p:nvSpPr>
          <p:cNvPr id="21" name="Rectangle 20">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Content Placeholder 3">
            <a:extLst>
              <a:ext uri="{FF2B5EF4-FFF2-40B4-BE49-F238E27FC236}">
                <a16:creationId xmlns:a16="http://schemas.microsoft.com/office/drawing/2014/main" id="{415D2194-F523-4AB6-A9AB-157BB6B88A8A}"/>
              </a:ext>
            </a:extLst>
          </p:cNvPr>
          <p:cNvSpPr>
            <a:spLocks noGrp="1"/>
          </p:cNvSpPr>
          <p:nvPr>
            <p:ph sz="half" idx="2"/>
          </p:nvPr>
        </p:nvSpPr>
        <p:spPr>
          <a:xfrm>
            <a:off x="8029319" y="917725"/>
            <a:ext cx="3424739" cy="4852362"/>
          </a:xfrm>
        </p:spPr>
        <p:txBody>
          <a:bodyPr vert="horz" lIns="91440" tIns="45720" rIns="91440" bIns="45720" rtlCol="0" anchor="ctr">
            <a:noAutofit/>
          </a:bodyPr>
          <a:lstStyle/>
          <a:p>
            <a:r>
              <a:rPr lang="en-US" sz="2400" dirty="0">
                <a:solidFill>
                  <a:srgbClr val="FFFFFF"/>
                </a:solidFill>
              </a:rPr>
              <a:t>17 January 1992 County Tyrone </a:t>
            </a:r>
          </a:p>
          <a:p>
            <a:r>
              <a:rPr lang="en-US" sz="2400" dirty="0">
                <a:solidFill>
                  <a:srgbClr val="FFFFFF"/>
                </a:solidFill>
              </a:rPr>
              <a:t>Roadside bomb kills eight men and injured 6 construction workers who were repairing British Army base in Omagh.</a:t>
            </a:r>
          </a:p>
          <a:p>
            <a:r>
              <a:rPr lang="en-US" sz="2400" dirty="0">
                <a:solidFill>
                  <a:srgbClr val="FFFFFF"/>
                </a:solidFill>
              </a:rPr>
              <a:t>Provisional Irish Republican Army (PIRA) claimed responsibility citing the grounds that “the workers were collaborating with the forces of occupation”. </a:t>
            </a:r>
          </a:p>
        </p:txBody>
      </p:sp>
    </p:spTree>
    <p:extLst>
      <p:ext uri="{BB962C8B-B14F-4D97-AF65-F5344CB8AC3E}">
        <p14:creationId xmlns:p14="http://schemas.microsoft.com/office/powerpoint/2010/main" val="12814111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68864F7-3D6B-4910-B8C6-27BC0497350A}"/>
              </a:ext>
            </a:extLst>
          </p:cNvPr>
          <p:cNvPicPr>
            <a:picLocks noGrp="1" noChangeAspect="1"/>
          </p:cNvPicPr>
          <p:nvPr>
            <p:ph sz="half" idx="1"/>
          </p:nvPr>
        </p:nvPicPr>
        <p:blipFill rotWithShape="1">
          <a:blip r:embed="rId2">
            <a:alphaModFix/>
          </a:blip>
          <a:srcRect r="10833"/>
          <a:stretch/>
        </p:blipFill>
        <p:spPr>
          <a:xfrm>
            <a:off x="6083786" y="-168318"/>
            <a:ext cx="6261330" cy="3932313"/>
          </a:xfrm>
          <a:prstGeom prst="rect">
            <a:avLst/>
          </a:prstGeom>
          <a:effectLst>
            <a:softEdge rad="533400"/>
          </a:effectLst>
        </p:spPr>
      </p:pic>
      <p:pic>
        <p:nvPicPr>
          <p:cNvPr id="6" name="Picture 5">
            <a:extLst>
              <a:ext uri="{FF2B5EF4-FFF2-40B4-BE49-F238E27FC236}">
                <a16:creationId xmlns:a16="http://schemas.microsoft.com/office/drawing/2014/main" id="{EC11829D-06E5-4732-A50C-5535DDCE8B3E}"/>
              </a:ext>
            </a:extLst>
          </p:cNvPr>
          <p:cNvPicPr>
            <a:picLocks noChangeAspect="1"/>
          </p:cNvPicPr>
          <p:nvPr/>
        </p:nvPicPr>
        <p:blipFill rotWithShape="1">
          <a:blip r:embed="rId3"/>
          <a:srcRect r="11958" b="-2"/>
          <a:stretch/>
        </p:blipFill>
        <p:spPr>
          <a:xfrm>
            <a:off x="6089904" y="2487168"/>
            <a:ext cx="6263640" cy="4215384"/>
          </a:xfrm>
          <a:prstGeom prst="rect">
            <a:avLst/>
          </a:prstGeom>
          <a:effectLst>
            <a:softEdge rad="533400"/>
          </a:effectLst>
        </p:spPr>
      </p:pic>
      <p:pic>
        <p:nvPicPr>
          <p:cNvPr id="11" name="Picture 10">
            <a:extLst>
              <a:ext uri="{FF2B5EF4-FFF2-40B4-BE49-F238E27FC236}">
                <a16:creationId xmlns:a16="http://schemas.microsoft.com/office/drawing/2014/main" id="{22901FED-4FC9-4ED5-8123-C98BCD1616B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2CE13532-B943-4405-A405-DCAE902D8078}"/>
              </a:ext>
            </a:extLst>
          </p:cNvPr>
          <p:cNvSpPr>
            <a:spLocks noGrp="1"/>
          </p:cNvSpPr>
          <p:nvPr>
            <p:ph type="title"/>
          </p:nvPr>
        </p:nvSpPr>
        <p:spPr>
          <a:xfrm>
            <a:off x="804998" y="798445"/>
            <a:ext cx="4803636" cy="1311664"/>
          </a:xfrm>
        </p:spPr>
        <p:txBody>
          <a:bodyPr vert="horz" lIns="91440" tIns="45720" rIns="91440" bIns="45720" rtlCol="0" anchor="ctr">
            <a:normAutofit/>
          </a:bodyPr>
          <a:lstStyle/>
          <a:p>
            <a:r>
              <a:rPr lang="en-US" sz="4000" kern="1200">
                <a:solidFill>
                  <a:srgbClr val="000000"/>
                </a:solidFill>
                <a:latin typeface="+mj-lt"/>
                <a:ea typeface="+mj-ea"/>
                <a:cs typeface="+mj-cs"/>
              </a:rPr>
              <a:t>Al - Qaeda</a:t>
            </a:r>
          </a:p>
        </p:txBody>
      </p:sp>
      <p:sp>
        <p:nvSpPr>
          <p:cNvPr id="4" name="Content Placeholder 3">
            <a:extLst>
              <a:ext uri="{FF2B5EF4-FFF2-40B4-BE49-F238E27FC236}">
                <a16:creationId xmlns:a16="http://schemas.microsoft.com/office/drawing/2014/main" id="{8CCF0162-617A-4D78-876C-FC7D4CE76F68}"/>
              </a:ext>
            </a:extLst>
          </p:cNvPr>
          <p:cNvSpPr>
            <a:spLocks noGrp="1"/>
          </p:cNvSpPr>
          <p:nvPr>
            <p:ph sz="half" idx="2"/>
          </p:nvPr>
        </p:nvSpPr>
        <p:spPr>
          <a:xfrm>
            <a:off x="804997" y="2272143"/>
            <a:ext cx="4803637" cy="3787412"/>
          </a:xfrm>
        </p:spPr>
        <p:txBody>
          <a:bodyPr vert="horz" lIns="91440" tIns="45720" rIns="91440" bIns="45720" rtlCol="0" anchor="ctr">
            <a:normAutofit/>
          </a:bodyPr>
          <a:lstStyle/>
          <a:p>
            <a:pPr marL="0" indent="0">
              <a:buNone/>
            </a:pPr>
            <a:r>
              <a:rPr lang="en-US" dirty="0">
                <a:solidFill>
                  <a:srgbClr val="000000"/>
                </a:solidFill>
              </a:rPr>
              <a:t>A new entity?</a:t>
            </a:r>
          </a:p>
          <a:p>
            <a:pPr marL="0" indent="0">
              <a:buNone/>
            </a:pPr>
            <a:endParaRPr lang="en-US" dirty="0">
              <a:solidFill>
                <a:srgbClr val="000000"/>
              </a:solidFill>
            </a:endParaRPr>
          </a:p>
          <a:p>
            <a:r>
              <a:rPr lang="en-US" sz="2400" dirty="0">
                <a:solidFill>
                  <a:srgbClr val="000000"/>
                </a:solidFill>
              </a:rPr>
              <a:t>Religious Ideology</a:t>
            </a:r>
          </a:p>
          <a:p>
            <a:endParaRPr lang="en-US" sz="2400" dirty="0">
              <a:solidFill>
                <a:srgbClr val="000000"/>
              </a:solidFill>
            </a:endParaRPr>
          </a:p>
          <a:p>
            <a:r>
              <a:rPr lang="en-US" sz="2400" dirty="0">
                <a:solidFill>
                  <a:srgbClr val="000000"/>
                </a:solidFill>
              </a:rPr>
              <a:t>Co-ordinated Suicide attacks</a:t>
            </a:r>
          </a:p>
          <a:p>
            <a:endParaRPr lang="en-US" sz="2400" dirty="0">
              <a:solidFill>
                <a:srgbClr val="000000"/>
              </a:solidFill>
            </a:endParaRPr>
          </a:p>
          <a:p>
            <a:r>
              <a:rPr lang="en-US" sz="2400" dirty="0">
                <a:solidFill>
                  <a:srgbClr val="000000"/>
                </a:solidFill>
              </a:rPr>
              <a:t>Using planes as flying bombs?</a:t>
            </a:r>
          </a:p>
        </p:txBody>
      </p:sp>
    </p:spTree>
    <p:extLst>
      <p:ext uri="{BB962C8B-B14F-4D97-AF65-F5344CB8AC3E}">
        <p14:creationId xmlns:p14="http://schemas.microsoft.com/office/powerpoint/2010/main" val="833816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Next time……</a:t>
            </a:r>
          </a:p>
        </p:txBody>
      </p:sp>
      <p:sp>
        <p:nvSpPr>
          <p:cNvPr id="3" name="Content Placeholder 2"/>
          <p:cNvSpPr>
            <a:spLocks noGrp="1"/>
          </p:cNvSpPr>
          <p:nvPr>
            <p:ph idx="1"/>
          </p:nvPr>
        </p:nvSpPr>
        <p:spPr/>
        <p:txBody>
          <a:bodyPr/>
          <a:lstStyle/>
          <a:p>
            <a:endParaRPr lang="en-GB" dirty="0"/>
          </a:p>
          <a:p>
            <a:endParaRPr lang="en-GB" dirty="0"/>
          </a:p>
          <a:p>
            <a:endParaRPr lang="en-GB" dirty="0"/>
          </a:p>
          <a:p>
            <a:endParaRPr lang="en-GB" dirty="0"/>
          </a:p>
          <a:p>
            <a:r>
              <a:rPr lang="en-GB" dirty="0"/>
              <a:t>Terrorist Tactics Strategies and Support</a:t>
            </a:r>
          </a:p>
          <a:p>
            <a:endParaRPr lang="en-GB" dirty="0"/>
          </a:p>
        </p:txBody>
      </p:sp>
    </p:spTree>
    <p:extLst>
      <p:ext uri="{BB962C8B-B14F-4D97-AF65-F5344CB8AC3E}">
        <p14:creationId xmlns:p14="http://schemas.microsoft.com/office/powerpoint/2010/main" val="36619840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57845966-6EFC-468A-9CC7-BAB4B95854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54372" y="0"/>
            <a:ext cx="9483256" cy="6858000"/>
          </a:xfrm>
          <a:prstGeom prst="rect">
            <a:avLst/>
          </a:prstGeom>
          <a:solidFill>
            <a:srgbClr val="505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5" name="Picture 14">
            <a:extLst>
              <a:ext uri="{FF2B5EF4-FFF2-40B4-BE49-F238E27FC236}">
                <a16:creationId xmlns:a16="http://schemas.microsoft.com/office/drawing/2014/main" id="{75554383-98AF-4A47-BB65-705FAAA4BE6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7" name="Freeform: Shape 16">
            <a:extLst>
              <a:ext uri="{FF2B5EF4-FFF2-40B4-BE49-F238E27FC236}">
                <a16:creationId xmlns:a16="http://schemas.microsoft.com/office/drawing/2014/main" id="{ADAD1991-FFD1-4E94-ABAB-7560D3300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44484" y="0"/>
            <a:ext cx="7837716" cy="6858000"/>
          </a:xfrm>
          <a:custGeom>
            <a:avLst/>
            <a:gdLst>
              <a:gd name="connsiteX0" fmla="*/ 2232159 w 7837716"/>
              <a:gd name="connsiteY0" fmla="*/ 0 h 6858000"/>
              <a:gd name="connsiteX1" fmla="*/ 5605557 w 7837716"/>
              <a:gd name="connsiteY1" fmla="*/ 0 h 6858000"/>
              <a:gd name="connsiteX2" fmla="*/ 5617845 w 7837716"/>
              <a:gd name="connsiteY2" fmla="*/ 5384 h 6858000"/>
              <a:gd name="connsiteX3" fmla="*/ 7837716 w 7837716"/>
              <a:gd name="connsiteY3" fmla="*/ 3429000 h 6858000"/>
              <a:gd name="connsiteX4" fmla="*/ 5617845 w 7837716"/>
              <a:gd name="connsiteY4" fmla="*/ 6852616 h 6858000"/>
              <a:gd name="connsiteX5" fmla="*/ 5605557 w 7837716"/>
              <a:gd name="connsiteY5" fmla="*/ 6858000 h 6858000"/>
              <a:gd name="connsiteX6" fmla="*/ 2232159 w 7837716"/>
              <a:gd name="connsiteY6" fmla="*/ 6858000 h 6858000"/>
              <a:gd name="connsiteX7" fmla="*/ 2219871 w 7837716"/>
              <a:gd name="connsiteY7" fmla="*/ 6852616 h 6858000"/>
              <a:gd name="connsiteX8" fmla="*/ 0 w 7837716"/>
              <a:gd name="connsiteY8" fmla="*/ 3429000 h 6858000"/>
              <a:gd name="connsiteX9" fmla="*/ 2219871 w 7837716"/>
              <a:gd name="connsiteY9" fmla="*/ 538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37716" h="6858000">
                <a:moveTo>
                  <a:pt x="2232159" y="0"/>
                </a:moveTo>
                <a:lnTo>
                  <a:pt x="5605557" y="0"/>
                </a:lnTo>
                <a:lnTo>
                  <a:pt x="5617845" y="5384"/>
                </a:lnTo>
                <a:cubicBezTo>
                  <a:pt x="6931322" y="618789"/>
                  <a:pt x="7837716" y="1921305"/>
                  <a:pt x="7837716" y="3429000"/>
                </a:cubicBezTo>
                <a:cubicBezTo>
                  <a:pt x="7837716" y="4936696"/>
                  <a:pt x="6931322" y="6239212"/>
                  <a:pt x="5617845" y="6852616"/>
                </a:cubicBezTo>
                <a:lnTo>
                  <a:pt x="5605557" y="6858000"/>
                </a:lnTo>
                <a:lnTo>
                  <a:pt x="2232159" y="6858000"/>
                </a:lnTo>
                <a:lnTo>
                  <a:pt x="2219871" y="6852616"/>
                </a:lnTo>
                <a:cubicBezTo>
                  <a:pt x="906394" y="6239212"/>
                  <a:pt x="0" y="4936696"/>
                  <a:pt x="0" y="3429000"/>
                </a:cubicBezTo>
                <a:cubicBezTo>
                  <a:pt x="0" y="1921305"/>
                  <a:pt x="906394" y="618789"/>
                  <a:pt x="2219871" y="5384"/>
                </a:cubicBezTo>
                <a:close/>
              </a:path>
            </a:pathLst>
          </a:custGeom>
          <a:solidFill>
            <a:schemeClr val="bg1"/>
          </a:solidFill>
          <a:ln>
            <a:gradFill>
              <a:gsLst>
                <a:gs pos="0">
                  <a:schemeClr val="accent1">
                    <a:lumMod val="40000"/>
                    <a:lumOff val="60000"/>
                  </a:schemeClr>
                </a:gs>
                <a:gs pos="23000">
                  <a:schemeClr val="accent1">
                    <a:lumMod val="45000"/>
                    <a:lumOff val="55000"/>
                  </a:schemeClr>
                </a:gs>
                <a:gs pos="83000">
                  <a:schemeClr val="bg2">
                    <a:lumMod val="82000"/>
                  </a:schemeClr>
                </a:gs>
                <a:gs pos="100000">
                  <a:schemeClr val="bg2">
                    <a:lumMod val="87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Content Placeholder 7" descr="A close up of a piece of paper&#10;&#10;Description automatically generated">
            <a:extLst>
              <a:ext uri="{FF2B5EF4-FFF2-40B4-BE49-F238E27FC236}">
                <a16:creationId xmlns:a16="http://schemas.microsoft.com/office/drawing/2014/main" id="{ACB0F59C-7E58-44AC-95E5-368EA4C6C9AC}"/>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690446" y="1599086"/>
            <a:ext cx="6591678" cy="3773013"/>
          </a:xfrm>
          <a:prstGeom prst="rect">
            <a:avLst/>
          </a:prstGeom>
        </p:spPr>
      </p:pic>
    </p:spTree>
    <p:extLst>
      <p:ext uri="{BB962C8B-B14F-4D97-AF65-F5344CB8AC3E}">
        <p14:creationId xmlns:p14="http://schemas.microsoft.com/office/powerpoint/2010/main" val="749407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772</Words>
  <Application>Microsoft Office PowerPoint</Application>
  <PresentationFormat>Widescreen</PresentationFormat>
  <Paragraphs>79</Paragraphs>
  <Slides>21</Slides>
  <Notes>0</Notes>
  <HiddenSlides>0</HiddenSlides>
  <MMClips>2</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21</vt:i4>
      </vt:variant>
    </vt:vector>
  </HeadingPairs>
  <TitlesOfParts>
    <vt:vector size="28" baseType="lpstr">
      <vt:lpstr>Aptos</vt:lpstr>
      <vt:lpstr>Aptos Display</vt:lpstr>
      <vt:lpstr>Arial</vt:lpstr>
      <vt:lpstr>Calibri</vt:lpstr>
      <vt:lpstr>Calibri Light</vt:lpstr>
      <vt:lpstr>Office Theme</vt:lpstr>
      <vt:lpstr>1_Office Theme</vt:lpstr>
      <vt:lpstr>Recap on Last Week</vt:lpstr>
      <vt:lpstr>Comparison – State Response</vt:lpstr>
      <vt:lpstr>Comparison – State Response</vt:lpstr>
      <vt:lpstr>PowerPoint Presentation</vt:lpstr>
      <vt:lpstr>Police Brutality in NI</vt:lpstr>
      <vt:lpstr>Police Brutality in NI</vt:lpstr>
      <vt:lpstr>PowerPoint Presentation</vt:lpstr>
      <vt:lpstr>The Birmingham Pub bombings</vt:lpstr>
      <vt:lpstr>The Birmingham Pub bombingse</vt:lpstr>
      <vt:lpstr>The Birmingham Pub bombingse Birmingham Pub bombings</vt:lpstr>
      <vt:lpstr>The Birmingham Pub bombings</vt:lpstr>
      <vt:lpstr>The Birmingham Pub bombings</vt:lpstr>
      <vt:lpstr>Miscarriages of Justice…… </vt:lpstr>
      <vt:lpstr>Comparison – State Response Military Intervention</vt:lpstr>
      <vt:lpstr>Comparison - Tactics</vt:lpstr>
      <vt:lpstr>Other Tactics…</vt:lpstr>
      <vt:lpstr>Sicarii – Collaboration….</vt:lpstr>
      <vt:lpstr>PIRA - Collaboration</vt:lpstr>
      <vt:lpstr>Al - Qaeda</vt:lpstr>
      <vt:lpstr>Next time……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wynne jones</dc:creator>
  <cp:lastModifiedBy>wynne jones</cp:lastModifiedBy>
  <cp:revision>1</cp:revision>
  <dcterms:created xsi:type="dcterms:W3CDTF">2026-10-01T14:45:49Z</dcterms:created>
  <dcterms:modified xsi:type="dcterms:W3CDTF">2026-10-01T14:46:55Z</dcterms:modified>
</cp:coreProperties>
</file>