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5"/>
  </p:notesMasterIdLst>
  <p:handoutMasterIdLst>
    <p:handoutMasterId r:id="rId16"/>
  </p:handoutMasterIdLst>
  <p:sldIdLst>
    <p:sldId id="256" r:id="rId4"/>
    <p:sldId id="258" r:id="rId5"/>
    <p:sldId id="287" r:id="rId6"/>
    <p:sldId id="288" r:id="rId7"/>
    <p:sldId id="286" r:id="rId8"/>
    <p:sldId id="290" r:id="rId9"/>
    <p:sldId id="293" r:id="rId10"/>
    <p:sldId id="296" r:id="rId11"/>
    <p:sldId id="297" r:id="rId12"/>
    <p:sldId id="294" r:id="rId13"/>
    <p:sldId id="285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704" autoAdjust="0"/>
  </p:normalViewPr>
  <p:slideViewPr>
    <p:cSldViewPr>
      <p:cViewPr varScale="1">
        <p:scale>
          <a:sx n="73" d="100"/>
          <a:sy n="73" d="100"/>
        </p:scale>
        <p:origin x="1638" y="3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unity3d.com/Manual/CharacterControllers.html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docs.unity3d.com/ScriptReference/CharacterController.html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unity3d.com/Manual/CharacterControllers.htm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docs.unity3d.com/ScriptReference/CharacterController.html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3"/>
              </a:rPr>
              <a:t>https://docs.unity3d.com/Manual/CharacterControllers.html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4"/>
              </a:rPr>
              <a:t>https://docs.unity3d.com/ScriptReference/CharacterController.html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560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3"/>
              </a:rPr>
              <a:t>https://docs.unity3d.com/Manual/CharacterControllers.html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4"/>
              </a:rPr>
              <a:t>https://docs.unity3d.com/ScriptReference/CharacterController.html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437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1/30/2020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unity3d.com/Manual/CharacterControllers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unity3d.com/ScriptReference/CharacterController.Move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unity3d.com/Manual/Retargeting.html" TargetMode="External"/><Relationship Id="rId2" Type="http://schemas.openxmlformats.org/officeDocument/2006/relationships/hyperlink" Target="https://docs.unity3d.com/Manual/AnimationOverview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unity3d.com/Manual/AnimationStateMachines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unity3d.com/Manual/AnimationParameters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unity3d.com/Manual/ScriptingRootMotion.html" TargetMode="External"/><Relationship Id="rId2" Type="http://schemas.openxmlformats.org/officeDocument/2006/relationships/hyperlink" Target="https://docs.unity3d.com/Manual/RootMotion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cs.unity3d.com/ScriptReference/MonoBehaviour.OnAnimatorMove.html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First &amp; Third Person Character Control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6</a:t>
            </a:r>
            <a:r>
              <a:rPr lang="en-GB" dirty="0" smtClean="0"/>
              <a:t>: </a:t>
            </a:r>
            <a:r>
              <a:rPr lang="en-GB" dirty="0"/>
              <a:t>Application Development (</a:t>
            </a:r>
            <a:r>
              <a:rPr lang="en-GB" dirty="0" err="1"/>
              <a:t>AppDevGames</a:t>
            </a:r>
            <a:r>
              <a:rPr lang="en-GB" dirty="0"/>
              <a:t>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27-Jan-2020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Character Controller</a:t>
            </a:r>
          </a:p>
          <a:p>
            <a:r>
              <a:rPr lang="en-GB" dirty="0" smtClean="0"/>
              <a:t>Animations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Unity’s Character Controller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Your 1</a:t>
            </a:r>
            <a:r>
              <a:rPr lang="en-GB" baseline="30000" dirty="0" smtClean="0"/>
              <a:t>st</a:t>
            </a:r>
            <a:r>
              <a:rPr lang="en-GB" dirty="0" smtClean="0"/>
              <a:t> or 3</a:t>
            </a:r>
            <a:r>
              <a:rPr lang="en-GB" baseline="30000" dirty="0" smtClean="0"/>
              <a:t>rd</a:t>
            </a:r>
            <a:r>
              <a:rPr lang="en-GB" dirty="0" smtClean="0"/>
              <a:t> person character will often require some collision-based physics e.g. does not fall through the floor or walk through walls</a:t>
            </a:r>
            <a:endParaRPr lang="en-GB" dirty="0"/>
          </a:p>
          <a:p>
            <a:r>
              <a:rPr lang="en-GB" dirty="0" smtClean="0"/>
              <a:t>Usually, however, you do not require the character’s acceleration and movement to be physically realistic.</a:t>
            </a:r>
          </a:p>
          <a:p>
            <a:pPr lvl="1"/>
            <a:r>
              <a:rPr lang="en-GB" dirty="0" smtClean="0"/>
              <a:t>You need them to be able to accelerate, brake, and change direction instantly without being affected by momentum.</a:t>
            </a:r>
          </a:p>
          <a:p>
            <a:pPr lvl="1"/>
            <a:r>
              <a:rPr lang="en-GB" dirty="0" smtClean="0"/>
              <a:t>This type of behaviour can be created using a </a:t>
            </a:r>
            <a:r>
              <a:rPr lang="en-GB" dirty="0" smtClean="0">
                <a:hlinkClick r:id="rId3"/>
              </a:rPr>
              <a:t>Character Controller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2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Character Controller (CC)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The CC component gives the character a simple, capsule-shaped collider.</a:t>
            </a:r>
          </a:p>
          <a:p>
            <a:r>
              <a:rPr lang="en-GB" dirty="0" smtClean="0"/>
              <a:t>Unlike true colliders, a </a:t>
            </a:r>
            <a:r>
              <a:rPr lang="en-GB" dirty="0" err="1" smtClean="0"/>
              <a:t>rigidbody</a:t>
            </a:r>
            <a:r>
              <a:rPr lang="en-GB" dirty="0" smtClean="0"/>
              <a:t> component is not needed and thus the momentum effects are </a:t>
            </a:r>
            <a:r>
              <a:rPr lang="en-GB" dirty="0"/>
              <a:t>n</a:t>
            </a:r>
            <a:r>
              <a:rPr lang="en-GB" dirty="0" smtClean="0"/>
              <a:t>ot realistic.</a:t>
            </a:r>
          </a:p>
          <a:p>
            <a:r>
              <a:rPr lang="en-GB" dirty="0" smtClean="0"/>
              <a:t>The CC cannot walk through static colliders.</a:t>
            </a:r>
          </a:p>
          <a:p>
            <a:pPr lvl="1"/>
            <a:r>
              <a:rPr lang="en-GB" dirty="0" smtClean="0"/>
              <a:t>It can push </a:t>
            </a:r>
            <a:r>
              <a:rPr lang="en-GB" dirty="0" err="1" smtClean="0"/>
              <a:t>rigidbody</a:t>
            </a:r>
            <a:r>
              <a:rPr lang="en-GB" dirty="0" smtClean="0"/>
              <a:t> objects while moving,</a:t>
            </a:r>
          </a:p>
          <a:p>
            <a:pPr lvl="1"/>
            <a:r>
              <a:rPr lang="en-GB" dirty="0"/>
              <a:t>b</a:t>
            </a:r>
            <a:r>
              <a:rPr lang="en-GB" dirty="0" smtClean="0"/>
              <a:t>ut it will not be accelerated by moving objects.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75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Unity’s Character Controller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The component has special functions to control the object’s speed and direction.</a:t>
            </a:r>
          </a:p>
          <a:p>
            <a:r>
              <a:rPr lang="en-GB" dirty="0" smtClean="0"/>
              <a:t>It moves when you (the programmer) call the </a:t>
            </a:r>
            <a:r>
              <a:rPr lang="en-GB" dirty="0" smtClean="0">
                <a:hlinkClick r:id="rId3"/>
              </a:rPr>
              <a:t>Move() </a:t>
            </a:r>
            <a:r>
              <a:rPr lang="en-GB" dirty="0" smtClean="0"/>
              <a:t>method. </a:t>
            </a:r>
          </a:p>
          <a:p>
            <a:pPr lvl="1"/>
            <a:r>
              <a:rPr lang="en-GB" dirty="0" smtClean="0"/>
              <a:t>You </a:t>
            </a:r>
            <a:r>
              <a:rPr lang="en-GB" b="1" dirty="0" smtClean="0"/>
              <a:t>pass the method</a:t>
            </a:r>
            <a:r>
              <a:rPr lang="en-GB" dirty="0" smtClean="0"/>
              <a:t> the required </a:t>
            </a:r>
            <a:r>
              <a:rPr lang="en-GB" b="1" dirty="0" smtClean="0"/>
              <a:t>movement change</a:t>
            </a:r>
            <a:r>
              <a:rPr lang="en-GB" dirty="0" smtClean="0"/>
              <a:t> as a Vector.</a:t>
            </a:r>
          </a:p>
          <a:p>
            <a:pPr lvl="1"/>
            <a:r>
              <a:rPr lang="en-GB" dirty="0" smtClean="0"/>
              <a:t>But remember to make the movement change frame rate independent.</a:t>
            </a:r>
          </a:p>
          <a:p>
            <a:r>
              <a:rPr lang="en-GB" dirty="0" smtClean="0"/>
              <a:t>Unity </a:t>
            </a:r>
            <a:r>
              <a:rPr lang="en-GB" dirty="0"/>
              <a:t>standard assets </a:t>
            </a:r>
            <a:r>
              <a:rPr lang="en-GB" dirty="0" smtClean="0"/>
              <a:t>comes </a:t>
            </a:r>
            <a:r>
              <a:rPr lang="en-GB" dirty="0"/>
              <a:t>with simple character controllers that you can use out of the box.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24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Humanoid Animations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Unity has a rich and sophisticated </a:t>
            </a:r>
            <a:r>
              <a:rPr lang="en-GB" dirty="0" smtClean="0">
                <a:hlinkClick r:id="rId2"/>
              </a:rPr>
              <a:t>animation system</a:t>
            </a:r>
            <a:r>
              <a:rPr lang="en-GB" dirty="0" smtClean="0"/>
              <a:t> (aka </a:t>
            </a:r>
            <a:r>
              <a:rPr lang="en-GB" dirty="0" err="1" smtClean="0"/>
              <a:t>Mecanim</a:t>
            </a:r>
            <a:r>
              <a:rPr lang="en-GB" dirty="0" smtClean="0"/>
              <a:t>).</a:t>
            </a:r>
          </a:p>
          <a:p>
            <a:r>
              <a:rPr lang="en-GB" dirty="0" smtClean="0"/>
              <a:t>It provides </a:t>
            </a:r>
            <a:r>
              <a:rPr lang="en-GB" dirty="0" smtClean="0">
                <a:hlinkClick r:id="rId3"/>
              </a:rPr>
              <a:t>humanoid animation retargeting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The ability to apply animations from one character model onto another character model.</a:t>
            </a:r>
          </a:p>
          <a:p>
            <a:pPr lvl="1"/>
            <a:r>
              <a:rPr lang="en-GB" dirty="0" smtClean="0"/>
              <a:t>In other words, you can apply the same set of animations to various character models.</a:t>
            </a:r>
          </a:p>
          <a:p>
            <a:pPr lvl="1"/>
            <a:r>
              <a:rPr lang="en-GB" dirty="0" smtClean="0"/>
              <a:t>This is what we will be doing.</a:t>
            </a:r>
            <a:endParaRPr lang="en-GB" dirty="0"/>
          </a:p>
          <a:p>
            <a:r>
              <a:rPr lang="en-GB" dirty="0" smtClean="0"/>
              <a:t>Retargeting is only possible for humanoids, where an Avatar has been configured.</a:t>
            </a:r>
          </a:p>
          <a:p>
            <a:pPr lvl="1"/>
            <a:r>
              <a:rPr lang="en-GB" dirty="0" smtClean="0"/>
              <a:t>Provides mapping to the models’ bone structure.</a:t>
            </a:r>
          </a:p>
        </p:txBody>
      </p:sp>
    </p:spTree>
    <p:extLst>
      <p:ext uri="{BB962C8B-B14F-4D97-AF65-F5344CB8AC3E}">
        <p14:creationId xmlns:p14="http://schemas.microsoft.com/office/powerpoint/2010/main" val="402175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Animator Controller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It is likely your humanoid will have multiple animations for different states e.g. idle, walking, running, etc.</a:t>
            </a:r>
          </a:p>
          <a:p>
            <a:r>
              <a:rPr lang="en-GB" dirty="0" smtClean="0"/>
              <a:t>The animator controller manages the different animations states and transitions using a </a:t>
            </a:r>
            <a:r>
              <a:rPr lang="en-GB" dirty="0" smtClean="0">
                <a:hlinkClick r:id="rId2"/>
              </a:rPr>
              <a:t>State Machine</a:t>
            </a:r>
            <a:r>
              <a:rPr lang="en-GB" dirty="0" smtClean="0"/>
              <a:t>.</a:t>
            </a:r>
          </a:p>
          <a:p>
            <a:r>
              <a:rPr lang="en-GB" dirty="0" smtClean="0"/>
              <a:t>We will be using ready-made animations.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6964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Animation Parameters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Animation parameters</a:t>
            </a:r>
            <a:r>
              <a:rPr lang="en-GB" dirty="0" smtClean="0"/>
              <a:t> are variables defined within an animator controller.</a:t>
            </a:r>
          </a:p>
          <a:p>
            <a:r>
              <a:rPr lang="en-GB" dirty="0" smtClean="0"/>
              <a:t>These parameters can be accessed and assigned values from your script code.</a:t>
            </a:r>
          </a:p>
          <a:p>
            <a:r>
              <a:rPr lang="en-GB" dirty="0" smtClean="0"/>
              <a:t>This is how your script controls the flow of the animation state machine.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117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Animation Parameters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Four types of parameter with corresponding functions to set them in code.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* Triggers have a true value which automatically returns back to false once the animation state has played.</a:t>
            </a:r>
          </a:p>
          <a:p>
            <a:pPr lvl="1"/>
            <a:r>
              <a:rPr lang="en-GB" dirty="0" err="1" smtClean="0"/>
              <a:t>ResetTrigger</a:t>
            </a:r>
            <a:r>
              <a:rPr lang="en-GB" dirty="0" smtClean="0"/>
              <a:t> is used to reset a trigger parameter that may still be active.</a:t>
            </a:r>
            <a:endParaRPr lang="en-GB" dirty="0"/>
          </a:p>
          <a:p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87057"/>
              </p:ext>
            </p:extLst>
          </p:nvPr>
        </p:nvGraphicFramePr>
        <p:xfrm>
          <a:off x="1016940" y="2348880"/>
          <a:ext cx="7344816" cy="21234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1090726868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779981448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37329878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Parameter</a:t>
                      </a:r>
                      <a:r>
                        <a:rPr lang="en-GB" baseline="0" dirty="0" smtClean="0"/>
                        <a:t> 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Set</a:t>
                      </a:r>
                      <a:r>
                        <a:rPr lang="en-GB" baseline="0" dirty="0" smtClean="0"/>
                        <a:t> Function(s)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Read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6830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Integer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SetFloat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GetInteger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1286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Float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SetInteger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GetFloat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4407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Bool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SetBool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GetBool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46188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Trigger*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SetTrigger</a:t>
                      </a:r>
                      <a:endParaRPr lang="en-GB" dirty="0" smtClean="0"/>
                    </a:p>
                    <a:p>
                      <a:r>
                        <a:rPr lang="en-GB" dirty="0" err="1" smtClean="0"/>
                        <a:t>ResetTrigger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390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569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“In-place” Humanoid Animations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Some animations come as “in-place” animations.</a:t>
            </a:r>
          </a:p>
          <a:p>
            <a:pPr lvl="1"/>
            <a:r>
              <a:rPr lang="en-GB" dirty="0" smtClean="0"/>
              <a:t>Animations </a:t>
            </a:r>
            <a:r>
              <a:rPr lang="en-GB" dirty="0"/>
              <a:t>while the character stays in one place</a:t>
            </a:r>
            <a:r>
              <a:rPr lang="en-GB" dirty="0" smtClean="0"/>
              <a:t>.</a:t>
            </a:r>
            <a:endParaRPr lang="en-GB" dirty="0"/>
          </a:p>
          <a:p>
            <a:pPr lvl="1"/>
            <a:r>
              <a:rPr lang="en-GB" dirty="0" smtClean="0"/>
              <a:t>E.g. think of “running on the spot”.</a:t>
            </a:r>
          </a:p>
          <a:p>
            <a:r>
              <a:rPr lang="en-GB" dirty="0" smtClean="0"/>
              <a:t>The animation does not contain “</a:t>
            </a:r>
            <a:r>
              <a:rPr lang="en-GB" dirty="0" smtClean="0">
                <a:hlinkClick r:id="rId2"/>
              </a:rPr>
              <a:t>root motion</a:t>
            </a:r>
            <a:r>
              <a:rPr lang="en-GB" dirty="0" smtClean="0"/>
              <a:t>”.</a:t>
            </a:r>
          </a:p>
          <a:p>
            <a:r>
              <a:rPr lang="en-GB" dirty="0" smtClean="0"/>
              <a:t>For such animations, you have to use </a:t>
            </a:r>
            <a:r>
              <a:rPr lang="en-GB" dirty="0" smtClean="0">
                <a:hlinkClick r:id="rId3"/>
              </a:rPr>
              <a:t>scripting to move the character</a:t>
            </a:r>
            <a:r>
              <a:rPr lang="en-GB" dirty="0" smtClean="0"/>
              <a:t> i.e. modify the root motion.</a:t>
            </a:r>
          </a:p>
          <a:p>
            <a:r>
              <a:rPr lang="en-GB" dirty="0" smtClean="0"/>
              <a:t>You use Unity’s </a:t>
            </a:r>
            <a:r>
              <a:rPr lang="en-GB" dirty="0" err="1" smtClean="0">
                <a:hlinkClick r:id="rId4"/>
              </a:rPr>
              <a:t>OnAnimatorMove</a:t>
            </a:r>
            <a:r>
              <a:rPr lang="en-GB" dirty="0" smtClean="0"/>
              <a:t> </a:t>
            </a:r>
            <a:r>
              <a:rPr lang="en-GB" dirty="0" err="1" smtClean="0"/>
              <a:t>callback</a:t>
            </a:r>
            <a:r>
              <a:rPr lang="en-GB" dirty="0" smtClean="0"/>
              <a:t> method and use it to script the motion</a:t>
            </a:r>
          </a:p>
          <a:p>
            <a:pPr lvl="1"/>
            <a:r>
              <a:rPr lang="en-GB" dirty="0" smtClean="0"/>
              <a:t>That is adjust the </a:t>
            </a:r>
            <a:r>
              <a:rPr lang="en-GB" b="1" dirty="0" smtClean="0"/>
              <a:t>transform position </a:t>
            </a:r>
            <a:r>
              <a:rPr lang="en-GB" dirty="0" smtClean="0"/>
              <a:t>accordingly.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5264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67358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17449</TotalTime>
  <Words>580</Words>
  <Application>Microsoft Office PowerPoint</Application>
  <PresentationFormat>On-screen Show (4:3)</PresentationFormat>
  <Paragraphs>84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Cambria</vt:lpstr>
      <vt:lpstr>Wingdings</vt:lpstr>
      <vt:lpstr>Wingdings 2</vt:lpstr>
      <vt:lpstr>Median</vt:lpstr>
      <vt:lpstr>First &amp; Third Person Character Control</vt:lpstr>
      <vt:lpstr>Today’s Lecture</vt:lpstr>
      <vt:lpstr>Unity’s Character Controller</vt:lpstr>
      <vt:lpstr>Character Controller (CC)</vt:lpstr>
      <vt:lpstr>Unity’s Character Controller</vt:lpstr>
      <vt:lpstr>Humanoid Animations</vt:lpstr>
      <vt:lpstr>Animator Controller</vt:lpstr>
      <vt:lpstr>Animation Parameters</vt:lpstr>
      <vt:lpstr>Types of Animation Parameters</vt:lpstr>
      <vt:lpstr>“In-place” Humanoid Animations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1666</cp:revision>
  <cp:lastPrinted>2014-09-29T16:21:25Z</cp:lastPrinted>
  <dcterms:created xsi:type="dcterms:W3CDTF">2013-09-18T07:00:31Z</dcterms:created>
  <dcterms:modified xsi:type="dcterms:W3CDTF">2020-01-30T08:56:19Z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