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media/image10.png" ContentType="image/png"/>
  <Override PartName="/ppt/media/image3.png" ContentType="image/png"/>
  <Override PartName="/ppt/media/image11.png" ContentType="image/png"/>
  <Override PartName="/ppt/media/image1.png" ContentType="image/png"/>
  <Override PartName="/ppt/media/image2.png" ContentType="image/png"/>
  <Override PartName="/ppt/media/image12.png" ContentType="image/png"/>
  <Override PartName="/ppt/media/image4.png" ContentType="image/png"/>
  <Override PartName="/ppt/media/image5.png" ContentType="image/png"/>
  <Override PartName="/ppt/media/image6.png" ContentType="image/png"/>
  <Override PartName="/ppt/media/image7.png" ContentType="image/png"/>
  <Override PartName="/ppt/media/image8.png" ContentType="image/png"/>
  <Override PartName="/ppt/media/image9.png" ContentType="image/png"/>
  <Override PartName="/ppt/_rels/presentation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Layouts/_rels/slideLayout36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3.xml.rels" ContentType="application/vnd.openxmlformats-package.relationships+xml"/>
  <Override PartName="/ppt/slides/_rels/slide8.xml.rels" ContentType="application/vnd.openxmlformats-package.relationships+xml"/>
  <Override PartName="/ppt/slides/_rels/slide11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7.xml.rels" ContentType="application/vnd.openxmlformats-package.relationships+xml"/>
  <Override PartName="/ppt/slides/_rels/slide2.xml.rels" ContentType="application/vnd.openxmlformats-package.relationships+xml"/>
  <Override PartName="/ppt/slides/_rels/slide6.xml.rels" ContentType="application/vnd.openxmlformats-package.relationships+xml"/>
  <Override PartName="/ppt/slides/_rels/slide1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0080625" cy="7559675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5"/>
          <p:cNvSpPr>
            <a:spLocks noGrp="1"/>
          </p:cNvSpPr>
          <p:nvPr>
            <p:ph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4"/>
          <p:cNvSpPr>
            <a:spLocks noGrp="1"/>
          </p:cNvSpPr>
          <p:nvPr>
            <p:ph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5"/>
          <p:cNvSpPr>
            <a:spLocks noGrp="1"/>
          </p:cNvSpPr>
          <p:nvPr>
            <p:ph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6"/>
          <p:cNvSpPr>
            <a:spLocks noGrp="1"/>
          </p:cNvSpPr>
          <p:nvPr>
            <p:ph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7"/>
          <p:cNvSpPr>
            <a:spLocks noGrp="1"/>
          </p:cNvSpPr>
          <p:nvPr>
            <p:ph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1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5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png"/><Relationship Id="rId3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image" Target="../media/image5.png"/><Relationship Id="rId3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slideLayout" Target="../slideLayouts/slideLayout2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2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25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slideLayout" Target="../slideLayouts/slideLayout25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25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slideLayout" Target="../slideLayouts/slideLayout25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2.png"/><Relationship Id="rId2" Type="http://schemas.openxmlformats.org/officeDocument/2006/relationships/slideLayout" Target="../slideLayouts/slideLayout25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TextShape 1"/>
          <p:cNvSpPr/>
          <p:nvPr/>
        </p:nvSpPr>
        <p:spPr>
          <a:xfrm>
            <a:off x="504000" y="4608000"/>
            <a:ext cx="9070920" cy="143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5870" spc="-1" strike="noStrike">
                <a:solidFill>
                  <a:srgbClr val="ffffff"/>
                </a:solidFill>
                <a:latin typeface="Luminari"/>
                <a:ea typeface="DejaVu Sans"/>
              </a:rPr>
              <a:t>The Crusades</a:t>
            </a:r>
            <a:endParaRPr b="0" lang="en-GB" sz="587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5" name="" descr=""/>
          <p:cNvPicPr/>
          <p:nvPr/>
        </p:nvPicPr>
        <p:blipFill>
          <a:blip r:embed="rId1"/>
          <a:stretch/>
        </p:blipFill>
        <p:spPr>
          <a:xfrm>
            <a:off x="12960" y="519120"/>
            <a:ext cx="10078920" cy="41245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" descr=""/>
          <p:cNvPicPr/>
          <p:nvPr/>
        </p:nvPicPr>
        <p:blipFill>
          <a:blip r:embed="rId1"/>
          <a:stretch/>
        </p:blipFill>
        <p:spPr>
          <a:xfrm>
            <a:off x="215640" y="216000"/>
            <a:ext cx="4905360" cy="3727080"/>
          </a:xfrm>
          <a:prstGeom prst="rect">
            <a:avLst/>
          </a:prstGeom>
          <a:ln w="0">
            <a:noFill/>
          </a:ln>
        </p:spPr>
      </p:pic>
      <p:sp>
        <p:nvSpPr>
          <p:cNvPr id="117" name="TextShape 1"/>
          <p:cNvSpPr/>
          <p:nvPr/>
        </p:nvSpPr>
        <p:spPr>
          <a:xfrm>
            <a:off x="334440" y="309600"/>
            <a:ext cx="789480" cy="40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  <a:ea typeface="DejaVu Sans"/>
              </a:rPr>
              <a:t>c.800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8" name="" descr=""/>
          <p:cNvPicPr/>
          <p:nvPr/>
        </p:nvPicPr>
        <p:blipFill>
          <a:blip r:embed="rId2"/>
          <a:stretch/>
        </p:blipFill>
        <p:spPr>
          <a:xfrm>
            <a:off x="3196080" y="1097280"/>
            <a:ext cx="6594480" cy="60303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CustomShape 1"/>
          <p:cNvSpPr/>
          <p:nvPr/>
        </p:nvSpPr>
        <p:spPr>
          <a:xfrm>
            <a:off x="1512000" y="288000"/>
            <a:ext cx="7218720" cy="862200"/>
          </a:xfrm>
          <a:prstGeom prst="rect">
            <a:avLst/>
          </a:prstGeom>
          <a:solidFill>
            <a:srgbClr val="53696f"/>
          </a:solidFill>
          <a:ln w="0">
            <a:solidFill>
              <a:srgbClr val="ffffff"/>
            </a:solidFill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ffffff"/>
                </a:solidFill>
                <a:latin typeface="Tw Cen MT"/>
                <a:ea typeface="DejaVu Sans"/>
              </a:rPr>
              <a:t>THE EXPANSION OF ISLAM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ustomShape 2"/>
          <p:cNvSpPr/>
          <p:nvPr/>
        </p:nvSpPr>
        <p:spPr>
          <a:xfrm>
            <a:off x="1584000" y="1872000"/>
            <a:ext cx="2374200" cy="1150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rmAutofit fontScale="87222" lnSpcReduction="10000"/>
          </a:bodyPr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Tw Cen MT"/>
                <a:ea typeface="DejaVu Sans"/>
              </a:rPr>
              <a:t>c.600 (Byzantine and Sassanid Empires)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1" name="" descr=""/>
          <p:cNvPicPr/>
          <p:nvPr/>
        </p:nvPicPr>
        <p:blipFill>
          <a:blip r:embed="rId1"/>
          <a:stretch/>
        </p:blipFill>
        <p:spPr>
          <a:xfrm>
            <a:off x="3960000" y="1272240"/>
            <a:ext cx="5181840" cy="2989800"/>
          </a:xfrm>
          <a:prstGeom prst="rect">
            <a:avLst/>
          </a:prstGeom>
          <a:ln w="0">
            <a:noFill/>
          </a:ln>
        </p:spPr>
      </p:pic>
      <p:sp>
        <p:nvSpPr>
          <p:cNvPr id="122" name="CustomShape 3"/>
          <p:cNvSpPr/>
          <p:nvPr/>
        </p:nvSpPr>
        <p:spPr>
          <a:xfrm>
            <a:off x="7584840" y="5816520"/>
            <a:ext cx="1629000" cy="11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rmAutofit fontScale="77777"/>
          </a:bodyPr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ffffff"/>
                </a:solidFill>
                <a:latin typeface="Tw Cen MT"/>
                <a:ea typeface="DejaVu Sans"/>
              </a:rPr>
              <a:t>c.800 (Umayyad Empire)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3" name="" descr=""/>
          <p:cNvPicPr/>
          <p:nvPr/>
        </p:nvPicPr>
        <p:blipFill>
          <a:blip r:embed="rId2"/>
          <a:stretch/>
        </p:blipFill>
        <p:spPr>
          <a:xfrm>
            <a:off x="861840" y="4393080"/>
            <a:ext cx="6588720" cy="30222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" name="" descr=""/>
          <p:cNvPicPr/>
          <p:nvPr/>
        </p:nvPicPr>
        <p:blipFill>
          <a:blip r:embed="rId1"/>
          <a:stretch/>
        </p:blipFill>
        <p:spPr>
          <a:xfrm>
            <a:off x="12240" y="1242000"/>
            <a:ext cx="10078560" cy="5141520"/>
          </a:xfrm>
          <a:prstGeom prst="rect">
            <a:avLst/>
          </a:prstGeom>
          <a:ln w="0">
            <a:noFill/>
          </a:ln>
        </p:spPr>
      </p:pic>
      <p:sp>
        <p:nvSpPr>
          <p:cNvPr id="125" name="CustomShape 1"/>
          <p:cNvSpPr/>
          <p:nvPr/>
        </p:nvSpPr>
        <p:spPr>
          <a:xfrm>
            <a:off x="7811280" y="6329520"/>
            <a:ext cx="2230920" cy="40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r">
              <a:lnSpc>
                <a:spcPct val="100000"/>
              </a:lnSpc>
            </a:pPr>
            <a:r>
              <a:rPr b="0" lang="en-GB" sz="1500" spc="-1" strike="noStrike">
                <a:solidFill>
                  <a:srgbClr val="000000"/>
                </a:solidFill>
                <a:latin typeface="Garamond"/>
                <a:ea typeface="DejaVu Sans"/>
              </a:rPr>
              <a:t>Cplakidas/Wikipedia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Line 2"/>
          <p:cNvSpPr/>
          <p:nvPr/>
        </p:nvSpPr>
        <p:spPr>
          <a:xfrm>
            <a:off x="9503280" y="2664000"/>
            <a:ext cx="576720" cy="360000"/>
          </a:xfrm>
          <a:prstGeom prst="line">
            <a:avLst/>
          </a:prstGeom>
          <a:ln w="0">
            <a:solidFill>
              <a:srgbClr val="ff0000"/>
            </a:solidFill>
            <a:tailEnd len="med" type="stealth" w="med"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 anchorCtr="1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  <a:ea typeface="DejaVu Sans"/>
            </a:endParaRPr>
          </a:p>
        </p:txBody>
      </p:sp>
      <p:sp>
        <p:nvSpPr>
          <p:cNvPr id="127" name="CustomShape 3"/>
          <p:cNvSpPr/>
          <p:nvPr/>
        </p:nvSpPr>
        <p:spPr>
          <a:xfrm>
            <a:off x="9035280" y="2376000"/>
            <a:ext cx="995040" cy="55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Gill Sans"/>
                <a:ea typeface="DejaVu Sans"/>
              </a:rPr>
              <a:t>Manzikert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Gill Sans"/>
                <a:ea typeface="DejaVu Sans"/>
              </a:rPr>
              <a:t>1071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9" dur="indefinite" restart="never" nodeType="tmRoot">
          <p:childTnLst>
            <p:seq>
              <p:cTn id="10" dur="indefinite" nodeType="mainSeq">
                <p:childTnLst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nodeType="with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Line 1"/>
          <p:cNvSpPr/>
          <p:nvPr/>
        </p:nvSpPr>
        <p:spPr>
          <a:xfrm flipV="1">
            <a:off x="629640" y="748440"/>
            <a:ext cx="360" cy="1027080"/>
          </a:xfrm>
          <a:prstGeom prst="line">
            <a:avLst/>
          </a:prstGeom>
          <a:ln w="19080">
            <a:solidFill>
              <a:srgbClr val="c0504d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 anchorCtr="1">
            <a:noAutofit/>
          </a:bodyPr>
          <a:p>
            <a:endParaRPr b="0" lang="en-GB" sz="1800" spc="-1" strike="noStrike">
              <a:solidFill>
                <a:srgbClr val="ffffff"/>
              </a:solidFill>
              <a:latin typeface="Arial"/>
              <a:ea typeface="DejaVu Sans"/>
            </a:endParaRPr>
          </a:p>
        </p:txBody>
      </p:sp>
      <p:sp>
        <p:nvSpPr>
          <p:cNvPr id="129" name="CustomShape 2"/>
          <p:cNvSpPr/>
          <p:nvPr/>
        </p:nvSpPr>
        <p:spPr>
          <a:xfrm>
            <a:off x="360" y="-180000"/>
            <a:ext cx="10078920" cy="77029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  <a:ea typeface="DejaVu Sans"/>
            </a:endParaRPr>
          </a:p>
        </p:txBody>
      </p:sp>
      <p:sp>
        <p:nvSpPr>
          <p:cNvPr id="130" name="CustomShape 3"/>
          <p:cNvSpPr/>
          <p:nvPr/>
        </p:nvSpPr>
        <p:spPr>
          <a:xfrm>
            <a:off x="270360" y="4956840"/>
            <a:ext cx="5834160" cy="2203920"/>
          </a:xfrm>
          <a:prstGeom prst="rect">
            <a:avLst/>
          </a:prstGeom>
          <a:solidFill>
            <a:srgbClr val="5369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  <a:ea typeface="DejaVu Sans"/>
            </a:endParaRPr>
          </a:p>
        </p:txBody>
      </p:sp>
      <p:sp>
        <p:nvSpPr>
          <p:cNvPr id="131" name="CustomShape 4"/>
          <p:cNvSpPr/>
          <p:nvPr/>
        </p:nvSpPr>
        <p:spPr>
          <a:xfrm>
            <a:off x="433440" y="5176080"/>
            <a:ext cx="5450040" cy="18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r">
              <a:lnSpc>
                <a:spcPct val="80000"/>
              </a:lnSpc>
            </a:pPr>
            <a:r>
              <a:rPr b="0" lang="en-GB" sz="5000" spc="80" strike="noStrike" cap="all">
                <a:solidFill>
                  <a:srgbClr val="ffffff"/>
                </a:solidFill>
                <a:latin typeface="Tw Cen MT Condensed"/>
                <a:ea typeface="DejaVu Sans"/>
              </a:rPr>
              <a:t>Western Europe</a:t>
            </a:r>
            <a:endParaRPr b="0" lang="en-GB" sz="50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2" name="Content Placeholder 4" descr=""/>
          <p:cNvPicPr/>
          <p:nvPr/>
        </p:nvPicPr>
        <p:blipFill>
          <a:blip r:embed="rId1"/>
          <a:srcRect l="0" t="0" r="0" b="4802"/>
          <a:stretch/>
        </p:blipFill>
        <p:spPr>
          <a:xfrm>
            <a:off x="270360" y="181800"/>
            <a:ext cx="5834160" cy="4612320"/>
          </a:xfrm>
          <a:prstGeom prst="rect">
            <a:avLst/>
          </a:prstGeom>
          <a:ln w="0">
            <a:noFill/>
          </a:ln>
        </p:spPr>
      </p:pic>
      <p:sp>
        <p:nvSpPr>
          <p:cNvPr id="133" name="CustomShape 5"/>
          <p:cNvSpPr/>
          <p:nvPr/>
        </p:nvSpPr>
        <p:spPr>
          <a:xfrm>
            <a:off x="6230160" y="181800"/>
            <a:ext cx="3582360" cy="698004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  <a:ea typeface="DejaVu Sans"/>
            </a:endParaRPr>
          </a:p>
        </p:txBody>
      </p:sp>
      <p:sp>
        <p:nvSpPr>
          <p:cNvPr id="134" name="CustomShape 6"/>
          <p:cNvSpPr/>
          <p:nvPr/>
        </p:nvSpPr>
        <p:spPr>
          <a:xfrm>
            <a:off x="6639480" y="851040"/>
            <a:ext cx="2828880" cy="544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45720" rIns="45720" tIns="45000" bIns="45000" anchor="ctr">
            <a:normAutofit/>
          </a:bodyPr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r>
              <a:rPr b="0" lang="en-GB" sz="2600" spc="-1" strike="noStrike">
                <a:solidFill>
                  <a:srgbClr val="ffffff"/>
                </a:solidFill>
                <a:latin typeface="Tw Cen MT"/>
                <a:ea typeface="DejaVu Sans"/>
              </a:rPr>
              <a:t>Europe c.1066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  <a:p>
            <a:pPr marL="91440" indent="-8964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pc="-1" strike="noStrike">
                <a:solidFill>
                  <a:srgbClr val="ffffff"/>
                </a:solidFill>
                <a:latin typeface="Tw Cen MT"/>
                <a:ea typeface="DejaVu Sans"/>
              </a:rPr>
              <a:t>France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 marL="91440" indent="-8964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pc="-1" strike="noStrike">
                <a:solidFill>
                  <a:srgbClr val="ffffff"/>
                </a:solidFill>
                <a:latin typeface="Tw Cen MT"/>
                <a:ea typeface="DejaVu Sans"/>
              </a:rPr>
              <a:t>The Holy Roman Empire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 marL="91440" indent="-8964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pc="-1" strike="noStrike">
                <a:solidFill>
                  <a:srgbClr val="ffffff"/>
                </a:solidFill>
                <a:latin typeface="Tw Cen MT"/>
                <a:ea typeface="DejaVu Sans"/>
              </a:rPr>
              <a:t>Northern Italian City States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 marL="91440" indent="-8964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pc="-1" strike="noStrike">
                <a:solidFill>
                  <a:srgbClr val="ffffff"/>
                </a:solidFill>
                <a:latin typeface="Tw Cen MT"/>
                <a:ea typeface="DejaVu Sans"/>
              </a:rPr>
              <a:t>Southern Italian Normans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 marL="91440" indent="-8964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cbebd"/>
              </a:buClr>
              <a:buFont typeface="Wingdings" charset="2"/>
              <a:buChar char=""/>
            </a:pPr>
            <a:r>
              <a:rPr b="0" lang="en-GB" sz="2200" spc="-1" strike="noStrike">
                <a:solidFill>
                  <a:srgbClr val="ffffff"/>
                </a:solidFill>
                <a:latin typeface="Tw Cen MT"/>
                <a:ea typeface="DejaVu Sans"/>
              </a:rPr>
              <a:t>English/Normans/Angevins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</a:pP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CustomShape 1"/>
          <p:cNvSpPr/>
          <p:nvPr/>
        </p:nvSpPr>
        <p:spPr>
          <a:xfrm>
            <a:off x="2734200" y="216000"/>
            <a:ext cx="6984000" cy="6999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  <a:ea typeface="DejaVu Sans"/>
            </a:endParaRPr>
          </a:p>
        </p:txBody>
      </p:sp>
      <p:sp>
        <p:nvSpPr>
          <p:cNvPr id="136" name="CustomShape 2"/>
          <p:cNvSpPr/>
          <p:nvPr/>
        </p:nvSpPr>
        <p:spPr>
          <a:xfrm>
            <a:off x="1341360" y="1766520"/>
            <a:ext cx="2760840" cy="3682440"/>
          </a:xfrm>
          <a:prstGeom prst="rect">
            <a:avLst/>
          </a:prstGeom>
          <a:solidFill>
            <a:srgbClr val="6b8891"/>
          </a:solidFill>
          <a:ln w="31680">
            <a:noFill/>
          </a:ln>
        </p:spPr>
        <p:style>
          <a:lnRef idx="0"/>
          <a:fillRef idx="0"/>
          <a:effectRef idx="0"/>
          <a:fontRef idx="minor"/>
        </p:style>
        <p:txBody>
          <a:bodyPr lIns="182880" rIns="182880" tIns="182880" bIns="182880" anchor="ctr">
            <a:normAutofit/>
          </a:bodyPr>
          <a:p>
            <a:pPr algn="ctr">
              <a:lnSpc>
                <a:spcPct val="90000"/>
              </a:lnSpc>
            </a:pPr>
            <a:r>
              <a:rPr b="0" lang="en-GB" sz="2000" spc="182" strike="noStrike" cap="all">
                <a:solidFill>
                  <a:srgbClr val="ffffff"/>
                </a:solidFill>
                <a:latin typeface="Gill Sans MT"/>
                <a:ea typeface="DejaVu Sans"/>
              </a:rPr>
              <a:t>The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90000"/>
              </a:lnSpc>
            </a:pPr>
            <a:r>
              <a:rPr b="0" lang="en-GB" sz="2000" spc="182" strike="noStrike" cap="all">
                <a:solidFill>
                  <a:srgbClr val="ffffff"/>
                </a:solidFill>
                <a:latin typeface="Gill Sans MT"/>
                <a:ea typeface="DejaVu Sans"/>
              </a:rPr>
              <a:t>CAULDRON 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90000"/>
              </a:lnSpc>
            </a:pPr>
            <a:r>
              <a:rPr b="0" lang="en-GB" sz="2000" spc="182" strike="noStrike" cap="all">
                <a:solidFill>
                  <a:srgbClr val="ffffff"/>
                </a:solidFill>
                <a:latin typeface="Gill Sans MT"/>
                <a:ea typeface="DejaVu Sans"/>
              </a:rPr>
              <a:t>OF the Crusades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ustomShape 3"/>
          <p:cNvSpPr/>
          <p:nvPr/>
        </p:nvSpPr>
        <p:spPr>
          <a:xfrm>
            <a:off x="4625280" y="1474200"/>
            <a:ext cx="3987720" cy="405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marL="228600" indent="-226800">
              <a:lnSpc>
                <a:spcPct val="100000"/>
              </a:lnSpc>
              <a:spcBef>
                <a:spcPts val="1001"/>
              </a:spcBef>
              <a:buClr>
                <a:srgbClr val="9bafb5"/>
              </a:buClr>
              <a:buFont typeface="Arial"/>
              <a:buChar char="•"/>
            </a:pPr>
            <a:r>
              <a:rPr b="0" lang="en-GB" sz="1800" spc="-1" strike="noStrike">
                <a:solidFill>
                  <a:srgbClr val="262626"/>
                </a:solidFill>
                <a:latin typeface="Gill Sans MT"/>
                <a:ea typeface="DejaVu Sans"/>
              </a:rPr>
              <a:t>Peace of God movement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marL="228600" indent="-226800">
              <a:lnSpc>
                <a:spcPct val="100000"/>
              </a:lnSpc>
              <a:spcBef>
                <a:spcPts val="1001"/>
              </a:spcBef>
              <a:buClr>
                <a:srgbClr val="9bafb5"/>
              </a:buClr>
              <a:buFont typeface="Arial"/>
              <a:buChar char="•"/>
            </a:pPr>
            <a:r>
              <a:rPr b="0" lang="en-GB" sz="1800" spc="-1" strike="noStrike">
                <a:solidFill>
                  <a:srgbClr val="262626"/>
                </a:solidFill>
                <a:latin typeface="Gill Sans MT"/>
                <a:ea typeface="DejaVu Sans"/>
              </a:rPr>
              <a:t>Papal reform of the Church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marL="228600" indent="-226800">
              <a:lnSpc>
                <a:spcPct val="100000"/>
              </a:lnSpc>
              <a:spcBef>
                <a:spcPts val="1001"/>
              </a:spcBef>
              <a:buClr>
                <a:srgbClr val="9bafb5"/>
              </a:buClr>
              <a:buFont typeface="Arial"/>
              <a:buChar char="•"/>
            </a:pPr>
            <a:r>
              <a:rPr b="0" lang="en-GB" sz="1800" spc="-1" strike="noStrike">
                <a:solidFill>
                  <a:srgbClr val="262626"/>
                </a:solidFill>
                <a:latin typeface="Gill Sans MT"/>
                <a:ea typeface="DejaVu Sans"/>
              </a:rPr>
              <a:t>Purification of society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marL="228600" indent="-226800">
              <a:lnSpc>
                <a:spcPct val="100000"/>
              </a:lnSpc>
              <a:spcBef>
                <a:spcPts val="1001"/>
              </a:spcBef>
              <a:buClr>
                <a:srgbClr val="9bafb5"/>
              </a:buClr>
              <a:buFont typeface="Arial"/>
              <a:buChar char="•"/>
            </a:pPr>
            <a:r>
              <a:rPr b="0" lang="en-GB" sz="1800" spc="-1" strike="noStrike">
                <a:solidFill>
                  <a:srgbClr val="262626"/>
                </a:solidFill>
                <a:latin typeface="Gill Sans MT"/>
                <a:ea typeface="DejaVu Sans"/>
              </a:rPr>
              <a:t>Penance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marL="228600" indent="-226800">
              <a:lnSpc>
                <a:spcPct val="100000"/>
              </a:lnSpc>
              <a:spcBef>
                <a:spcPts val="1001"/>
              </a:spcBef>
              <a:buClr>
                <a:srgbClr val="9bafb5"/>
              </a:buClr>
              <a:buFont typeface="Arial"/>
              <a:buChar char="•"/>
            </a:pPr>
            <a:r>
              <a:rPr b="0" lang="en-GB" sz="1800" spc="-1" strike="noStrike">
                <a:solidFill>
                  <a:srgbClr val="262626"/>
                </a:solidFill>
                <a:latin typeface="Gill Sans MT"/>
                <a:ea typeface="DejaVu Sans"/>
              </a:rPr>
              <a:t>Pilgrimage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marL="228600" indent="-226800">
              <a:lnSpc>
                <a:spcPct val="100000"/>
              </a:lnSpc>
              <a:spcBef>
                <a:spcPts val="1001"/>
              </a:spcBef>
              <a:buClr>
                <a:srgbClr val="9bafb5"/>
              </a:buClr>
              <a:buFont typeface="Arial"/>
              <a:buChar char="•"/>
            </a:pPr>
            <a:r>
              <a:rPr b="0" lang="en-GB" sz="1800" spc="-1" strike="noStrike">
                <a:solidFill>
                  <a:srgbClr val="262626"/>
                </a:solidFill>
                <a:latin typeface="Gill Sans MT"/>
                <a:ea typeface="DejaVu Sans"/>
              </a:rPr>
              <a:t>Palestine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marL="228600" indent="-226800">
              <a:lnSpc>
                <a:spcPct val="100000"/>
              </a:lnSpc>
              <a:spcBef>
                <a:spcPts val="1001"/>
              </a:spcBef>
              <a:buClr>
                <a:srgbClr val="9bafb5"/>
              </a:buClr>
              <a:buFont typeface="Arial"/>
              <a:buChar char="•"/>
            </a:pPr>
            <a:r>
              <a:rPr b="0" i="1" lang="en-GB" sz="1800" spc="-1" strike="noStrike">
                <a:solidFill>
                  <a:srgbClr val="262626"/>
                </a:solidFill>
                <a:latin typeface="Gill Sans MT"/>
                <a:ea typeface="DejaVu Sans"/>
              </a:rPr>
              <a:t>Pauperes Christi, vel milites Dei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" descr=""/>
          <p:cNvPicPr/>
          <p:nvPr/>
        </p:nvPicPr>
        <p:blipFill>
          <a:blip r:embed="rId1"/>
          <a:stretch/>
        </p:blipFill>
        <p:spPr>
          <a:xfrm>
            <a:off x="435960" y="187920"/>
            <a:ext cx="9204120" cy="70833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" descr=""/>
          <p:cNvPicPr/>
          <p:nvPr/>
        </p:nvPicPr>
        <p:blipFill>
          <a:blip r:embed="rId1"/>
          <a:stretch/>
        </p:blipFill>
        <p:spPr>
          <a:xfrm>
            <a:off x="2372760" y="-16200"/>
            <a:ext cx="5521320" cy="75589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" descr=""/>
          <p:cNvPicPr/>
          <p:nvPr/>
        </p:nvPicPr>
        <p:blipFill>
          <a:blip r:embed="rId1"/>
          <a:stretch/>
        </p:blipFill>
        <p:spPr>
          <a:xfrm>
            <a:off x="-13680" y="216360"/>
            <a:ext cx="10078920" cy="70934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" descr=""/>
          <p:cNvPicPr/>
          <p:nvPr/>
        </p:nvPicPr>
        <p:blipFill>
          <a:blip r:embed="rId1"/>
          <a:stretch/>
        </p:blipFill>
        <p:spPr>
          <a:xfrm>
            <a:off x="-2880" y="846000"/>
            <a:ext cx="10080360" cy="59180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" descr=""/>
          <p:cNvPicPr/>
          <p:nvPr/>
        </p:nvPicPr>
        <p:blipFill>
          <a:blip r:embed="rId1"/>
          <a:stretch/>
        </p:blipFill>
        <p:spPr>
          <a:xfrm>
            <a:off x="1066680" y="25560"/>
            <a:ext cx="8013240" cy="75592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</TotalTime>
  <Application>LibreOffice/7.6.2.1$MacOSX_AARCH64 LibreOffice_project/56f7684011345957bbf33a7ee678afaf4d2ba333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2023-11-04T10:16:50Z</dcterms:created>
  <dc:creator>KRH </dc:creator>
  <dc:description/>
  <dc:language>en-GB</dc:language>
  <cp:lastModifiedBy>KRH</cp:lastModifiedBy>
  <dcterms:modified xsi:type="dcterms:W3CDTF">2023-11-07T12:53:52Z</dcterms:modified>
  <cp:revision>3</cp:revision>
  <dc:subject/>
  <dc:title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