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12"/>
  </p:notesMasterIdLst>
  <p:sldIdLst>
    <p:sldId id="258" r:id="rId2"/>
    <p:sldId id="266" r:id="rId3"/>
    <p:sldId id="277" r:id="rId4"/>
    <p:sldId id="267" r:id="rId5"/>
    <p:sldId id="276" r:id="rId6"/>
    <p:sldId id="274" r:id="rId7"/>
    <p:sldId id="270" r:id="rId8"/>
    <p:sldId id="271" r:id="rId9"/>
    <p:sldId id="272" r:id="rId10"/>
    <p:sldId id="268"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4660"/>
  </p:normalViewPr>
  <p:slideViewPr>
    <p:cSldViewPr>
      <p:cViewPr>
        <p:scale>
          <a:sx n="90" d="100"/>
          <a:sy n="90" d="100"/>
        </p:scale>
        <p:origin x="1037" y="-22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58117-55FF-463B-B211-DFCC6F89680C}" type="doc">
      <dgm:prSet loTypeId="urn:microsoft.com/office/officeart/2005/8/layout/vList2" loCatId="list" qsTypeId="urn:microsoft.com/office/officeart/2005/8/quickstyle/simple1" qsCatId="simple" csTypeId="urn:microsoft.com/office/officeart/2018/5/colors/Iconchunking_neutralicon_colorful1" csCatId="colorful" phldr="1"/>
      <dgm:spPr/>
      <dgm:t>
        <a:bodyPr/>
        <a:lstStyle/>
        <a:p>
          <a:endParaRPr lang="en-US"/>
        </a:p>
      </dgm:t>
    </dgm:pt>
    <dgm:pt modelId="{73BEF79C-32D1-4828-B7BE-E36335A9BE70}">
      <dgm:prSet custT="1"/>
      <dgm:spPr/>
      <dgm:t>
        <a:bodyPr/>
        <a:lstStyle/>
        <a:p>
          <a:pPr>
            <a:lnSpc>
              <a:spcPct val="100000"/>
            </a:lnSpc>
            <a:defRPr cap="all"/>
          </a:pPr>
          <a:r>
            <a:rPr lang="en-US" sz="1400" cap="none" dirty="0">
              <a:latin typeface="Arial" panose="020B0604020202020204" pitchFamily="34" charset="0"/>
              <a:cs typeface="Arial" panose="020B0604020202020204" pitchFamily="34" charset="0"/>
            </a:rPr>
            <a:t>The quality of all included research was assessed using an adapted version of the critical appraisal skills </a:t>
          </a:r>
          <a:r>
            <a:rPr lang="en-US" sz="1400" cap="none" dirty="0" err="1">
              <a:latin typeface="Arial" panose="020B0604020202020204" pitchFamily="34" charset="0"/>
              <a:cs typeface="Arial" panose="020B0604020202020204" pitchFamily="34" charset="0"/>
            </a:rPr>
            <a:t>programme</a:t>
          </a:r>
          <a:r>
            <a:rPr lang="en-US" sz="1400" cap="none" dirty="0">
              <a:latin typeface="Arial" panose="020B0604020202020204" pitchFamily="34" charset="0"/>
              <a:cs typeface="Arial" panose="020B0604020202020204" pitchFamily="34" charset="0"/>
            </a:rPr>
            <a:t> (CASP) scale with the following question included on the adapted scale</a:t>
          </a:r>
          <a:r>
            <a:rPr lang="en-US" sz="1200" cap="none" dirty="0">
              <a:latin typeface="Arial" panose="020B0604020202020204" pitchFamily="34" charset="0"/>
              <a:cs typeface="Arial" panose="020B0604020202020204" pitchFamily="34" charset="0"/>
            </a:rPr>
            <a:t>.</a:t>
          </a:r>
        </a:p>
        <a:p>
          <a:pPr>
            <a:lnSpc>
              <a:spcPct val="100000"/>
            </a:lnSpc>
            <a:defRPr cap="all"/>
          </a:pPr>
          <a:endParaRPr lang="en-US" sz="1200" cap="none" dirty="0">
            <a:latin typeface="Arial" panose="020B0604020202020204" pitchFamily="34" charset="0"/>
            <a:cs typeface="Arial" panose="020B0604020202020204" pitchFamily="34" charset="0"/>
          </a:endParaRPr>
        </a:p>
        <a:p>
          <a:pPr>
            <a:lnSpc>
              <a:spcPct val="100000"/>
            </a:lnSpc>
            <a:defRPr cap="all"/>
          </a:pPr>
          <a:endParaRPr lang="en-US" sz="1200" cap="none" dirty="0">
            <a:latin typeface="Arial" panose="020B0604020202020204" pitchFamily="34" charset="0"/>
            <a:cs typeface="Arial" panose="020B0604020202020204" pitchFamily="34" charset="0"/>
          </a:endParaRPr>
        </a:p>
      </dgm:t>
    </dgm:pt>
    <dgm:pt modelId="{486ED8FF-BB8B-4AAE-8538-DFC5A52DE463}" type="parTrans" cxnId="{C1AE4507-3C88-47F2-8E79-1C3151BF647D}">
      <dgm:prSet/>
      <dgm:spPr/>
      <dgm:t>
        <a:bodyPr/>
        <a:lstStyle/>
        <a:p>
          <a:endParaRPr lang="en-US"/>
        </a:p>
      </dgm:t>
    </dgm:pt>
    <dgm:pt modelId="{498EEB6F-0E99-44A2-B84B-001ED22A4561}" type="sibTrans" cxnId="{C1AE4507-3C88-47F2-8E79-1C3151BF647D}">
      <dgm:prSet/>
      <dgm:spPr/>
      <dgm:t>
        <a:bodyPr/>
        <a:lstStyle/>
        <a:p>
          <a:endParaRPr lang="en-US"/>
        </a:p>
      </dgm:t>
    </dgm:pt>
    <dgm:pt modelId="{B51D742C-9B90-46C7-872B-D19600E2AACA}" type="pres">
      <dgm:prSet presAssocID="{CD158117-55FF-463B-B211-DFCC6F89680C}" presName="linear" presStyleCnt="0">
        <dgm:presLayoutVars>
          <dgm:animLvl val="lvl"/>
          <dgm:resizeHandles val="exact"/>
        </dgm:presLayoutVars>
      </dgm:prSet>
      <dgm:spPr/>
    </dgm:pt>
    <dgm:pt modelId="{B81AD182-4D78-4D09-9C47-0C1054DAE1C1}" type="pres">
      <dgm:prSet presAssocID="{73BEF79C-32D1-4828-B7BE-E36335A9BE70}" presName="parentText" presStyleLbl="node1" presStyleIdx="0" presStyleCnt="1" custScaleY="86031" custLinFactY="-12298" custLinFactNeighborX="-1180" custLinFactNeighborY="-100000">
        <dgm:presLayoutVars>
          <dgm:chMax val="0"/>
          <dgm:bulletEnabled val="1"/>
        </dgm:presLayoutVars>
      </dgm:prSet>
      <dgm:spPr/>
    </dgm:pt>
  </dgm:ptLst>
  <dgm:cxnLst>
    <dgm:cxn modelId="{C1AE4507-3C88-47F2-8E79-1C3151BF647D}" srcId="{CD158117-55FF-463B-B211-DFCC6F89680C}" destId="{73BEF79C-32D1-4828-B7BE-E36335A9BE70}" srcOrd="0" destOrd="0" parTransId="{486ED8FF-BB8B-4AAE-8538-DFC5A52DE463}" sibTransId="{498EEB6F-0E99-44A2-B84B-001ED22A4561}"/>
    <dgm:cxn modelId="{7604B40F-623C-428F-A1B5-033562BD8C65}" type="presOf" srcId="{CD158117-55FF-463B-B211-DFCC6F89680C}" destId="{B51D742C-9B90-46C7-872B-D19600E2AACA}" srcOrd="0" destOrd="0" presId="urn:microsoft.com/office/officeart/2005/8/layout/vList2"/>
    <dgm:cxn modelId="{5EBD5033-4D38-4C3A-8668-A9D5C7BB2239}" type="presOf" srcId="{73BEF79C-32D1-4828-B7BE-E36335A9BE70}" destId="{B81AD182-4D78-4D09-9C47-0C1054DAE1C1}" srcOrd="0" destOrd="0" presId="urn:microsoft.com/office/officeart/2005/8/layout/vList2"/>
    <dgm:cxn modelId="{B1320F2A-61E6-452A-A67B-467B10E74A34}" type="presParOf" srcId="{B51D742C-9B90-46C7-872B-D19600E2AACA}" destId="{B81AD182-4D78-4D09-9C47-0C1054DAE1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AD182-4D78-4D09-9C47-0C1054DAE1C1}">
      <dsp:nvSpPr>
        <dsp:cNvPr id="0" name=""/>
        <dsp:cNvSpPr/>
      </dsp:nvSpPr>
      <dsp:spPr>
        <a:xfrm>
          <a:off x="0" y="0"/>
          <a:ext cx="4970461" cy="1352820"/>
        </a:xfrm>
        <a:prstGeom prst="roundRect">
          <a:avLst/>
        </a:prstGeom>
        <a:solidFill>
          <a:schemeClr val="bg1">
            <a:hueOff val="0"/>
            <a:satOff val="0"/>
            <a:lumOff val="0"/>
            <a:alphaOff val="0"/>
          </a:schemeClr>
        </a:solid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defRPr cap="all"/>
          </a:pPr>
          <a:r>
            <a:rPr lang="en-US" sz="1400" kern="1200" cap="none" dirty="0">
              <a:latin typeface="Arial" panose="020B0604020202020204" pitchFamily="34" charset="0"/>
              <a:cs typeface="Arial" panose="020B0604020202020204" pitchFamily="34" charset="0"/>
            </a:rPr>
            <a:t>The quality of all included research was assessed using an adapted version of the critical appraisal skills </a:t>
          </a:r>
          <a:r>
            <a:rPr lang="en-US" sz="1400" kern="1200" cap="none" dirty="0" err="1">
              <a:latin typeface="Arial" panose="020B0604020202020204" pitchFamily="34" charset="0"/>
              <a:cs typeface="Arial" panose="020B0604020202020204" pitchFamily="34" charset="0"/>
            </a:rPr>
            <a:t>programme</a:t>
          </a:r>
          <a:r>
            <a:rPr lang="en-US" sz="1400" kern="1200" cap="none" dirty="0">
              <a:latin typeface="Arial" panose="020B0604020202020204" pitchFamily="34" charset="0"/>
              <a:cs typeface="Arial" panose="020B0604020202020204" pitchFamily="34" charset="0"/>
            </a:rPr>
            <a:t> (CASP) scale with the following question included on the adapted scale</a:t>
          </a:r>
          <a:r>
            <a:rPr lang="en-US" sz="1200" kern="1200" cap="none" dirty="0">
              <a:latin typeface="Arial" panose="020B0604020202020204" pitchFamily="34" charset="0"/>
              <a:cs typeface="Arial" panose="020B0604020202020204" pitchFamily="34" charset="0"/>
            </a:rPr>
            <a:t>.</a:t>
          </a:r>
        </a:p>
        <a:p>
          <a:pPr marL="0" lvl="0" indent="0" algn="l" defTabSz="622300">
            <a:lnSpc>
              <a:spcPct val="100000"/>
            </a:lnSpc>
            <a:spcBef>
              <a:spcPct val="0"/>
            </a:spcBef>
            <a:spcAft>
              <a:spcPct val="35000"/>
            </a:spcAft>
            <a:buNone/>
            <a:defRPr cap="all"/>
          </a:pPr>
          <a:endParaRPr lang="en-US" sz="1200" kern="1200" cap="none" dirty="0">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defRPr cap="all"/>
          </a:pPr>
          <a:endParaRPr lang="en-US" sz="1200" kern="1200" cap="none" dirty="0">
            <a:latin typeface="Arial" panose="020B0604020202020204" pitchFamily="34" charset="0"/>
            <a:cs typeface="Arial" panose="020B0604020202020204" pitchFamily="34" charset="0"/>
          </a:endParaRPr>
        </a:p>
      </dsp:txBody>
      <dsp:txXfrm>
        <a:off x="66039" y="66039"/>
        <a:ext cx="4838383" cy="12207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A2720C-F815-4AEC-9C66-64F972ACC0DA}" type="datetimeFigureOut">
              <a:rPr lang="en-US" smtClean="0"/>
              <a:t>9/19/2022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675902-8E7C-4D2D-AB25-94800BE133E4}" type="slidenum">
              <a:rPr lang="en-US" smtClean="0"/>
              <a:t>‹#›</a:t>
            </a:fld>
            <a:endParaRPr lang="en-US"/>
          </a:p>
        </p:txBody>
      </p:sp>
    </p:spTree>
    <p:extLst>
      <p:ext uri="{BB962C8B-B14F-4D97-AF65-F5344CB8AC3E}">
        <p14:creationId xmlns:p14="http://schemas.microsoft.com/office/powerpoint/2010/main" val="2880872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675902-8E7C-4D2D-AB25-94800BE133E4}" type="slidenum">
              <a:rPr lang="en-US" smtClean="0"/>
              <a:t>2</a:t>
            </a:fld>
            <a:endParaRPr lang="en-US" dirty="0"/>
          </a:p>
        </p:txBody>
      </p:sp>
    </p:spTree>
    <p:extLst>
      <p:ext uri="{BB962C8B-B14F-4D97-AF65-F5344CB8AC3E}">
        <p14:creationId xmlns:p14="http://schemas.microsoft.com/office/powerpoint/2010/main" val="2606630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Studies were also disregarded if their approach was quantitative, if mixed-methods research' results from qualitative studies were not provided separately, or if the data contained solely viewpoints on domestic violence and abuse from caretakers, lawyers, and managers of nursing homes.</a:t>
            </a:r>
            <a:endParaRPr lang="en-US" dirty="0"/>
          </a:p>
        </p:txBody>
      </p:sp>
      <p:sp>
        <p:nvSpPr>
          <p:cNvPr id="4" name="Slide Number Placeholder 3"/>
          <p:cNvSpPr>
            <a:spLocks noGrp="1"/>
          </p:cNvSpPr>
          <p:nvPr>
            <p:ph type="sldNum" sz="quarter" idx="10"/>
          </p:nvPr>
        </p:nvSpPr>
        <p:spPr/>
        <p:txBody>
          <a:bodyPr/>
          <a:lstStyle/>
          <a:p>
            <a:fld id="{85675902-8E7C-4D2D-AB25-94800BE133E4}" type="slidenum">
              <a:rPr lang="en-US" smtClean="0"/>
              <a:t>6</a:t>
            </a:fld>
            <a:endParaRPr lang="en-US"/>
          </a:p>
        </p:txBody>
      </p:sp>
    </p:spTree>
    <p:extLst>
      <p:ext uri="{BB962C8B-B14F-4D97-AF65-F5344CB8AC3E}">
        <p14:creationId xmlns:p14="http://schemas.microsoft.com/office/powerpoint/2010/main" val="1934684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The study also drew attention to the shortage of published research that cover the full range of experiences of victims, especially women from ethnic minority populations. The need for more research to provide more understanding on the varied experiences of women and their DVA service assistance needs, particularly if they are subject to immigration control, was therefore noted.</a:t>
            </a:r>
          </a:p>
          <a:p>
            <a:endParaRPr lang="en-US" dirty="0"/>
          </a:p>
        </p:txBody>
      </p:sp>
      <p:sp>
        <p:nvSpPr>
          <p:cNvPr id="4" name="Slide Number Placeholder 3"/>
          <p:cNvSpPr>
            <a:spLocks noGrp="1"/>
          </p:cNvSpPr>
          <p:nvPr>
            <p:ph type="sldNum" sz="quarter" idx="10"/>
          </p:nvPr>
        </p:nvSpPr>
        <p:spPr/>
        <p:txBody>
          <a:bodyPr/>
          <a:lstStyle/>
          <a:p>
            <a:fld id="{85675902-8E7C-4D2D-AB25-94800BE133E4}" type="slidenum">
              <a:rPr lang="en-US" smtClean="0"/>
              <a:t>9</a:t>
            </a:fld>
            <a:endParaRPr lang="en-US"/>
          </a:p>
        </p:txBody>
      </p:sp>
    </p:spTree>
    <p:extLst>
      <p:ext uri="{BB962C8B-B14F-4D97-AF65-F5344CB8AC3E}">
        <p14:creationId xmlns:p14="http://schemas.microsoft.com/office/powerpoint/2010/main" val="1804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65EB30-26AC-413D-B3C3-A77EF713D193}" type="datetimeFigureOut">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1652738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5EB30-26AC-413D-B3C3-A77EF713D193}" type="datetimeFigureOut">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3014099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65EB30-26AC-413D-B3C3-A77EF713D193}" type="datetimeFigureOut">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1634002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265EB30-26AC-413D-B3C3-A77EF713D193}" type="datetimeFigureOut">
              <a:rPr lang="en-US" smtClean="0"/>
              <a:t>9/19/2022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1986923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265EB30-26AC-413D-B3C3-A77EF713D193}" type="datetimeFigureOut">
              <a:rPr lang="en-US" smtClean="0"/>
              <a:t>9/19/2022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277097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265EB30-26AC-413D-B3C3-A77EF713D193}" type="datetimeFigureOut">
              <a:rPr lang="en-US" smtClean="0"/>
              <a:t>9/19/2022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916566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265EB30-26AC-413D-B3C3-A77EF713D193}" type="datetimeFigureOut">
              <a:rPr lang="en-US" smtClean="0"/>
              <a:t>9/19/2022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1776545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265EB30-26AC-413D-B3C3-A77EF713D193}" type="datetimeFigureOut">
              <a:rPr lang="en-US" smtClean="0"/>
              <a:t>9/19/2022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354354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265EB30-26AC-413D-B3C3-A77EF713D193}" type="datetimeFigureOut">
              <a:rPr lang="en-US" smtClean="0"/>
              <a:t>9/19/2022</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1743753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65EB30-26AC-413D-B3C3-A77EF713D193}" type="datetimeFigureOut">
              <a:rPr lang="en-US" smtClean="0"/>
              <a:t>9/19/2022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372349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65EB30-26AC-413D-B3C3-A77EF713D193}" type="datetimeFigureOut">
              <a:rPr lang="en-US" smtClean="0"/>
              <a:t>9/19/2022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8939-D519-49E6-A81E-C287688940E8}" type="slidenum">
              <a:rPr lang="en-US" smtClean="0"/>
              <a:t>‹#›</a:t>
            </a:fld>
            <a:endParaRPr lang="en-US"/>
          </a:p>
        </p:txBody>
      </p:sp>
    </p:spTree>
    <p:extLst>
      <p:ext uri="{BB962C8B-B14F-4D97-AF65-F5344CB8AC3E}">
        <p14:creationId xmlns:p14="http://schemas.microsoft.com/office/powerpoint/2010/main" val="255081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265EB30-26AC-413D-B3C3-A77EF713D193}" type="datetimeFigureOut">
              <a:rPr lang="en-US" smtClean="0"/>
              <a:t>9/19/2022</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261B8939-D519-49E6-A81E-C287688940E8}" type="slidenum">
              <a:rPr lang="en-US" smtClean="0"/>
              <a:t>‹#›</a:t>
            </a:fld>
            <a:endParaRPr lang="en-US"/>
          </a:p>
        </p:txBody>
      </p:sp>
    </p:spTree>
    <p:extLst>
      <p:ext uri="{BB962C8B-B14F-4D97-AF65-F5344CB8AC3E}">
        <p14:creationId xmlns:p14="http://schemas.microsoft.com/office/powerpoint/2010/main" val="278263610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o.int/news-room/fact-sheets/detail/violence-against-women" TargetMode="External"/><Relationship Id="rId2" Type="http://schemas.openxmlformats.org/officeDocument/2006/relationships/hyperlink" Target="https://www.womensaid.org.uk/information-support/what-is-domestic-abuse/" TargetMode="External"/><Relationship Id="rId1" Type="http://schemas.openxmlformats.org/officeDocument/2006/relationships/slideLayout" Target="../slideLayouts/slideLayout2.xml"/><Relationship Id="rId5" Type="http://schemas.openxmlformats.org/officeDocument/2006/relationships/hyperlink" Target="https://commonslibrary.parliament.uk/research-briefings/cbp-9124/" TargetMode="External"/><Relationship Id="rId4" Type="http://schemas.openxmlformats.org/officeDocument/2006/relationships/hyperlink" Target="https://eprints.kingston.ac.uk/18868/1/Matczak-A-1886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4544" y="2348880"/>
            <a:ext cx="8280920" cy="3539430"/>
          </a:xfrm>
          <a:prstGeom prst="rect">
            <a:avLst/>
          </a:prstGeom>
        </p:spPr>
        <p:txBody>
          <a:bodyPr wrap="square">
            <a:spAutoFit/>
          </a:bodyPr>
          <a:lstStyle/>
          <a:p>
            <a:pPr algn="ctr"/>
            <a:endParaRPr lang="en-US" sz="2800" dirty="0"/>
          </a:p>
          <a:p>
            <a:r>
              <a:rPr lang="en-US" sz="2800" dirty="0"/>
              <a:t>  </a:t>
            </a:r>
          </a:p>
          <a:p>
            <a:r>
              <a:rPr lang="en-US" sz="2800" dirty="0"/>
              <a:t>                Domestic Violence and Abuse in the UK.</a:t>
            </a:r>
          </a:p>
          <a:p>
            <a:r>
              <a:rPr lang="en-US" sz="2800" dirty="0"/>
              <a:t>                Name:  Maria Teresa Nsang Ofebu(1908391).</a:t>
            </a:r>
          </a:p>
          <a:p>
            <a:r>
              <a:rPr lang="en-US" sz="2800" dirty="0"/>
              <a:t>                Course: Independent Project /Dissertation Viva.</a:t>
            </a:r>
          </a:p>
          <a:p>
            <a:r>
              <a:rPr lang="en-US" sz="2800" dirty="0"/>
              <a:t>                 Date:  September 2022. </a:t>
            </a:r>
          </a:p>
          <a:p>
            <a:r>
              <a:rPr lang="en-US" sz="2800" dirty="0"/>
              <a:t>               </a:t>
            </a:r>
          </a:p>
          <a:p>
            <a:r>
              <a:rPr lang="en-US" sz="2800" dirty="0"/>
              <a:t>                </a:t>
            </a:r>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5656" y="764704"/>
            <a:ext cx="5081852" cy="1453698"/>
          </a:xfrm>
          <a:prstGeom prst="rect">
            <a:avLst/>
          </a:prstGeom>
        </p:spPr>
      </p:pic>
    </p:spTree>
    <p:extLst>
      <p:ext uri="{BB962C8B-B14F-4D97-AF65-F5344CB8AC3E}">
        <p14:creationId xmlns:p14="http://schemas.microsoft.com/office/powerpoint/2010/main" val="2684422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dirty="0"/>
              <a:t>Introduction</a:t>
            </a:r>
          </a:p>
        </p:txBody>
      </p:sp>
      <p:sp>
        <p:nvSpPr>
          <p:cNvPr id="2" name="Content Placeholder 1"/>
          <p:cNvSpPr>
            <a:spLocks noGrp="1"/>
          </p:cNvSpPr>
          <p:nvPr>
            <p:ph idx="1"/>
          </p:nvPr>
        </p:nvSpPr>
        <p:spPr>
          <a:xfrm>
            <a:off x="3156366" y="729659"/>
            <a:ext cx="5085371" cy="5904656"/>
          </a:xfrm>
        </p:spPr>
        <p:txBody>
          <a:bodyPr>
            <a:normAutofit/>
          </a:bodyPr>
          <a:lstStyle/>
          <a:p>
            <a:pPr marL="285750" indent="-285750">
              <a:buFont typeface="Wingdings" pitchFamily="2" charset="2"/>
              <a:buChar char="§"/>
            </a:pPr>
            <a:r>
              <a:rPr lang="en-US" sz="1400" dirty="0">
                <a:latin typeface="Arial" panose="020B0604020202020204" pitchFamily="34" charset="0"/>
                <a:cs typeface="Arial" panose="020B0604020202020204" pitchFamily="34" charset="0"/>
              </a:rPr>
              <a:t>Domestic abuse is a public health issue that has reached pandemic proportions (Women's Aid, 2015). </a:t>
            </a:r>
          </a:p>
          <a:p>
            <a:pPr marL="285750" indent="-285750">
              <a:buFont typeface="Wingdings" pitchFamily="2" charset="2"/>
              <a:buChar char="§"/>
            </a:pPr>
            <a:r>
              <a:rPr lang="en-US" sz="1400" dirty="0">
                <a:latin typeface="Arial" panose="020B0604020202020204" pitchFamily="34" charset="0"/>
                <a:cs typeface="Arial" panose="020B0604020202020204" pitchFamily="34" charset="0"/>
              </a:rPr>
              <a:t>For women above the age of 15, the prevalence of  domestic violence and abuse (DVA) is thought to be around 30% worldwide.</a:t>
            </a:r>
          </a:p>
          <a:p>
            <a:pPr marL="285750" indent="-285750">
              <a:buFont typeface="Wingdings" pitchFamily="2" charset="2"/>
              <a:buChar char="§"/>
            </a:pPr>
            <a:r>
              <a:rPr lang="en-US" sz="1400" dirty="0">
                <a:latin typeface="Arial" panose="020B0604020202020204" pitchFamily="34" charset="0"/>
                <a:cs typeface="Arial" panose="020B0604020202020204" pitchFamily="34" charset="0"/>
              </a:rPr>
              <a:t>England and Wales 8.5% women, 4.5% men in 2013-14 (Office  for National Statistic 2020)</a:t>
            </a:r>
          </a:p>
          <a:p>
            <a:pPr marL="285750" indent="-285750">
              <a:buFont typeface="Wingdings" pitchFamily="2" charset="2"/>
              <a:buChar char="§"/>
            </a:pPr>
            <a:r>
              <a:rPr lang="en-US" sz="1400" dirty="0">
                <a:latin typeface="Arial" panose="020B0604020202020204" pitchFamily="34" charset="0"/>
                <a:cs typeface="Arial" panose="020B0604020202020204" pitchFamily="34" charset="0"/>
              </a:rPr>
              <a:t>WHO defines violence as the purposeful use of physical force or power, threatened or actual, against oneself, another person, or a group or community that causes or has a high risk of causing damage, psychological harm and death (World Health Organization, 2021). </a:t>
            </a:r>
          </a:p>
          <a:p>
            <a:pPr marL="285750" indent="-285750">
              <a:buFont typeface="Wingdings" pitchFamily="2" charset="2"/>
              <a:buChar char="§"/>
            </a:pPr>
            <a:r>
              <a:rPr lang="en-US" sz="1400" dirty="0">
                <a:latin typeface="Arial" panose="020B0604020202020204" pitchFamily="34" charset="0"/>
                <a:cs typeface="Arial" panose="020B0604020202020204" pitchFamily="34" charset="0"/>
              </a:rPr>
              <a:t>The need of gaining a better knowledge of the social and health requirements of domestic abuse victims justifies this study. This will help healthcare providers in providing adequate and holistic support to all victims and meeting their requirements.</a:t>
            </a:r>
          </a:p>
          <a:p>
            <a:endParaRPr lang="en-US" sz="14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8546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9FEA5-F848-D375-6F97-8279A2581FDF}"/>
              </a:ext>
            </a:extLst>
          </p:cNvPr>
          <p:cNvSpPr>
            <a:spLocks noGrp="1"/>
          </p:cNvSpPr>
          <p:nvPr>
            <p:ph type="title"/>
          </p:nvPr>
        </p:nvSpPr>
        <p:spPr>
          <a:xfrm>
            <a:off x="0" y="692696"/>
            <a:ext cx="9036496" cy="3024336"/>
          </a:xfrm>
        </p:spPr>
        <p:txBody>
          <a:bodyPr>
            <a:normAutofit fontScale="90000"/>
          </a:bodyPr>
          <a:lstStyle/>
          <a:p>
            <a:r>
              <a:rPr lang="en-GB" dirty="0"/>
              <a:t>     </a:t>
            </a:r>
            <a:br>
              <a:rPr lang="en-GB" dirty="0"/>
            </a:br>
            <a:r>
              <a:rPr lang="en-GB" dirty="0"/>
              <a:t>         </a:t>
            </a:r>
            <a:br>
              <a:rPr lang="en-GB" dirty="0"/>
            </a:br>
            <a:br>
              <a:rPr lang="en-GB" dirty="0"/>
            </a:br>
            <a:br>
              <a:rPr lang="en-GB" dirty="0"/>
            </a:br>
            <a:br>
              <a:rPr lang="en-GB" dirty="0"/>
            </a:br>
            <a:br>
              <a:rPr lang="en-GB" dirty="0"/>
            </a:br>
            <a:r>
              <a:rPr lang="en-GB" dirty="0"/>
              <a:t>             AIM</a:t>
            </a:r>
            <a:br>
              <a:rPr lang="en-GB" dirty="0"/>
            </a:br>
            <a:br>
              <a:rPr lang="en-GB" dirty="0"/>
            </a:br>
            <a:r>
              <a:rPr lang="en-GB" dirty="0"/>
              <a:t>    OBJECTIVES</a:t>
            </a:r>
            <a:br>
              <a:rPr lang="en-GB" dirty="0"/>
            </a:br>
            <a:br>
              <a:rPr lang="en-GB" dirty="0"/>
            </a:br>
            <a:r>
              <a:rPr lang="en-GB" dirty="0"/>
              <a:t>             AND</a:t>
            </a:r>
            <a:br>
              <a:rPr lang="en-GB" dirty="0"/>
            </a:br>
            <a:br>
              <a:rPr lang="en-GB" dirty="0"/>
            </a:br>
            <a:r>
              <a:rPr lang="en-GB" dirty="0"/>
              <a:t>    KEY-WORDS</a:t>
            </a:r>
            <a:br>
              <a:rPr lang="en-GB" dirty="0"/>
            </a:br>
            <a:r>
              <a:rPr lang="en-GB" dirty="0"/>
              <a:t>          </a:t>
            </a:r>
            <a:br>
              <a:rPr lang="en-GB" dirty="0"/>
            </a:br>
            <a:br>
              <a:rPr lang="en-GB" dirty="0"/>
            </a:br>
            <a:endParaRPr lang="en-GB" dirty="0"/>
          </a:p>
        </p:txBody>
      </p:sp>
      <p:sp>
        <p:nvSpPr>
          <p:cNvPr id="3" name="Content Placeholder 2">
            <a:extLst>
              <a:ext uri="{FF2B5EF4-FFF2-40B4-BE49-F238E27FC236}">
                <a16:creationId xmlns:a16="http://schemas.microsoft.com/office/drawing/2014/main" id="{2CF1C47E-E06D-1467-CCC8-984DF991970D}"/>
              </a:ext>
            </a:extLst>
          </p:cNvPr>
          <p:cNvSpPr>
            <a:spLocks noGrp="1"/>
          </p:cNvSpPr>
          <p:nvPr>
            <p:ph idx="1"/>
          </p:nvPr>
        </p:nvSpPr>
        <p:spPr>
          <a:xfrm>
            <a:off x="2843808" y="260648"/>
            <a:ext cx="5544615" cy="6269057"/>
          </a:xfrm>
        </p:spPr>
        <p:txBody>
          <a:bodyPr>
            <a:normAutofit/>
          </a:bodyPr>
          <a:lstStyle/>
          <a:p>
            <a:r>
              <a:rPr lang="en-GB" sz="1400" b="1" dirty="0">
                <a:latin typeface="Arial" panose="020B0604020202020204" pitchFamily="34" charset="0"/>
                <a:cs typeface="Arial" panose="020B0604020202020204" pitchFamily="34" charset="0"/>
              </a:rPr>
              <a:t>Aim</a:t>
            </a:r>
            <a:r>
              <a:rPr lang="en-GB" sz="1400" dirty="0">
                <a:latin typeface="Arial" panose="020B0604020202020204" pitchFamily="34" charset="0"/>
                <a:cs typeface="Arial" panose="020B0604020202020204" pitchFamily="34" charset="0"/>
              </a:rPr>
              <a:t>: The aims of this research is to look at the intervention, of healthcare and social care to help the victims of domestic violence and abuse</a:t>
            </a:r>
            <a:r>
              <a:rPr lang="en-GB" sz="1400" dirty="0"/>
              <a:t>.</a:t>
            </a:r>
          </a:p>
          <a:p>
            <a:r>
              <a:rPr lang="en-GB" sz="1400" b="1" dirty="0">
                <a:latin typeface="Arial" panose="020B0604020202020204" pitchFamily="34" charset="0"/>
                <a:cs typeface="Arial" panose="020B0604020202020204" pitchFamily="34" charset="0"/>
              </a:rPr>
              <a:t>Objectives</a:t>
            </a:r>
            <a:r>
              <a:rPr lang="en-GB" sz="1400" dirty="0">
                <a:latin typeface="Arial" panose="020B0604020202020204" pitchFamily="34" charset="0"/>
                <a:cs typeface="Arial" panose="020B0604020202020204" pitchFamily="34" charset="0"/>
              </a:rPr>
              <a:t>: To examine individual suffered domestic violence and abuse.</a:t>
            </a:r>
          </a:p>
          <a:p>
            <a:r>
              <a:rPr lang="en-GB" sz="1400" dirty="0">
                <a:latin typeface="Arial" panose="020B0604020202020204" pitchFamily="34" charset="0"/>
                <a:cs typeface="Arial" panose="020B0604020202020204" pitchFamily="34" charset="0"/>
              </a:rPr>
              <a:t>Look into factors related to domestic violence and abuse.</a:t>
            </a:r>
          </a:p>
          <a:p>
            <a:r>
              <a:rPr lang="en-GB" sz="1400" dirty="0">
                <a:latin typeface="Arial" panose="020B0604020202020204" pitchFamily="34" charset="0"/>
                <a:cs typeface="Arial" panose="020B0604020202020204" pitchFamily="34" charset="0"/>
              </a:rPr>
              <a:t>Examine the demand placed on victims of domestic abuse and violence.</a:t>
            </a:r>
          </a:p>
          <a:p>
            <a:r>
              <a:rPr lang="en-GB" sz="1400" dirty="0">
                <a:latin typeface="Arial" panose="020B0604020202020204" pitchFamily="34" charset="0"/>
                <a:cs typeface="Arial" panose="020B0604020202020204" pitchFamily="34" charset="0"/>
              </a:rPr>
              <a:t>Examine DVA victims offered health care and social needs.</a:t>
            </a:r>
          </a:p>
          <a:p>
            <a:r>
              <a:rPr lang="en-GB" sz="1400" dirty="0">
                <a:latin typeface="Arial" panose="020B0604020202020204" pitchFamily="34" charset="0"/>
                <a:cs typeface="Arial" panose="020B0604020202020204" pitchFamily="34" charset="0"/>
              </a:rPr>
              <a:t>Make a suggestions for enhancing the victim’s social and health care requirement.</a:t>
            </a:r>
          </a:p>
          <a:p>
            <a:r>
              <a:rPr lang="en-GB" sz="1400" b="1" dirty="0">
                <a:latin typeface="Arial" panose="020B0604020202020204" pitchFamily="34" charset="0"/>
                <a:cs typeface="Arial" panose="020B0604020202020204" pitchFamily="34" charset="0"/>
              </a:rPr>
              <a:t>KEY-WORDS: </a:t>
            </a:r>
            <a:r>
              <a:rPr lang="en-GB" sz="1400" dirty="0">
                <a:latin typeface="Arial" panose="020B0604020202020204" pitchFamily="34" charset="0"/>
                <a:cs typeface="Arial" panose="020B0604020202020204" pitchFamily="34" charset="0"/>
              </a:rPr>
              <a:t>Domestic Violence, Abuse, Intervention and Mental-Health.</a:t>
            </a:r>
            <a:endParaRPr lang="en-GB" sz="1400" b="1" dirty="0">
              <a:latin typeface="Arial" panose="020B0604020202020204" pitchFamily="34" charset="0"/>
              <a:cs typeface="Arial" panose="020B0604020202020204" pitchFamily="34" charset="0"/>
            </a:endParaRP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90EC1353-E987-2820-EAD5-D1F667547F7C}"/>
                  </a:ext>
                </a:extLst>
              </p:cNvPr>
              <p:cNvGraphicFramePr>
                <a:graphicFrameLocks noChangeAspect="1"/>
              </p:cNvGraphicFramePr>
              <p:nvPr>
                <p:extLst>
                  <p:ext uri="{D42A27DB-BD31-4B8C-83A1-F6EECF244321}">
                    <p14:modId xmlns:p14="http://schemas.microsoft.com/office/powerpoint/2010/main" val="2730160098"/>
                  </p:ext>
                </p:extLst>
              </p:nvPr>
            </p:nvGraphicFramePr>
            <p:xfrm>
              <a:off x="-11125744" y="1268760"/>
              <a:ext cx="3888432" cy="504056"/>
            </p:xfrm>
            <a:graphic>
              <a:graphicData uri="http://schemas.microsoft.com/office/powerpoint/2016/slidezoom">
                <pslz:sldZm>
                  <pslz:sldZmObj sldId="258" cId="2684422599">
                    <pslz:zmPr id="{19FA74A5-0F0B-4A07-9D0E-45CB047D5513}" returnToParent="0" transitionDur="1000">
                      <p166:blipFill xmlns:p166="http://schemas.microsoft.com/office/powerpoint/2016/6/main">
                        <a:blip r:embed="rId2"/>
                        <a:stretch>
                          <a:fillRect/>
                        </a:stretch>
                      </p166:blipFill>
                      <p166:spPr xmlns:p166="http://schemas.microsoft.com/office/powerpoint/2016/6/main">
                        <a:xfrm>
                          <a:off x="0" y="0"/>
                          <a:ext cx="3888432" cy="504056"/>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90EC1353-E987-2820-EAD5-D1F667547F7C}"/>
                  </a:ext>
                </a:extLst>
              </p:cNvPr>
              <p:cNvPicPr>
                <a:picLocks noGrp="1" noRot="1" noChangeAspect="1" noMove="1" noResize="1" noEditPoints="1" noAdjustHandles="1" noChangeArrowheads="1" noChangeShapeType="1"/>
              </p:cNvPicPr>
              <p:nvPr/>
            </p:nvPicPr>
            <p:blipFill>
              <a:blip r:embed="rId4"/>
              <a:stretch>
                <a:fillRect/>
              </a:stretch>
            </p:blipFill>
            <p:spPr>
              <a:xfrm>
                <a:off x="-11125744" y="1268760"/>
                <a:ext cx="3888432" cy="504056"/>
              </a:xfrm>
              <a:prstGeom prst="rect">
                <a:avLst/>
              </a:prstGeom>
              <a:ln w="3175">
                <a:solidFill>
                  <a:prstClr val="ltGray"/>
                </a:solidFill>
              </a:ln>
            </p:spPr>
          </p:pic>
        </mc:Fallback>
      </mc:AlternateContent>
    </p:spTree>
    <p:extLst>
      <p:ext uri="{BB962C8B-B14F-4D97-AF65-F5344CB8AC3E}">
        <p14:creationId xmlns:p14="http://schemas.microsoft.com/office/powerpoint/2010/main" val="4164861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dirty="0"/>
              <a:t>Background</a:t>
            </a:r>
          </a:p>
        </p:txBody>
      </p:sp>
      <p:sp>
        <p:nvSpPr>
          <p:cNvPr id="2" name="Content Placeholder 1"/>
          <p:cNvSpPr>
            <a:spLocks noGrp="1"/>
          </p:cNvSpPr>
          <p:nvPr>
            <p:ph idx="1"/>
          </p:nvPr>
        </p:nvSpPr>
        <p:spPr>
          <a:xfrm>
            <a:off x="3289360" y="908720"/>
            <a:ext cx="5243080" cy="4427817"/>
          </a:xfrm>
        </p:spPr>
        <p:txBody>
          <a:bodyPr>
            <a:normAutofit/>
          </a:bodyPr>
          <a:lstStyle/>
          <a:p>
            <a:pPr>
              <a:buFont typeface="Wingdings" pitchFamily="2" charset="2"/>
              <a:buChar char="§"/>
            </a:pPr>
            <a:r>
              <a:rPr lang="en-US" sz="1400" dirty="0">
                <a:latin typeface="Arial" panose="020B0604020202020204" pitchFamily="34" charset="0"/>
                <a:cs typeface="Arial" panose="020B0604020202020204" pitchFamily="34" charset="0"/>
              </a:rPr>
              <a:t>A major public health concern, domestic violence and abuse (DVA) has a variety of negative physical, sexual, and psychological effects on the victims (</a:t>
            </a:r>
            <a:r>
              <a:rPr lang="en-US" sz="1400" dirty="0" err="1">
                <a:latin typeface="Arial" panose="020B0604020202020204" pitchFamily="34" charset="0"/>
                <a:cs typeface="Arial" panose="020B0604020202020204" pitchFamily="34" charset="0"/>
              </a:rPr>
              <a:t>Sohal</a:t>
            </a:r>
            <a:r>
              <a:rPr lang="en-US" sz="1400" dirty="0">
                <a:latin typeface="Arial" panose="020B0604020202020204" pitchFamily="34" charset="0"/>
                <a:cs typeface="Arial" panose="020B0604020202020204" pitchFamily="34" charset="0"/>
              </a:rPr>
              <a:t> and James-</a:t>
            </a:r>
            <a:r>
              <a:rPr lang="en-US" sz="1400" dirty="0" err="1">
                <a:latin typeface="Arial" panose="020B0604020202020204" pitchFamily="34" charset="0"/>
                <a:cs typeface="Arial" panose="020B0604020202020204" pitchFamily="34" charset="0"/>
              </a:rPr>
              <a:t>Hanman</a:t>
            </a:r>
            <a:r>
              <a:rPr lang="en-US" sz="1400" dirty="0">
                <a:latin typeface="Arial" panose="020B0604020202020204" pitchFamily="34" charset="0"/>
                <a:cs typeface="Arial" panose="020B0604020202020204" pitchFamily="34" charset="0"/>
              </a:rPr>
              <a:t>, 2013).  </a:t>
            </a:r>
          </a:p>
          <a:p>
            <a:pPr>
              <a:buFont typeface="Wingdings" pitchFamily="2" charset="2"/>
              <a:buChar char="§"/>
            </a:pPr>
            <a:r>
              <a:rPr lang="en-US" sz="1400" dirty="0">
                <a:latin typeface="Arial" panose="020B0604020202020204" pitchFamily="34" charset="0"/>
                <a:cs typeface="Arial" panose="020B0604020202020204" pitchFamily="34" charset="0"/>
              </a:rPr>
              <a:t>The effects of DVA have been found to be mitigated and moderated by social support, which has been demonstrated to improve health outcomes.</a:t>
            </a:r>
          </a:p>
          <a:p>
            <a:pPr>
              <a:buFont typeface="Wingdings" pitchFamily="2" charset="2"/>
              <a:buChar char="§"/>
            </a:pPr>
            <a:r>
              <a:rPr lang="en-US" sz="1400" dirty="0">
                <a:latin typeface="Arial" panose="020B0604020202020204" pitchFamily="34" charset="0"/>
                <a:cs typeface="Arial" panose="020B0604020202020204" pitchFamily="34" charset="0"/>
              </a:rPr>
              <a:t>For both men and women, DVA has been linked to a higher risk of ill health, depressive symptoms, drug abuse, chronic disease, chronic mental illness,  injury, and death</a:t>
            </a:r>
            <a:r>
              <a:rPr lang="en-US" sz="140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Font typeface="Wingdings" pitchFamily="2" charset="2"/>
              <a:buChar char="§"/>
            </a:pPr>
            <a:r>
              <a:rPr lang="en-US" sz="1400" dirty="0">
                <a:latin typeface="Arial" panose="020B0604020202020204" pitchFamily="34" charset="0"/>
                <a:cs typeface="Arial" panose="020B0604020202020204" pitchFamily="34" charset="0"/>
              </a:rPr>
              <a:t>Social support has been demonstrated to be a key element in mediating, preventing, and enhancing the outcomes for victims of violence and for those with poor mental health (Foster et al., 2021).</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2082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268760"/>
            <a:ext cx="2081191" cy="3240360"/>
          </a:xfrm>
        </p:spPr>
        <p:txBody>
          <a:bodyPr>
            <a:normAutofit/>
          </a:bodyPr>
          <a:lstStyle/>
          <a:p>
            <a:r>
              <a:rPr lang="en-US" dirty="0"/>
              <a:t>RESEARCH QUESTION</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1">
            <a:extLst>
              <a:ext uri="{FF2B5EF4-FFF2-40B4-BE49-F238E27FC236}">
                <a16:creationId xmlns:a16="http://schemas.microsoft.com/office/drawing/2014/main" id="{639F4748-7942-795B-2348-25D83333C729}"/>
              </a:ext>
            </a:extLst>
          </p:cNvPr>
          <p:cNvGraphicFramePr>
            <a:graphicFrameLocks noGrp="1"/>
          </p:cNvGraphicFramePr>
          <p:nvPr>
            <p:ph idx="1"/>
            <p:extLst>
              <p:ext uri="{D42A27DB-BD31-4B8C-83A1-F6EECF244321}">
                <p14:modId xmlns:p14="http://schemas.microsoft.com/office/powerpoint/2010/main" val="4246208158"/>
              </p:ext>
            </p:extLst>
          </p:nvPr>
        </p:nvGraphicFramePr>
        <p:xfrm>
          <a:off x="3180382" y="791364"/>
          <a:ext cx="4970462" cy="4698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1F6AC314-1164-F12D-8E89-7B3729BABE4B}"/>
              </a:ext>
            </a:extLst>
          </p:cNvPr>
          <p:cNvSpPr txBox="1"/>
          <p:nvPr/>
        </p:nvSpPr>
        <p:spPr>
          <a:xfrm>
            <a:off x="3180382" y="1916832"/>
            <a:ext cx="4635107" cy="4508927"/>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Did the research objectives have a clear statement?</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Is using a qualitative methodology appropriate?</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Are there properly described setting(s) and background?</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Was the study's research design appropriate for attaining the study's goals?</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Is the strategy for sampling sufficiently detailed and appropriate?</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Is there a description and justification for the data collection strategy?</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Is there a description of the data analysis, and is it appropriate?</a:t>
            </a:r>
            <a:endParaRPr lang="en-GB" sz="1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Is there enough proof to back up the claims/findings?</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251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sz="2800" dirty="0"/>
              <a:t>Methodology</a:t>
            </a:r>
          </a:p>
        </p:txBody>
      </p:sp>
      <p:sp>
        <p:nvSpPr>
          <p:cNvPr id="2" name="Content Placeholder 1"/>
          <p:cNvSpPr>
            <a:spLocks noGrp="1"/>
          </p:cNvSpPr>
          <p:nvPr>
            <p:ph idx="1"/>
          </p:nvPr>
        </p:nvSpPr>
        <p:spPr>
          <a:xfrm>
            <a:off x="3271204" y="980729"/>
            <a:ext cx="4970533" cy="5334000"/>
          </a:xfrm>
        </p:spPr>
        <p:txBody>
          <a:bodyPr>
            <a:normAutofit/>
          </a:bodyPr>
          <a:lstStyle/>
          <a:p>
            <a:pPr>
              <a:buFont typeface="Wingdings" pitchFamily="2" charset="2"/>
              <a:buChar char="§"/>
            </a:pPr>
            <a:r>
              <a:rPr lang="en-US" sz="1400" dirty="0">
                <a:latin typeface="Arial" panose="020B0604020202020204" pitchFamily="34" charset="0"/>
                <a:cs typeface="Arial" panose="020B0604020202020204" pitchFamily="34" charset="0"/>
              </a:rPr>
              <a:t>Following PRISMA criteria (Preferred Reporting Items for Systematic Reviews and Meta- Analysis) , a systematic scoping review of the literature was conducted. </a:t>
            </a:r>
          </a:p>
          <a:p>
            <a:pPr>
              <a:buFont typeface="Wingdings" pitchFamily="2" charset="2"/>
              <a:buChar char="§"/>
            </a:pPr>
            <a:r>
              <a:rPr lang="en-US" sz="1400" dirty="0">
                <a:latin typeface="Arial" panose="020B0604020202020204" pitchFamily="34" charset="0"/>
                <a:cs typeface="Arial" panose="020B0604020202020204" pitchFamily="34" charset="0"/>
              </a:rPr>
              <a:t>Only studies in English between 2012 and 2021were included in the search, which was conducted across Electronic databases (ASSIA, IBSS, PubMed, CINAHL, Social Work Abstracts, </a:t>
            </a:r>
            <a:r>
              <a:rPr lang="en-US" sz="1400" dirty="0" err="1">
                <a:latin typeface="Arial" panose="020B0604020202020204" pitchFamily="34" charset="0"/>
                <a:cs typeface="Arial" panose="020B0604020202020204" pitchFamily="34" charset="0"/>
              </a:rPr>
              <a:t>OpenGrey</a:t>
            </a:r>
            <a:r>
              <a:rPr lang="en-US" sz="1400" dirty="0">
                <a:latin typeface="Arial" panose="020B0604020202020204" pitchFamily="34" charset="0"/>
                <a:cs typeface="Arial" panose="020B0604020202020204" pitchFamily="34" charset="0"/>
              </a:rPr>
              <a:t> (for Grey Literature), Social Policy and Practice, </a:t>
            </a:r>
            <a:r>
              <a:rPr lang="en-US" sz="1400" dirty="0" err="1">
                <a:latin typeface="Arial" panose="020B0604020202020204" pitchFamily="34" charset="0"/>
                <a:cs typeface="Arial" panose="020B0604020202020204" pitchFamily="34" charset="0"/>
              </a:rPr>
              <a:t>Medeline</a:t>
            </a:r>
            <a:r>
              <a:rPr lang="en-US" sz="1400" dirty="0">
                <a:latin typeface="Arial" panose="020B0604020202020204" pitchFamily="34" charset="0"/>
                <a:cs typeface="Arial" panose="020B0604020202020204" pitchFamily="34" charset="0"/>
              </a:rPr>
              <a:t>, Global Health and PsycINFO).</a:t>
            </a:r>
          </a:p>
          <a:p>
            <a:pPr>
              <a:buFont typeface="Wingdings" pitchFamily="2" charset="2"/>
              <a:buChar char="§"/>
            </a:pPr>
            <a:r>
              <a:rPr lang="en-US" sz="1400" dirty="0">
                <a:latin typeface="Arial" panose="020B0604020202020204" pitchFamily="34" charset="0"/>
                <a:cs typeface="Arial" panose="020B0604020202020204" pitchFamily="34" charset="0"/>
              </a:rPr>
              <a:t>Studies were considered if they were primary investigations of DVA, therapies aimed at survivors and aimed at enhancing survivors' access to services, mental health outcomes, and social support.</a:t>
            </a:r>
          </a:p>
          <a:p>
            <a:pPr>
              <a:buFont typeface="Wingdings" pitchFamily="2" charset="2"/>
              <a:buChar char="§"/>
            </a:pPr>
            <a:r>
              <a:rPr lang="en-US" sz="1400" dirty="0">
                <a:latin typeface="Arial" panose="020B0604020202020204" pitchFamily="34" charset="0"/>
                <a:cs typeface="Arial" panose="020B0604020202020204" pitchFamily="34" charset="0"/>
              </a:rPr>
              <a:t>Only qualitative studies and studies conducted in the UK were considered.</a:t>
            </a:r>
          </a:p>
          <a:p>
            <a:pPr>
              <a:buFont typeface="Wingdings" pitchFamily="2" charset="2"/>
              <a:buChar char="§"/>
            </a:pPr>
            <a:r>
              <a:rPr lang="en-US" sz="1400" dirty="0">
                <a:latin typeface="Arial" panose="020B0604020202020204" pitchFamily="34" charset="0"/>
                <a:cs typeface="Arial" panose="020B0604020202020204" pitchFamily="34" charset="0"/>
              </a:rPr>
              <a:t>Studies investigating the effectiveness and acceptance of domestic violence interventions were also included in the research.</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282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a:t>Findings</a:t>
            </a:r>
          </a:p>
        </p:txBody>
      </p:sp>
      <p:sp>
        <p:nvSpPr>
          <p:cNvPr id="2" name="Content Placeholder 1"/>
          <p:cNvSpPr>
            <a:spLocks noGrp="1"/>
          </p:cNvSpPr>
          <p:nvPr>
            <p:ph idx="1"/>
          </p:nvPr>
        </p:nvSpPr>
        <p:spPr>
          <a:xfrm>
            <a:off x="3038790" y="1014541"/>
            <a:ext cx="5437312" cy="4554168"/>
          </a:xfrm>
        </p:spPr>
        <p:txBody>
          <a:bodyPr>
            <a:normAutofit/>
          </a:bodyPr>
          <a:lstStyle/>
          <a:p>
            <a:pPr>
              <a:buFont typeface="Wingdings" pitchFamily="2" charset="2"/>
              <a:buChar char="§"/>
            </a:pPr>
            <a:r>
              <a:rPr lang="en-US" sz="1400" dirty="0">
                <a:latin typeface="Arial" panose="020B0604020202020204" pitchFamily="34" charset="0"/>
                <a:cs typeface="Arial" panose="020B0604020202020204" pitchFamily="34" charset="0"/>
              </a:rPr>
              <a:t>A modified version of the Critical Appraisal Skills </a:t>
            </a:r>
            <a:r>
              <a:rPr lang="en-US" sz="1400" dirty="0" err="1">
                <a:latin typeface="Arial" panose="020B0604020202020204" pitchFamily="34" charset="0"/>
                <a:cs typeface="Arial" panose="020B0604020202020204" pitchFamily="34" charset="0"/>
              </a:rPr>
              <a:t>Programme</a:t>
            </a:r>
            <a:r>
              <a:rPr lang="en-US" sz="1400" dirty="0">
                <a:latin typeface="Arial" panose="020B0604020202020204" pitchFamily="34" charset="0"/>
                <a:cs typeface="Arial" panose="020B0604020202020204" pitchFamily="34" charset="0"/>
              </a:rPr>
              <a:t> [CASP] scale was used to evaluate the quality of all included studies.</a:t>
            </a:r>
          </a:p>
          <a:p>
            <a:pPr>
              <a:buFont typeface="Wingdings" pitchFamily="2" charset="2"/>
              <a:buChar char="§"/>
            </a:pPr>
            <a:r>
              <a:rPr lang="en-US" sz="1400" dirty="0">
                <a:latin typeface="Arial" panose="020B0604020202020204" pitchFamily="34" charset="0"/>
                <a:cs typeface="Arial" panose="020B0604020202020204" pitchFamily="34" charset="0"/>
              </a:rPr>
              <a:t>Data was retrieved on study features such as sample size, participant gender, DVA type, DVA effects, and victim needs.</a:t>
            </a:r>
          </a:p>
          <a:p>
            <a:pPr>
              <a:buFont typeface="Wingdings" pitchFamily="2" charset="2"/>
              <a:buChar char="§"/>
            </a:pPr>
            <a:r>
              <a:rPr lang="en-US" sz="1400" dirty="0">
                <a:latin typeface="Arial" panose="020B0604020202020204" pitchFamily="34" charset="0"/>
                <a:cs typeface="Arial" panose="020B0604020202020204" pitchFamily="34" charset="0"/>
              </a:rPr>
              <a:t>Meta-ethnography was used to synthesize the data. Meta-ethnography was chosen because it aspires to reach a higher level of interpretation, with the ability to go beyond a synthesis of the original research to develop new knowledge on a topic while keeping the integrity of the primary studies' interpretations.</a:t>
            </a:r>
          </a:p>
          <a:p>
            <a:pPr>
              <a:buFont typeface="Wingdings" pitchFamily="2" charset="2"/>
              <a:buChar char="§"/>
            </a:pPr>
            <a:r>
              <a:rPr lang="en-US" sz="1400" dirty="0">
                <a:latin typeface="Arial" panose="020B0604020202020204" pitchFamily="34" charset="0"/>
                <a:cs typeface="Arial" panose="020B0604020202020204" pitchFamily="34" charset="0"/>
              </a:rPr>
              <a:t>The initial search of 3562 articles across multiple databases produced 3480 articles that were irrelevant based on the screening criteria. </a:t>
            </a:r>
          </a:p>
          <a:p>
            <a:pPr>
              <a:buFont typeface="Wingdings" pitchFamily="2" charset="2"/>
              <a:buChar char="§"/>
            </a:pPr>
            <a:r>
              <a:rPr lang="en-US" sz="1400" dirty="0">
                <a:latin typeface="Arial" panose="020B0604020202020204" pitchFamily="34" charset="0"/>
                <a:cs typeface="Arial" panose="020B0604020202020204" pitchFamily="34" charset="0"/>
              </a:rPr>
              <a:t>10 papers were chosen to be evaluated out of 205 that were assessed during the full text screening stage</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54241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sz="2100"/>
              <a:t>Recommendation</a:t>
            </a:r>
          </a:p>
        </p:txBody>
      </p:sp>
      <p:sp>
        <p:nvSpPr>
          <p:cNvPr id="2" name="Content Placeholder 1"/>
          <p:cNvSpPr>
            <a:spLocks noGrp="1"/>
          </p:cNvSpPr>
          <p:nvPr>
            <p:ph idx="1"/>
          </p:nvPr>
        </p:nvSpPr>
        <p:spPr>
          <a:xfrm>
            <a:off x="3271204" y="1683143"/>
            <a:ext cx="4970533" cy="3491713"/>
          </a:xfrm>
        </p:spPr>
        <p:txBody>
          <a:bodyPr>
            <a:normAutofit/>
          </a:bodyPr>
          <a:lstStyle/>
          <a:p>
            <a:pPr>
              <a:buFont typeface="Wingdings" pitchFamily="2" charset="2"/>
              <a:buChar char="§"/>
            </a:pPr>
            <a:r>
              <a:rPr lang="en-GB" sz="1400" dirty="0">
                <a:latin typeface="Arial" panose="020B0604020202020204" pitchFamily="34" charset="0"/>
                <a:cs typeface="Arial" panose="020B0604020202020204" pitchFamily="34" charset="0"/>
              </a:rPr>
              <a:t>Future research and DVA interventions should have a strong emphasis on outreach initiatives and linkages to the community in order to optimize the impact of the interventions on DVA survivors.</a:t>
            </a:r>
          </a:p>
          <a:p>
            <a:pPr>
              <a:buFont typeface="Wingdings" pitchFamily="2" charset="2"/>
              <a:buChar char="§"/>
            </a:pPr>
            <a:r>
              <a:rPr lang="en-GB" sz="1400" dirty="0">
                <a:latin typeface="Arial" panose="020B0604020202020204" pitchFamily="34" charset="0"/>
                <a:cs typeface="Arial" panose="020B0604020202020204" pitchFamily="34" charset="0"/>
              </a:rPr>
              <a:t>There was significant variation in the outcome assessments, especially in indicators of psychological support.</a:t>
            </a:r>
          </a:p>
          <a:p>
            <a:pPr>
              <a:buFont typeface="Wingdings" pitchFamily="2" charset="2"/>
              <a:buChar char="§"/>
            </a:pPr>
            <a:r>
              <a:rPr lang="en-GB" sz="1400" dirty="0">
                <a:latin typeface="Arial" panose="020B0604020202020204" pitchFamily="34" charset="0"/>
                <a:cs typeface="Arial" panose="020B0604020202020204" pitchFamily="34" charset="0"/>
              </a:rPr>
              <a:t>This brought attention to the need for studies and discussions on the synthesis and standardization of research on social help and DVA that is based on empirical evidence.</a:t>
            </a:r>
          </a:p>
          <a:p>
            <a:pPr>
              <a:buFont typeface="Wingdings" pitchFamily="2" charset="2"/>
              <a:buChar char="§"/>
            </a:pPr>
            <a:r>
              <a:rPr lang="en-GB" sz="1400" dirty="0">
                <a:latin typeface="Arial" panose="020B0604020202020204" pitchFamily="34" charset="0"/>
                <a:cs typeface="Arial" panose="020B0604020202020204" pitchFamily="34" charset="0"/>
              </a:rPr>
              <a:t>There is need for </a:t>
            </a:r>
            <a:r>
              <a:rPr lang="en-US" sz="1400" dirty="0">
                <a:latin typeface="Arial" panose="020B0604020202020204" pitchFamily="34" charset="0"/>
                <a:cs typeface="Arial" panose="020B0604020202020204" pitchFamily="34" charset="0"/>
              </a:rPr>
              <a:t>a well-maintained and effective reporting system for incidents of suspicious and revealed domestic violence and abuse in order for professionals to provide the appropriate care and support.</a:t>
            </a:r>
          </a:p>
          <a:p>
            <a:endParaRPr lang="en-US" sz="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810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a:t>Conclusion</a:t>
            </a:r>
          </a:p>
        </p:txBody>
      </p:sp>
      <p:sp>
        <p:nvSpPr>
          <p:cNvPr id="2" name="Content Placeholder 1"/>
          <p:cNvSpPr>
            <a:spLocks noGrp="1"/>
          </p:cNvSpPr>
          <p:nvPr>
            <p:ph idx="1"/>
          </p:nvPr>
        </p:nvSpPr>
        <p:spPr>
          <a:xfrm>
            <a:off x="3289360" y="1683144"/>
            <a:ext cx="4970533" cy="3491713"/>
          </a:xfrm>
        </p:spPr>
        <p:txBody>
          <a:bodyPr>
            <a:normAutofit/>
          </a:bodyPr>
          <a:lstStyle/>
          <a:p>
            <a:pPr>
              <a:buFont typeface="Wingdings" pitchFamily="2" charset="2"/>
              <a:buChar char="§"/>
            </a:pPr>
            <a:r>
              <a:rPr lang="en-US" sz="1400" dirty="0">
                <a:latin typeface="Arial" panose="020B0604020202020204" pitchFamily="34" charset="0"/>
                <a:cs typeface="Arial" panose="020B0604020202020204" pitchFamily="34" charset="0"/>
              </a:rPr>
              <a:t>Advocacy/case management treatments with strong ties to the community and a community emphasis appeared to have a significant impact on domestic abuse survivors' psychological health outcomes and access to resources.</a:t>
            </a:r>
          </a:p>
          <a:p>
            <a:pPr>
              <a:buFont typeface="Wingdings" pitchFamily="2" charset="2"/>
              <a:buChar char="§"/>
            </a:pPr>
            <a:r>
              <a:rPr lang="en-US" sz="1400" dirty="0">
                <a:latin typeface="Arial" panose="020B0604020202020204" pitchFamily="34" charset="0"/>
                <a:cs typeface="Arial" panose="020B0604020202020204" pitchFamily="34" charset="0"/>
              </a:rPr>
              <a:t>A method of ensuring that domestic violence interventions are considerate of the needs of the DVA survivor may be an intersectional trauma informed practice. I</a:t>
            </a:r>
          </a:p>
          <a:p>
            <a:pPr>
              <a:buFont typeface="Wingdings" pitchFamily="2" charset="2"/>
              <a:buChar char="§"/>
            </a:pPr>
            <a:r>
              <a:rPr lang="en-US" sz="1400" dirty="0">
                <a:latin typeface="Arial" panose="020B0604020202020204" pitchFamily="34" charset="0"/>
                <a:cs typeface="Arial" panose="020B0604020202020204" pitchFamily="34" charset="0"/>
              </a:rPr>
              <a:t>In addition to a "social network oriented approach," that attempts to address the mental and physical impact of domestic violence, is culturally significant, and empowers the survivor (Goodman et al., 2015).</a:t>
            </a:r>
          </a:p>
          <a:p>
            <a:pPr>
              <a:buFont typeface="Wingdings" pitchFamily="2" charset="2"/>
              <a:buChar char="§"/>
            </a:pPr>
            <a:r>
              <a:rPr lang="en-US" sz="1400" dirty="0">
                <a:latin typeface="Arial" panose="020B0604020202020204" pitchFamily="34" charset="0"/>
                <a:cs typeface="Arial" panose="020B0604020202020204" pitchFamily="34" charset="0"/>
              </a:rPr>
              <a:t>As a result, the interventions will guarantee that the survivors have access to social support from their current or new social networks, as well as community education and help for DVA prevention and protection.</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3488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370695" y="1683144"/>
            <a:ext cx="2081191" cy="3491712"/>
          </a:xfrm>
        </p:spPr>
        <p:txBody>
          <a:bodyPr>
            <a:normAutofit/>
          </a:bodyPr>
          <a:lstStyle/>
          <a:p>
            <a:r>
              <a:rPr lang="en-US" dirty="0"/>
              <a:t>References</a:t>
            </a:r>
          </a:p>
        </p:txBody>
      </p:sp>
      <p:sp>
        <p:nvSpPr>
          <p:cNvPr id="2" name="Content Placeholder 1"/>
          <p:cNvSpPr>
            <a:spLocks noGrp="1"/>
          </p:cNvSpPr>
          <p:nvPr>
            <p:ph idx="1"/>
          </p:nvPr>
        </p:nvSpPr>
        <p:spPr>
          <a:xfrm>
            <a:off x="3254936" y="2276872"/>
            <a:ext cx="4970533" cy="4117981"/>
          </a:xfrm>
        </p:spPr>
        <p:txBody>
          <a:bodyPr>
            <a:noAutofit/>
          </a:bodyPr>
          <a:lstStyle/>
          <a:p>
            <a:pPr marL="109728" indent="0">
              <a:buNone/>
            </a:pPr>
            <a:endParaRPr lang="en-US" sz="12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Women's Aid (2015). What Is Domestic abuse? [online] </a:t>
            </a:r>
            <a:r>
              <a:rPr lang="en-US" sz="1400" dirty="0" err="1">
                <a:latin typeface="Arial" panose="020B0604020202020204" pitchFamily="34" charset="0"/>
                <a:cs typeface="Arial" panose="020B0604020202020204" pitchFamily="34" charset="0"/>
              </a:rPr>
              <a:t>Womens</a:t>
            </a:r>
            <a:r>
              <a:rPr lang="en-US" sz="1400" dirty="0">
                <a:latin typeface="Arial" panose="020B0604020202020204" pitchFamily="34" charset="0"/>
                <a:cs typeface="Arial" panose="020B0604020202020204" pitchFamily="34" charset="0"/>
              </a:rPr>
              <a:t> Aid. Available at: </a:t>
            </a:r>
            <a:r>
              <a:rPr lang="en-US" sz="1400" u="sng" dirty="0">
                <a:latin typeface="Arial" panose="020B0604020202020204" pitchFamily="34" charset="0"/>
                <a:cs typeface="Arial" panose="020B0604020202020204" pitchFamily="34" charset="0"/>
                <a:hlinkClick r:id="rId2"/>
              </a:rPr>
              <a:t>https://www.womensaid.org.uk/information-support/what-is-domestic-abuse/</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World Health Organization (2021). Violence Against Women. [online] Who.int. Available at: </a:t>
            </a:r>
            <a:r>
              <a:rPr lang="en-US" sz="1400" u="sng" dirty="0">
                <a:latin typeface="Arial" panose="020B0604020202020204" pitchFamily="34" charset="0"/>
                <a:cs typeface="Arial" panose="020B0604020202020204" pitchFamily="34" charset="0"/>
                <a:hlinkClick r:id="rId3"/>
              </a:rPr>
              <a:t>https://www.who.int/news-room/fact-sheets/detail/violence-against-women</a:t>
            </a:r>
            <a:endParaRPr lang="en-US" sz="1400" u="sng"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Sohal</a:t>
            </a:r>
            <a:r>
              <a:rPr lang="en-US" sz="1400" dirty="0">
                <a:latin typeface="Arial" panose="020B0604020202020204" pitchFamily="34" charset="0"/>
                <a:cs typeface="Arial" panose="020B0604020202020204" pitchFamily="34" charset="0"/>
              </a:rPr>
              <a:t>, A.H. and James-</a:t>
            </a:r>
            <a:r>
              <a:rPr lang="en-US" sz="1400" dirty="0" err="1">
                <a:latin typeface="Arial" panose="020B0604020202020204" pitchFamily="34" charset="0"/>
                <a:cs typeface="Arial" panose="020B0604020202020204" pitchFamily="34" charset="0"/>
              </a:rPr>
              <a:t>Hanman</a:t>
            </a:r>
            <a:r>
              <a:rPr lang="en-US" sz="1400" dirty="0">
                <a:latin typeface="Arial" panose="020B0604020202020204" pitchFamily="34" charset="0"/>
                <a:cs typeface="Arial" panose="020B0604020202020204" pitchFamily="34" charset="0"/>
              </a:rPr>
              <a:t>, D. (2013). Responding to intimate partner and sexual violence against women. BMJ, 346(jun20 4), pp.f3100–f3100.</a:t>
            </a:r>
          </a:p>
          <a:p>
            <a:r>
              <a:rPr lang="en-US" sz="1400" dirty="0" err="1">
                <a:latin typeface="Arial" panose="020B0604020202020204" pitchFamily="34" charset="0"/>
                <a:cs typeface="Arial" panose="020B0604020202020204" pitchFamily="34" charset="0"/>
              </a:rPr>
              <a:t>Matczak</a:t>
            </a:r>
            <a:r>
              <a:rPr lang="en-US" sz="1400" dirty="0">
                <a:latin typeface="Arial" panose="020B0604020202020204" pitchFamily="34" charset="0"/>
                <a:cs typeface="Arial" panose="020B0604020202020204" pitchFamily="34" charset="0"/>
              </a:rPr>
              <a:t>, A., </a:t>
            </a:r>
            <a:r>
              <a:rPr lang="en-US" sz="1400" dirty="0" err="1">
                <a:latin typeface="Arial" panose="020B0604020202020204" pitchFamily="34" charset="0"/>
                <a:cs typeface="Arial" panose="020B0604020202020204" pitchFamily="34" charset="0"/>
              </a:rPr>
              <a:t>Hatzidimitriadou</a:t>
            </a:r>
            <a:r>
              <a:rPr lang="en-US" sz="1400" dirty="0">
                <a:latin typeface="Arial" panose="020B0604020202020204" pitchFamily="34" charset="0"/>
                <a:cs typeface="Arial" panose="020B0604020202020204" pitchFamily="34" charset="0"/>
              </a:rPr>
              <a:t>, E. and Lindsay, J. (2011). </a:t>
            </a:r>
            <a:r>
              <a:rPr lang="en-US" sz="1400" i="1" dirty="0">
                <a:latin typeface="Arial" panose="020B0604020202020204" pitchFamily="34" charset="0"/>
                <a:cs typeface="Arial" panose="020B0604020202020204" pitchFamily="34" charset="0"/>
              </a:rPr>
              <a:t>review of domestic violence p o l </a:t>
            </a:r>
            <a:r>
              <a:rPr lang="en-US" sz="1400" i="1" dirty="0" err="1">
                <a:latin typeface="Arial" panose="020B0604020202020204" pitchFamily="34" charset="0"/>
                <a:cs typeface="Arial" panose="020B0604020202020204" pitchFamily="34" charset="0"/>
              </a:rPr>
              <a:t>i</a:t>
            </a:r>
            <a:r>
              <a:rPr lang="en-US" sz="1400" i="1" dirty="0">
                <a:latin typeface="Arial" panose="020B0604020202020204" pitchFamily="34" charset="0"/>
                <a:cs typeface="Arial" panose="020B0604020202020204" pitchFamily="34" charset="0"/>
              </a:rPr>
              <a:t> c </a:t>
            </a:r>
            <a:r>
              <a:rPr lang="en-US" sz="1400" i="1" dirty="0" err="1">
                <a:latin typeface="Arial" panose="020B0604020202020204" pitchFamily="34" charset="0"/>
                <a:cs typeface="Arial" panose="020B0604020202020204" pitchFamily="34" charset="0"/>
              </a:rPr>
              <a:t>i</a:t>
            </a:r>
            <a:r>
              <a:rPr lang="en-US" sz="1400" i="1" dirty="0">
                <a:latin typeface="Arial" panose="020B0604020202020204" pitchFamily="34" charset="0"/>
                <a:cs typeface="Arial" panose="020B0604020202020204" pitchFamily="34" charset="0"/>
              </a:rPr>
              <a:t> e s </a:t>
            </a:r>
            <a:r>
              <a:rPr lang="en-US" sz="1400" i="1" dirty="0" err="1">
                <a:latin typeface="Arial" panose="020B0604020202020204" pitchFamily="34" charset="0"/>
                <a:cs typeface="Arial" panose="020B0604020202020204" pitchFamily="34" charset="0"/>
              </a:rPr>
              <a:t>i</a:t>
            </a:r>
            <a:r>
              <a:rPr lang="en-US" sz="1400" i="1" dirty="0">
                <a:latin typeface="Arial" panose="020B0604020202020204" pitchFamily="34" charset="0"/>
                <a:cs typeface="Arial" panose="020B0604020202020204" pitchFamily="34" charset="0"/>
              </a:rPr>
              <a:t> n e n g l a n d &amp; w a l e s</a:t>
            </a:r>
            <a:r>
              <a:rPr lang="en-US" sz="1400" dirty="0">
                <a:latin typeface="Arial" panose="020B0604020202020204" pitchFamily="34" charset="0"/>
                <a:cs typeface="Arial" panose="020B0604020202020204" pitchFamily="34" charset="0"/>
              </a:rPr>
              <a:t>. [online] Available at: </a:t>
            </a:r>
            <a:r>
              <a:rPr lang="en-US" sz="1400" dirty="0">
                <a:latin typeface="Arial" panose="020B0604020202020204" pitchFamily="34" charset="0"/>
                <a:cs typeface="Arial" panose="020B0604020202020204" pitchFamily="34" charset="0"/>
                <a:hlinkClick r:id="rId4"/>
              </a:rPr>
              <a:t>https://eprints.kingston.ac.uk/18868/1/Matczak-A-18868.pdf</a:t>
            </a:r>
            <a:r>
              <a:rPr lang="en-US"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Foster, D., Macdonald, M., Loft, P., Long, R., Kennedy, S., Hubble, S. and Wilson, W. (2021). Support for domestic abuse victims. commonslibrary.parliament.uk. [online] Available at: </a:t>
            </a:r>
            <a:r>
              <a:rPr lang="en-US" sz="1400" u="sng" dirty="0">
                <a:latin typeface="Arial" panose="020B0604020202020204" pitchFamily="34" charset="0"/>
                <a:cs typeface="Arial" panose="020B0604020202020204" pitchFamily="34" charset="0"/>
                <a:hlinkClick r:id="rId5"/>
              </a:rPr>
              <a:t>https://commonslibrary.parliament.uk/research-briefings/cbp-9124/</a:t>
            </a:r>
            <a:r>
              <a:rPr lang="en-US"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Goodman, L.A., </a:t>
            </a:r>
            <a:r>
              <a:rPr lang="en-US" sz="1400" dirty="0" err="1">
                <a:latin typeface="Arial" panose="020B0604020202020204" pitchFamily="34" charset="0"/>
                <a:cs typeface="Arial" panose="020B0604020202020204" pitchFamily="34" charset="0"/>
              </a:rPr>
              <a:t>Banyard</a:t>
            </a:r>
            <a:r>
              <a:rPr lang="en-US" sz="1400" dirty="0">
                <a:latin typeface="Arial" panose="020B0604020202020204" pitchFamily="34" charset="0"/>
                <a:cs typeface="Arial" panose="020B0604020202020204" pitchFamily="34" charset="0"/>
              </a:rPr>
              <a:t>, V., </a:t>
            </a:r>
            <a:r>
              <a:rPr lang="en-US" sz="1400" dirty="0" err="1">
                <a:latin typeface="Arial" panose="020B0604020202020204" pitchFamily="34" charset="0"/>
                <a:cs typeface="Arial" panose="020B0604020202020204" pitchFamily="34" charset="0"/>
              </a:rPr>
              <a:t>Woulfe</a:t>
            </a:r>
            <a:r>
              <a:rPr lang="en-US" sz="1400" dirty="0">
                <a:latin typeface="Arial" panose="020B0604020202020204" pitchFamily="34" charset="0"/>
                <a:cs typeface="Arial" panose="020B0604020202020204" pitchFamily="34" charset="0"/>
              </a:rPr>
              <a:t>, J., Ash, S. and </a:t>
            </a:r>
            <a:r>
              <a:rPr lang="en-US" sz="1400" dirty="0" err="1">
                <a:latin typeface="Arial" panose="020B0604020202020204" pitchFamily="34" charset="0"/>
                <a:cs typeface="Arial" panose="020B0604020202020204" pitchFamily="34" charset="0"/>
              </a:rPr>
              <a:t>Mattern</a:t>
            </a:r>
            <a:r>
              <a:rPr lang="en-US" sz="1400" dirty="0">
                <a:latin typeface="Arial" panose="020B0604020202020204" pitchFamily="34" charset="0"/>
                <a:cs typeface="Arial" panose="020B0604020202020204" pitchFamily="34" charset="0"/>
              </a:rPr>
              <a:t>, G. (2015). Bringing a Network-Oriented Approach to Domestic Violence Services. </a:t>
            </a:r>
            <a:r>
              <a:rPr lang="en-US" sz="1400" i="1" dirty="0">
                <a:latin typeface="Arial" panose="020B0604020202020204" pitchFamily="34" charset="0"/>
                <a:cs typeface="Arial" panose="020B0604020202020204" pitchFamily="34" charset="0"/>
              </a:rPr>
              <a:t>Violence Against Women</a:t>
            </a:r>
            <a:r>
              <a:rPr lang="en-US" sz="1400" dirty="0">
                <a:latin typeface="Arial" panose="020B0604020202020204" pitchFamily="34" charset="0"/>
                <a:cs typeface="Arial" panose="020B0604020202020204" pitchFamily="34" charset="0"/>
              </a:rPr>
              <a:t>, 22(1), pp.64–89. doi:10.1177/1077801215599080.</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8925496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Frame</Template>
  <TotalTime>1789</TotalTime>
  <Words>1489</Words>
  <Application>Microsoft Office PowerPoint</Application>
  <PresentationFormat>On-screen Show (4:3)</PresentationFormat>
  <Paragraphs>77</Paragraphs>
  <Slides>10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Corbel</vt:lpstr>
      <vt:lpstr>Wingdings</vt:lpstr>
      <vt:lpstr>Wingdings 2</vt:lpstr>
      <vt:lpstr>Frame</vt:lpstr>
      <vt:lpstr>PowerPoint Presentation</vt:lpstr>
      <vt:lpstr>Introduction</vt:lpstr>
      <vt:lpstr>                                 AIM      OBJECTIVES               AND      KEY-WORDS             </vt:lpstr>
      <vt:lpstr>Background</vt:lpstr>
      <vt:lpstr>RESEARCH QUESTION</vt:lpstr>
      <vt:lpstr>Methodology</vt:lpstr>
      <vt:lpstr>Findings</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Maria Teresa Nsang Ofebu (1908391)</cp:lastModifiedBy>
  <cp:revision>37</cp:revision>
  <dcterms:created xsi:type="dcterms:W3CDTF">2022-06-29T05:24:21Z</dcterms:created>
  <dcterms:modified xsi:type="dcterms:W3CDTF">2022-09-20T05:37:02Z</dcterms:modified>
</cp:coreProperties>
</file>