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11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2C78DF-BC5B-44DD-B1F3-4CA3422B8B7A}" v="35" dt="2025-11-02T12:41:29.315"/>
    <p1510:client id="{948023A5-BD44-BDCF-0233-F825CA912C52}" v="13" dt="2025-11-02T13:07:14.1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33" autoAdjust="0"/>
    <p:restoredTop sz="94660"/>
  </p:normalViewPr>
  <p:slideViewPr>
    <p:cSldViewPr snapToGrid="0">
      <p:cViewPr varScale="1">
        <p:scale>
          <a:sx n="92" d="100"/>
          <a:sy n="92" d="100"/>
        </p:scale>
        <p:origin x="33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ghat Muneer (2313183)" userId="S::2313183@student.uwtsd.ac.uk::686a3cc7-2a0b-4fa6-acbe-43e505c6ff29" providerId="AD" clId="Web-{948023A5-BD44-BDCF-0233-F825CA912C52}"/>
    <pc:docChg chg="modSld">
      <pc:chgData name="Nighat Muneer (2313183)" userId="S::2313183@student.uwtsd.ac.uk::686a3cc7-2a0b-4fa6-acbe-43e505c6ff29" providerId="AD" clId="Web-{948023A5-BD44-BDCF-0233-F825CA912C52}" dt="2025-11-02T13:07:14.128" v="9" actId="14100"/>
      <pc:docMkLst>
        <pc:docMk/>
      </pc:docMkLst>
      <pc:sldChg chg="modSp">
        <pc:chgData name="Nighat Muneer (2313183)" userId="S::2313183@student.uwtsd.ac.uk::686a3cc7-2a0b-4fa6-acbe-43e505c6ff29" providerId="AD" clId="Web-{948023A5-BD44-BDCF-0233-F825CA912C52}" dt="2025-11-02T13:06:17.752" v="7" actId="20577"/>
        <pc:sldMkLst>
          <pc:docMk/>
          <pc:sldMk cId="2425679286" sldId="257"/>
        </pc:sldMkLst>
        <pc:spChg chg="mod">
          <ac:chgData name="Nighat Muneer (2313183)" userId="S::2313183@student.uwtsd.ac.uk::686a3cc7-2a0b-4fa6-acbe-43e505c6ff29" providerId="AD" clId="Web-{948023A5-BD44-BDCF-0233-F825CA912C52}" dt="2025-11-02T13:06:17.752" v="7" actId="20577"/>
          <ac:spMkLst>
            <pc:docMk/>
            <pc:sldMk cId="2425679286" sldId="257"/>
            <ac:spMk id="5" creationId="{E356B9CC-4EFA-DA88-6EEC-FB839779971B}"/>
          </ac:spMkLst>
        </pc:spChg>
      </pc:sldChg>
      <pc:sldChg chg="modSp">
        <pc:chgData name="Nighat Muneer (2313183)" userId="S::2313183@student.uwtsd.ac.uk::686a3cc7-2a0b-4fa6-acbe-43e505c6ff29" providerId="AD" clId="Web-{948023A5-BD44-BDCF-0233-F825CA912C52}" dt="2025-11-02T13:07:14.128" v="9" actId="14100"/>
        <pc:sldMkLst>
          <pc:docMk/>
          <pc:sldMk cId="10555501" sldId="258"/>
        </pc:sldMkLst>
        <pc:spChg chg="mod">
          <ac:chgData name="Nighat Muneer (2313183)" userId="S::2313183@student.uwtsd.ac.uk::686a3cc7-2a0b-4fa6-acbe-43e505c6ff29" providerId="AD" clId="Web-{948023A5-BD44-BDCF-0233-F825CA912C52}" dt="2025-11-02T13:05:29.423" v="4" actId="1076"/>
          <ac:spMkLst>
            <pc:docMk/>
            <pc:sldMk cId="10555501" sldId="258"/>
            <ac:spMk id="2" creationId="{2156E08C-0DC3-85A6-F0CB-C9F13240A977}"/>
          </ac:spMkLst>
        </pc:spChg>
        <pc:spChg chg="mod">
          <ac:chgData name="Nighat Muneer (2313183)" userId="S::2313183@student.uwtsd.ac.uk::686a3cc7-2a0b-4fa6-acbe-43e505c6ff29" providerId="AD" clId="Web-{948023A5-BD44-BDCF-0233-F825CA912C52}" dt="2025-11-02T13:05:24.720" v="3" actId="1076"/>
          <ac:spMkLst>
            <pc:docMk/>
            <pc:sldMk cId="10555501" sldId="258"/>
            <ac:spMk id="3" creationId="{0C74C26C-CDF6-C310-50AF-8201F59BFF98}"/>
          </ac:spMkLst>
        </pc:spChg>
        <pc:spChg chg="mod">
          <ac:chgData name="Nighat Muneer (2313183)" userId="S::2313183@student.uwtsd.ac.uk::686a3cc7-2a0b-4fa6-acbe-43e505c6ff29" providerId="AD" clId="Web-{948023A5-BD44-BDCF-0233-F825CA912C52}" dt="2025-11-02T13:07:03.331" v="8" actId="1076"/>
          <ac:spMkLst>
            <pc:docMk/>
            <pc:sldMk cId="10555501" sldId="258"/>
            <ac:spMk id="10" creationId="{FAB3CC97-8198-15B1-7A5A-E19BFA812EBB}"/>
          </ac:spMkLst>
        </pc:spChg>
        <pc:spChg chg="mod">
          <ac:chgData name="Nighat Muneer (2313183)" userId="S::2313183@student.uwtsd.ac.uk::686a3cc7-2a0b-4fa6-acbe-43e505c6ff29" providerId="AD" clId="Web-{948023A5-BD44-BDCF-0233-F825CA912C52}" dt="2025-11-02T13:07:14.128" v="9" actId="14100"/>
          <ac:spMkLst>
            <pc:docMk/>
            <pc:sldMk cId="10555501" sldId="258"/>
            <ac:spMk id="21" creationId="{56144BEB-820C-1C7E-4B27-B9D96913C226}"/>
          </ac:spMkLst>
        </pc:spChg>
        <pc:spChg chg="mod">
          <ac:chgData name="Nighat Muneer (2313183)" userId="S::2313183@student.uwtsd.ac.uk::686a3cc7-2a0b-4fa6-acbe-43e505c6ff29" providerId="AD" clId="Web-{948023A5-BD44-BDCF-0233-F825CA912C52}" dt="2025-11-02T13:05:36.158" v="5" actId="1076"/>
          <ac:spMkLst>
            <pc:docMk/>
            <pc:sldMk cId="10555501" sldId="258"/>
            <ac:spMk id="45" creationId="{D06CAA4B-0A50-3484-6CCA-9A4B406FE234}"/>
          </ac:spMkLst>
        </pc:spChg>
        <pc:picChg chg="mod">
          <ac:chgData name="Nighat Muneer (2313183)" userId="S::2313183@student.uwtsd.ac.uk::686a3cc7-2a0b-4fa6-acbe-43e505c6ff29" providerId="AD" clId="Web-{948023A5-BD44-BDCF-0233-F825CA912C52}" dt="2025-11-02T13:05:16.282" v="1" actId="14100"/>
          <ac:picMkLst>
            <pc:docMk/>
            <pc:sldMk cId="10555501" sldId="258"/>
            <ac:picMk id="4" creationId="{36BA9D21-6104-A82F-F731-DDD3893A0AE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4581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07222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7117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08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0500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2634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0297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940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9736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7699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089138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5252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71321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4594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8418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3904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4809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17" r:id="rId6"/>
    <p:sldLayoutId id="2147483818" r:id="rId7"/>
    <p:sldLayoutId id="2147483819" r:id="rId8"/>
    <p:sldLayoutId id="2147483820" r:id="rId9"/>
    <p:sldLayoutId id="2147483821" r:id="rId10"/>
    <p:sldLayoutId id="2147483822" r:id="rId11"/>
    <p:sldLayoutId id="2147483823" r:id="rId12"/>
    <p:sldLayoutId id="2147483824" r:id="rId13"/>
    <p:sldLayoutId id="2147483825" r:id="rId14"/>
    <p:sldLayoutId id="2147483826" r:id="rId15"/>
    <p:sldLayoutId id="214748382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1037/jss.2016.08.08" TargetMode="External"/><Relationship Id="rId3" Type="http://schemas.openxmlformats.org/officeDocument/2006/relationships/hyperlink" Target="https://cprn.org/dyskinetic-cerebral-palsy/" TargetMode="External"/><Relationship Id="rId7" Type="http://schemas.openxmlformats.org/officeDocument/2006/relationships/hyperlink" Target="https://www.legislation.gov.uk/ukpga/2014/6/part/3" TargetMode="External"/><Relationship Id="rId2" Type="http://schemas.openxmlformats.org/officeDocument/2006/relationships/hyperlink" Target="https://cerebralpalsyguidance.com/cerebral-palsy/treatment/cure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assets.publishing.service.gov.uk/media/5a80dcc8ed915d74e6230df4/Equality_Act_2010-disability_definition.pdf" TargetMode="External"/><Relationship Id="rId5" Type="http://schemas.openxmlformats.org/officeDocument/2006/relationships/hyperlink" Target="https://www.childbirthinjuries.com/cerebral-palsy/types/dyskinetic/" TargetMode="External"/><Relationship Id="rId4" Type="http://schemas.openxmlformats.org/officeDocument/2006/relationships/hyperlink" Target="https://www.childbirthinjuries.com/" TargetMode="External"/><Relationship Id="rId9" Type="http://schemas.openxmlformats.org/officeDocument/2006/relationships/hyperlink" Target="https://www.circlehealthgroup.co.uk/circle-rehabilitation-birmingham/cerebral-palsy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ope.org.uk/" TargetMode="External"/><Relationship Id="rId3" Type="http://schemas.openxmlformats.org/officeDocument/2006/relationships/hyperlink" Target="https://islts.co.uk/speech-and-language-therapy-services-for-children/cerebral-palsy-and-communication/" TargetMode="External"/><Relationship Id="rId7" Type="http://schemas.openxmlformats.org/officeDocument/2006/relationships/hyperlink" Target="https://www.nhs.uk/conditions/cerebral-palsy" TargetMode="External"/><Relationship Id="rId2" Type="http://schemas.openxmlformats.org/officeDocument/2006/relationships/hyperlink" Target="https://cks.nice.org.uk/topics/cerebral-palsy/reference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cbi.nlm.nih.gov/books/NBK563160/" TargetMode="External"/><Relationship Id="rId11" Type="http://schemas.openxmlformats.org/officeDocument/2006/relationships/hyperlink" Target="https://www.osmosis.org/learn/Cerebral_palsy" TargetMode="External"/><Relationship Id="rId5" Type="http://schemas.openxmlformats.org/officeDocument/2006/relationships/hyperlink" Target="https://awhsolicitors.co.uk/articles/medical-negligence/the-latest-cerebral-palsy-statistics-uk/" TargetMode="External"/><Relationship Id="rId10" Type="http://schemas.openxmlformats.org/officeDocument/2006/relationships/hyperlink" Target="https://www.birthinjuryguide.org/birth-injury-types/cerebral-palsy/" TargetMode="External"/><Relationship Id="rId4" Type="http://schemas.openxmlformats.org/officeDocument/2006/relationships/hyperlink" Target="https://kidshealth.org/en/parents/dyskinetic-cp.html" TargetMode="External"/><Relationship Id="rId9" Type="http://schemas.openxmlformats.org/officeDocument/2006/relationships/hyperlink" Target="https://doi.org/10.1371/journal.pone.033156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183AD31-BBED-7E59-DAA8-4B6B9302CF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99" t="1538" b="1899"/>
          <a:stretch/>
        </p:blipFill>
        <p:spPr>
          <a:xfrm>
            <a:off x="155865" y="135081"/>
            <a:ext cx="4779816" cy="60163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Arrow: Pentagon 3">
            <a:extLst>
              <a:ext uri="{FF2B5EF4-FFF2-40B4-BE49-F238E27FC236}">
                <a16:creationId xmlns:a16="http://schemas.microsoft.com/office/drawing/2014/main" id="{235EE284-720F-E535-329A-ED47BD1B6E8F}"/>
              </a:ext>
            </a:extLst>
          </p:cNvPr>
          <p:cNvSpPr/>
          <p:nvPr/>
        </p:nvSpPr>
        <p:spPr>
          <a:xfrm>
            <a:off x="244000" y="6237142"/>
            <a:ext cx="1475508" cy="535133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</a:rPr>
              <a:t>OSMOSIS, (2025)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56B9CC-4EFA-DA88-6EEC-FB839779971B}"/>
              </a:ext>
            </a:extLst>
          </p:cNvPr>
          <p:cNvSpPr txBox="1"/>
          <p:nvPr/>
        </p:nvSpPr>
        <p:spPr>
          <a:xfrm>
            <a:off x="5205845" y="256234"/>
            <a:ext cx="6722918" cy="378565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Psychological Classifications &amp; Provisions </a:t>
            </a:r>
          </a:p>
          <a:p>
            <a:pPr algn="ctr"/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BMHP6029 - Comp 1 </a:t>
            </a:r>
          </a:p>
          <a:p>
            <a:pPr algn="ctr"/>
            <a:endParaRPr lang="en-GB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5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Diseases of the Nervous System </a:t>
            </a:r>
          </a:p>
          <a:p>
            <a:pPr algn="ctr"/>
            <a:r>
              <a:rPr lang="en-GB" sz="4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/>
                <a:cs typeface="Arial"/>
              </a:rPr>
              <a:t>DYSKINETIC CEREBRAL PALSY </a:t>
            </a:r>
            <a:endParaRPr lang="en-GB" sz="4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/>
              <a:cs typeface="Arial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AE6A891-119D-AA60-BCDE-29B5CA023879}"/>
              </a:ext>
            </a:extLst>
          </p:cNvPr>
          <p:cNvSpPr/>
          <p:nvPr/>
        </p:nvSpPr>
        <p:spPr>
          <a:xfrm>
            <a:off x="7142021" y="4403692"/>
            <a:ext cx="3221182" cy="2060939"/>
          </a:xfrm>
          <a:prstGeom prst="ellipse">
            <a:avLst/>
          </a:prstGeom>
          <a:solidFill>
            <a:schemeClr val="accent1"/>
          </a:solidFill>
          <a:ln w="76200">
            <a:solidFill>
              <a:schemeClr val="tx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Nighat Muneer  2313183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02/11/2025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Kennedy </a:t>
            </a:r>
            <a:r>
              <a:rPr lang="en-GB" dirty="0" err="1">
                <a:solidFill>
                  <a:schemeClr val="bg1"/>
                </a:solidFill>
              </a:rPr>
              <a:t>Obohwemu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25679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4555C9BF-E167-C499-A370-23689F55F9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7688" y="2809383"/>
            <a:ext cx="1207633" cy="355597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156E08C-0DC3-85A6-F0CB-C9F13240A977}"/>
              </a:ext>
            </a:extLst>
          </p:cNvPr>
          <p:cNvSpPr/>
          <p:nvPr/>
        </p:nvSpPr>
        <p:spPr>
          <a:xfrm>
            <a:off x="18918" y="2511055"/>
            <a:ext cx="3367695" cy="1603832"/>
          </a:xfrm>
          <a:custGeom>
            <a:avLst/>
            <a:gdLst>
              <a:gd name="csX0" fmla="*/ 0 w 3367695"/>
              <a:gd name="csY0" fmla="*/ 0 h 1603832"/>
              <a:gd name="csX1" fmla="*/ 493929 w 3367695"/>
              <a:gd name="csY1" fmla="*/ 0 h 1603832"/>
              <a:gd name="csX2" fmla="*/ 1055211 w 3367695"/>
              <a:gd name="csY2" fmla="*/ 0 h 1603832"/>
              <a:gd name="csX3" fmla="*/ 1515463 w 3367695"/>
              <a:gd name="csY3" fmla="*/ 0 h 1603832"/>
              <a:gd name="csX4" fmla="*/ 2076745 w 3367695"/>
              <a:gd name="csY4" fmla="*/ 0 h 1603832"/>
              <a:gd name="csX5" fmla="*/ 2570674 w 3367695"/>
              <a:gd name="csY5" fmla="*/ 0 h 1603832"/>
              <a:gd name="csX6" fmla="*/ 3367695 w 3367695"/>
              <a:gd name="csY6" fmla="*/ 0 h 1603832"/>
              <a:gd name="csX7" fmla="*/ 3367695 w 3367695"/>
              <a:gd name="csY7" fmla="*/ 486496 h 1603832"/>
              <a:gd name="csX8" fmla="*/ 3367695 w 3367695"/>
              <a:gd name="csY8" fmla="*/ 1053183 h 1603832"/>
              <a:gd name="csX9" fmla="*/ 3367695 w 3367695"/>
              <a:gd name="csY9" fmla="*/ 1603832 h 1603832"/>
              <a:gd name="csX10" fmla="*/ 2873766 w 3367695"/>
              <a:gd name="csY10" fmla="*/ 1603832 h 1603832"/>
              <a:gd name="csX11" fmla="*/ 2312484 w 3367695"/>
              <a:gd name="csY11" fmla="*/ 1603832 h 1603832"/>
              <a:gd name="csX12" fmla="*/ 1784878 w 3367695"/>
              <a:gd name="csY12" fmla="*/ 1603832 h 1603832"/>
              <a:gd name="csX13" fmla="*/ 1189919 w 3367695"/>
              <a:gd name="csY13" fmla="*/ 1603832 h 1603832"/>
              <a:gd name="csX14" fmla="*/ 662313 w 3367695"/>
              <a:gd name="csY14" fmla="*/ 1603832 h 1603832"/>
              <a:gd name="csX15" fmla="*/ 0 w 3367695"/>
              <a:gd name="csY15" fmla="*/ 1603832 h 1603832"/>
              <a:gd name="csX16" fmla="*/ 0 w 3367695"/>
              <a:gd name="csY16" fmla="*/ 1085260 h 1603832"/>
              <a:gd name="csX17" fmla="*/ 0 w 3367695"/>
              <a:gd name="csY17" fmla="*/ 550649 h 1603832"/>
              <a:gd name="csX18" fmla="*/ 0 w 3367695"/>
              <a:gd name="csY18" fmla="*/ 0 h 16038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3367695" h="1603832" fill="none" extrusionOk="0">
                <a:moveTo>
                  <a:pt x="0" y="0"/>
                </a:moveTo>
                <a:cubicBezTo>
                  <a:pt x="131085" y="-847"/>
                  <a:pt x="311194" y="37211"/>
                  <a:pt x="493929" y="0"/>
                </a:cubicBezTo>
                <a:cubicBezTo>
                  <a:pt x="676664" y="-37211"/>
                  <a:pt x="817247" y="64165"/>
                  <a:pt x="1055211" y="0"/>
                </a:cubicBezTo>
                <a:cubicBezTo>
                  <a:pt x="1293175" y="-64165"/>
                  <a:pt x="1417192" y="14997"/>
                  <a:pt x="1515463" y="0"/>
                </a:cubicBezTo>
                <a:cubicBezTo>
                  <a:pt x="1613734" y="-14997"/>
                  <a:pt x="1846395" y="15081"/>
                  <a:pt x="2076745" y="0"/>
                </a:cubicBezTo>
                <a:cubicBezTo>
                  <a:pt x="2307095" y="-15081"/>
                  <a:pt x="2362424" y="14317"/>
                  <a:pt x="2570674" y="0"/>
                </a:cubicBezTo>
                <a:cubicBezTo>
                  <a:pt x="2778924" y="-14317"/>
                  <a:pt x="3170305" y="17569"/>
                  <a:pt x="3367695" y="0"/>
                </a:cubicBezTo>
                <a:cubicBezTo>
                  <a:pt x="3380543" y="155003"/>
                  <a:pt x="3339317" y="281240"/>
                  <a:pt x="3367695" y="486496"/>
                </a:cubicBezTo>
                <a:cubicBezTo>
                  <a:pt x="3396073" y="691752"/>
                  <a:pt x="3331764" y="794432"/>
                  <a:pt x="3367695" y="1053183"/>
                </a:cubicBezTo>
                <a:cubicBezTo>
                  <a:pt x="3403626" y="1311934"/>
                  <a:pt x="3314968" y="1348127"/>
                  <a:pt x="3367695" y="1603832"/>
                </a:cubicBezTo>
                <a:cubicBezTo>
                  <a:pt x="3203868" y="1615087"/>
                  <a:pt x="3038213" y="1556605"/>
                  <a:pt x="2873766" y="1603832"/>
                </a:cubicBezTo>
                <a:cubicBezTo>
                  <a:pt x="2709319" y="1651059"/>
                  <a:pt x="2482532" y="1582197"/>
                  <a:pt x="2312484" y="1603832"/>
                </a:cubicBezTo>
                <a:cubicBezTo>
                  <a:pt x="2142436" y="1625467"/>
                  <a:pt x="1965487" y="1564739"/>
                  <a:pt x="1784878" y="1603832"/>
                </a:cubicBezTo>
                <a:cubicBezTo>
                  <a:pt x="1604269" y="1642925"/>
                  <a:pt x="1356136" y="1603429"/>
                  <a:pt x="1189919" y="1603832"/>
                </a:cubicBezTo>
                <a:cubicBezTo>
                  <a:pt x="1023702" y="1604235"/>
                  <a:pt x="845840" y="1571226"/>
                  <a:pt x="662313" y="1603832"/>
                </a:cubicBezTo>
                <a:cubicBezTo>
                  <a:pt x="478786" y="1636438"/>
                  <a:pt x="276950" y="1529624"/>
                  <a:pt x="0" y="1603832"/>
                </a:cubicBezTo>
                <a:cubicBezTo>
                  <a:pt x="-53264" y="1429172"/>
                  <a:pt x="43497" y="1276996"/>
                  <a:pt x="0" y="1085260"/>
                </a:cubicBezTo>
                <a:cubicBezTo>
                  <a:pt x="-43497" y="893524"/>
                  <a:pt x="31595" y="680322"/>
                  <a:pt x="0" y="550649"/>
                </a:cubicBezTo>
                <a:cubicBezTo>
                  <a:pt x="-31595" y="420976"/>
                  <a:pt x="36454" y="262524"/>
                  <a:pt x="0" y="0"/>
                </a:cubicBezTo>
                <a:close/>
              </a:path>
              <a:path w="3367695" h="1603832" stroke="0" extrusionOk="0">
                <a:moveTo>
                  <a:pt x="0" y="0"/>
                </a:moveTo>
                <a:cubicBezTo>
                  <a:pt x="218304" y="-75097"/>
                  <a:pt x="390135" y="73914"/>
                  <a:pt x="628636" y="0"/>
                </a:cubicBezTo>
                <a:cubicBezTo>
                  <a:pt x="867137" y="-73914"/>
                  <a:pt x="988065" y="35594"/>
                  <a:pt x="1156242" y="0"/>
                </a:cubicBezTo>
                <a:cubicBezTo>
                  <a:pt x="1324419" y="-35594"/>
                  <a:pt x="1560227" y="70160"/>
                  <a:pt x="1751201" y="0"/>
                </a:cubicBezTo>
                <a:cubicBezTo>
                  <a:pt x="1942175" y="-70160"/>
                  <a:pt x="2216441" y="58763"/>
                  <a:pt x="2346161" y="0"/>
                </a:cubicBezTo>
                <a:cubicBezTo>
                  <a:pt x="2475881" y="-58763"/>
                  <a:pt x="2866475" y="105430"/>
                  <a:pt x="3367695" y="0"/>
                </a:cubicBezTo>
                <a:cubicBezTo>
                  <a:pt x="3384689" y="200316"/>
                  <a:pt x="3341536" y="386207"/>
                  <a:pt x="3367695" y="502534"/>
                </a:cubicBezTo>
                <a:cubicBezTo>
                  <a:pt x="3393854" y="618861"/>
                  <a:pt x="3336049" y="853217"/>
                  <a:pt x="3367695" y="989030"/>
                </a:cubicBezTo>
                <a:cubicBezTo>
                  <a:pt x="3399341" y="1124843"/>
                  <a:pt x="3364416" y="1312673"/>
                  <a:pt x="3367695" y="1603832"/>
                </a:cubicBezTo>
                <a:cubicBezTo>
                  <a:pt x="3138375" y="1663499"/>
                  <a:pt x="2942658" y="1586841"/>
                  <a:pt x="2739059" y="1603832"/>
                </a:cubicBezTo>
                <a:cubicBezTo>
                  <a:pt x="2535460" y="1620823"/>
                  <a:pt x="2457364" y="1561203"/>
                  <a:pt x="2278807" y="1603832"/>
                </a:cubicBezTo>
                <a:cubicBezTo>
                  <a:pt x="2100250" y="1646461"/>
                  <a:pt x="1892577" y="1591426"/>
                  <a:pt x="1683848" y="1603832"/>
                </a:cubicBezTo>
                <a:cubicBezTo>
                  <a:pt x="1475119" y="1616238"/>
                  <a:pt x="1338083" y="1599504"/>
                  <a:pt x="1122565" y="1603832"/>
                </a:cubicBezTo>
                <a:cubicBezTo>
                  <a:pt x="907047" y="1608160"/>
                  <a:pt x="748517" y="1551879"/>
                  <a:pt x="594959" y="1603832"/>
                </a:cubicBezTo>
                <a:cubicBezTo>
                  <a:pt x="441401" y="1655785"/>
                  <a:pt x="178257" y="1571149"/>
                  <a:pt x="0" y="1603832"/>
                </a:cubicBezTo>
                <a:cubicBezTo>
                  <a:pt x="-51740" y="1379573"/>
                  <a:pt x="53767" y="1230976"/>
                  <a:pt x="0" y="1053183"/>
                </a:cubicBezTo>
                <a:cubicBezTo>
                  <a:pt x="-53767" y="875390"/>
                  <a:pt x="63581" y="706268"/>
                  <a:pt x="0" y="486496"/>
                </a:cubicBezTo>
                <a:cubicBezTo>
                  <a:pt x="-63581" y="266724"/>
                  <a:pt x="23235" y="219690"/>
                  <a:pt x="0" y="0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prstDash val="lgDash"/>
            <a:extLst>
              <a:ext uri="{C807C97D-BFC1-408E-A445-0C87EB9F89A2}">
                <ask:lineSketchStyleProps xmlns:ask="http://schemas.microsoft.com/office/drawing/2018/sketchyshapes" sd="4015975630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/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2) What Causes Cerebral Palsy </a:t>
            </a:r>
          </a:p>
          <a:p>
            <a:pPr marL="285750" indent="-285750" fontAlgn="base">
              <a:buFont typeface="Wingdings" panose="05000000000000000000" pitchFamily="2" charset="2"/>
              <a:buChar char="v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infections / medical problems in pregnancy</a:t>
            </a:r>
          </a:p>
          <a:p>
            <a:pPr marL="285750" indent="-285750" fontAlgn="base">
              <a:buFont typeface="Wingdings" panose="05000000000000000000" pitchFamily="2" charset="2"/>
              <a:buChar char="v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stroke </a:t>
            </a:r>
          </a:p>
          <a:p>
            <a:pPr marL="285750" indent="-285750" fontAlgn="base">
              <a:buFont typeface="Wingdings" panose="05000000000000000000" pitchFamily="2" charset="2"/>
              <a:buChar char="v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blood flow to the brain</a:t>
            </a:r>
          </a:p>
          <a:p>
            <a:pPr marL="285750" indent="-285750" fontAlgn="base">
              <a:buFont typeface="Wingdings" panose="05000000000000000000" pitchFamily="2" charset="2"/>
              <a:buChar char="v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shaken baby syndrome</a:t>
            </a:r>
          </a:p>
          <a:p>
            <a:pPr marL="285750" indent="-285750" fontAlgn="base">
              <a:buFont typeface="Wingdings" panose="05000000000000000000" pitchFamily="2" charset="2"/>
              <a:buChar char="v"/>
            </a:pPr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Injury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BA9D21-6104-A82F-F731-DDD3893A0A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113" y="4189307"/>
            <a:ext cx="2643980" cy="255520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9049BA2-45A9-B1EF-A5E5-7CA9E47B3C0D}"/>
              </a:ext>
            </a:extLst>
          </p:cNvPr>
          <p:cNvSpPr txBox="1"/>
          <p:nvPr/>
        </p:nvSpPr>
        <p:spPr>
          <a:xfrm>
            <a:off x="1045664" y="4337173"/>
            <a:ext cx="6509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645EF7A-1A2F-18A2-653E-DB533D2CD261}"/>
              </a:ext>
            </a:extLst>
          </p:cNvPr>
          <p:cNvSpPr txBox="1"/>
          <p:nvPr/>
        </p:nvSpPr>
        <p:spPr>
          <a:xfrm>
            <a:off x="1045664" y="3714722"/>
            <a:ext cx="233088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(Nemours </a:t>
            </a:r>
            <a:r>
              <a:rPr lang="en-GB" sz="9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Kidshealth</a:t>
            </a:r>
            <a:r>
              <a:rPr lang="en-GB" sz="9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2018)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FB16457-4EA7-AE81-1DBB-01A08BE47F9B}"/>
              </a:ext>
            </a:extLst>
          </p:cNvPr>
          <p:cNvSpPr txBox="1"/>
          <p:nvPr/>
        </p:nvSpPr>
        <p:spPr>
          <a:xfrm>
            <a:off x="282392" y="6464195"/>
            <a:ext cx="22392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(Birth Injury Guide, 2022)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229FDC6-66DF-2B5B-9CA0-25B196811C08}"/>
              </a:ext>
            </a:extLst>
          </p:cNvPr>
          <p:cNvSpPr/>
          <p:nvPr/>
        </p:nvSpPr>
        <p:spPr>
          <a:xfrm>
            <a:off x="3485157" y="20896"/>
            <a:ext cx="2632845" cy="171757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3">
            <a:schemeClr val="lt1"/>
          </a:lnRef>
          <a:fillRef idx="1003">
            <a:schemeClr val="lt2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COMPLICATIONS</a:t>
            </a:r>
            <a:r>
              <a:rPr lang="en-GB" sz="1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Intellectual disability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Epilepsy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Speech and hearing issues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3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Orthopedic</a:t>
            </a:r>
            <a:r>
              <a:rPr lang="en-GB" sz="1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disorders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Neurobehavioral disorders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disturbances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5876177-D23A-0129-B4C7-91054D4DEB93}"/>
              </a:ext>
            </a:extLst>
          </p:cNvPr>
          <p:cNvSpPr txBox="1"/>
          <p:nvPr/>
        </p:nvSpPr>
        <p:spPr>
          <a:xfrm>
            <a:off x="3585623" y="75855"/>
            <a:ext cx="4794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4)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6437D6C-7B8A-019B-CEF6-989B54C4EE6C}"/>
              </a:ext>
            </a:extLst>
          </p:cNvPr>
          <p:cNvSpPr txBox="1"/>
          <p:nvPr/>
        </p:nvSpPr>
        <p:spPr>
          <a:xfrm>
            <a:off x="5224997" y="1437788"/>
            <a:ext cx="97337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(NIH, 2025)</a:t>
            </a:r>
          </a:p>
        </p:txBody>
      </p:sp>
      <p:sp>
        <p:nvSpPr>
          <p:cNvPr id="19" name="Rectangle: Folded Corner 18">
            <a:extLst>
              <a:ext uri="{FF2B5EF4-FFF2-40B4-BE49-F238E27FC236}">
                <a16:creationId xmlns:a16="http://schemas.microsoft.com/office/drawing/2014/main" id="{CAA10E3E-FAAE-8A4B-67CF-EC910CBE114E}"/>
              </a:ext>
            </a:extLst>
          </p:cNvPr>
          <p:cNvSpPr/>
          <p:nvPr/>
        </p:nvSpPr>
        <p:spPr>
          <a:xfrm>
            <a:off x="3507836" y="1758602"/>
            <a:ext cx="2394508" cy="2433957"/>
          </a:xfrm>
          <a:prstGeom prst="foldedCorner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Treatment </a:t>
            </a:r>
          </a:p>
          <a:p>
            <a:pPr algn="ctr">
              <a:lnSpc>
                <a:spcPct val="150000"/>
              </a:lnSpc>
            </a:pP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therapy</a:t>
            </a:r>
          </a:p>
          <a:p>
            <a:pPr algn="ctr">
              <a:lnSpc>
                <a:spcPct val="150000"/>
              </a:lnSpc>
            </a:pP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Occupational therapy</a:t>
            </a:r>
          </a:p>
          <a:p>
            <a:pPr algn="ctr">
              <a:lnSpc>
                <a:spcPct val="150000"/>
              </a:lnSpc>
            </a:pP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Medicine</a:t>
            </a:r>
          </a:p>
          <a:p>
            <a:pPr algn="ctr">
              <a:lnSpc>
                <a:spcPct val="150000"/>
              </a:lnSpc>
            </a:pP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Surgery</a:t>
            </a:r>
          </a:p>
          <a:p>
            <a:pPr algn="ctr">
              <a:lnSpc>
                <a:spcPct val="150000"/>
              </a:lnSpc>
            </a:pP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Mobility assistant equipment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63A3FD4-4FE7-B55D-820E-BF2C9648904D}"/>
              </a:ext>
            </a:extLst>
          </p:cNvPr>
          <p:cNvSpPr txBox="1"/>
          <p:nvPr/>
        </p:nvSpPr>
        <p:spPr>
          <a:xfrm>
            <a:off x="3386537" y="3868134"/>
            <a:ext cx="24330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(Birth Injury Justice </a:t>
            </a:r>
            <a:r>
              <a:rPr lang="en-GB" sz="1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1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</a:p>
        </p:txBody>
      </p:sp>
      <p:sp>
        <p:nvSpPr>
          <p:cNvPr id="21" name="Scroll: Horizontal 20">
            <a:extLst>
              <a:ext uri="{FF2B5EF4-FFF2-40B4-BE49-F238E27FC236}">
                <a16:creationId xmlns:a16="http://schemas.microsoft.com/office/drawing/2014/main" id="{56144BEB-820C-1C7E-4B27-B9D96913C226}"/>
              </a:ext>
            </a:extLst>
          </p:cNvPr>
          <p:cNvSpPr/>
          <p:nvPr/>
        </p:nvSpPr>
        <p:spPr>
          <a:xfrm>
            <a:off x="95397" y="-183907"/>
            <a:ext cx="3383890" cy="1573067"/>
          </a:xfrm>
          <a:prstGeom prst="horizontalScroll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500" b="1" dirty="0">
                <a:solidFill>
                  <a:schemeClr val="tx1"/>
                </a:solidFill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Classifications: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ICD-11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Diseases of the Nervous System 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Cerebral Palsy -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Dyskinetic Cerebral Palsy</a:t>
            </a:r>
          </a:p>
          <a:p>
            <a:pPr algn="ctr"/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606BA90-14E5-254E-E144-A9DFA7E96FDC}"/>
              </a:ext>
            </a:extLst>
          </p:cNvPr>
          <p:cNvSpPr txBox="1"/>
          <p:nvPr/>
        </p:nvSpPr>
        <p:spPr>
          <a:xfrm>
            <a:off x="3533923" y="1684009"/>
            <a:ext cx="4670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5)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5AB3FE7-06F0-9D61-A422-0A923504C278}"/>
              </a:ext>
            </a:extLst>
          </p:cNvPr>
          <p:cNvSpPr/>
          <p:nvPr/>
        </p:nvSpPr>
        <p:spPr>
          <a:xfrm>
            <a:off x="2836235" y="4228412"/>
            <a:ext cx="2433030" cy="2391230"/>
          </a:xfrm>
          <a:prstGeom prst="rect">
            <a:avLst/>
          </a:prstGeom>
          <a:solidFill>
            <a:schemeClr val="bg2">
              <a:lumMod val="75000"/>
            </a:schemeClr>
          </a:solidFill>
          <a:ln w="57150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COMPLICATIONS</a:t>
            </a:r>
            <a:r>
              <a:rPr lang="en-GB" sz="1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Intellectual disability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Epilepsy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Speech and hearing issues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Orthopaedic disorders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Neurobehavioral disorders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disturbances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85C6928-76BC-CEF6-5C9F-10A3256C7CD1}"/>
              </a:ext>
            </a:extLst>
          </p:cNvPr>
          <p:cNvSpPr txBox="1"/>
          <p:nvPr/>
        </p:nvSpPr>
        <p:spPr>
          <a:xfrm>
            <a:off x="3683496" y="6333224"/>
            <a:ext cx="110247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(NIH, 2021)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F5CE4BF-1EE0-34F1-4647-C2AAB9048DAC}"/>
              </a:ext>
            </a:extLst>
          </p:cNvPr>
          <p:cNvSpPr txBox="1"/>
          <p:nvPr/>
        </p:nvSpPr>
        <p:spPr>
          <a:xfrm>
            <a:off x="2836235" y="4222823"/>
            <a:ext cx="4670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6)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813D7A2-B250-38EF-438E-E3A13F705C93}"/>
              </a:ext>
            </a:extLst>
          </p:cNvPr>
          <p:cNvSpPr/>
          <p:nvPr/>
        </p:nvSpPr>
        <p:spPr>
          <a:xfrm>
            <a:off x="6196016" y="62935"/>
            <a:ext cx="3059106" cy="2828622"/>
          </a:xfrm>
          <a:prstGeom prst="rect">
            <a:avLst/>
          </a:prstGeom>
          <a:solidFill>
            <a:schemeClr val="bg1">
              <a:lumMod val="65000"/>
            </a:schemeClr>
          </a:solidFill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Statistics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Around 1 in every 400 children in the UK has CP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130,000 adults and 30,000 children.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Roughly 2 in every 1,000 live births result in CP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80% experience spastic motor impairment, and 25% may suffer partial or total hip dislocation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5400936-3929-9304-4650-E9063C83B5E6}"/>
              </a:ext>
            </a:extLst>
          </p:cNvPr>
          <p:cNvSpPr txBox="1"/>
          <p:nvPr/>
        </p:nvSpPr>
        <p:spPr>
          <a:xfrm>
            <a:off x="6276098" y="75855"/>
            <a:ext cx="599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7)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D00F38A-9279-3A97-255F-310071B9E39F}"/>
              </a:ext>
            </a:extLst>
          </p:cNvPr>
          <p:cNvSpPr txBox="1"/>
          <p:nvPr/>
        </p:nvSpPr>
        <p:spPr>
          <a:xfrm>
            <a:off x="7556399" y="2702365"/>
            <a:ext cx="23037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(AWH Solicitors, 2024)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978AA1-0C51-0C69-2B5F-F674DC1E580F}"/>
              </a:ext>
            </a:extLst>
          </p:cNvPr>
          <p:cNvSpPr/>
          <p:nvPr/>
        </p:nvSpPr>
        <p:spPr>
          <a:xfrm>
            <a:off x="6089367" y="2982719"/>
            <a:ext cx="2307228" cy="1898626"/>
          </a:xfrm>
          <a:custGeom>
            <a:avLst/>
            <a:gdLst>
              <a:gd name="csX0" fmla="*/ 0 w 2307228"/>
              <a:gd name="csY0" fmla="*/ 0 h 1898626"/>
              <a:gd name="csX1" fmla="*/ 530662 w 2307228"/>
              <a:gd name="csY1" fmla="*/ 0 h 1898626"/>
              <a:gd name="csX2" fmla="*/ 1130542 w 2307228"/>
              <a:gd name="csY2" fmla="*/ 0 h 1898626"/>
              <a:gd name="csX3" fmla="*/ 1661204 w 2307228"/>
              <a:gd name="csY3" fmla="*/ 0 h 1898626"/>
              <a:gd name="csX4" fmla="*/ 2307228 w 2307228"/>
              <a:gd name="csY4" fmla="*/ 0 h 1898626"/>
              <a:gd name="csX5" fmla="*/ 2307228 w 2307228"/>
              <a:gd name="csY5" fmla="*/ 417698 h 1898626"/>
              <a:gd name="csX6" fmla="*/ 2307228 w 2307228"/>
              <a:gd name="csY6" fmla="*/ 873368 h 1898626"/>
              <a:gd name="csX7" fmla="*/ 2307228 w 2307228"/>
              <a:gd name="csY7" fmla="*/ 1385997 h 1898626"/>
              <a:gd name="csX8" fmla="*/ 2307228 w 2307228"/>
              <a:gd name="csY8" fmla="*/ 1898626 h 1898626"/>
              <a:gd name="csX9" fmla="*/ 1799638 w 2307228"/>
              <a:gd name="csY9" fmla="*/ 1898626 h 1898626"/>
              <a:gd name="csX10" fmla="*/ 1245903 w 2307228"/>
              <a:gd name="csY10" fmla="*/ 1898626 h 1898626"/>
              <a:gd name="csX11" fmla="*/ 738313 w 2307228"/>
              <a:gd name="csY11" fmla="*/ 1898626 h 1898626"/>
              <a:gd name="csX12" fmla="*/ 0 w 2307228"/>
              <a:gd name="csY12" fmla="*/ 1898626 h 1898626"/>
              <a:gd name="csX13" fmla="*/ 0 w 2307228"/>
              <a:gd name="csY13" fmla="*/ 1404983 h 1898626"/>
              <a:gd name="csX14" fmla="*/ 0 w 2307228"/>
              <a:gd name="csY14" fmla="*/ 892354 h 1898626"/>
              <a:gd name="csX15" fmla="*/ 0 w 2307228"/>
              <a:gd name="csY15" fmla="*/ 417698 h 1898626"/>
              <a:gd name="csX16" fmla="*/ 0 w 2307228"/>
              <a:gd name="csY16" fmla="*/ 0 h 189862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2307228" h="1898626" fill="none" extrusionOk="0">
                <a:moveTo>
                  <a:pt x="0" y="0"/>
                </a:moveTo>
                <a:cubicBezTo>
                  <a:pt x="232136" y="-38766"/>
                  <a:pt x="376814" y="18400"/>
                  <a:pt x="530662" y="0"/>
                </a:cubicBezTo>
                <a:cubicBezTo>
                  <a:pt x="684510" y="-18400"/>
                  <a:pt x="1004623" y="28441"/>
                  <a:pt x="1130542" y="0"/>
                </a:cubicBezTo>
                <a:cubicBezTo>
                  <a:pt x="1256461" y="-28441"/>
                  <a:pt x="1423632" y="25688"/>
                  <a:pt x="1661204" y="0"/>
                </a:cubicBezTo>
                <a:cubicBezTo>
                  <a:pt x="1898776" y="-25688"/>
                  <a:pt x="2049447" y="18246"/>
                  <a:pt x="2307228" y="0"/>
                </a:cubicBezTo>
                <a:cubicBezTo>
                  <a:pt x="2312385" y="138628"/>
                  <a:pt x="2291667" y="307415"/>
                  <a:pt x="2307228" y="417698"/>
                </a:cubicBezTo>
                <a:cubicBezTo>
                  <a:pt x="2322789" y="527981"/>
                  <a:pt x="2296615" y="767924"/>
                  <a:pt x="2307228" y="873368"/>
                </a:cubicBezTo>
                <a:cubicBezTo>
                  <a:pt x="2317841" y="978812"/>
                  <a:pt x="2305238" y="1229352"/>
                  <a:pt x="2307228" y="1385997"/>
                </a:cubicBezTo>
                <a:cubicBezTo>
                  <a:pt x="2309218" y="1542642"/>
                  <a:pt x="2252800" y="1736832"/>
                  <a:pt x="2307228" y="1898626"/>
                </a:cubicBezTo>
                <a:cubicBezTo>
                  <a:pt x="2084564" y="1928694"/>
                  <a:pt x="2039952" y="1888839"/>
                  <a:pt x="1799638" y="1898626"/>
                </a:cubicBezTo>
                <a:cubicBezTo>
                  <a:pt x="1559324" y="1908413"/>
                  <a:pt x="1505861" y="1876454"/>
                  <a:pt x="1245903" y="1898626"/>
                </a:cubicBezTo>
                <a:cubicBezTo>
                  <a:pt x="985946" y="1920798"/>
                  <a:pt x="852427" y="1874590"/>
                  <a:pt x="738313" y="1898626"/>
                </a:cubicBezTo>
                <a:cubicBezTo>
                  <a:pt x="624199" y="1922662"/>
                  <a:pt x="324444" y="1861843"/>
                  <a:pt x="0" y="1898626"/>
                </a:cubicBezTo>
                <a:cubicBezTo>
                  <a:pt x="-25872" y="1752833"/>
                  <a:pt x="43284" y="1568148"/>
                  <a:pt x="0" y="1404983"/>
                </a:cubicBezTo>
                <a:cubicBezTo>
                  <a:pt x="-43284" y="1241818"/>
                  <a:pt x="9870" y="1071538"/>
                  <a:pt x="0" y="892354"/>
                </a:cubicBezTo>
                <a:cubicBezTo>
                  <a:pt x="-9870" y="713170"/>
                  <a:pt x="309" y="617246"/>
                  <a:pt x="0" y="417698"/>
                </a:cubicBezTo>
                <a:cubicBezTo>
                  <a:pt x="-309" y="218150"/>
                  <a:pt x="45802" y="127364"/>
                  <a:pt x="0" y="0"/>
                </a:cubicBezTo>
                <a:close/>
              </a:path>
              <a:path w="2307228" h="1898626" stroke="0" extrusionOk="0">
                <a:moveTo>
                  <a:pt x="0" y="0"/>
                </a:moveTo>
                <a:cubicBezTo>
                  <a:pt x="165098" y="-7727"/>
                  <a:pt x="356499" y="29693"/>
                  <a:pt x="576807" y="0"/>
                </a:cubicBezTo>
                <a:cubicBezTo>
                  <a:pt x="797115" y="-29693"/>
                  <a:pt x="896152" y="32162"/>
                  <a:pt x="1176686" y="0"/>
                </a:cubicBezTo>
                <a:cubicBezTo>
                  <a:pt x="1457220" y="-32162"/>
                  <a:pt x="1493958" y="54431"/>
                  <a:pt x="1684276" y="0"/>
                </a:cubicBezTo>
                <a:cubicBezTo>
                  <a:pt x="1874594" y="-54431"/>
                  <a:pt x="2059876" y="49887"/>
                  <a:pt x="2307228" y="0"/>
                </a:cubicBezTo>
                <a:cubicBezTo>
                  <a:pt x="2334061" y="106377"/>
                  <a:pt x="2296849" y="376113"/>
                  <a:pt x="2307228" y="512629"/>
                </a:cubicBezTo>
                <a:cubicBezTo>
                  <a:pt x="2317607" y="649145"/>
                  <a:pt x="2297200" y="801141"/>
                  <a:pt x="2307228" y="987286"/>
                </a:cubicBezTo>
                <a:cubicBezTo>
                  <a:pt x="2317256" y="1173431"/>
                  <a:pt x="2259273" y="1291190"/>
                  <a:pt x="2307228" y="1404983"/>
                </a:cubicBezTo>
                <a:cubicBezTo>
                  <a:pt x="2355183" y="1518776"/>
                  <a:pt x="2292349" y="1787849"/>
                  <a:pt x="2307228" y="1898626"/>
                </a:cubicBezTo>
                <a:cubicBezTo>
                  <a:pt x="2105995" y="1958117"/>
                  <a:pt x="1907369" y="1888029"/>
                  <a:pt x="1730421" y="1898626"/>
                </a:cubicBezTo>
                <a:cubicBezTo>
                  <a:pt x="1553473" y="1909223"/>
                  <a:pt x="1274384" y="1832514"/>
                  <a:pt x="1107469" y="1898626"/>
                </a:cubicBezTo>
                <a:cubicBezTo>
                  <a:pt x="940554" y="1964738"/>
                  <a:pt x="838791" y="1873665"/>
                  <a:pt x="576807" y="1898626"/>
                </a:cubicBezTo>
                <a:cubicBezTo>
                  <a:pt x="314823" y="1923587"/>
                  <a:pt x="279777" y="1883065"/>
                  <a:pt x="0" y="1898626"/>
                </a:cubicBezTo>
                <a:cubicBezTo>
                  <a:pt x="-41199" y="1741690"/>
                  <a:pt x="36647" y="1628517"/>
                  <a:pt x="0" y="1404983"/>
                </a:cubicBezTo>
                <a:cubicBezTo>
                  <a:pt x="-36647" y="1181449"/>
                  <a:pt x="48557" y="1177165"/>
                  <a:pt x="0" y="968299"/>
                </a:cubicBezTo>
                <a:cubicBezTo>
                  <a:pt x="-48557" y="759433"/>
                  <a:pt x="51785" y="677132"/>
                  <a:pt x="0" y="493643"/>
                </a:cubicBezTo>
                <a:cubicBezTo>
                  <a:pt x="-51785" y="310154"/>
                  <a:pt x="13427" y="195188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596133835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highlight>
                  <a:srgbClr val="FFCC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Policies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Equality Act 2010</a:t>
            </a:r>
          </a:p>
          <a:p>
            <a:pPr algn="ctr"/>
            <a:r>
              <a:rPr lang="en-GB" sz="1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(Gov UK, 2010)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&amp; Family Act 2014) </a:t>
            </a:r>
            <a:r>
              <a:rPr lang="en-GB" sz="1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(Legislation.gov.uk)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NICE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1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(NICE, 2024)</a:t>
            </a:r>
          </a:p>
          <a:p>
            <a:pPr algn="ctr"/>
            <a:endParaRPr lang="en-GB" sz="1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1BE9066-A538-57C0-D416-0616E0D1DC2E}"/>
              </a:ext>
            </a:extLst>
          </p:cNvPr>
          <p:cNvSpPr txBox="1"/>
          <p:nvPr/>
        </p:nvSpPr>
        <p:spPr>
          <a:xfrm>
            <a:off x="6119986" y="2932008"/>
            <a:ext cx="483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8)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B24B92E-62F9-E4BC-6E00-65494F1263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684" y="56770"/>
            <a:ext cx="2504679" cy="296810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39EB8E41-1F62-32C8-E3AF-72B49E11DF8D}"/>
              </a:ext>
            </a:extLst>
          </p:cNvPr>
          <p:cNvSpPr txBox="1"/>
          <p:nvPr/>
        </p:nvSpPr>
        <p:spPr>
          <a:xfrm>
            <a:off x="9470468" y="2801804"/>
            <a:ext cx="188075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ISLTS, 2025)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5D8772C-78C1-4897-6C9E-43BD8CC5F0D3}"/>
              </a:ext>
            </a:extLst>
          </p:cNvPr>
          <p:cNvSpPr/>
          <p:nvPr/>
        </p:nvSpPr>
        <p:spPr>
          <a:xfrm>
            <a:off x="9791018" y="3178099"/>
            <a:ext cx="2048432" cy="3235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CC33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/ Help </a:t>
            </a:r>
          </a:p>
        </p:txBody>
      </p:sp>
      <p:sp>
        <p:nvSpPr>
          <p:cNvPr id="35" name="Star: 4 Points 34">
            <a:extLst>
              <a:ext uri="{FF2B5EF4-FFF2-40B4-BE49-F238E27FC236}">
                <a16:creationId xmlns:a16="http://schemas.microsoft.com/office/drawing/2014/main" id="{4EFE8FF1-49D7-07ED-7CA7-8DDA223644E7}"/>
              </a:ext>
            </a:extLst>
          </p:cNvPr>
          <p:cNvSpPr/>
          <p:nvPr/>
        </p:nvSpPr>
        <p:spPr>
          <a:xfrm>
            <a:off x="11723698" y="2916204"/>
            <a:ext cx="482037" cy="685800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182A2148-54E5-FD62-A6D4-F85F8052C5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69712" y="3537023"/>
            <a:ext cx="2457450" cy="685800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AB5A4FCC-30BF-6519-DD83-3ECBA21A1F27}"/>
              </a:ext>
            </a:extLst>
          </p:cNvPr>
          <p:cNvSpPr txBox="1"/>
          <p:nvPr/>
        </p:nvSpPr>
        <p:spPr>
          <a:xfrm>
            <a:off x="9418542" y="3096936"/>
            <a:ext cx="8832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9)</a:t>
            </a: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6B2B3275-B429-1CD4-42C3-AB8BC65EFB6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85278" y="4877034"/>
            <a:ext cx="1537040" cy="590728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0551A5C9-EAA2-E9FF-F6C4-01E3193CD318}"/>
              </a:ext>
            </a:extLst>
          </p:cNvPr>
          <p:cNvSpPr txBox="1"/>
          <p:nvPr/>
        </p:nvSpPr>
        <p:spPr>
          <a:xfrm>
            <a:off x="9867146" y="3988408"/>
            <a:ext cx="22385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(Birth Injury Justice </a:t>
            </a:r>
            <a:r>
              <a:rPr lang="en-GB" sz="1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1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4EDF6D4-0E56-37BE-3DB7-80F5634B64C3}"/>
              </a:ext>
            </a:extLst>
          </p:cNvPr>
          <p:cNvSpPr txBox="1"/>
          <p:nvPr/>
        </p:nvSpPr>
        <p:spPr>
          <a:xfrm>
            <a:off x="10487284" y="4826971"/>
            <a:ext cx="12165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(Scope. 2019)</a:t>
            </a: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E8A2C1C0-3BE3-83A1-FC28-C74AA67D30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96465" y="4232098"/>
            <a:ext cx="1318807" cy="532150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AD78EB5D-3DEB-B258-D1E7-68D445A74373}"/>
              </a:ext>
            </a:extLst>
          </p:cNvPr>
          <p:cNvSpPr txBox="1"/>
          <p:nvPr/>
        </p:nvSpPr>
        <p:spPr>
          <a:xfrm>
            <a:off x="10487284" y="4543485"/>
            <a:ext cx="115149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(NHS, 2023)</a:t>
            </a:r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08C25078-6B44-FC7D-516D-F5D348D93E4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58695" y="5624968"/>
            <a:ext cx="1880755" cy="941095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CF6C54B2-E5FD-FBC0-4F6A-C5E51D8CF494}"/>
              </a:ext>
            </a:extLst>
          </p:cNvPr>
          <p:cNvSpPr txBox="1"/>
          <p:nvPr/>
        </p:nvSpPr>
        <p:spPr>
          <a:xfrm>
            <a:off x="10487284" y="6319842"/>
            <a:ext cx="167526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  <a:r>
              <a:rPr lang="en-GB" sz="1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(Group, C.H., 2025)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D06CAA4B-0A50-3484-6CCA-9A4B406FE234}"/>
              </a:ext>
            </a:extLst>
          </p:cNvPr>
          <p:cNvSpPr/>
          <p:nvPr/>
        </p:nvSpPr>
        <p:spPr>
          <a:xfrm>
            <a:off x="226919" y="1252564"/>
            <a:ext cx="3191361" cy="119608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Dyskinetic Cerebral Palsy (CP)</a:t>
            </a:r>
          </a:p>
          <a:p>
            <a:pPr algn="ctr"/>
            <a:r>
              <a:rPr lang="en-GB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Involuntary movements due to brain damage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E7C1D18-57E2-36B0-96AA-3743D3FD126E}"/>
              </a:ext>
            </a:extLst>
          </p:cNvPr>
          <p:cNvSpPr txBox="1"/>
          <p:nvPr/>
        </p:nvSpPr>
        <p:spPr>
          <a:xfrm>
            <a:off x="-53175" y="1216805"/>
            <a:ext cx="561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74C26C-CDF6-C310-50AF-8201F59BFF98}"/>
              </a:ext>
            </a:extLst>
          </p:cNvPr>
          <p:cNvSpPr txBox="1"/>
          <p:nvPr/>
        </p:nvSpPr>
        <p:spPr>
          <a:xfrm>
            <a:off x="99521" y="4321311"/>
            <a:ext cx="436015" cy="3787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963FCFE-FD9C-CA18-6DE9-33ACFE8B2AB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71406" y="4935808"/>
            <a:ext cx="2726941" cy="168383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648FC48-AE04-B0E7-32F0-4598390B963A}"/>
              </a:ext>
            </a:extLst>
          </p:cNvPr>
          <p:cNvSpPr txBox="1"/>
          <p:nvPr/>
        </p:nvSpPr>
        <p:spPr>
          <a:xfrm>
            <a:off x="5369693" y="4990271"/>
            <a:ext cx="8246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(Health, 2016)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2346CD-BEB7-6074-75C3-3725215492E7}"/>
              </a:ext>
            </a:extLst>
          </p:cNvPr>
          <p:cNvSpPr txBox="1"/>
          <p:nvPr/>
        </p:nvSpPr>
        <p:spPr>
          <a:xfrm>
            <a:off x="8266829" y="6048114"/>
            <a:ext cx="161381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  <a:r>
              <a:rPr lang="en-GB" sz="11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(Group, C.H., 2025)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AB3CC97-8198-15B1-7A5A-E19BFA812EBB}"/>
              </a:ext>
            </a:extLst>
          </p:cNvPr>
          <p:cNvSpPr txBox="1"/>
          <p:nvPr/>
        </p:nvSpPr>
        <p:spPr>
          <a:xfrm>
            <a:off x="536201" y="2278662"/>
            <a:ext cx="239450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‌(Cerebral Palsy </a:t>
            </a:r>
            <a:r>
              <a:rPr lang="en-GB" sz="9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</a:t>
            </a:r>
            <a:r>
              <a:rPr lang="en-GB" sz="9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Network, </a:t>
            </a:r>
            <a:r>
              <a:rPr lang="en-GB" sz="9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2024)</a:t>
            </a:r>
          </a:p>
        </p:txBody>
      </p:sp>
    </p:spTree>
    <p:extLst>
      <p:ext uri="{BB962C8B-B14F-4D97-AF65-F5344CB8AC3E}">
        <p14:creationId xmlns:p14="http://schemas.microsoft.com/office/powerpoint/2010/main" val="10555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155EDC9-D844-2820-7A5F-BAB9B1D038D1}"/>
              </a:ext>
            </a:extLst>
          </p:cNvPr>
          <p:cNvSpPr txBox="1"/>
          <p:nvPr/>
        </p:nvSpPr>
        <p:spPr>
          <a:xfrm>
            <a:off x="72736" y="93518"/>
            <a:ext cx="1192876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‌‌Cerebral Palsy Guidance. (2025).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Cerebral Palsy Cure.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https://cerebralpalsyguidance.com/cerebral-palsy/treatment/cure/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 19 October 2025).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‌Cerebral Palsy Research Network. (2024).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Dyskinetic Cerebral Palsy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https://cprn.org/dyskinetic-cerebral-palsy/#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12 October 2025).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 Birth Injuries. (n.d.).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Empowering &amp; Educating Families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https://www.childbirthinjuries.com/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13 October 2025).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‌‌Child Birth Injuries. (n.d.).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Dyskinetic Cerebral Palsy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https://www.childbirthinjuries.com/cerebral-palsy/types/dyskinetic/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 13 October 2025).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GOV.UK (2010).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Equality Act 2010 Guidance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https://assets.publishing.service.gov.uk/media/5a80dcc8ed915d74e6230df4/Equality_Act_2010-disability_definition.pdf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 16 October 2025).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‌GOV.UK (2014). Children and Families Act 2014. Available at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https://www.legislation.gov.uk/ukpga/2014/6/part/3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 16 October 2025)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Graham, D., Aquilina, K., Cawker, S., Paget, S.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Wimalasundera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N. (2016). Single-level selective dorsal rhizotomy for spastic cerebral palsy.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Spine Surgery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2(3), pp.195–201. 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https://doi.org/10.21037/jss.2016.08.08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‌Group, C.H. (2025).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Cerebral Palsy Rehabilitation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https://www.circlehealthgroup.co.uk/circle-rehabilitation-birmingham/cerebral-palsy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15 October 2025).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54CFE1-4260-4695-88B4-177F0E607E54}"/>
              </a:ext>
            </a:extLst>
          </p:cNvPr>
          <p:cNvSpPr txBox="1"/>
          <p:nvPr/>
        </p:nvSpPr>
        <p:spPr>
          <a:xfrm>
            <a:off x="4062845" y="311565"/>
            <a:ext cx="277437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3423171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7FD043D-6B7B-83D3-25C8-1F6462A5A0E5}"/>
              </a:ext>
            </a:extLst>
          </p:cNvPr>
          <p:cNvSpPr txBox="1"/>
          <p:nvPr/>
        </p:nvSpPr>
        <p:spPr>
          <a:xfrm>
            <a:off x="240722" y="197346"/>
            <a:ext cx="11876809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‌9. 	NICE (2024). Available at: 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https://cks.nice.org.uk/topics/cerebral-palsy/references/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 19 October 	2025).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10. 	Independent Speech and Language Therapy Services Ltd. (2025).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Cerebral Palsy &amp; Communication 	Difficulties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https://islts.co.uk/speech-and-language-therapy-services-for-children/cerebral- 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	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palsy-</a:t>
            </a:r>
            <a:r>
              <a:rPr lang="en-GB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	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and-communication/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 10 October 2025).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11. 	‌Kidshealth.org. (2018).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Dyskinetic Cerebral Palsy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https://kidshealth.org/en/parents/dyskinetic-</a:t>
            </a:r>
            <a:r>
              <a:rPr lang="en-GB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	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cp.html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 11 October 2025)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12. 	‌Lee, J. (2024).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AWH Solicitors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https://awhsolicitors.co.uk/articles/medical-negligence/the-latest-</a:t>
            </a:r>
            <a:r>
              <a:rPr lang="en-GB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	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cerebral-palsy-statistics-uk/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19 October 2025).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13. 	Li, X. and Arya, K. (2021).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Athetoid Cerebral Palsy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PubMed. Available at: 	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https://www.ncbi.nlm.nih.gov/books/NBK563160/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 13 October 2025).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14. 	NHS (2023).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Overview - Cerebral Palsy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NHS. Available at: 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https://www.nhs.uk/conditions/cerebral-palsy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(Accessed 10 October 2025).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15. 	Scope (2019).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Home Disability charity Scope 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https://www.scope.org.uk/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Accessed 15 	October 2025).</a:t>
            </a:r>
          </a:p>
          <a:p>
            <a:pPr marL="342900" lvl="0" indent="-342900">
              <a:buAutoNum type="arabicPeriod" startAt="16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‌Smith, K.J., Burke, J., Lawrence, R., Oputa, E. and Bailey, R. (2025).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experience of cerebral palsy stigma 	amongst adults living in the UK and Ireland.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https://doi.org/10.1371/journal.pone.0331562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</a:p>
          <a:p>
            <a:pPr marL="342900" lvl="0" indent="-342900">
              <a:buAutoNum type="arabicPeriod" startAt="16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FF‌Uribe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S. (2022).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Cerebral Palsy from Birth Injury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https://www.birthinjuryguide.org/birth-injury-types/cerebral-palsy/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18 October 2025).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18. 	 Osmosis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(n.d.).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Cerebral palsy: Video, Anatomy, Definition &amp; Function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	</a:t>
            </a:r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https://www.osmosis.org/learn/Cerebral_palsy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 10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270041712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186</TotalTime>
  <Words>1015</Words>
  <Application>Microsoft Office PowerPoint</Application>
  <PresentationFormat>Widescreen</PresentationFormat>
  <Paragraphs>102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Facet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Muneer, Nighat (Connected Customer Xperience, D&amp;LB)</dc:creator>
  <cp:lastModifiedBy>Muneer, Nighat (Connected Customer Xperience, D&amp;LB)</cp:lastModifiedBy>
  <cp:revision>14</cp:revision>
  <dcterms:created xsi:type="dcterms:W3CDTF">2025-11-01T11:16:36Z</dcterms:created>
  <dcterms:modified xsi:type="dcterms:W3CDTF">2025-11-02T13:07:14Z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8a09d0b2-6d33-4c82-936b-54b95b5f3a9b_Enabled">
    <vt:lpwstr>true</vt:lpwstr>
  </property>
  <property fmtid="{D5CDD505-2E9C-101B-9397-08002B2CF9AE}" pid="3" name="MSIP_Label_8a09d0b2-6d33-4c82-936b-54b95b5f3a9b_SetDate">
    <vt:lpwstr>2025-11-01T12:43:57Z</vt:lpwstr>
  </property>
  <property fmtid="{D5CDD505-2E9C-101B-9397-08002B2CF9AE}" pid="4" name="MSIP_Label_8a09d0b2-6d33-4c82-936b-54b95b5f3a9b_Method">
    <vt:lpwstr>Privileged</vt:lpwstr>
  </property>
  <property fmtid="{D5CDD505-2E9C-101B-9397-08002B2CF9AE}" pid="5" name="MSIP_Label_8a09d0b2-6d33-4c82-936b-54b95b5f3a9b_Name">
    <vt:lpwstr>Public1</vt:lpwstr>
  </property>
  <property fmtid="{D5CDD505-2E9C-101B-9397-08002B2CF9AE}" pid="6" name="MSIP_Label_8a09d0b2-6d33-4c82-936b-54b95b5f3a9b_SiteId">
    <vt:lpwstr>7c917db0-71f2-438e-9554-388ffcab8764</vt:lpwstr>
  </property>
  <property fmtid="{D5CDD505-2E9C-101B-9397-08002B2CF9AE}" pid="7" name="MSIP_Label_8a09d0b2-6d33-4c82-936b-54b95b5f3a9b_ActionId">
    <vt:lpwstr>7146dd87-2883-4631-b635-5b09852c13b5</vt:lpwstr>
  </property>
  <property fmtid="{D5CDD505-2E9C-101B-9397-08002B2CF9AE}" pid="8" name="MSIP_Label_8a09d0b2-6d33-4c82-936b-54b95b5f3a9b_ContentBits">
    <vt:lpwstr>0</vt:lpwstr>
  </property>
  <property fmtid="{D5CDD505-2E9C-101B-9397-08002B2CF9AE}" pid="9" name="MSIP_Label_8a09d0b2-6d33-4c82-936b-54b95b5f3a9b_Tag">
    <vt:lpwstr>10, 0, 1, 1</vt:lpwstr>
  </property>
</Properties>
</file>