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58" r:id="rId4"/>
    <p:sldId id="259" r:id="rId5"/>
    <p:sldId id="260" r:id="rId6"/>
    <p:sldId id="262" r:id="rId7"/>
    <p:sldId id="263" r:id="rId8"/>
    <p:sldId id="264" r:id="rId9"/>
    <p:sldId id="265" r:id="rId10"/>
    <p:sldId id="267" r:id="rId11"/>
    <p:sldId id="269" r:id="rId12"/>
    <p:sldId id="266" r:id="rId13"/>
    <p:sldId id="268" r:id="rId14"/>
    <p:sldId id="270" r:id="rId15"/>
    <p:sldId id="271"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C2E3B-3B36-4085-A5FE-CB0F72909E0F}" v="39" dt="2024-12-08T23:21:57.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660"/>
  </p:normalViewPr>
  <p:slideViewPr>
    <p:cSldViewPr snapToGrid="0">
      <p:cViewPr varScale="1">
        <p:scale>
          <a:sx n="60" d="100"/>
          <a:sy n="60" d="100"/>
        </p:scale>
        <p:origin x="96"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yran Woods" userId="287115afd6e9a536" providerId="LiveId" clId="{35DC2E3B-3B36-4085-A5FE-CB0F72909E0F}"/>
    <pc:docChg chg="undo custSel addSld delSld modSld sldOrd">
      <pc:chgData name="Kyran Woods" userId="287115afd6e9a536" providerId="LiveId" clId="{35DC2E3B-3B36-4085-A5FE-CB0F72909E0F}" dt="2024-12-08T23:21:57.963" v="3354" actId="27636"/>
      <pc:docMkLst>
        <pc:docMk/>
      </pc:docMkLst>
      <pc:sldChg chg="add del">
        <pc:chgData name="Kyran Woods" userId="287115afd6e9a536" providerId="LiveId" clId="{35DC2E3B-3B36-4085-A5FE-CB0F72909E0F}" dt="2024-12-08T22:48:39.905" v="2588" actId="47"/>
        <pc:sldMkLst>
          <pc:docMk/>
          <pc:sldMk cId="2597135377" sldId="257"/>
        </pc:sldMkLst>
      </pc:sldChg>
      <pc:sldChg chg="modSp mod">
        <pc:chgData name="Kyran Woods" userId="287115afd6e9a536" providerId="LiveId" clId="{35DC2E3B-3B36-4085-A5FE-CB0F72909E0F}" dt="2024-12-08T21:31:24.157" v="108" actId="20577"/>
        <pc:sldMkLst>
          <pc:docMk/>
          <pc:sldMk cId="1810025113" sldId="264"/>
        </pc:sldMkLst>
        <pc:spChg chg="mod">
          <ac:chgData name="Kyran Woods" userId="287115afd6e9a536" providerId="LiveId" clId="{35DC2E3B-3B36-4085-A5FE-CB0F72909E0F}" dt="2024-12-08T21:31:24.157" v="108" actId="20577"/>
          <ac:spMkLst>
            <pc:docMk/>
            <pc:sldMk cId="1810025113" sldId="264"/>
            <ac:spMk id="3" creationId="{C906BFBD-729A-027A-07AE-F87901171EA2}"/>
          </ac:spMkLst>
        </pc:spChg>
      </pc:sldChg>
      <pc:sldChg chg="modSp new mod">
        <pc:chgData name="Kyran Woods" userId="287115afd6e9a536" providerId="LiveId" clId="{35DC2E3B-3B36-4085-A5FE-CB0F72909E0F}" dt="2024-12-08T21:50:03.597" v="772" actId="27636"/>
        <pc:sldMkLst>
          <pc:docMk/>
          <pc:sldMk cId="476199520" sldId="265"/>
        </pc:sldMkLst>
        <pc:spChg chg="mod">
          <ac:chgData name="Kyran Woods" userId="287115afd6e9a536" providerId="LiveId" clId="{35DC2E3B-3B36-4085-A5FE-CB0F72909E0F}" dt="2024-12-08T21:32:15.707" v="152" actId="122"/>
          <ac:spMkLst>
            <pc:docMk/>
            <pc:sldMk cId="476199520" sldId="265"/>
            <ac:spMk id="2" creationId="{A28BFE6E-AC5F-033C-26AE-A9DED1B8AC46}"/>
          </ac:spMkLst>
        </pc:spChg>
        <pc:spChg chg="mod">
          <ac:chgData name="Kyran Woods" userId="287115afd6e9a536" providerId="LiveId" clId="{35DC2E3B-3B36-4085-A5FE-CB0F72909E0F}" dt="2024-12-08T21:50:03.597" v="772" actId="27636"/>
          <ac:spMkLst>
            <pc:docMk/>
            <pc:sldMk cId="476199520" sldId="265"/>
            <ac:spMk id="3" creationId="{FAD00487-3745-FB24-2D5B-0C53D269C733}"/>
          </ac:spMkLst>
        </pc:spChg>
        <pc:spChg chg="mod">
          <ac:chgData name="Kyran Woods" userId="287115afd6e9a536" providerId="LiveId" clId="{35DC2E3B-3B36-4085-A5FE-CB0F72909E0F}" dt="2024-12-08T21:50:03.597" v="771" actId="27636"/>
          <ac:spMkLst>
            <pc:docMk/>
            <pc:sldMk cId="476199520" sldId="265"/>
            <ac:spMk id="4" creationId="{87E65581-E38D-C1DC-6B99-31BB446F3E47}"/>
          </ac:spMkLst>
        </pc:spChg>
      </pc:sldChg>
      <pc:sldChg chg="modSp new mod">
        <pc:chgData name="Kyran Woods" userId="287115afd6e9a536" providerId="LiveId" clId="{35DC2E3B-3B36-4085-A5FE-CB0F72909E0F}" dt="2024-12-08T22:22:05.781" v="1731" actId="20577"/>
        <pc:sldMkLst>
          <pc:docMk/>
          <pc:sldMk cId="2977141589" sldId="266"/>
        </pc:sldMkLst>
        <pc:spChg chg="mod">
          <ac:chgData name="Kyran Woods" userId="287115afd6e9a536" providerId="LiveId" clId="{35DC2E3B-3B36-4085-A5FE-CB0F72909E0F}" dt="2024-12-08T21:50:45.529" v="817" actId="122"/>
          <ac:spMkLst>
            <pc:docMk/>
            <pc:sldMk cId="2977141589" sldId="266"/>
            <ac:spMk id="2" creationId="{0DA3BE03-AE0F-0468-2673-141D8D7CE4BD}"/>
          </ac:spMkLst>
        </pc:spChg>
        <pc:spChg chg="mod">
          <ac:chgData name="Kyran Woods" userId="287115afd6e9a536" providerId="LiveId" clId="{35DC2E3B-3B36-4085-A5FE-CB0F72909E0F}" dt="2024-12-08T22:19:20.486" v="1673" actId="20577"/>
          <ac:spMkLst>
            <pc:docMk/>
            <pc:sldMk cId="2977141589" sldId="266"/>
            <ac:spMk id="3" creationId="{D15F1E0F-723E-502B-31BB-C21455C4850B}"/>
          </ac:spMkLst>
        </pc:spChg>
        <pc:spChg chg="mod">
          <ac:chgData name="Kyran Woods" userId="287115afd6e9a536" providerId="LiveId" clId="{35DC2E3B-3B36-4085-A5FE-CB0F72909E0F}" dt="2024-12-08T22:22:05.781" v="1731" actId="20577"/>
          <ac:spMkLst>
            <pc:docMk/>
            <pc:sldMk cId="2977141589" sldId="266"/>
            <ac:spMk id="4" creationId="{B1712226-F68E-3142-B53E-725AB367D1A5}"/>
          </ac:spMkLst>
        </pc:spChg>
      </pc:sldChg>
      <pc:sldChg chg="modSp new mod">
        <pc:chgData name="Kyran Woods" userId="287115afd6e9a536" providerId="LiveId" clId="{35DC2E3B-3B36-4085-A5FE-CB0F72909E0F}" dt="2024-12-08T22:05:38.779" v="1454" actId="20577"/>
        <pc:sldMkLst>
          <pc:docMk/>
          <pc:sldMk cId="1506459377" sldId="267"/>
        </pc:sldMkLst>
        <pc:spChg chg="mod">
          <ac:chgData name="Kyran Woods" userId="287115afd6e9a536" providerId="LiveId" clId="{35DC2E3B-3B36-4085-A5FE-CB0F72909E0F}" dt="2024-12-08T21:56:45.238" v="851" actId="20577"/>
          <ac:spMkLst>
            <pc:docMk/>
            <pc:sldMk cId="1506459377" sldId="267"/>
            <ac:spMk id="2" creationId="{81725F6C-2015-422C-FFB3-5B2D266FBA46}"/>
          </ac:spMkLst>
        </pc:spChg>
        <pc:spChg chg="mod">
          <ac:chgData name="Kyran Woods" userId="287115afd6e9a536" providerId="LiveId" clId="{35DC2E3B-3B36-4085-A5FE-CB0F72909E0F}" dt="2024-12-08T22:03:20.036" v="1211" actId="20577"/>
          <ac:spMkLst>
            <pc:docMk/>
            <pc:sldMk cId="1506459377" sldId="267"/>
            <ac:spMk id="3" creationId="{08845DE9-2F88-1894-7AF4-94B0E554D3C1}"/>
          </ac:spMkLst>
        </pc:spChg>
        <pc:spChg chg="mod">
          <ac:chgData name="Kyran Woods" userId="287115afd6e9a536" providerId="LiveId" clId="{35DC2E3B-3B36-4085-A5FE-CB0F72909E0F}" dt="2024-12-08T22:05:38.779" v="1454" actId="20577"/>
          <ac:spMkLst>
            <pc:docMk/>
            <pc:sldMk cId="1506459377" sldId="267"/>
            <ac:spMk id="4" creationId="{3C07D6DD-A9CF-140F-9B1B-B5234917B851}"/>
          </ac:spMkLst>
        </pc:spChg>
      </pc:sldChg>
      <pc:sldChg chg="modSp new mod">
        <pc:chgData name="Kyran Woods" userId="287115afd6e9a536" providerId="LiveId" clId="{35DC2E3B-3B36-4085-A5FE-CB0F72909E0F}" dt="2024-12-08T22:29:31.669" v="2104" actId="20577"/>
        <pc:sldMkLst>
          <pc:docMk/>
          <pc:sldMk cId="537805269" sldId="268"/>
        </pc:sldMkLst>
        <pc:spChg chg="mod">
          <ac:chgData name="Kyran Woods" userId="287115afd6e9a536" providerId="LiveId" clId="{35DC2E3B-3B36-4085-A5FE-CB0F72909E0F}" dt="2024-12-08T22:22:38.245" v="1750" actId="20577"/>
          <ac:spMkLst>
            <pc:docMk/>
            <pc:sldMk cId="537805269" sldId="268"/>
            <ac:spMk id="2" creationId="{F78C6926-6C2C-8F07-0684-41633D03C6C3}"/>
          </ac:spMkLst>
        </pc:spChg>
        <pc:spChg chg="mod">
          <ac:chgData name="Kyran Woods" userId="287115afd6e9a536" providerId="LiveId" clId="{35DC2E3B-3B36-4085-A5FE-CB0F72909E0F}" dt="2024-12-08T22:29:31.669" v="2104" actId="20577"/>
          <ac:spMkLst>
            <pc:docMk/>
            <pc:sldMk cId="537805269" sldId="268"/>
            <ac:spMk id="3" creationId="{E58AA313-F225-F96B-00F4-B8CD69EF458E}"/>
          </ac:spMkLst>
        </pc:spChg>
      </pc:sldChg>
      <pc:sldChg chg="modSp new mod ord">
        <pc:chgData name="Kyran Woods" userId="287115afd6e9a536" providerId="LiveId" clId="{35DC2E3B-3B36-4085-A5FE-CB0F72909E0F}" dt="2024-12-08T22:47:39.930" v="2583"/>
        <pc:sldMkLst>
          <pc:docMk/>
          <pc:sldMk cId="343880216" sldId="269"/>
        </pc:sldMkLst>
        <pc:spChg chg="mod">
          <ac:chgData name="Kyran Woods" userId="287115afd6e9a536" providerId="LiveId" clId="{35DC2E3B-3B36-4085-A5FE-CB0F72909E0F}" dt="2024-12-08T22:40:38.687" v="2185" actId="122"/>
          <ac:spMkLst>
            <pc:docMk/>
            <pc:sldMk cId="343880216" sldId="269"/>
            <ac:spMk id="2" creationId="{59CB6FE3-83A4-805A-5678-826C44474325}"/>
          </ac:spMkLst>
        </pc:spChg>
        <pc:spChg chg="mod">
          <ac:chgData name="Kyran Woods" userId="287115afd6e9a536" providerId="LiveId" clId="{35DC2E3B-3B36-4085-A5FE-CB0F72909E0F}" dt="2024-12-08T22:46:27.776" v="2581" actId="20577"/>
          <ac:spMkLst>
            <pc:docMk/>
            <pc:sldMk cId="343880216" sldId="269"/>
            <ac:spMk id="3" creationId="{2DC205FD-A197-04DB-21CA-51F703E87CDF}"/>
          </ac:spMkLst>
        </pc:spChg>
        <pc:spChg chg="mod">
          <ac:chgData name="Kyran Woods" userId="287115afd6e9a536" providerId="LiveId" clId="{35DC2E3B-3B36-4085-A5FE-CB0F72909E0F}" dt="2024-12-08T22:45:15.933" v="2541" actId="27636"/>
          <ac:spMkLst>
            <pc:docMk/>
            <pc:sldMk cId="343880216" sldId="269"/>
            <ac:spMk id="4" creationId="{BA42C03E-72AB-A4F7-CA97-F7B4086FF60A}"/>
          </ac:spMkLst>
        </pc:spChg>
      </pc:sldChg>
      <pc:sldChg chg="addSp delSp modSp new add del mod modClrScheme chgLayout">
        <pc:chgData name="Kyran Woods" userId="287115afd6e9a536" providerId="LiveId" clId="{35DC2E3B-3B36-4085-A5FE-CB0F72909E0F}" dt="2024-12-08T22:58:57.895" v="3242" actId="20577"/>
        <pc:sldMkLst>
          <pc:docMk/>
          <pc:sldMk cId="994792231" sldId="270"/>
        </pc:sldMkLst>
        <pc:spChg chg="del">
          <ac:chgData name="Kyran Woods" userId="287115afd6e9a536" providerId="LiveId" clId="{35DC2E3B-3B36-4085-A5FE-CB0F72909E0F}" dt="2024-12-08T22:48:05.737" v="2585" actId="700"/>
          <ac:spMkLst>
            <pc:docMk/>
            <pc:sldMk cId="994792231" sldId="270"/>
            <ac:spMk id="2" creationId="{8F6F26D3-92BE-80BE-B6DA-D5750341AE77}"/>
          </ac:spMkLst>
        </pc:spChg>
        <pc:spChg chg="del">
          <ac:chgData name="Kyran Woods" userId="287115afd6e9a536" providerId="LiveId" clId="{35DC2E3B-3B36-4085-A5FE-CB0F72909E0F}" dt="2024-12-08T22:48:05.737" v="2585" actId="700"/>
          <ac:spMkLst>
            <pc:docMk/>
            <pc:sldMk cId="994792231" sldId="270"/>
            <ac:spMk id="3" creationId="{2E2DC37B-47EF-3DD3-DFF9-BA0FC7D4790C}"/>
          </ac:spMkLst>
        </pc:spChg>
        <pc:spChg chg="del">
          <ac:chgData name="Kyran Woods" userId="287115afd6e9a536" providerId="LiveId" clId="{35DC2E3B-3B36-4085-A5FE-CB0F72909E0F}" dt="2024-12-08T22:48:05.737" v="2585" actId="700"/>
          <ac:spMkLst>
            <pc:docMk/>
            <pc:sldMk cId="994792231" sldId="270"/>
            <ac:spMk id="4" creationId="{91B15BC7-0ECA-D3BC-5DE2-D035A38F1B48}"/>
          </ac:spMkLst>
        </pc:spChg>
        <pc:spChg chg="add mod">
          <ac:chgData name="Kyran Woods" userId="287115afd6e9a536" providerId="LiveId" clId="{35DC2E3B-3B36-4085-A5FE-CB0F72909E0F}" dt="2024-12-08T22:49:11.415" v="2591" actId="14100"/>
          <ac:spMkLst>
            <pc:docMk/>
            <pc:sldMk cId="994792231" sldId="270"/>
            <ac:spMk id="5" creationId="{A4D64FAF-E88E-E88A-4AB0-533F9AB8C007}"/>
          </ac:spMkLst>
        </pc:spChg>
        <pc:spChg chg="mod">
          <ac:chgData name="Kyran Woods" userId="287115afd6e9a536" providerId="LiveId" clId="{35DC2E3B-3B36-4085-A5FE-CB0F72909E0F}" dt="2024-12-08T22:49:11.415" v="2591" actId="14100"/>
          <ac:spMkLst>
            <pc:docMk/>
            <pc:sldMk cId="994792231" sldId="270"/>
            <ac:spMk id="8" creationId="{05890CD4-C57F-6F21-57E6-2137CFE3DA09}"/>
          </ac:spMkLst>
        </pc:spChg>
        <pc:spChg chg="mod">
          <ac:chgData name="Kyran Woods" userId="287115afd6e9a536" providerId="LiveId" clId="{35DC2E3B-3B36-4085-A5FE-CB0F72909E0F}" dt="2024-12-08T22:49:11.415" v="2591" actId="14100"/>
          <ac:spMkLst>
            <pc:docMk/>
            <pc:sldMk cId="994792231" sldId="270"/>
            <ac:spMk id="12" creationId="{3AEAD475-A222-58A0-B9AC-924B2FD6B58F}"/>
          </ac:spMkLst>
        </pc:spChg>
        <pc:spChg chg="mod">
          <ac:chgData name="Kyran Woods" userId="287115afd6e9a536" providerId="LiveId" clId="{35DC2E3B-3B36-4085-A5FE-CB0F72909E0F}" dt="2024-12-08T22:49:11.415" v="2591" actId="14100"/>
          <ac:spMkLst>
            <pc:docMk/>
            <pc:sldMk cId="994792231" sldId="270"/>
            <ac:spMk id="13" creationId="{056B3809-BB1D-9A5A-A741-687E0EAD88CD}"/>
          </ac:spMkLst>
        </pc:spChg>
        <pc:spChg chg="mod">
          <ac:chgData name="Kyran Woods" userId="287115afd6e9a536" providerId="LiveId" clId="{35DC2E3B-3B36-4085-A5FE-CB0F72909E0F}" dt="2024-12-08T22:49:11.415" v="2591" actId="14100"/>
          <ac:spMkLst>
            <pc:docMk/>
            <pc:sldMk cId="994792231" sldId="270"/>
            <ac:spMk id="14" creationId="{EBB44906-9AA0-BD69-98BD-37CCEB46FC3F}"/>
          </ac:spMkLst>
        </pc:spChg>
        <pc:spChg chg="mod">
          <ac:chgData name="Kyran Woods" userId="287115afd6e9a536" providerId="LiveId" clId="{35DC2E3B-3B36-4085-A5FE-CB0F72909E0F}" dt="2024-12-08T22:49:11.415" v="2591" actId="14100"/>
          <ac:spMkLst>
            <pc:docMk/>
            <pc:sldMk cId="994792231" sldId="270"/>
            <ac:spMk id="15" creationId="{831CBD28-CB20-723C-3862-D0DC54A4E47B}"/>
          </ac:spMkLst>
        </pc:spChg>
        <pc:spChg chg="mod">
          <ac:chgData name="Kyran Woods" userId="287115afd6e9a536" providerId="LiveId" clId="{35DC2E3B-3B36-4085-A5FE-CB0F72909E0F}" dt="2024-12-08T22:49:11.415" v="2591" actId="14100"/>
          <ac:spMkLst>
            <pc:docMk/>
            <pc:sldMk cId="994792231" sldId="270"/>
            <ac:spMk id="16" creationId="{B7A470F4-5A7B-8B7D-232E-9EE73CB3AB8E}"/>
          </ac:spMkLst>
        </pc:spChg>
        <pc:spChg chg="mod">
          <ac:chgData name="Kyran Woods" userId="287115afd6e9a536" providerId="LiveId" clId="{35DC2E3B-3B36-4085-A5FE-CB0F72909E0F}" dt="2024-12-08T22:58:57.895" v="3242" actId="20577"/>
          <ac:spMkLst>
            <pc:docMk/>
            <pc:sldMk cId="994792231" sldId="270"/>
            <ac:spMk id="17" creationId="{F1956DEF-579E-83E9-94CB-57E17E206E64}"/>
          </ac:spMkLst>
        </pc:spChg>
        <pc:spChg chg="mod">
          <ac:chgData name="Kyran Woods" userId="287115afd6e9a536" providerId="LiveId" clId="{35DC2E3B-3B36-4085-A5FE-CB0F72909E0F}" dt="2024-12-08T22:49:11.415" v="2591" actId="14100"/>
          <ac:spMkLst>
            <pc:docMk/>
            <pc:sldMk cId="994792231" sldId="270"/>
            <ac:spMk id="18" creationId="{38D14FD2-888E-28AC-6988-A4692BA4D183}"/>
          </ac:spMkLst>
        </pc:spChg>
        <pc:spChg chg="mod">
          <ac:chgData name="Kyran Woods" userId="287115afd6e9a536" providerId="LiveId" clId="{35DC2E3B-3B36-4085-A5FE-CB0F72909E0F}" dt="2024-12-08T22:49:11.415" v="2591" actId="14100"/>
          <ac:spMkLst>
            <pc:docMk/>
            <pc:sldMk cId="994792231" sldId="270"/>
            <ac:spMk id="19" creationId="{64DCCF1B-1262-5004-8B6B-A63F116C9E32}"/>
          </ac:spMkLst>
        </pc:spChg>
        <pc:spChg chg="mod">
          <ac:chgData name="Kyran Woods" userId="287115afd6e9a536" providerId="LiveId" clId="{35DC2E3B-3B36-4085-A5FE-CB0F72909E0F}" dt="2024-12-08T22:49:11.415" v="2591" actId="14100"/>
          <ac:spMkLst>
            <pc:docMk/>
            <pc:sldMk cId="994792231" sldId="270"/>
            <ac:spMk id="20" creationId="{13F71458-5385-741E-35D8-79BEE74DADEE}"/>
          </ac:spMkLst>
        </pc:spChg>
        <pc:spChg chg="mod">
          <ac:chgData name="Kyran Woods" userId="287115afd6e9a536" providerId="LiveId" clId="{35DC2E3B-3B36-4085-A5FE-CB0F72909E0F}" dt="2024-12-08T22:49:11.415" v="2591" actId="14100"/>
          <ac:spMkLst>
            <pc:docMk/>
            <pc:sldMk cId="994792231" sldId="270"/>
            <ac:spMk id="21" creationId="{135C3C45-F270-7599-73E1-309E7071ED5C}"/>
          </ac:spMkLst>
        </pc:spChg>
        <pc:spChg chg="mod">
          <ac:chgData name="Kyran Woods" userId="287115afd6e9a536" providerId="LiveId" clId="{35DC2E3B-3B36-4085-A5FE-CB0F72909E0F}" dt="2024-12-08T22:49:11.415" v="2591" actId="14100"/>
          <ac:spMkLst>
            <pc:docMk/>
            <pc:sldMk cId="994792231" sldId="270"/>
            <ac:spMk id="22" creationId="{D6CB7AD4-6311-11B1-C648-7ED1A11EAE31}"/>
          </ac:spMkLst>
        </pc:spChg>
        <pc:spChg chg="mod">
          <ac:chgData name="Kyran Woods" userId="287115afd6e9a536" providerId="LiveId" clId="{35DC2E3B-3B36-4085-A5FE-CB0F72909E0F}" dt="2024-12-08T22:49:11.415" v="2591" actId="14100"/>
          <ac:spMkLst>
            <pc:docMk/>
            <pc:sldMk cId="994792231" sldId="270"/>
            <ac:spMk id="24" creationId="{F6F0CB44-A3FB-6BAE-8A81-6B80D6AA6B1F}"/>
          </ac:spMkLst>
        </pc:spChg>
        <pc:spChg chg="mod">
          <ac:chgData name="Kyran Woods" userId="287115afd6e9a536" providerId="LiveId" clId="{35DC2E3B-3B36-4085-A5FE-CB0F72909E0F}" dt="2024-12-08T22:49:11.415" v="2591" actId="14100"/>
          <ac:spMkLst>
            <pc:docMk/>
            <pc:sldMk cId="994792231" sldId="270"/>
            <ac:spMk id="25" creationId="{A7F501B4-B2E8-D7EB-9916-2DFD589534CC}"/>
          </ac:spMkLst>
        </pc:spChg>
        <pc:spChg chg="mod">
          <ac:chgData name="Kyran Woods" userId="287115afd6e9a536" providerId="LiveId" clId="{35DC2E3B-3B36-4085-A5FE-CB0F72909E0F}" dt="2024-12-08T22:49:11.415" v="2591" actId="14100"/>
          <ac:spMkLst>
            <pc:docMk/>
            <pc:sldMk cId="994792231" sldId="270"/>
            <ac:spMk id="26" creationId="{2E61F211-4089-3560-6007-4B3A8FC7364D}"/>
          </ac:spMkLst>
        </pc:spChg>
        <pc:spChg chg="mod">
          <ac:chgData name="Kyran Woods" userId="287115afd6e9a536" providerId="LiveId" clId="{35DC2E3B-3B36-4085-A5FE-CB0F72909E0F}" dt="2024-12-08T22:49:11.415" v="2591" actId="14100"/>
          <ac:spMkLst>
            <pc:docMk/>
            <pc:sldMk cId="994792231" sldId="270"/>
            <ac:spMk id="27" creationId="{7356144B-C55D-215C-6DC5-92AC9E45E4F7}"/>
          </ac:spMkLst>
        </pc:spChg>
        <pc:spChg chg="mod">
          <ac:chgData name="Kyran Woods" userId="287115afd6e9a536" providerId="LiveId" clId="{35DC2E3B-3B36-4085-A5FE-CB0F72909E0F}" dt="2024-12-08T22:49:11.415" v="2591" actId="14100"/>
          <ac:spMkLst>
            <pc:docMk/>
            <pc:sldMk cId="994792231" sldId="270"/>
            <ac:spMk id="28" creationId="{1584DC10-C90C-55F6-F9D9-5AAE0D729193}"/>
          </ac:spMkLst>
        </pc:spChg>
        <pc:spChg chg="add mod">
          <ac:chgData name="Kyran Woods" userId="287115afd6e9a536" providerId="LiveId" clId="{35DC2E3B-3B36-4085-A5FE-CB0F72909E0F}" dt="2024-12-08T22:49:11.415" v="2591" actId="14100"/>
          <ac:spMkLst>
            <pc:docMk/>
            <pc:sldMk cId="994792231" sldId="270"/>
            <ac:spMk id="34" creationId="{F54FB10D-5029-2C05-4FEF-8AE42AEC97D8}"/>
          </ac:spMkLst>
        </pc:spChg>
        <pc:grpChg chg="add mod">
          <ac:chgData name="Kyran Woods" userId="287115afd6e9a536" providerId="LiveId" clId="{35DC2E3B-3B36-4085-A5FE-CB0F72909E0F}" dt="2024-12-08T22:49:11.415" v="2591" actId="14100"/>
          <ac:grpSpMkLst>
            <pc:docMk/>
            <pc:sldMk cId="994792231" sldId="270"/>
            <ac:grpSpMk id="6" creationId="{3C26BDBA-F32E-8B6C-2E5E-4C53AE69F982}"/>
          </ac:grpSpMkLst>
        </pc:grpChg>
        <pc:grpChg chg="mod">
          <ac:chgData name="Kyran Woods" userId="287115afd6e9a536" providerId="LiveId" clId="{35DC2E3B-3B36-4085-A5FE-CB0F72909E0F}" dt="2024-12-08T22:49:11.415" v="2591" actId="14100"/>
          <ac:grpSpMkLst>
            <pc:docMk/>
            <pc:sldMk cId="994792231" sldId="270"/>
            <ac:grpSpMk id="7" creationId="{240AFFC4-FB3A-EE35-ECA3-E7284A7DD49E}"/>
          </ac:grpSpMkLst>
        </pc:grpChg>
        <pc:grpChg chg="mod">
          <ac:chgData name="Kyran Woods" userId="287115afd6e9a536" providerId="LiveId" clId="{35DC2E3B-3B36-4085-A5FE-CB0F72909E0F}" dt="2024-12-08T22:49:11.415" v="2591" actId="14100"/>
          <ac:grpSpMkLst>
            <pc:docMk/>
            <pc:sldMk cId="994792231" sldId="270"/>
            <ac:grpSpMk id="9" creationId="{09A81FA8-8667-B68D-42AE-987AFBBE413B}"/>
          </ac:grpSpMkLst>
        </pc:grpChg>
        <pc:grpChg chg="mod">
          <ac:chgData name="Kyran Woods" userId="287115afd6e9a536" providerId="LiveId" clId="{35DC2E3B-3B36-4085-A5FE-CB0F72909E0F}" dt="2024-12-08T22:49:11.415" v="2591" actId="14100"/>
          <ac:grpSpMkLst>
            <pc:docMk/>
            <pc:sldMk cId="994792231" sldId="270"/>
            <ac:grpSpMk id="10" creationId="{45369D69-AE52-2557-7ADA-6D81517E60BC}"/>
          </ac:grpSpMkLst>
        </pc:grpChg>
        <pc:grpChg chg="mod">
          <ac:chgData name="Kyran Woods" userId="287115afd6e9a536" providerId="LiveId" clId="{35DC2E3B-3B36-4085-A5FE-CB0F72909E0F}" dt="2024-12-08T22:49:11.415" v="2591" actId="14100"/>
          <ac:grpSpMkLst>
            <pc:docMk/>
            <pc:sldMk cId="994792231" sldId="270"/>
            <ac:grpSpMk id="11" creationId="{330D3BE4-134C-F913-0EBD-9AD857696057}"/>
          </ac:grpSpMkLst>
        </pc:grpChg>
        <pc:grpChg chg="mod">
          <ac:chgData name="Kyran Woods" userId="287115afd6e9a536" providerId="LiveId" clId="{35DC2E3B-3B36-4085-A5FE-CB0F72909E0F}" dt="2024-12-08T22:49:11.415" v="2591" actId="14100"/>
          <ac:grpSpMkLst>
            <pc:docMk/>
            <pc:sldMk cId="994792231" sldId="270"/>
            <ac:grpSpMk id="23" creationId="{6712C207-F171-9354-3068-285AFE0413AD}"/>
          </ac:grpSpMkLst>
        </pc:grpChg>
        <pc:cxnChg chg="mod">
          <ac:chgData name="Kyran Woods" userId="287115afd6e9a536" providerId="LiveId" clId="{35DC2E3B-3B36-4085-A5FE-CB0F72909E0F}" dt="2024-12-08T22:49:11.415" v="2591" actId="14100"/>
          <ac:cxnSpMkLst>
            <pc:docMk/>
            <pc:sldMk cId="994792231" sldId="270"/>
            <ac:cxnSpMk id="29" creationId="{9062F837-EE8A-D1BE-75CF-43C7CE324192}"/>
          </ac:cxnSpMkLst>
        </pc:cxnChg>
        <pc:cxnChg chg="mod">
          <ac:chgData name="Kyran Woods" userId="287115afd6e9a536" providerId="LiveId" clId="{35DC2E3B-3B36-4085-A5FE-CB0F72909E0F}" dt="2024-12-08T22:49:11.415" v="2591" actId="14100"/>
          <ac:cxnSpMkLst>
            <pc:docMk/>
            <pc:sldMk cId="994792231" sldId="270"/>
            <ac:cxnSpMk id="30" creationId="{772B83AB-4A1F-398B-73C3-23100E657F0E}"/>
          </ac:cxnSpMkLst>
        </pc:cxnChg>
        <pc:cxnChg chg="mod">
          <ac:chgData name="Kyran Woods" userId="287115afd6e9a536" providerId="LiveId" clId="{35DC2E3B-3B36-4085-A5FE-CB0F72909E0F}" dt="2024-12-08T22:49:11.415" v="2591" actId="14100"/>
          <ac:cxnSpMkLst>
            <pc:docMk/>
            <pc:sldMk cId="994792231" sldId="270"/>
            <ac:cxnSpMk id="31" creationId="{E2FE652B-4F89-7514-0C6E-E4362AB214A6}"/>
          </ac:cxnSpMkLst>
        </pc:cxnChg>
        <pc:cxnChg chg="mod">
          <ac:chgData name="Kyran Woods" userId="287115afd6e9a536" providerId="LiveId" clId="{35DC2E3B-3B36-4085-A5FE-CB0F72909E0F}" dt="2024-12-08T22:49:11.415" v="2591" actId="14100"/>
          <ac:cxnSpMkLst>
            <pc:docMk/>
            <pc:sldMk cId="994792231" sldId="270"/>
            <ac:cxnSpMk id="32" creationId="{1518BA85-F240-D4A1-84BA-B8E584AB0C1F}"/>
          </ac:cxnSpMkLst>
        </pc:cxnChg>
        <pc:cxnChg chg="mod">
          <ac:chgData name="Kyran Woods" userId="287115afd6e9a536" providerId="LiveId" clId="{35DC2E3B-3B36-4085-A5FE-CB0F72909E0F}" dt="2024-12-08T22:49:11.415" v="2591" actId="14100"/>
          <ac:cxnSpMkLst>
            <pc:docMk/>
            <pc:sldMk cId="994792231" sldId="270"/>
            <ac:cxnSpMk id="33" creationId="{9A51A927-A954-322C-5B84-1CB397735883}"/>
          </ac:cxnSpMkLst>
        </pc:cxnChg>
      </pc:sldChg>
      <pc:sldChg chg="new del">
        <pc:chgData name="Kyran Woods" userId="287115afd6e9a536" providerId="LiveId" clId="{35DC2E3B-3B36-4085-A5FE-CB0F72909E0F}" dt="2024-12-08T23:16:13.650" v="3244" actId="2696"/>
        <pc:sldMkLst>
          <pc:docMk/>
          <pc:sldMk cId="338515940" sldId="271"/>
        </pc:sldMkLst>
      </pc:sldChg>
      <pc:sldChg chg="delSp modSp new mod">
        <pc:chgData name="Kyran Woods" userId="287115afd6e9a536" providerId="LiveId" clId="{35DC2E3B-3B36-4085-A5FE-CB0F72909E0F}" dt="2024-12-08T23:19:36.992" v="3296"/>
        <pc:sldMkLst>
          <pc:docMk/>
          <pc:sldMk cId="962442920" sldId="271"/>
        </pc:sldMkLst>
        <pc:spChg chg="mod">
          <ac:chgData name="Kyran Woods" userId="287115afd6e9a536" providerId="LiveId" clId="{35DC2E3B-3B36-4085-A5FE-CB0F72909E0F}" dt="2024-12-08T23:16:52.869" v="3261" actId="20577"/>
          <ac:spMkLst>
            <pc:docMk/>
            <pc:sldMk cId="962442920" sldId="271"/>
            <ac:spMk id="2" creationId="{D84D1F4E-7462-ADD3-9EC6-AD7A8FF5FB55}"/>
          </ac:spMkLst>
        </pc:spChg>
        <pc:spChg chg="mod">
          <ac:chgData name="Kyran Woods" userId="287115afd6e9a536" providerId="LiveId" clId="{35DC2E3B-3B36-4085-A5FE-CB0F72909E0F}" dt="2024-12-08T23:19:36.992" v="3296"/>
          <ac:spMkLst>
            <pc:docMk/>
            <pc:sldMk cId="962442920" sldId="271"/>
            <ac:spMk id="3" creationId="{1D41995C-8E09-3445-2F1E-26745790C796}"/>
          </ac:spMkLst>
        </pc:spChg>
        <pc:spChg chg="del">
          <ac:chgData name="Kyran Woods" userId="287115afd6e9a536" providerId="LiveId" clId="{35DC2E3B-3B36-4085-A5FE-CB0F72909E0F}" dt="2024-12-08T23:16:36.456" v="3246" actId="478"/>
          <ac:spMkLst>
            <pc:docMk/>
            <pc:sldMk cId="962442920" sldId="271"/>
            <ac:spMk id="4" creationId="{0B65FBCC-3EF3-468F-D4E2-5461265FE09A}"/>
          </ac:spMkLst>
        </pc:spChg>
      </pc:sldChg>
      <pc:sldChg chg="modSp new mod">
        <pc:chgData name="Kyran Woods" userId="287115afd6e9a536" providerId="LiveId" clId="{35DC2E3B-3B36-4085-A5FE-CB0F72909E0F}" dt="2024-12-08T23:21:07.294" v="3336" actId="27636"/>
        <pc:sldMkLst>
          <pc:docMk/>
          <pc:sldMk cId="754448328" sldId="272"/>
        </pc:sldMkLst>
        <pc:spChg chg="mod">
          <ac:chgData name="Kyran Woods" userId="287115afd6e9a536" providerId="LiveId" clId="{35DC2E3B-3B36-4085-A5FE-CB0F72909E0F}" dt="2024-12-08T23:20:00.159" v="3310" actId="20577"/>
          <ac:spMkLst>
            <pc:docMk/>
            <pc:sldMk cId="754448328" sldId="272"/>
            <ac:spMk id="2" creationId="{27B0C22F-DAC1-F54F-63AC-48811916031D}"/>
          </ac:spMkLst>
        </pc:spChg>
        <pc:spChg chg="mod">
          <ac:chgData name="Kyran Woods" userId="287115afd6e9a536" providerId="LiveId" clId="{35DC2E3B-3B36-4085-A5FE-CB0F72909E0F}" dt="2024-12-08T23:21:07.294" v="3336" actId="27636"/>
          <ac:spMkLst>
            <pc:docMk/>
            <pc:sldMk cId="754448328" sldId="272"/>
            <ac:spMk id="3" creationId="{F5843237-06BF-81AD-A17C-FA77E40ECDE3}"/>
          </ac:spMkLst>
        </pc:spChg>
      </pc:sldChg>
      <pc:sldChg chg="modSp new mod">
        <pc:chgData name="Kyran Woods" userId="287115afd6e9a536" providerId="LiveId" clId="{35DC2E3B-3B36-4085-A5FE-CB0F72909E0F}" dt="2024-12-08T23:21:57.963" v="3354" actId="27636"/>
        <pc:sldMkLst>
          <pc:docMk/>
          <pc:sldMk cId="910262401" sldId="273"/>
        </pc:sldMkLst>
        <pc:spChg chg="mod">
          <ac:chgData name="Kyran Woods" userId="287115afd6e9a536" providerId="LiveId" clId="{35DC2E3B-3B36-4085-A5FE-CB0F72909E0F}" dt="2024-12-08T23:21:57.963" v="3354" actId="27636"/>
          <ac:spMkLst>
            <pc:docMk/>
            <pc:sldMk cId="910262401" sldId="273"/>
            <ac:spMk id="3" creationId="{46DA126C-1A89-9872-F2B1-BF8D8175AD21}"/>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5157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28962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240800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E3BEE1-1D78-41C8-8653-17E7F78F1B27}"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437233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E3BEE1-1D78-41C8-8653-17E7F78F1B27}" type="datetimeFigureOut">
              <a:rPr lang="en-GB" smtClean="0"/>
              <a:t>08/12/2024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3499600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E3BEE1-1D78-41C8-8653-17E7F78F1B27}" type="datetimeFigureOut">
              <a:rPr lang="en-GB" smtClean="0"/>
              <a:t>08/12/2024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4141935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E3BEE1-1D78-41C8-8653-17E7F78F1B27}" type="datetimeFigureOut">
              <a:rPr lang="en-GB" smtClean="0"/>
              <a:t>08/12/2024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634071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E3BEE1-1D78-41C8-8653-17E7F78F1B27}"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390108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E3BEE1-1D78-41C8-8653-17E7F78F1B27}"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503336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E3BEE1-1D78-41C8-8653-17E7F78F1B27}"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3228585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4112682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4884331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2542977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E3BEE1-1D78-41C8-8653-17E7F78F1B27}" type="datetimeFigureOut">
              <a:rPr lang="en-GB" smtClean="0"/>
              <a:t>08/12/2024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884312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E3BEE1-1D78-41C8-8653-17E7F78F1B27}" type="datetimeFigureOut">
              <a:rPr lang="en-GB" smtClean="0"/>
              <a:t>08/12/2024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1035703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980459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FE3BEE1-1D78-41C8-8653-17E7F78F1B27}"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DDD8198-63D5-44C2-A04E-315806C876A8}" type="slidenum">
              <a:rPr lang="en-GB" smtClean="0"/>
              <a:t>‹#›</a:t>
            </a:fld>
            <a:endParaRPr lang="en-GB"/>
          </a:p>
        </p:txBody>
      </p:sp>
    </p:spTree>
    <p:extLst>
      <p:ext uri="{BB962C8B-B14F-4D97-AF65-F5344CB8AC3E}">
        <p14:creationId xmlns:p14="http://schemas.microsoft.com/office/powerpoint/2010/main" val="705367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FE3BEE1-1D78-41C8-8653-17E7F78F1B27}" type="datetimeFigureOut">
              <a:rPr lang="en-GB" smtClean="0"/>
              <a:t>08/12/2024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DDD8198-63D5-44C2-A04E-315806C876A8}" type="slidenum">
              <a:rPr lang="en-GB" smtClean="0"/>
              <a:t>‹#›</a:t>
            </a:fld>
            <a:endParaRPr lang="en-GB"/>
          </a:p>
        </p:txBody>
      </p:sp>
    </p:spTree>
    <p:extLst>
      <p:ext uri="{BB962C8B-B14F-4D97-AF65-F5344CB8AC3E}">
        <p14:creationId xmlns:p14="http://schemas.microsoft.com/office/powerpoint/2010/main" val="7990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cps.gov.uk/sites/default/files/documents/legal_guidance/stalking-protocol.pdf" TargetMode="External"/><Relationship Id="rId7" Type="http://schemas.openxmlformats.org/officeDocument/2006/relationships/hyperlink" Target="https://assets.publishing.service.gov.uk/media/66222d8dcab76a6fd1757d73/Stalking_Protection_Orders_Statutory_Guidance_2024.pdf" TargetMode="External"/><Relationship Id="rId2" Type="http://schemas.openxmlformats.org/officeDocument/2006/relationships/hyperlink" Target="https://www.college.police.uk/article/changes-needed-improve-police-response-stalking" TargetMode="External"/><Relationship Id="rId1" Type="http://schemas.openxmlformats.org/officeDocument/2006/relationships/slideLayout" Target="../slideLayouts/slideLayout4.xml"/><Relationship Id="rId6" Type="http://schemas.openxmlformats.org/officeDocument/2006/relationships/hyperlink" Target="https://hmicfrs.justiceinspectorates.gov.uk/publication-html/police-response-to-stalking/" TargetMode="External"/><Relationship Id="rId5" Type="http://schemas.openxmlformats.org/officeDocument/2006/relationships/hyperlink" Target="https://www.bbc.co.uk/news/articles/c36en9j3nj2o" TargetMode="External"/><Relationship Id="rId4" Type="http://schemas.openxmlformats.org/officeDocument/2006/relationships/hyperlink" Target="https://www.cps.gov.uk/legal-guidance/stalking-protection-order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england-derbyshire-67440814" TargetMode="External"/><Relationship Id="rId2" Type="http://schemas.openxmlformats.org/officeDocument/2006/relationships/hyperlink" Target="https://www.policeconduct.gov.uk/news/changes-needed-ensure-stalking-victims-get-right-response-police"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ifeellikeiamlivingsomeoneelseslifeoneinsevenpeopleavictimofstalking/2024-09-26" TargetMode="External"/><Relationship Id="rId5" Type="http://schemas.openxmlformats.org/officeDocument/2006/relationships/hyperlink" Target="https://www.kent.ac.uk/news/health-social-care-and-wellbeing/33964/91-5-of-victims-experience-psychological-impacts-following-stalking-behaviour" TargetMode="External"/><Relationship Id="rId4" Type="http://schemas.openxmlformats.org/officeDocument/2006/relationships/hyperlink" Target="https://www.met.police.uk/foi-ai/metropolitan-police/d/march-2022/stalking-protection-orders-obtained-and-breached-from-january-2020-to-august-2021/"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uzylamplugh.org/news/press-release-stalking-victims-experiences-of-the-cps-hmcts-and-the-judiciary" TargetMode="External"/><Relationship Id="rId2" Type="http://schemas.openxmlformats.org/officeDocument/2006/relationships/hyperlink" Target="https://www.stalkingriskprofile.com/victim-support/impact-of-stalking-on-victim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3F52-63A1-4562-5001-7118F28186B6}"/>
              </a:ext>
            </a:extLst>
          </p:cNvPr>
          <p:cNvSpPr>
            <a:spLocks noGrp="1"/>
          </p:cNvSpPr>
          <p:nvPr>
            <p:ph type="ctrTitle"/>
          </p:nvPr>
        </p:nvSpPr>
        <p:spPr>
          <a:xfrm>
            <a:off x="2242409" y="895483"/>
            <a:ext cx="5786232" cy="3011190"/>
          </a:xfrm>
        </p:spPr>
        <p:txBody>
          <a:bodyPr>
            <a:normAutofit/>
          </a:bodyPr>
          <a:lstStyle/>
          <a:p>
            <a:r>
              <a:rPr lang="en-GB" sz="5400">
                <a:solidFill>
                  <a:schemeClr val="bg1"/>
                </a:solidFill>
              </a:rPr>
              <a:t>Stalking and Harassment</a:t>
            </a:r>
            <a:br>
              <a:rPr lang="en-GB" sz="5400">
                <a:solidFill>
                  <a:schemeClr val="bg1"/>
                </a:solidFill>
              </a:rPr>
            </a:br>
            <a:r>
              <a:rPr lang="en-GB" sz="5400">
                <a:solidFill>
                  <a:schemeClr val="bg1"/>
                </a:solidFill>
              </a:rPr>
              <a:t>Key Challenges</a:t>
            </a:r>
          </a:p>
        </p:txBody>
      </p:sp>
      <p:sp>
        <p:nvSpPr>
          <p:cNvPr id="3" name="Subtitle 2">
            <a:extLst>
              <a:ext uri="{FF2B5EF4-FFF2-40B4-BE49-F238E27FC236}">
                <a16:creationId xmlns:a16="http://schemas.microsoft.com/office/drawing/2014/main" id="{50454F03-BEBC-A158-812F-7A8A8C348DCB}"/>
              </a:ext>
            </a:extLst>
          </p:cNvPr>
          <p:cNvSpPr>
            <a:spLocks noGrp="1"/>
          </p:cNvSpPr>
          <p:nvPr>
            <p:ph type="subTitle" idx="1"/>
          </p:nvPr>
        </p:nvSpPr>
        <p:spPr>
          <a:xfrm>
            <a:off x="2466270" y="4142096"/>
            <a:ext cx="5338511" cy="1055142"/>
          </a:xfrm>
        </p:spPr>
        <p:txBody>
          <a:bodyPr>
            <a:normAutofit lnSpcReduction="10000"/>
          </a:bodyPr>
          <a:lstStyle/>
          <a:p>
            <a:r>
              <a:rPr lang="en-GB" sz="1700">
                <a:solidFill>
                  <a:schemeClr val="bg1"/>
                </a:solidFill>
              </a:rPr>
              <a:t>Kyran Woods 2006771</a:t>
            </a:r>
          </a:p>
          <a:p>
            <a:r>
              <a:rPr lang="en-GB" sz="1700">
                <a:solidFill>
                  <a:schemeClr val="bg1"/>
                </a:solidFill>
              </a:rPr>
              <a:t>Crime and Vulnerability</a:t>
            </a:r>
          </a:p>
          <a:p>
            <a:r>
              <a:rPr lang="en-GB" sz="1700">
                <a:solidFill>
                  <a:schemeClr val="bg1"/>
                </a:solidFill>
              </a:rPr>
              <a:t>BMCP6004</a:t>
            </a:r>
          </a:p>
        </p:txBody>
      </p:sp>
    </p:spTree>
    <p:extLst>
      <p:ext uri="{BB962C8B-B14F-4D97-AF65-F5344CB8AC3E}">
        <p14:creationId xmlns:p14="http://schemas.microsoft.com/office/powerpoint/2010/main" val="4141131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4CEF3-B054-2A90-DDD5-D95360762691}"/>
              </a:ext>
            </a:extLst>
          </p:cNvPr>
          <p:cNvSpPr>
            <a:spLocks noGrp="1"/>
          </p:cNvSpPr>
          <p:nvPr>
            <p:ph type="title"/>
          </p:nvPr>
        </p:nvSpPr>
        <p:spPr>
          <a:xfrm>
            <a:off x="786385" y="841248"/>
            <a:ext cx="5129600" cy="5340097"/>
          </a:xfrm>
        </p:spPr>
        <p:txBody>
          <a:bodyPr anchor="ctr">
            <a:normAutofit/>
          </a:bodyPr>
          <a:lstStyle/>
          <a:p>
            <a:r>
              <a:rPr lang="en-GB" sz="4800" dirty="0">
                <a:solidFill>
                  <a:schemeClr val="tx1"/>
                </a:solidFill>
              </a:rPr>
              <a:t>What is Stalking?</a:t>
            </a:r>
          </a:p>
        </p:txBody>
      </p:sp>
      <p:sp>
        <p:nvSpPr>
          <p:cNvPr id="3" name="Content Placeholder 2">
            <a:extLst>
              <a:ext uri="{FF2B5EF4-FFF2-40B4-BE49-F238E27FC236}">
                <a16:creationId xmlns:a16="http://schemas.microsoft.com/office/drawing/2014/main" id="{49B1ADB3-5DEA-EF6D-4C3E-040C64334918}"/>
              </a:ext>
            </a:extLst>
          </p:cNvPr>
          <p:cNvSpPr>
            <a:spLocks noGrp="1"/>
          </p:cNvSpPr>
          <p:nvPr>
            <p:ph idx="1"/>
          </p:nvPr>
        </p:nvSpPr>
        <p:spPr>
          <a:xfrm>
            <a:off x="6464410" y="841247"/>
            <a:ext cx="4484536" cy="5340097"/>
          </a:xfrm>
        </p:spPr>
        <p:txBody>
          <a:bodyPr anchor="ctr">
            <a:normAutofit/>
          </a:bodyPr>
          <a:lstStyle/>
          <a:p>
            <a:pPr marL="0" indent="0">
              <a:buNone/>
            </a:pPr>
            <a:endParaRPr lang="en-GB" sz="1800" dirty="0">
              <a:solidFill>
                <a:schemeClr val="tx2"/>
              </a:solidFill>
            </a:endParaRPr>
          </a:p>
          <a:p>
            <a:pPr marL="0" indent="0">
              <a:buNone/>
            </a:pPr>
            <a:endParaRPr lang="en-GB" sz="1800" b="0" i="0" dirty="0">
              <a:solidFill>
                <a:schemeClr val="tx2"/>
              </a:solidFill>
              <a:effectLst/>
              <a:latin typeface="Cabin"/>
            </a:endParaRPr>
          </a:p>
          <a:p>
            <a:pPr marL="0" indent="0">
              <a:buNone/>
            </a:pPr>
            <a:endParaRPr lang="en-GB" dirty="0">
              <a:solidFill>
                <a:schemeClr val="tx2"/>
              </a:solidFill>
              <a:latin typeface="Cabin"/>
            </a:endParaRPr>
          </a:p>
          <a:p>
            <a:pPr marL="0" indent="0">
              <a:buNone/>
            </a:pPr>
            <a:r>
              <a:rPr lang="en-GB" sz="1800" b="0" i="0" dirty="0">
                <a:solidFill>
                  <a:schemeClr val="tx2"/>
                </a:solidFill>
                <a:effectLst/>
                <a:latin typeface="Cabin"/>
              </a:rPr>
              <a:t>Stalking is defined by “Suzy Lamplugh Trust as a pattern of fixated and obsessive behaviour which is intrusive and causes fear of violence or engenders alarm and distress in the victim. Stalking behaviour is unwanted, repetitive, and it is almost always carried out (or orchestrated by) one individual towards another.   The behaviours can be offline (such as visiting the victim’s home or place of work, following the victim, or leaving gifts), or online (such as unwanted social media communication, calls, texts, emails, hacking, and spyware).”  (Suzy Lamplugh trust, 2023)</a:t>
            </a:r>
            <a:endParaRPr lang="en-GB" sz="1800" dirty="0">
              <a:solidFill>
                <a:schemeClr val="tx2"/>
              </a:solidFill>
            </a:endParaRPr>
          </a:p>
        </p:txBody>
      </p:sp>
    </p:spTree>
    <p:extLst>
      <p:ext uri="{BB962C8B-B14F-4D97-AF65-F5344CB8AC3E}">
        <p14:creationId xmlns:p14="http://schemas.microsoft.com/office/powerpoint/2010/main" val="93533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F77F3-7322-57EE-3808-6F42D9C07929}"/>
              </a:ext>
            </a:extLst>
          </p:cNvPr>
          <p:cNvSpPr>
            <a:spLocks noGrp="1"/>
          </p:cNvSpPr>
          <p:nvPr>
            <p:ph type="title"/>
          </p:nvPr>
        </p:nvSpPr>
        <p:spPr>
          <a:xfrm>
            <a:off x="992206" y="1608667"/>
            <a:ext cx="2823275" cy="4501127"/>
          </a:xfrm>
        </p:spPr>
        <p:txBody>
          <a:bodyPr anchor="t">
            <a:normAutofit/>
          </a:bodyPr>
          <a:lstStyle/>
          <a:p>
            <a:pPr algn="r"/>
            <a:br>
              <a:rPr lang="en-GB" sz="3200" dirty="0">
                <a:solidFill>
                  <a:schemeClr val="tx1"/>
                </a:solidFill>
              </a:rPr>
            </a:br>
            <a:br>
              <a:rPr lang="en-GB" sz="3200" dirty="0">
                <a:solidFill>
                  <a:schemeClr val="tx1"/>
                </a:solidFill>
              </a:rPr>
            </a:br>
            <a:r>
              <a:rPr lang="en-GB" sz="3200" dirty="0">
                <a:solidFill>
                  <a:schemeClr val="tx1"/>
                </a:solidFill>
              </a:rPr>
              <a:t>Data reported on Stalking</a:t>
            </a:r>
          </a:p>
        </p:txBody>
      </p:sp>
      <p:sp>
        <p:nvSpPr>
          <p:cNvPr id="3" name="Content Placeholder 2">
            <a:extLst>
              <a:ext uri="{FF2B5EF4-FFF2-40B4-BE49-F238E27FC236}">
                <a16:creationId xmlns:a16="http://schemas.microsoft.com/office/drawing/2014/main" id="{F66DC719-FB64-8F2B-0F05-656ACA717F74}"/>
              </a:ext>
            </a:extLst>
          </p:cNvPr>
          <p:cNvSpPr>
            <a:spLocks noGrp="1"/>
          </p:cNvSpPr>
          <p:nvPr>
            <p:ph sz="half" idx="1"/>
          </p:nvPr>
        </p:nvSpPr>
        <p:spPr>
          <a:xfrm>
            <a:off x="4547698" y="1608667"/>
            <a:ext cx="3421958" cy="4501127"/>
          </a:xfrm>
        </p:spPr>
        <p:txBody>
          <a:bodyPr>
            <a:normAutofit lnSpcReduction="10000"/>
          </a:bodyPr>
          <a:lstStyle/>
          <a:p>
            <a:endParaRPr lang="en-GB" sz="2000" dirty="0"/>
          </a:p>
          <a:p>
            <a:endParaRPr lang="en-GB" sz="2000" dirty="0"/>
          </a:p>
          <a:p>
            <a:r>
              <a:rPr lang="en-GB" sz="2000" dirty="0"/>
              <a:t>1 in 5 women over age of 16 (20.2%) </a:t>
            </a:r>
          </a:p>
          <a:p>
            <a:r>
              <a:rPr lang="en-GB" sz="2000" dirty="0"/>
              <a:t>1 in 11 men of the age of 16 (8.7%) at some point during their life</a:t>
            </a:r>
          </a:p>
          <a:p>
            <a:r>
              <a:rPr lang="en-GB" sz="2000" dirty="0"/>
              <a:t>Estimated 1.5 million per year as of March 2024 </a:t>
            </a:r>
          </a:p>
          <a:p>
            <a:endParaRPr lang="en-GB" sz="2000" dirty="0"/>
          </a:p>
          <a:p>
            <a:pPr marL="0" indent="0">
              <a:buNone/>
            </a:pPr>
            <a:r>
              <a:rPr lang="en-GB" sz="2000" dirty="0"/>
              <a:t>(Office for National Statistics, 2024)</a:t>
            </a:r>
          </a:p>
        </p:txBody>
      </p:sp>
      <p:sp>
        <p:nvSpPr>
          <p:cNvPr id="4" name="Content Placeholder 3">
            <a:extLst>
              <a:ext uri="{FF2B5EF4-FFF2-40B4-BE49-F238E27FC236}">
                <a16:creationId xmlns:a16="http://schemas.microsoft.com/office/drawing/2014/main" id="{F80E8105-2FDC-BA60-9C12-16FF65FCB9CF}"/>
              </a:ext>
            </a:extLst>
          </p:cNvPr>
          <p:cNvSpPr>
            <a:spLocks noGrp="1"/>
          </p:cNvSpPr>
          <p:nvPr>
            <p:ph sz="half" idx="2"/>
          </p:nvPr>
        </p:nvSpPr>
        <p:spPr>
          <a:xfrm>
            <a:off x="8289696" y="1608667"/>
            <a:ext cx="3421957" cy="4501127"/>
          </a:xfrm>
        </p:spPr>
        <p:txBody>
          <a:bodyPr>
            <a:normAutofit lnSpcReduction="10000"/>
          </a:bodyPr>
          <a:lstStyle/>
          <a:p>
            <a:endParaRPr lang="en-GB" sz="2000" dirty="0"/>
          </a:p>
          <a:p>
            <a:endParaRPr lang="en-GB" sz="2000" dirty="0"/>
          </a:p>
          <a:p>
            <a:r>
              <a:rPr lang="en-GB" sz="2000" dirty="0"/>
              <a:t>1 in 25 women over the course of March 2023 to March 2024</a:t>
            </a:r>
          </a:p>
          <a:p>
            <a:r>
              <a:rPr lang="en-GB" sz="2000" dirty="0"/>
              <a:t>1 in 50 men (approx.) in the same time frame</a:t>
            </a:r>
          </a:p>
        </p:txBody>
      </p:sp>
    </p:spTree>
    <p:extLst>
      <p:ext uri="{BB962C8B-B14F-4D97-AF65-F5344CB8AC3E}">
        <p14:creationId xmlns:p14="http://schemas.microsoft.com/office/powerpoint/2010/main" val="463879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F250E-D05E-109B-61AF-4016C9F8BF2B}"/>
              </a:ext>
            </a:extLst>
          </p:cNvPr>
          <p:cNvSpPr>
            <a:spLocks noGrp="1"/>
          </p:cNvSpPr>
          <p:nvPr>
            <p:ph type="title"/>
          </p:nvPr>
        </p:nvSpPr>
        <p:spPr/>
        <p:txBody>
          <a:bodyPr/>
          <a:lstStyle/>
          <a:p>
            <a:r>
              <a:rPr lang="en-GB" dirty="0"/>
              <a:t>Reported offences</a:t>
            </a:r>
          </a:p>
        </p:txBody>
      </p:sp>
      <p:sp>
        <p:nvSpPr>
          <p:cNvPr id="3" name="Content Placeholder 2">
            <a:extLst>
              <a:ext uri="{FF2B5EF4-FFF2-40B4-BE49-F238E27FC236}">
                <a16:creationId xmlns:a16="http://schemas.microsoft.com/office/drawing/2014/main" id="{C236A759-5AAF-AF44-A43C-638A3B494C2D}"/>
              </a:ext>
            </a:extLst>
          </p:cNvPr>
          <p:cNvSpPr>
            <a:spLocks noGrp="1"/>
          </p:cNvSpPr>
          <p:nvPr>
            <p:ph sz="half" idx="1"/>
          </p:nvPr>
        </p:nvSpPr>
        <p:spPr/>
        <p:txBody>
          <a:bodyPr>
            <a:normAutofit/>
          </a:bodyPr>
          <a:lstStyle/>
          <a:p>
            <a:r>
              <a:rPr lang="en-GB" dirty="0"/>
              <a:t>620,861 stalking and harassment offences recorded between June 2023-24</a:t>
            </a:r>
          </a:p>
          <a:p>
            <a:r>
              <a:rPr lang="en-GB" dirty="0"/>
              <a:t>Stalking offences alone were 132,912 </a:t>
            </a:r>
          </a:p>
          <a:p>
            <a:r>
              <a:rPr lang="en-GB" dirty="0"/>
              <a:t>Increase of 12% on the previous year.</a:t>
            </a:r>
          </a:p>
          <a:p>
            <a:r>
              <a:rPr lang="en-GB" dirty="0"/>
              <a:t>293,493 Harassment offences</a:t>
            </a:r>
          </a:p>
          <a:p>
            <a:r>
              <a:rPr lang="en-GB" dirty="0"/>
              <a:t>11% increase</a:t>
            </a:r>
          </a:p>
        </p:txBody>
      </p:sp>
      <p:sp>
        <p:nvSpPr>
          <p:cNvPr id="4" name="Content Placeholder 3">
            <a:extLst>
              <a:ext uri="{FF2B5EF4-FFF2-40B4-BE49-F238E27FC236}">
                <a16:creationId xmlns:a16="http://schemas.microsoft.com/office/drawing/2014/main" id="{1641A998-BC7C-7251-02BB-B79771D8E66C}"/>
              </a:ext>
            </a:extLst>
          </p:cNvPr>
          <p:cNvSpPr>
            <a:spLocks noGrp="1"/>
          </p:cNvSpPr>
          <p:nvPr>
            <p:ph sz="half" idx="2"/>
          </p:nvPr>
        </p:nvSpPr>
        <p:spPr/>
        <p:txBody>
          <a:bodyPr>
            <a:normAutofit/>
          </a:bodyPr>
          <a:lstStyle/>
          <a:p>
            <a:r>
              <a:rPr lang="en-GB" dirty="0"/>
              <a:t>( Stalking and harassment offences include stalking, harassment, coercive and controlling behaviour and malicious communications)</a:t>
            </a:r>
          </a:p>
          <a:p>
            <a:endParaRPr lang="en-GB" dirty="0"/>
          </a:p>
          <a:p>
            <a:endParaRPr lang="en-GB" dirty="0"/>
          </a:p>
          <a:p>
            <a:endParaRPr lang="en-GB" dirty="0"/>
          </a:p>
          <a:p>
            <a:pPr marL="0" indent="0">
              <a:buNone/>
            </a:pPr>
            <a:r>
              <a:rPr lang="en-GB" dirty="0"/>
              <a:t>(ONS Centre for Crime and Justice, 2024)</a:t>
            </a:r>
          </a:p>
        </p:txBody>
      </p:sp>
    </p:spTree>
    <p:extLst>
      <p:ext uri="{BB962C8B-B14F-4D97-AF65-F5344CB8AC3E}">
        <p14:creationId xmlns:p14="http://schemas.microsoft.com/office/powerpoint/2010/main" val="17865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EA57-C9B9-85E2-F46E-108CB924BF83}"/>
              </a:ext>
            </a:extLst>
          </p:cNvPr>
          <p:cNvSpPr>
            <a:spLocks noGrp="1"/>
          </p:cNvSpPr>
          <p:nvPr>
            <p:ph type="title"/>
          </p:nvPr>
        </p:nvSpPr>
        <p:spPr/>
        <p:txBody>
          <a:bodyPr/>
          <a:lstStyle/>
          <a:p>
            <a:r>
              <a:rPr lang="en-GB" dirty="0"/>
              <a:t>Charges and Convictions</a:t>
            </a:r>
          </a:p>
        </p:txBody>
      </p:sp>
      <p:sp>
        <p:nvSpPr>
          <p:cNvPr id="3" name="Content Placeholder 2">
            <a:extLst>
              <a:ext uri="{FF2B5EF4-FFF2-40B4-BE49-F238E27FC236}">
                <a16:creationId xmlns:a16="http://schemas.microsoft.com/office/drawing/2014/main" id="{5E855998-8648-52F6-77C7-3AF9FA5B0BF6}"/>
              </a:ext>
            </a:extLst>
          </p:cNvPr>
          <p:cNvSpPr>
            <a:spLocks noGrp="1"/>
          </p:cNvSpPr>
          <p:nvPr>
            <p:ph sz="half" idx="1"/>
          </p:nvPr>
        </p:nvSpPr>
        <p:spPr/>
        <p:txBody>
          <a:bodyPr/>
          <a:lstStyle/>
          <a:p>
            <a:r>
              <a:rPr lang="en-GB" dirty="0"/>
              <a:t>As of 2022 6.6% of offences led to a charge</a:t>
            </a:r>
          </a:p>
          <a:p>
            <a:r>
              <a:rPr lang="en-GB" dirty="0"/>
              <a:t>Only 1.4% of cases ended in conviction </a:t>
            </a:r>
          </a:p>
          <a:p>
            <a:pPr marL="0" indent="0">
              <a:buNone/>
            </a:pPr>
            <a:r>
              <a:rPr lang="en-GB" dirty="0"/>
              <a:t>(Suzy Lamplugh Trust, 2023)</a:t>
            </a:r>
          </a:p>
        </p:txBody>
      </p:sp>
      <p:sp>
        <p:nvSpPr>
          <p:cNvPr id="4" name="Content Placeholder 3">
            <a:extLst>
              <a:ext uri="{FF2B5EF4-FFF2-40B4-BE49-F238E27FC236}">
                <a16:creationId xmlns:a16="http://schemas.microsoft.com/office/drawing/2014/main" id="{F1FE9DA4-A188-9871-28D0-B9C9E3DAF8BF}"/>
              </a:ext>
            </a:extLst>
          </p:cNvPr>
          <p:cNvSpPr>
            <a:spLocks noGrp="1"/>
          </p:cNvSpPr>
          <p:nvPr>
            <p:ph sz="half" idx="2"/>
          </p:nvPr>
        </p:nvSpPr>
        <p:spPr/>
        <p:txBody>
          <a:bodyPr/>
          <a:lstStyle/>
          <a:p>
            <a:r>
              <a:rPr lang="en-GB" dirty="0"/>
              <a:t>Equates to 8,772 charges</a:t>
            </a:r>
          </a:p>
          <a:p>
            <a:endParaRPr lang="en-GB" dirty="0"/>
          </a:p>
          <a:p>
            <a:r>
              <a:rPr lang="en-GB" dirty="0"/>
              <a:t>Equates to 1,860 convictions</a:t>
            </a:r>
          </a:p>
          <a:p>
            <a:pPr marL="0" indent="0">
              <a:buNone/>
            </a:pPr>
            <a:r>
              <a:rPr lang="en-GB" dirty="0"/>
              <a:t>(Based off 2023-24 figures)</a:t>
            </a:r>
          </a:p>
        </p:txBody>
      </p:sp>
    </p:spTree>
    <p:extLst>
      <p:ext uri="{BB962C8B-B14F-4D97-AF65-F5344CB8AC3E}">
        <p14:creationId xmlns:p14="http://schemas.microsoft.com/office/powerpoint/2010/main" val="2972504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D2157-2A5D-9C9A-0392-D89F2B8146EE}"/>
              </a:ext>
            </a:extLst>
          </p:cNvPr>
          <p:cNvSpPr>
            <a:spLocks noGrp="1"/>
          </p:cNvSpPr>
          <p:nvPr>
            <p:ph type="title"/>
          </p:nvPr>
        </p:nvSpPr>
        <p:spPr/>
        <p:txBody>
          <a:bodyPr/>
          <a:lstStyle/>
          <a:p>
            <a:r>
              <a:rPr lang="en-GB" dirty="0"/>
              <a:t>How the response to stalking has changed over time</a:t>
            </a:r>
          </a:p>
        </p:txBody>
      </p:sp>
      <p:sp>
        <p:nvSpPr>
          <p:cNvPr id="3" name="Content Placeholder 2">
            <a:extLst>
              <a:ext uri="{FF2B5EF4-FFF2-40B4-BE49-F238E27FC236}">
                <a16:creationId xmlns:a16="http://schemas.microsoft.com/office/drawing/2014/main" id="{9002B319-6B92-E27A-5CFD-C902BD5AB622}"/>
              </a:ext>
            </a:extLst>
          </p:cNvPr>
          <p:cNvSpPr>
            <a:spLocks noGrp="1"/>
          </p:cNvSpPr>
          <p:nvPr>
            <p:ph sz="half" idx="1"/>
          </p:nvPr>
        </p:nvSpPr>
        <p:spPr/>
        <p:txBody>
          <a:bodyPr>
            <a:normAutofit fontScale="92500"/>
          </a:bodyPr>
          <a:lstStyle/>
          <a:p>
            <a:r>
              <a:rPr lang="en-GB" dirty="0"/>
              <a:t>Super complaint filed by Suzy Lamplugh Trust over 500 cases reviewed</a:t>
            </a:r>
          </a:p>
          <a:p>
            <a:r>
              <a:rPr lang="en-GB" dirty="0"/>
              <a:t>Led to findings of</a:t>
            </a:r>
          </a:p>
          <a:p>
            <a:r>
              <a:rPr lang="en-GB" dirty="0"/>
              <a:t>Poor risk assessment and safeguarding of victims</a:t>
            </a:r>
          </a:p>
          <a:p>
            <a:r>
              <a:rPr lang="en-GB" dirty="0"/>
              <a:t>Laws and guidance for police inconsistent and confusing</a:t>
            </a:r>
          </a:p>
          <a:p>
            <a:r>
              <a:rPr lang="en-GB" dirty="0"/>
              <a:t>Lack of understanding by police service</a:t>
            </a:r>
          </a:p>
          <a:p>
            <a:pPr marL="0" indent="0">
              <a:buNone/>
            </a:pPr>
            <a:r>
              <a:rPr lang="en-GB" dirty="0"/>
              <a:t>(College of Policing, 2024)</a:t>
            </a:r>
          </a:p>
        </p:txBody>
      </p:sp>
      <p:sp>
        <p:nvSpPr>
          <p:cNvPr id="4" name="Content Placeholder 3">
            <a:extLst>
              <a:ext uri="{FF2B5EF4-FFF2-40B4-BE49-F238E27FC236}">
                <a16:creationId xmlns:a16="http://schemas.microsoft.com/office/drawing/2014/main" id="{CCE3AC15-E60F-1F7A-9D0F-81FEB0B51C14}"/>
              </a:ext>
            </a:extLst>
          </p:cNvPr>
          <p:cNvSpPr>
            <a:spLocks noGrp="1"/>
          </p:cNvSpPr>
          <p:nvPr>
            <p:ph sz="half" idx="2"/>
          </p:nvPr>
        </p:nvSpPr>
        <p:spPr/>
        <p:txBody>
          <a:bodyPr>
            <a:normAutofit fontScale="92500"/>
          </a:bodyPr>
          <a:lstStyle/>
          <a:p>
            <a:r>
              <a:rPr lang="en-GB" dirty="0"/>
              <a:t>29 recommendations given, such as:</a:t>
            </a:r>
          </a:p>
          <a:p>
            <a:r>
              <a:rPr lang="en-GB" dirty="0"/>
              <a:t>Changing the actual law to make it less confusing for officers</a:t>
            </a:r>
          </a:p>
          <a:p>
            <a:r>
              <a:rPr lang="en-GB" dirty="0"/>
              <a:t>Making stalking protection orders easier for the police to implement</a:t>
            </a:r>
          </a:p>
          <a:p>
            <a:r>
              <a:rPr lang="en-GB" dirty="0"/>
              <a:t>Ensure police and support services work together to improve service to victims</a:t>
            </a:r>
          </a:p>
          <a:p>
            <a:pPr marL="0" indent="0">
              <a:buNone/>
            </a:pPr>
            <a:r>
              <a:rPr lang="en-GB" dirty="0"/>
              <a:t>( </a:t>
            </a:r>
            <a:r>
              <a:rPr lang="en-GB" dirty="0" err="1"/>
              <a:t>IOPC</a:t>
            </a:r>
            <a:r>
              <a:rPr lang="en-GB" dirty="0"/>
              <a:t>, 2024)</a:t>
            </a:r>
          </a:p>
          <a:p>
            <a:pPr marL="0" indent="0">
              <a:buNone/>
            </a:pPr>
            <a:r>
              <a:rPr lang="en-GB" dirty="0"/>
              <a:t>As of December 3</a:t>
            </a:r>
            <a:r>
              <a:rPr lang="en-GB" baseline="30000" dirty="0"/>
              <a:t>rd</a:t>
            </a:r>
            <a:r>
              <a:rPr lang="en-GB" dirty="0"/>
              <a:t> 2024, victims have right to know abuser’s identity (Durbin, A 2024)</a:t>
            </a:r>
          </a:p>
        </p:txBody>
      </p:sp>
    </p:spTree>
    <p:extLst>
      <p:ext uri="{BB962C8B-B14F-4D97-AF65-F5344CB8AC3E}">
        <p14:creationId xmlns:p14="http://schemas.microsoft.com/office/powerpoint/2010/main" val="1485602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D82FF-FA69-078C-997A-2D3A98275F53}"/>
              </a:ext>
            </a:extLst>
          </p:cNvPr>
          <p:cNvSpPr>
            <a:spLocks noGrp="1"/>
          </p:cNvSpPr>
          <p:nvPr>
            <p:ph type="title"/>
          </p:nvPr>
        </p:nvSpPr>
        <p:spPr/>
        <p:txBody>
          <a:bodyPr/>
          <a:lstStyle/>
          <a:p>
            <a:pPr algn="ctr"/>
            <a:r>
              <a:rPr lang="en-GB" dirty="0"/>
              <a:t>Joy Allen’s (Durham Police and Crime Commissioner’s) Plan </a:t>
            </a:r>
          </a:p>
        </p:txBody>
      </p:sp>
      <p:sp>
        <p:nvSpPr>
          <p:cNvPr id="3" name="Content Placeholder 2">
            <a:extLst>
              <a:ext uri="{FF2B5EF4-FFF2-40B4-BE49-F238E27FC236}">
                <a16:creationId xmlns:a16="http://schemas.microsoft.com/office/drawing/2014/main" id="{C3C09D21-E529-7BE2-EFFA-BD01A694D340}"/>
              </a:ext>
            </a:extLst>
          </p:cNvPr>
          <p:cNvSpPr>
            <a:spLocks noGrp="1"/>
          </p:cNvSpPr>
          <p:nvPr>
            <p:ph sz="half" idx="1"/>
          </p:nvPr>
        </p:nvSpPr>
        <p:spPr/>
        <p:txBody>
          <a:bodyPr/>
          <a:lstStyle/>
          <a:p>
            <a:r>
              <a:rPr lang="en-GB" dirty="0"/>
              <a:t>Trained ‘cohort’ of 20 officers to become “Stalking Champions”</a:t>
            </a:r>
          </a:p>
          <a:p>
            <a:r>
              <a:rPr lang="en-GB" dirty="0"/>
              <a:t>3-year plan to train officers to understand difference in stalking and harassment</a:t>
            </a:r>
          </a:p>
          <a:p>
            <a:r>
              <a:rPr lang="en-GB" dirty="0"/>
              <a:t>In 2 years, Officers will receive Continuing Professional  Development training</a:t>
            </a:r>
          </a:p>
          <a:p>
            <a:pPr marL="0" indent="0">
              <a:buNone/>
            </a:pPr>
            <a:r>
              <a:rPr lang="en-GB" dirty="0"/>
              <a:t>( Durham Police and Crime Commissioners Office, 2024) </a:t>
            </a:r>
          </a:p>
        </p:txBody>
      </p:sp>
      <p:sp>
        <p:nvSpPr>
          <p:cNvPr id="4" name="Content Placeholder 3">
            <a:extLst>
              <a:ext uri="{FF2B5EF4-FFF2-40B4-BE49-F238E27FC236}">
                <a16:creationId xmlns:a16="http://schemas.microsoft.com/office/drawing/2014/main" id="{7F81B1DD-F1E2-DAA1-3942-A718C9410FF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4048210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DD44-CA6D-B8BE-AA7D-9B093029B7A9}"/>
              </a:ext>
            </a:extLst>
          </p:cNvPr>
          <p:cNvSpPr>
            <a:spLocks noGrp="1"/>
          </p:cNvSpPr>
          <p:nvPr>
            <p:ph type="title"/>
          </p:nvPr>
        </p:nvSpPr>
        <p:spPr/>
        <p:txBody>
          <a:bodyPr/>
          <a:lstStyle/>
          <a:p>
            <a:r>
              <a:rPr lang="en-GB" dirty="0"/>
              <a:t>How stalking impacts its victims</a:t>
            </a:r>
          </a:p>
        </p:txBody>
      </p:sp>
      <p:sp>
        <p:nvSpPr>
          <p:cNvPr id="3" name="Content Placeholder 2">
            <a:extLst>
              <a:ext uri="{FF2B5EF4-FFF2-40B4-BE49-F238E27FC236}">
                <a16:creationId xmlns:a16="http://schemas.microsoft.com/office/drawing/2014/main" id="{C906BFBD-729A-027A-07AE-F87901171EA2}"/>
              </a:ext>
            </a:extLst>
          </p:cNvPr>
          <p:cNvSpPr>
            <a:spLocks noGrp="1"/>
          </p:cNvSpPr>
          <p:nvPr>
            <p:ph sz="half" idx="1"/>
          </p:nvPr>
        </p:nvSpPr>
        <p:spPr/>
        <p:txBody>
          <a:bodyPr/>
          <a:lstStyle/>
          <a:p>
            <a:r>
              <a:rPr lang="en-GB" dirty="0"/>
              <a:t>Research by Kent psychologists in partnership with Suzy Lamplugh Trust found</a:t>
            </a:r>
          </a:p>
          <a:p>
            <a:r>
              <a:rPr lang="en-GB" dirty="0"/>
              <a:t>91.5% of victims experience psychological impacts due to stalking (Suzy Lamplugh Trust, 2023)</a:t>
            </a:r>
          </a:p>
          <a:p>
            <a:r>
              <a:rPr lang="en-GB" dirty="0"/>
              <a:t>Stalking resulted in impacts on:</a:t>
            </a:r>
          </a:p>
          <a:p>
            <a:r>
              <a:rPr lang="en-GB" dirty="0"/>
              <a:t>Psychological and physical wellbeing</a:t>
            </a:r>
          </a:p>
          <a:p>
            <a:r>
              <a:rPr lang="en-GB" dirty="0"/>
              <a:t>5% of victims suffered with anxiety, depression and/or substance abuse</a:t>
            </a:r>
          </a:p>
        </p:txBody>
      </p:sp>
      <p:sp>
        <p:nvSpPr>
          <p:cNvPr id="4" name="Content Placeholder 3">
            <a:extLst>
              <a:ext uri="{FF2B5EF4-FFF2-40B4-BE49-F238E27FC236}">
                <a16:creationId xmlns:a16="http://schemas.microsoft.com/office/drawing/2014/main" id="{A75CBD01-80D8-1D9E-3FD6-86188A4C92FB}"/>
              </a:ext>
            </a:extLst>
          </p:cNvPr>
          <p:cNvSpPr>
            <a:spLocks noGrp="1"/>
          </p:cNvSpPr>
          <p:nvPr>
            <p:ph sz="half" idx="2"/>
          </p:nvPr>
        </p:nvSpPr>
        <p:spPr/>
        <p:txBody>
          <a:bodyPr/>
          <a:lstStyle/>
          <a:p>
            <a:r>
              <a:rPr lang="en-GB" dirty="0"/>
              <a:t>54% disclosed practical impacts such as</a:t>
            </a:r>
          </a:p>
          <a:p>
            <a:r>
              <a:rPr lang="en-GB" dirty="0"/>
              <a:t>Investing in extra security</a:t>
            </a:r>
          </a:p>
          <a:p>
            <a:r>
              <a:rPr lang="en-GB" dirty="0"/>
              <a:t>Limiting social activity</a:t>
            </a:r>
          </a:p>
          <a:p>
            <a:r>
              <a:rPr lang="en-GB" dirty="0"/>
              <a:t>Changing job</a:t>
            </a:r>
          </a:p>
          <a:p>
            <a:r>
              <a:rPr lang="en-GB" dirty="0"/>
              <a:t>Moving house</a:t>
            </a:r>
          </a:p>
        </p:txBody>
      </p:sp>
    </p:spTree>
    <p:extLst>
      <p:ext uri="{BB962C8B-B14F-4D97-AF65-F5344CB8AC3E}">
        <p14:creationId xmlns:p14="http://schemas.microsoft.com/office/powerpoint/2010/main" val="1810025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BFE6E-AC5F-033C-26AE-A9DED1B8AC46}"/>
              </a:ext>
            </a:extLst>
          </p:cNvPr>
          <p:cNvSpPr>
            <a:spLocks noGrp="1"/>
          </p:cNvSpPr>
          <p:nvPr>
            <p:ph type="title"/>
          </p:nvPr>
        </p:nvSpPr>
        <p:spPr/>
        <p:txBody>
          <a:bodyPr/>
          <a:lstStyle/>
          <a:p>
            <a:pPr algn="ctr"/>
            <a:r>
              <a:rPr lang="en-GB" dirty="0"/>
              <a:t>Measures in place to safeguard victims</a:t>
            </a:r>
          </a:p>
        </p:txBody>
      </p:sp>
      <p:sp>
        <p:nvSpPr>
          <p:cNvPr id="3" name="Content Placeholder 2">
            <a:extLst>
              <a:ext uri="{FF2B5EF4-FFF2-40B4-BE49-F238E27FC236}">
                <a16:creationId xmlns:a16="http://schemas.microsoft.com/office/drawing/2014/main" id="{FAD00487-3745-FB24-2D5B-0C53D269C733}"/>
              </a:ext>
            </a:extLst>
          </p:cNvPr>
          <p:cNvSpPr>
            <a:spLocks noGrp="1"/>
          </p:cNvSpPr>
          <p:nvPr>
            <p:ph sz="half" idx="1"/>
          </p:nvPr>
        </p:nvSpPr>
        <p:spPr/>
        <p:txBody>
          <a:bodyPr>
            <a:normAutofit lnSpcReduction="10000"/>
          </a:bodyPr>
          <a:lstStyle/>
          <a:p>
            <a:r>
              <a:rPr lang="en-GB" dirty="0"/>
              <a:t>Right to know, victims now allowed to know the identity of an online stalker at the earliest point. (Home office, 2024)</a:t>
            </a:r>
          </a:p>
          <a:p>
            <a:r>
              <a:rPr lang="en-GB" dirty="0"/>
              <a:t>Police to ensure victims are referred to a relevant specialist support service</a:t>
            </a:r>
          </a:p>
          <a:p>
            <a:r>
              <a:rPr lang="en-GB" dirty="0"/>
              <a:t>Entitled to enhanced service under Victims Code</a:t>
            </a:r>
          </a:p>
          <a:p>
            <a:r>
              <a:rPr lang="en-GB" dirty="0"/>
              <a:t>Police to ensure every victim has opportunity to provide victim personal statement</a:t>
            </a:r>
          </a:p>
        </p:txBody>
      </p:sp>
      <p:sp>
        <p:nvSpPr>
          <p:cNvPr id="4" name="Content Placeholder 3">
            <a:extLst>
              <a:ext uri="{FF2B5EF4-FFF2-40B4-BE49-F238E27FC236}">
                <a16:creationId xmlns:a16="http://schemas.microsoft.com/office/drawing/2014/main" id="{87E65581-E38D-C1DC-6B99-31BB446F3E47}"/>
              </a:ext>
            </a:extLst>
          </p:cNvPr>
          <p:cNvSpPr>
            <a:spLocks noGrp="1"/>
          </p:cNvSpPr>
          <p:nvPr>
            <p:ph sz="half" idx="2"/>
          </p:nvPr>
        </p:nvSpPr>
        <p:spPr/>
        <p:txBody>
          <a:bodyPr>
            <a:normAutofit lnSpcReduction="10000"/>
          </a:bodyPr>
          <a:lstStyle/>
          <a:p>
            <a:r>
              <a:rPr lang="en-GB" dirty="0"/>
              <a:t>Witnesses in stalking cases to receive an accurate explanation of all special measure available to them</a:t>
            </a:r>
          </a:p>
          <a:p>
            <a:r>
              <a:rPr lang="en-GB" dirty="0"/>
              <a:t>Witness care unit arrange court familiarisation for victim where required</a:t>
            </a:r>
          </a:p>
          <a:p>
            <a:r>
              <a:rPr lang="en-GB" dirty="0"/>
              <a:t>Restraining orders</a:t>
            </a:r>
          </a:p>
          <a:p>
            <a:endParaRPr lang="en-GB" dirty="0"/>
          </a:p>
          <a:p>
            <a:pPr marL="0" indent="0">
              <a:buNone/>
            </a:pPr>
            <a:r>
              <a:rPr lang="en-GB" dirty="0"/>
              <a:t>(CPS, 2014)</a:t>
            </a:r>
          </a:p>
        </p:txBody>
      </p:sp>
    </p:spTree>
    <p:extLst>
      <p:ext uri="{BB962C8B-B14F-4D97-AF65-F5344CB8AC3E}">
        <p14:creationId xmlns:p14="http://schemas.microsoft.com/office/powerpoint/2010/main" val="476199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5F6C-2015-422C-FFB3-5B2D266FBA46}"/>
              </a:ext>
            </a:extLst>
          </p:cNvPr>
          <p:cNvSpPr>
            <a:spLocks noGrp="1"/>
          </p:cNvSpPr>
          <p:nvPr>
            <p:ph type="title"/>
          </p:nvPr>
        </p:nvSpPr>
        <p:spPr/>
        <p:txBody>
          <a:bodyPr/>
          <a:lstStyle/>
          <a:p>
            <a:r>
              <a:rPr lang="en-GB" dirty="0"/>
              <a:t>Stalking Protection Orders (</a:t>
            </a:r>
            <a:r>
              <a:rPr lang="en-GB" dirty="0" err="1"/>
              <a:t>SPOs</a:t>
            </a:r>
            <a:r>
              <a:rPr lang="en-GB" dirty="0"/>
              <a:t>)</a:t>
            </a:r>
          </a:p>
        </p:txBody>
      </p:sp>
      <p:sp>
        <p:nvSpPr>
          <p:cNvPr id="3" name="Content Placeholder 2">
            <a:extLst>
              <a:ext uri="{FF2B5EF4-FFF2-40B4-BE49-F238E27FC236}">
                <a16:creationId xmlns:a16="http://schemas.microsoft.com/office/drawing/2014/main" id="{08845DE9-2F88-1894-7AF4-94B0E554D3C1}"/>
              </a:ext>
            </a:extLst>
          </p:cNvPr>
          <p:cNvSpPr>
            <a:spLocks noGrp="1"/>
          </p:cNvSpPr>
          <p:nvPr>
            <p:ph sz="half" idx="1"/>
          </p:nvPr>
        </p:nvSpPr>
        <p:spPr/>
        <p:txBody>
          <a:bodyPr/>
          <a:lstStyle/>
          <a:p>
            <a:r>
              <a:rPr lang="en-GB" dirty="0" err="1"/>
              <a:t>SPO’s</a:t>
            </a:r>
            <a:r>
              <a:rPr lang="en-GB" dirty="0"/>
              <a:t> are civil orders with the aims to protect victims of stalking</a:t>
            </a:r>
          </a:p>
          <a:p>
            <a:r>
              <a:rPr lang="en-GB" dirty="0"/>
              <a:t>Must be applied for by the police</a:t>
            </a:r>
          </a:p>
          <a:p>
            <a:r>
              <a:rPr lang="en-GB" dirty="0"/>
              <a:t>Free of charge for the victim</a:t>
            </a:r>
          </a:p>
          <a:p>
            <a:r>
              <a:rPr lang="en-GB" dirty="0"/>
              <a:t>Order can prevent perpetrator from:</a:t>
            </a:r>
          </a:p>
          <a:p>
            <a:r>
              <a:rPr lang="en-GB" dirty="0"/>
              <a:t>Entering location where victim visits frequently</a:t>
            </a:r>
          </a:p>
          <a:p>
            <a:r>
              <a:rPr lang="en-GB" dirty="0"/>
              <a:t>Contacting victim by any means</a:t>
            </a:r>
          </a:p>
          <a:p>
            <a:endParaRPr lang="en-GB" dirty="0"/>
          </a:p>
        </p:txBody>
      </p:sp>
      <p:sp>
        <p:nvSpPr>
          <p:cNvPr id="4" name="Content Placeholder 3">
            <a:extLst>
              <a:ext uri="{FF2B5EF4-FFF2-40B4-BE49-F238E27FC236}">
                <a16:creationId xmlns:a16="http://schemas.microsoft.com/office/drawing/2014/main" id="{3C07D6DD-A9CF-140F-9B1B-B5234917B851}"/>
              </a:ext>
            </a:extLst>
          </p:cNvPr>
          <p:cNvSpPr>
            <a:spLocks noGrp="1"/>
          </p:cNvSpPr>
          <p:nvPr>
            <p:ph sz="half" idx="2"/>
          </p:nvPr>
        </p:nvSpPr>
        <p:spPr/>
        <p:txBody>
          <a:bodyPr/>
          <a:lstStyle/>
          <a:p>
            <a:r>
              <a:rPr lang="en-GB" dirty="0"/>
              <a:t>Perpetrator may be required to:</a:t>
            </a:r>
          </a:p>
          <a:p>
            <a:r>
              <a:rPr lang="en-GB" dirty="0"/>
              <a:t>Attend intervention programmes</a:t>
            </a:r>
          </a:p>
          <a:p>
            <a:r>
              <a:rPr lang="en-GB" dirty="0"/>
              <a:t>Undergo mental health assessments</a:t>
            </a:r>
          </a:p>
          <a:p>
            <a:r>
              <a:rPr lang="en-GB" dirty="0"/>
              <a:t>Rehabilitation programmes</a:t>
            </a:r>
          </a:p>
          <a:p>
            <a:r>
              <a:rPr lang="en-GB" dirty="0"/>
              <a:t>Surrender electronic devices</a:t>
            </a:r>
          </a:p>
          <a:p>
            <a:r>
              <a:rPr lang="en-GB" dirty="0"/>
              <a:t>Provide police with access to social media texts, etc</a:t>
            </a:r>
          </a:p>
          <a:p>
            <a:r>
              <a:rPr lang="en-GB" dirty="0"/>
              <a:t>Sign on at a police station</a:t>
            </a:r>
          </a:p>
        </p:txBody>
      </p:sp>
    </p:spTree>
    <p:extLst>
      <p:ext uri="{BB962C8B-B14F-4D97-AF65-F5344CB8AC3E}">
        <p14:creationId xmlns:p14="http://schemas.microsoft.com/office/powerpoint/2010/main" val="1506459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B6FE3-83A4-805A-5678-826C44474325}"/>
              </a:ext>
            </a:extLst>
          </p:cNvPr>
          <p:cNvSpPr>
            <a:spLocks noGrp="1"/>
          </p:cNvSpPr>
          <p:nvPr>
            <p:ph type="title"/>
          </p:nvPr>
        </p:nvSpPr>
        <p:spPr>
          <a:xfrm>
            <a:off x="1154954" y="898578"/>
            <a:ext cx="8761413" cy="706964"/>
          </a:xfrm>
        </p:spPr>
        <p:txBody>
          <a:bodyPr/>
          <a:lstStyle/>
          <a:p>
            <a:pPr algn="ctr"/>
            <a:r>
              <a:rPr lang="en-GB" dirty="0"/>
              <a:t>Police to receive more power to apply for </a:t>
            </a:r>
            <a:r>
              <a:rPr lang="en-GB" dirty="0" err="1"/>
              <a:t>SPOs</a:t>
            </a:r>
            <a:endParaRPr lang="en-GB" dirty="0"/>
          </a:p>
        </p:txBody>
      </p:sp>
      <p:sp>
        <p:nvSpPr>
          <p:cNvPr id="3" name="Content Placeholder 2">
            <a:extLst>
              <a:ext uri="{FF2B5EF4-FFF2-40B4-BE49-F238E27FC236}">
                <a16:creationId xmlns:a16="http://schemas.microsoft.com/office/drawing/2014/main" id="{2DC205FD-A197-04DB-21CA-51F703E87CDF}"/>
              </a:ext>
            </a:extLst>
          </p:cNvPr>
          <p:cNvSpPr>
            <a:spLocks noGrp="1"/>
          </p:cNvSpPr>
          <p:nvPr>
            <p:ph sz="half" idx="1"/>
          </p:nvPr>
        </p:nvSpPr>
        <p:spPr/>
        <p:txBody>
          <a:bodyPr>
            <a:normAutofit lnSpcReduction="10000"/>
          </a:bodyPr>
          <a:lstStyle/>
          <a:p>
            <a:r>
              <a:rPr lang="en-GB" dirty="0"/>
              <a:t>Police officers instructed they no longer need to meet high criminal standard of proof threshold when applying for an </a:t>
            </a:r>
            <a:r>
              <a:rPr lang="en-GB" dirty="0" err="1"/>
              <a:t>SPO</a:t>
            </a:r>
            <a:endParaRPr lang="en-GB" dirty="0"/>
          </a:p>
          <a:p>
            <a:r>
              <a:rPr lang="en-GB" dirty="0"/>
              <a:t>Evidence which meets the lower civil standard is more likely to be accepted by the courts</a:t>
            </a:r>
          </a:p>
          <a:p>
            <a:r>
              <a:rPr lang="en-GB" dirty="0"/>
              <a:t>The maximum sentence has now doubled </a:t>
            </a:r>
          </a:p>
          <a:p>
            <a:r>
              <a:rPr lang="en-GB" dirty="0"/>
              <a:t>And new civil order to protect victims is now in place (Home Office, 2024)</a:t>
            </a:r>
          </a:p>
        </p:txBody>
      </p:sp>
      <p:sp>
        <p:nvSpPr>
          <p:cNvPr id="4" name="Content Placeholder 3">
            <a:extLst>
              <a:ext uri="{FF2B5EF4-FFF2-40B4-BE49-F238E27FC236}">
                <a16:creationId xmlns:a16="http://schemas.microsoft.com/office/drawing/2014/main" id="{BA42C03E-72AB-A4F7-CA97-F7B4086FF60A}"/>
              </a:ext>
            </a:extLst>
          </p:cNvPr>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343880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3BE03-AE0F-0468-2673-141D8D7CE4BD}"/>
              </a:ext>
            </a:extLst>
          </p:cNvPr>
          <p:cNvSpPr>
            <a:spLocks noGrp="1"/>
          </p:cNvSpPr>
          <p:nvPr>
            <p:ph type="title"/>
          </p:nvPr>
        </p:nvSpPr>
        <p:spPr/>
        <p:txBody>
          <a:bodyPr/>
          <a:lstStyle/>
          <a:p>
            <a:pPr algn="ctr"/>
            <a:r>
              <a:rPr lang="en-GB" dirty="0"/>
              <a:t>What more can be done to safeguard victims?</a:t>
            </a:r>
          </a:p>
        </p:txBody>
      </p:sp>
      <p:sp>
        <p:nvSpPr>
          <p:cNvPr id="3" name="Content Placeholder 2">
            <a:extLst>
              <a:ext uri="{FF2B5EF4-FFF2-40B4-BE49-F238E27FC236}">
                <a16:creationId xmlns:a16="http://schemas.microsoft.com/office/drawing/2014/main" id="{D15F1E0F-723E-502B-31BB-C21455C4850B}"/>
              </a:ext>
            </a:extLst>
          </p:cNvPr>
          <p:cNvSpPr>
            <a:spLocks noGrp="1"/>
          </p:cNvSpPr>
          <p:nvPr>
            <p:ph sz="half" idx="1"/>
          </p:nvPr>
        </p:nvSpPr>
        <p:spPr/>
        <p:txBody>
          <a:bodyPr/>
          <a:lstStyle/>
          <a:p>
            <a:r>
              <a:rPr lang="en-GB" dirty="0"/>
              <a:t>For the police to give out more </a:t>
            </a:r>
            <a:r>
              <a:rPr lang="en-GB" dirty="0" err="1"/>
              <a:t>SPOs</a:t>
            </a:r>
            <a:r>
              <a:rPr lang="en-GB" dirty="0"/>
              <a:t> and </a:t>
            </a:r>
            <a:r>
              <a:rPr lang="en-GB" dirty="0" err="1"/>
              <a:t>ISPOs</a:t>
            </a:r>
            <a:r>
              <a:rPr lang="en-GB" dirty="0"/>
              <a:t> </a:t>
            </a:r>
          </a:p>
          <a:p>
            <a:r>
              <a:rPr lang="en-GB" dirty="0"/>
              <a:t>Only 74 interim orders handed out</a:t>
            </a:r>
          </a:p>
          <a:p>
            <a:r>
              <a:rPr lang="en-GB" dirty="0"/>
              <a:t>94 full orders handed out between 2020-2021</a:t>
            </a:r>
          </a:p>
          <a:p>
            <a:r>
              <a:rPr lang="en-GB" dirty="0"/>
              <a:t>Of these orders there were 70 breaches reported to the police</a:t>
            </a:r>
          </a:p>
          <a:p>
            <a:pPr marL="0" indent="0">
              <a:buNone/>
            </a:pPr>
            <a:r>
              <a:rPr lang="en-GB" dirty="0"/>
              <a:t>( Met Police, 2021)</a:t>
            </a:r>
          </a:p>
        </p:txBody>
      </p:sp>
      <p:sp>
        <p:nvSpPr>
          <p:cNvPr id="4" name="Content Placeholder 3">
            <a:extLst>
              <a:ext uri="{FF2B5EF4-FFF2-40B4-BE49-F238E27FC236}">
                <a16:creationId xmlns:a16="http://schemas.microsoft.com/office/drawing/2014/main" id="{B1712226-F68E-3142-B53E-725AB367D1A5}"/>
              </a:ext>
            </a:extLst>
          </p:cNvPr>
          <p:cNvSpPr>
            <a:spLocks noGrp="1"/>
          </p:cNvSpPr>
          <p:nvPr>
            <p:ph sz="half" idx="2"/>
          </p:nvPr>
        </p:nvSpPr>
        <p:spPr/>
        <p:txBody>
          <a:bodyPr/>
          <a:lstStyle/>
          <a:p>
            <a:r>
              <a:rPr lang="en-GB" dirty="0"/>
              <a:t>For police to always take victims seriously</a:t>
            </a:r>
          </a:p>
          <a:p>
            <a:endParaRPr lang="en-GB" dirty="0"/>
          </a:p>
        </p:txBody>
      </p:sp>
    </p:spTree>
    <p:extLst>
      <p:ext uri="{BB962C8B-B14F-4D97-AF65-F5344CB8AC3E}">
        <p14:creationId xmlns:p14="http://schemas.microsoft.com/office/powerpoint/2010/main" val="2977141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C6926-6C2C-8F07-0684-41633D03C6C3}"/>
              </a:ext>
            </a:extLst>
          </p:cNvPr>
          <p:cNvSpPr>
            <a:spLocks noGrp="1"/>
          </p:cNvSpPr>
          <p:nvPr>
            <p:ph type="title"/>
          </p:nvPr>
        </p:nvSpPr>
        <p:spPr/>
        <p:txBody>
          <a:bodyPr/>
          <a:lstStyle/>
          <a:p>
            <a:r>
              <a:rPr lang="en-GB" dirty="0"/>
              <a:t>Areas of concern</a:t>
            </a:r>
          </a:p>
        </p:txBody>
      </p:sp>
      <p:sp>
        <p:nvSpPr>
          <p:cNvPr id="3" name="Content Placeholder 2">
            <a:extLst>
              <a:ext uri="{FF2B5EF4-FFF2-40B4-BE49-F238E27FC236}">
                <a16:creationId xmlns:a16="http://schemas.microsoft.com/office/drawing/2014/main" id="{E58AA313-F225-F96B-00F4-B8CD69EF458E}"/>
              </a:ext>
            </a:extLst>
          </p:cNvPr>
          <p:cNvSpPr>
            <a:spLocks noGrp="1"/>
          </p:cNvSpPr>
          <p:nvPr>
            <p:ph sz="half" idx="1"/>
          </p:nvPr>
        </p:nvSpPr>
        <p:spPr/>
        <p:txBody>
          <a:bodyPr/>
          <a:lstStyle/>
          <a:p>
            <a:r>
              <a:rPr lang="en-GB" dirty="0"/>
              <a:t>That only 6.6% of offences lead to a charge</a:t>
            </a:r>
          </a:p>
          <a:p>
            <a:r>
              <a:rPr lang="en-GB" dirty="0"/>
              <a:t>And that only 1.4% end in conviction</a:t>
            </a:r>
          </a:p>
          <a:p>
            <a:r>
              <a:rPr lang="en-GB" dirty="0"/>
              <a:t>That the police don’t always take stalking victims seriously, which leads to cases such as Gracie Spinks </a:t>
            </a:r>
          </a:p>
          <a:p>
            <a:r>
              <a:rPr lang="en-GB" dirty="0"/>
              <a:t>leading to police admitting failing after her murder (</a:t>
            </a:r>
            <a:r>
              <a:rPr lang="en-GB" dirty="0" err="1"/>
              <a:t>Lowbridge</a:t>
            </a:r>
            <a:r>
              <a:rPr lang="en-GB" dirty="0"/>
              <a:t>, C , 2023)</a:t>
            </a:r>
          </a:p>
        </p:txBody>
      </p:sp>
      <p:sp>
        <p:nvSpPr>
          <p:cNvPr id="4" name="Content Placeholder 3">
            <a:extLst>
              <a:ext uri="{FF2B5EF4-FFF2-40B4-BE49-F238E27FC236}">
                <a16:creationId xmlns:a16="http://schemas.microsoft.com/office/drawing/2014/main" id="{9A333DA7-78A5-0B6F-B09D-1A3AEFDC1BFF}"/>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537805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9">
            <a:extLst>
              <a:ext uri="{FF2B5EF4-FFF2-40B4-BE49-F238E27FC236}">
                <a16:creationId xmlns:a16="http://schemas.microsoft.com/office/drawing/2014/main" id="{A4D64FAF-E88E-E88A-4AB0-533F9AB8C007}"/>
              </a:ext>
            </a:extLst>
          </p:cNvPr>
          <p:cNvSpPr>
            <a:spLocks noChangeArrowheads="1"/>
          </p:cNvSpPr>
          <p:nvPr/>
        </p:nvSpPr>
        <p:spPr bwMode="auto">
          <a:xfrm>
            <a:off x="-1" y="0"/>
            <a:ext cx="1944044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pSp>
        <p:nvGrpSpPr>
          <p:cNvPr id="6" name="Group 5">
            <a:extLst>
              <a:ext uri="{FF2B5EF4-FFF2-40B4-BE49-F238E27FC236}">
                <a16:creationId xmlns:a16="http://schemas.microsoft.com/office/drawing/2014/main" id="{3C26BDBA-F32E-8B6C-2E5E-4C53AE69F982}"/>
              </a:ext>
            </a:extLst>
          </p:cNvPr>
          <p:cNvGrpSpPr/>
          <p:nvPr/>
        </p:nvGrpSpPr>
        <p:grpSpPr>
          <a:xfrm>
            <a:off x="904875" y="571500"/>
            <a:ext cx="8672262" cy="6134100"/>
            <a:chOff x="0" y="290528"/>
            <a:chExt cx="5122268" cy="8640771"/>
          </a:xfrm>
        </p:grpSpPr>
        <p:grpSp>
          <p:nvGrpSpPr>
            <p:cNvPr id="7" name="Group 6">
              <a:extLst>
                <a:ext uri="{FF2B5EF4-FFF2-40B4-BE49-F238E27FC236}">
                  <a16:creationId xmlns:a16="http://schemas.microsoft.com/office/drawing/2014/main" id="{240AFFC4-FB3A-EE35-ECA3-E7284A7DD49E}"/>
                </a:ext>
              </a:extLst>
            </p:cNvPr>
            <p:cNvGrpSpPr/>
            <p:nvPr/>
          </p:nvGrpSpPr>
          <p:grpSpPr>
            <a:xfrm>
              <a:off x="10048" y="1115367"/>
              <a:ext cx="5033010" cy="7815932"/>
              <a:chOff x="10456" y="0"/>
              <a:chExt cx="5237819" cy="8133184"/>
            </a:xfrm>
          </p:grpSpPr>
          <p:grpSp>
            <p:nvGrpSpPr>
              <p:cNvPr id="9" name="Group 8">
                <a:extLst>
                  <a:ext uri="{FF2B5EF4-FFF2-40B4-BE49-F238E27FC236}">
                    <a16:creationId xmlns:a16="http://schemas.microsoft.com/office/drawing/2014/main" id="{09A81FA8-8667-B68D-42AE-987AFBBE413B}"/>
                  </a:ext>
                </a:extLst>
              </p:cNvPr>
              <p:cNvGrpSpPr/>
              <p:nvPr/>
            </p:nvGrpSpPr>
            <p:grpSpPr>
              <a:xfrm>
                <a:off x="257175" y="647700"/>
                <a:ext cx="2266950" cy="6696075"/>
                <a:chOff x="0" y="0"/>
                <a:chExt cx="2266950" cy="6696075"/>
              </a:xfrm>
            </p:grpSpPr>
            <p:cxnSp>
              <p:nvCxnSpPr>
                <p:cNvPr id="29" name="Straight Arrow Connector 28">
                  <a:extLst>
                    <a:ext uri="{FF2B5EF4-FFF2-40B4-BE49-F238E27FC236}">
                      <a16:creationId xmlns:a16="http://schemas.microsoft.com/office/drawing/2014/main" id="{9062F837-EE8A-D1BE-75CF-43C7CE324192}"/>
                    </a:ext>
                  </a:extLst>
                </p:cNvPr>
                <p:cNvCxnSpPr/>
                <p:nvPr/>
              </p:nvCxnSpPr>
              <p:spPr>
                <a:xfrm>
                  <a:off x="0" y="0"/>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72B83AB-4A1F-398B-73C3-23100E657F0E}"/>
                    </a:ext>
                  </a:extLst>
                </p:cNvPr>
                <p:cNvCxnSpPr/>
                <p:nvPr/>
              </p:nvCxnSpPr>
              <p:spPr>
                <a:xfrm>
                  <a:off x="19050" y="168592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E2FE652B-4F89-7514-0C6E-E4362AB214A6}"/>
                    </a:ext>
                  </a:extLst>
                </p:cNvPr>
                <p:cNvCxnSpPr/>
                <p:nvPr/>
              </p:nvCxnSpPr>
              <p:spPr>
                <a:xfrm>
                  <a:off x="19050" y="33813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518BA85-F240-D4A1-84BA-B8E584AB0C1F}"/>
                    </a:ext>
                  </a:extLst>
                </p:cNvPr>
                <p:cNvCxnSpPr/>
                <p:nvPr/>
              </p:nvCxnSpPr>
              <p:spPr>
                <a:xfrm>
                  <a:off x="19050" y="5095875"/>
                  <a:ext cx="2247900" cy="0"/>
                </a:xfrm>
                <a:prstGeom prst="straightConnector1">
                  <a:avLst/>
                </a:prstGeom>
                <a:ln w="38100">
                  <a:solidFill>
                    <a:srgbClr val="33CCCC"/>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A51A927-A954-322C-5B84-1CB397735883}"/>
                    </a:ext>
                  </a:extLst>
                </p:cNvPr>
                <p:cNvCxnSpPr/>
                <p:nvPr/>
              </p:nvCxnSpPr>
              <p:spPr>
                <a:xfrm>
                  <a:off x="19050" y="6696075"/>
                  <a:ext cx="2247900" cy="0"/>
                </a:xfrm>
                <a:prstGeom prst="straightConnector1">
                  <a:avLst/>
                </a:prstGeom>
                <a:ln w="381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45369D69-AE52-2557-7ADA-6D81517E60BC}"/>
                  </a:ext>
                </a:extLst>
              </p:cNvPr>
              <p:cNvGrpSpPr/>
              <p:nvPr/>
            </p:nvGrpSpPr>
            <p:grpSpPr>
              <a:xfrm>
                <a:off x="10456" y="0"/>
                <a:ext cx="399119" cy="8058150"/>
                <a:chOff x="10456" y="0"/>
                <a:chExt cx="399119" cy="8058150"/>
              </a:xfrm>
            </p:grpSpPr>
            <p:sp>
              <p:nvSpPr>
                <p:cNvPr id="22" name="Rectangle 21">
                  <a:extLst>
                    <a:ext uri="{FF2B5EF4-FFF2-40B4-BE49-F238E27FC236}">
                      <a16:creationId xmlns:a16="http://schemas.microsoft.com/office/drawing/2014/main" id="{D6CB7AD4-6311-11B1-C648-7ED1A11EAE31}"/>
                    </a:ext>
                  </a:extLst>
                </p:cNvPr>
                <p:cNvSpPr/>
                <p:nvPr/>
              </p:nvSpPr>
              <p:spPr>
                <a:xfrm>
                  <a:off x="161925" y="0"/>
                  <a:ext cx="95250" cy="805815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23" name="Group 22">
                  <a:extLst>
                    <a:ext uri="{FF2B5EF4-FFF2-40B4-BE49-F238E27FC236}">
                      <a16:creationId xmlns:a16="http://schemas.microsoft.com/office/drawing/2014/main" id="{6712C207-F171-9354-3068-285AFE0413AD}"/>
                    </a:ext>
                  </a:extLst>
                </p:cNvPr>
                <p:cNvGrpSpPr/>
                <p:nvPr/>
              </p:nvGrpSpPr>
              <p:grpSpPr>
                <a:xfrm>
                  <a:off x="10456" y="457200"/>
                  <a:ext cx="399119" cy="7077075"/>
                  <a:chOff x="10456" y="0"/>
                  <a:chExt cx="399119" cy="7077075"/>
                </a:xfrm>
              </p:grpSpPr>
              <p:sp>
                <p:nvSpPr>
                  <p:cNvPr id="24" name="Oval 23">
                    <a:extLst>
                      <a:ext uri="{FF2B5EF4-FFF2-40B4-BE49-F238E27FC236}">
                        <a16:creationId xmlns:a16="http://schemas.microsoft.com/office/drawing/2014/main" id="{F6F0CB44-A3FB-6BAE-8A81-6B80D6AA6B1F}"/>
                      </a:ext>
                    </a:extLst>
                  </p:cNvPr>
                  <p:cNvSpPr/>
                  <p:nvPr/>
                </p:nvSpPr>
                <p:spPr>
                  <a:xfrm>
                    <a:off x="19050" y="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Oval 24">
                    <a:extLst>
                      <a:ext uri="{FF2B5EF4-FFF2-40B4-BE49-F238E27FC236}">
                        <a16:creationId xmlns:a16="http://schemas.microsoft.com/office/drawing/2014/main" id="{A7F501B4-B2E8-D7EB-9916-2DFD589534CC}"/>
                      </a:ext>
                    </a:extLst>
                  </p:cNvPr>
                  <p:cNvSpPr/>
                  <p:nvPr/>
                </p:nvSpPr>
                <p:spPr>
                  <a:xfrm>
                    <a:off x="10456" y="167640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6" name="Oval 25">
                    <a:extLst>
                      <a:ext uri="{FF2B5EF4-FFF2-40B4-BE49-F238E27FC236}">
                        <a16:creationId xmlns:a16="http://schemas.microsoft.com/office/drawing/2014/main" id="{2E61F211-4089-3560-6007-4B3A8FC7364D}"/>
                      </a:ext>
                    </a:extLst>
                  </p:cNvPr>
                  <p:cNvSpPr/>
                  <p:nvPr/>
                </p:nvSpPr>
                <p:spPr>
                  <a:xfrm>
                    <a:off x="19050" y="33718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7" name="Oval 26">
                    <a:extLst>
                      <a:ext uri="{FF2B5EF4-FFF2-40B4-BE49-F238E27FC236}">
                        <a16:creationId xmlns:a16="http://schemas.microsoft.com/office/drawing/2014/main" id="{7356144B-C55D-215C-6DC5-92AC9E45E4F7}"/>
                      </a:ext>
                    </a:extLst>
                  </p:cNvPr>
                  <p:cNvSpPr/>
                  <p:nvPr/>
                </p:nvSpPr>
                <p:spPr>
                  <a:xfrm>
                    <a:off x="19050" y="5086350"/>
                    <a:ext cx="390525" cy="390525"/>
                  </a:xfrm>
                  <a:prstGeom prst="ellipse">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Oval 27">
                    <a:extLst>
                      <a:ext uri="{FF2B5EF4-FFF2-40B4-BE49-F238E27FC236}">
                        <a16:creationId xmlns:a16="http://schemas.microsoft.com/office/drawing/2014/main" id="{1584DC10-C90C-55F6-F9D9-5AAE0D729193}"/>
                      </a:ext>
                    </a:extLst>
                  </p:cNvPr>
                  <p:cNvSpPr/>
                  <p:nvPr/>
                </p:nvSpPr>
                <p:spPr>
                  <a:xfrm>
                    <a:off x="19050" y="6686550"/>
                    <a:ext cx="390525" cy="39052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grpSp>
          <p:grpSp>
            <p:nvGrpSpPr>
              <p:cNvPr id="11" name="Group 10">
                <a:extLst>
                  <a:ext uri="{FF2B5EF4-FFF2-40B4-BE49-F238E27FC236}">
                    <a16:creationId xmlns:a16="http://schemas.microsoft.com/office/drawing/2014/main" id="{330D3BE4-134C-F913-0EBD-9AD857696057}"/>
                  </a:ext>
                </a:extLst>
              </p:cNvPr>
              <p:cNvGrpSpPr/>
              <p:nvPr/>
            </p:nvGrpSpPr>
            <p:grpSpPr>
              <a:xfrm>
                <a:off x="2495550" y="247650"/>
                <a:ext cx="2752725" cy="7885534"/>
                <a:chOff x="0" y="0"/>
                <a:chExt cx="2752725" cy="7885534"/>
              </a:xfrm>
            </p:grpSpPr>
            <p:sp>
              <p:nvSpPr>
                <p:cNvPr id="12" name="Rectangle 11">
                  <a:extLst>
                    <a:ext uri="{FF2B5EF4-FFF2-40B4-BE49-F238E27FC236}">
                      <a16:creationId xmlns:a16="http://schemas.microsoft.com/office/drawing/2014/main" id="{3AEAD475-A222-58A0-B9AC-924B2FD6B58F}"/>
                    </a:ext>
                  </a:extLst>
                </p:cNvPr>
                <p:cNvSpPr/>
                <p:nvPr/>
              </p:nvSpPr>
              <p:spPr>
                <a:xfrm>
                  <a:off x="0" y="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056B3809-BB1D-9A5A-A741-687E0EAD88CD}"/>
                    </a:ext>
                  </a:extLst>
                </p:cNvPr>
                <p:cNvSpPr/>
                <p:nvPr/>
              </p:nvSpPr>
              <p:spPr>
                <a:xfrm>
                  <a:off x="19050" y="33718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Rectangle 13">
                  <a:extLst>
                    <a:ext uri="{FF2B5EF4-FFF2-40B4-BE49-F238E27FC236}">
                      <a16:creationId xmlns:a16="http://schemas.microsoft.com/office/drawing/2014/main" id="{EBB44906-9AA0-BD69-98BD-37CCEB46FC3F}"/>
                    </a:ext>
                  </a:extLst>
                </p:cNvPr>
                <p:cNvSpPr/>
                <p:nvPr/>
              </p:nvSpPr>
              <p:spPr>
                <a:xfrm>
                  <a:off x="19050" y="1676400"/>
                  <a:ext cx="2697409" cy="929870"/>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Rectangle 14">
                  <a:extLst>
                    <a:ext uri="{FF2B5EF4-FFF2-40B4-BE49-F238E27FC236}">
                      <a16:creationId xmlns:a16="http://schemas.microsoft.com/office/drawing/2014/main" id="{831CBD28-CB20-723C-3862-D0DC54A4E47B}"/>
                    </a:ext>
                  </a:extLst>
                </p:cNvPr>
                <p:cNvSpPr/>
                <p:nvPr/>
              </p:nvSpPr>
              <p:spPr>
                <a:xfrm>
                  <a:off x="19050" y="6686550"/>
                  <a:ext cx="2733675" cy="8096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ectangle 15">
                  <a:extLst>
                    <a:ext uri="{FF2B5EF4-FFF2-40B4-BE49-F238E27FC236}">
                      <a16:creationId xmlns:a16="http://schemas.microsoft.com/office/drawing/2014/main" id="{B7A470F4-5A7B-8B7D-232E-9EE73CB3AB8E}"/>
                    </a:ext>
                  </a:extLst>
                </p:cNvPr>
                <p:cNvSpPr/>
                <p:nvPr/>
              </p:nvSpPr>
              <p:spPr>
                <a:xfrm>
                  <a:off x="19050" y="5135908"/>
                  <a:ext cx="2733675" cy="809625"/>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Text Box 1512305769">
                  <a:extLst>
                    <a:ext uri="{FF2B5EF4-FFF2-40B4-BE49-F238E27FC236}">
                      <a16:creationId xmlns:a16="http://schemas.microsoft.com/office/drawing/2014/main" id="{F1956DEF-579E-83E9-94CB-57E17E206E64}"/>
                    </a:ext>
                  </a:extLst>
                </p:cNvPr>
                <p:cNvSpPr txBox="1"/>
                <p:nvPr/>
              </p:nvSpPr>
              <p:spPr>
                <a:xfrm>
                  <a:off x="19051" y="86546"/>
                  <a:ext cx="2638425" cy="7848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dirty="0">
                      <a:solidFill>
                        <a:srgbClr val="FFFFFF"/>
                      </a:solidFill>
                      <a:effectLst/>
                      <a:latin typeface="Times New Roman" panose="02020603050405020304" pitchFamily="18" charset="0"/>
                      <a:ea typeface="Times New Roman" panose="02020603050405020304" pitchFamily="18" charset="0"/>
                    </a:rPr>
                    <a:t>Background reading: Where did you access the initial reading and why?</a:t>
                  </a:r>
                  <a:endParaRPr lang="en-GB" sz="10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Online sources on google, using government resources and up to date sources as to gather the most recent information</a:t>
                  </a: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r>
                    <a:rPr lang="en-GB" sz="1200" dirty="0">
                      <a:latin typeface="Times New Roman" panose="02020603050405020304" pitchFamily="18" charset="0"/>
                      <a:ea typeface="Times New Roman" panose="02020603050405020304" pitchFamily="18" charset="0"/>
                    </a:rPr>
                    <a:t>The most relevant information was anything published by any of the charities, government or police force websites.</a:t>
                  </a: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The sources av</a:t>
                  </a:r>
                  <a:r>
                    <a:rPr lang="en-GB" sz="1200" dirty="0">
                      <a:latin typeface="Times New Roman" panose="02020603050405020304" pitchFamily="18" charset="0"/>
                      <a:ea typeface="Times New Roman" panose="02020603050405020304" pitchFamily="18" charset="0"/>
                    </a:rPr>
                    <a:t>ailable helped me structure this presentation as they allowed me to gather the correct statistics and current and relevant information</a:t>
                  </a:r>
                  <a:endParaRPr lang="en-GB" sz="10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 </a:t>
                  </a:r>
                </a:p>
                <a:p>
                  <a:endParaRPr lang="en-GB" sz="1200" dirty="0">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rPr>
                    <a:t>Looked into the sources that were used by th</a:t>
                  </a:r>
                  <a:r>
                    <a:rPr lang="en-GB" sz="1200" dirty="0">
                      <a:latin typeface="Times New Roman" panose="02020603050405020304" pitchFamily="18" charset="0"/>
                      <a:ea typeface="Times New Roman" panose="02020603050405020304" pitchFamily="18" charset="0"/>
                    </a:rPr>
                    <a:t>e charities for their statistics</a:t>
                  </a:r>
                </a:p>
                <a:p>
                  <a:endParaRPr lang="en-GB" sz="1200" dirty="0">
                    <a:effectLst/>
                    <a:latin typeface="Times New Roman" panose="02020603050405020304" pitchFamily="18" charset="0"/>
                    <a:ea typeface="Times New Roman" panose="02020603050405020304" pitchFamily="18" charset="0"/>
                  </a:endParaRPr>
                </a:p>
                <a:p>
                  <a:endParaRPr lang="en-GB" sz="1200" dirty="0">
                    <a:latin typeface="Times New Roman" panose="02020603050405020304" pitchFamily="18" charset="0"/>
                    <a:ea typeface="Times New Roman" panose="02020603050405020304" pitchFamily="18" charset="0"/>
                  </a:endParaRPr>
                </a:p>
                <a:p>
                  <a:endParaRPr lang="en-GB" sz="1200" dirty="0">
                    <a:effectLst/>
                    <a:latin typeface="Times New Roman" panose="02020603050405020304" pitchFamily="18" charset="0"/>
                    <a:ea typeface="Times New Roman" panose="02020603050405020304" pitchFamily="18" charset="0"/>
                  </a:endParaRPr>
                </a:p>
                <a:p>
                  <a:r>
                    <a:rPr lang="en-GB" sz="1000" dirty="0">
                      <a:latin typeface="Times New Roman" panose="02020603050405020304" pitchFamily="18" charset="0"/>
                      <a:ea typeface="Times New Roman" panose="02020603050405020304" pitchFamily="18" charset="0"/>
                    </a:rPr>
                    <a:t>It was difficult to find statistics will current and relevant dates e.g. within the past year to get the most up to date numbers.</a:t>
                  </a:r>
                  <a:endParaRPr lang="en-GB" sz="1200" dirty="0">
                    <a:latin typeface="Times New Roman" panose="02020603050405020304" pitchFamily="18" charset="0"/>
                    <a:ea typeface="Times New Roman" panose="02020603050405020304" pitchFamily="18" charset="0"/>
                  </a:endParaRPr>
                </a:p>
              </p:txBody>
            </p:sp>
            <p:sp>
              <p:nvSpPr>
                <p:cNvPr id="18" name="Text Box 774851000">
                  <a:extLst>
                    <a:ext uri="{FF2B5EF4-FFF2-40B4-BE49-F238E27FC236}">
                      <a16:creationId xmlns:a16="http://schemas.microsoft.com/office/drawing/2014/main" id="{38D14FD2-888E-28AC-6988-A4692BA4D183}"/>
                    </a:ext>
                  </a:extLst>
                </p:cNvPr>
                <p:cNvSpPr txBox="1"/>
                <p:nvPr/>
              </p:nvSpPr>
              <p:spPr>
                <a:xfrm>
                  <a:off x="28577" y="1744750"/>
                  <a:ext cx="2638425" cy="80350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a:solidFill>
                        <a:srgbClr val="FFFFFF"/>
                      </a:solidFill>
                      <a:effectLst/>
                      <a:latin typeface="Times New Roman" panose="02020603050405020304" pitchFamily="18" charset="0"/>
                      <a:ea typeface="Times New Roman" panose="02020603050405020304" pitchFamily="18" charset="0"/>
                    </a:rPr>
                    <a:t>Planning: How did you decide which reading was relevant to your presentation?</a:t>
                  </a:r>
                  <a:endParaRPr lang="en-GB" sz="1000">
                    <a:effectLst/>
                    <a:latin typeface="Times New Roman" panose="02020603050405020304" pitchFamily="18" charset="0"/>
                    <a:ea typeface="Times New Roman" panose="02020603050405020304" pitchFamily="18" charset="0"/>
                  </a:endParaRPr>
                </a:p>
              </p:txBody>
            </p:sp>
            <p:sp>
              <p:nvSpPr>
                <p:cNvPr id="19" name="Text Box 959963015">
                  <a:extLst>
                    <a:ext uri="{FF2B5EF4-FFF2-40B4-BE49-F238E27FC236}">
                      <a16:creationId xmlns:a16="http://schemas.microsoft.com/office/drawing/2014/main" id="{64DCCF1B-1262-5004-8B6B-A63F116C9E32}"/>
                    </a:ext>
                  </a:extLst>
                </p:cNvPr>
                <p:cNvSpPr txBox="1"/>
                <p:nvPr/>
              </p:nvSpPr>
              <p:spPr>
                <a:xfrm>
                  <a:off x="57151" y="3429844"/>
                  <a:ext cx="2638425" cy="920519"/>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a:solidFill>
                        <a:srgbClr val="FFFFFF"/>
                      </a:solidFill>
                      <a:effectLst/>
                      <a:latin typeface="Times New Roman" panose="02020603050405020304" pitchFamily="18" charset="0"/>
                      <a:ea typeface="Times New Roman" panose="02020603050405020304" pitchFamily="18" charset="0"/>
                    </a:rPr>
                    <a:t>Structure: How did you utilise the selected sources to structure your presentation?</a:t>
                  </a:r>
                  <a:endParaRPr lang="en-GB" sz="1000">
                    <a:effectLst/>
                    <a:latin typeface="Times New Roman" panose="02020603050405020304" pitchFamily="18" charset="0"/>
                    <a:ea typeface="Times New Roman" panose="02020603050405020304" pitchFamily="18" charset="0"/>
                  </a:endParaRPr>
                </a:p>
              </p:txBody>
            </p:sp>
            <p:sp>
              <p:nvSpPr>
                <p:cNvPr id="20" name="Text Box 421940410">
                  <a:extLst>
                    <a:ext uri="{FF2B5EF4-FFF2-40B4-BE49-F238E27FC236}">
                      <a16:creationId xmlns:a16="http://schemas.microsoft.com/office/drawing/2014/main" id="{13F71458-5385-741E-35D8-79BEE74DADEE}"/>
                    </a:ext>
                  </a:extLst>
                </p:cNvPr>
                <p:cNvSpPr txBox="1"/>
                <p:nvPr/>
              </p:nvSpPr>
              <p:spPr>
                <a:xfrm>
                  <a:off x="56621" y="5200650"/>
                  <a:ext cx="2638425" cy="837084"/>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1200">
                      <a:solidFill>
                        <a:srgbClr val="FFFFFF"/>
                      </a:solidFill>
                      <a:effectLst/>
                      <a:latin typeface="Times New Roman" panose="02020603050405020304" pitchFamily="18" charset="0"/>
                      <a:ea typeface="Times New Roman" panose="02020603050405020304" pitchFamily="18" charset="0"/>
                    </a:rPr>
                    <a:t>Wider reading: Did you use any additional sources to build upon your initial research?</a:t>
                  </a:r>
                  <a:endParaRPr lang="en-GB" sz="1000">
                    <a:effectLst/>
                    <a:latin typeface="Times New Roman" panose="02020603050405020304" pitchFamily="18" charset="0"/>
                    <a:ea typeface="Times New Roman" panose="02020603050405020304" pitchFamily="18" charset="0"/>
                  </a:endParaRPr>
                </a:p>
              </p:txBody>
            </p:sp>
            <p:sp>
              <p:nvSpPr>
                <p:cNvPr id="21" name="Text Box 1720526558">
                  <a:extLst>
                    <a:ext uri="{FF2B5EF4-FFF2-40B4-BE49-F238E27FC236}">
                      <a16:creationId xmlns:a16="http://schemas.microsoft.com/office/drawing/2014/main" id="{135C3C45-F270-7599-73E1-309E7071ED5C}"/>
                    </a:ext>
                  </a:extLst>
                </p:cNvPr>
                <p:cNvSpPr txBox="1"/>
                <p:nvPr/>
              </p:nvSpPr>
              <p:spPr>
                <a:xfrm>
                  <a:off x="56618" y="6686546"/>
                  <a:ext cx="2638425" cy="119898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1000">
                      <a:solidFill>
                        <a:srgbClr val="FFFFFF"/>
                      </a:solidFill>
                      <a:effectLst/>
                      <a:latin typeface="Times New Roman" panose="02020603050405020304" pitchFamily="18" charset="0"/>
                      <a:ea typeface="Times New Roman" panose="02020603050405020304" pitchFamily="18" charset="0"/>
                    </a:rPr>
                    <a:t>Reflection/ challenges: Did you face any challenges when conducting your research? What would you do differently next time?</a:t>
                  </a:r>
                  <a:endParaRPr lang="en-GB" sz="1000">
                    <a:effectLst/>
                    <a:latin typeface="Times New Roman" panose="02020603050405020304" pitchFamily="18" charset="0"/>
                    <a:ea typeface="Times New Roman" panose="02020603050405020304" pitchFamily="18" charset="0"/>
                  </a:endParaRPr>
                </a:p>
              </p:txBody>
            </p:sp>
          </p:grpSp>
        </p:grpSp>
        <p:sp>
          <p:nvSpPr>
            <p:cNvPr id="8" name="Text Box 1044927359">
              <a:extLst>
                <a:ext uri="{FF2B5EF4-FFF2-40B4-BE49-F238E27FC236}">
                  <a16:creationId xmlns:a16="http://schemas.microsoft.com/office/drawing/2014/main" id="{05890CD4-C57F-6F21-57E6-2137CFE3DA09}"/>
                </a:ext>
              </a:extLst>
            </p:cNvPr>
            <p:cNvSpPr txBox="1"/>
            <p:nvPr/>
          </p:nvSpPr>
          <p:spPr>
            <a:xfrm>
              <a:off x="0" y="290528"/>
              <a:ext cx="5122268" cy="66901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r>
                <a:rPr lang="en-GB" sz="2200" b="1">
                  <a:solidFill>
                    <a:srgbClr val="33CCCC"/>
                  </a:solidFill>
                  <a:effectLst/>
                  <a:latin typeface="Times New Roman" panose="02020603050405020304" pitchFamily="18" charset="0"/>
                  <a:ea typeface="Times New Roman" panose="02020603050405020304" pitchFamily="18" charset="0"/>
                </a:rPr>
                <a:t>RESEARCH TIMELINE</a:t>
              </a:r>
              <a:endParaRPr lang="en-GB" sz="1000">
                <a:effectLst/>
                <a:latin typeface="Times New Roman" panose="02020603050405020304" pitchFamily="18" charset="0"/>
                <a:ea typeface="Times New Roman" panose="02020603050405020304" pitchFamily="18" charset="0"/>
              </a:endParaRPr>
            </a:p>
          </p:txBody>
        </p:sp>
      </p:grpSp>
      <p:sp>
        <p:nvSpPr>
          <p:cNvPr id="34" name="Rectangle 36">
            <a:extLst>
              <a:ext uri="{FF2B5EF4-FFF2-40B4-BE49-F238E27FC236}">
                <a16:creationId xmlns:a16="http://schemas.microsoft.com/office/drawing/2014/main" id="{F54FB10D-5029-2C05-4FEF-8AE42AEC97D8}"/>
              </a:ext>
            </a:extLst>
          </p:cNvPr>
          <p:cNvSpPr>
            <a:spLocks noChangeArrowheads="1"/>
          </p:cNvSpPr>
          <p:nvPr/>
        </p:nvSpPr>
        <p:spPr bwMode="auto">
          <a:xfrm>
            <a:off x="457199" y="-550768"/>
            <a:ext cx="19440447" cy="2015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9479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1F4E-7462-ADD3-9EC6-AD7A8FF5FB5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D41995C-8E09-3445-2F1E-26745790C796}"/>
              </a:ext>
            </a:extLst>
          </p:cNvPr>
          <p:cNvSpPr>
            <a:spLocks noGrp="1"/>
          </p:cNvSpPr>
          <p:nvPr>
            <p:ph sz="half" idx="1"/>
          </p:nvPr>
        </p:nvSpPr>
        <p:spPr>
          <a:xfrm>
            <a:off x="1154954" y="2245895"/>
            <a:ext cx="10491614" cy="4347409"/>
          </a:xfrm>
        </p:spPr>
        <p:txBody>
          <a:bodyPr>
            <a:normAutofit/>
          </a:bodyPr>
          <a:lstStyle/>
          <a:p>
            <a:r>
              <a:rPr lang="en-GB" sz="1200" dirty="0"/>
              <a:t>College of Policing (2024). Changes needed to improve police response to stalking | College of Policing. [online] College of Policing. Available at: </a:t>
            </a:r>
            <a:r>
              <a:rPr lang="en-GB" sz="1200" dirty="0">
                <a:hlinkClick r:id="rId2"/>
              </a:rPr>
              <a:t>https://www.college.police.uk/article/changes-needed-improve-police-response-stalking</a:t>
            </a:r>
            <a:r>
              <a:rPr lang="en-GB" sz="1200" dirty="0"/>
              <a:t>.</a:t>
            </a:r>
          </a:p>
          <a:p>
            <a:r>
              <a:rPr lang="en-GB" sz="1200" dirty="0"/>
              <a:t>Crown Prosecution Service (2014). Protocol on the appropriate handling of stalking offences between the Crown Prosecution Service &amp; ACPO. [online] Available at: </a:t>
            </a:r>
            <a:r>
              <a:rPr lang="en-GB" sz="1200" dirty="0">
                <a:hlinkClick r:id="rId3"/>
              </a:rPr>
              <a:t>https://www.cps.gov.uk/sites/default/files/documents/legal_guidance/stalking-protocol.pdf</a:t>
            </a:r>
            <a:r>
              <a:rPr lang="en-GB" sz="1200" dirty="0"/>
              <a:t>.</a:t>
            </a:r>
          </a:p>
          <a:p>
            <a:r>
              <a:rPr lang="en-GB" sz="1200" dirty="0"/>
              <a:t>Crown Prosecution Service (2020). Stalking Protection Orders | The Crown Prosecution Service. [online] www.cps.gov.uk. Available at: </a:t>
            </a:r>
            <a:r>
              <a:rPr lang="en-GB" sz="1200" dirty="0">
                <a:hlinkClick r:id="rId4"/>
              </a:rPr>
              <a:t>https://www.cps.gov.uk/legal-guidance/stalking-protection-orders</a:t>
            </a:r>
            <a:r>
              <a:rPr lang="en-GB" sz="1200" dirty="0"/>
              <a:t>.</a:t>
            </a:r>
          </a:p>
          <a:p>
            <a:r>
              <a:rPr lang="en-GB" sz="1200" dirty="0"/>
              <a:t>Durbin, A. and Comerford, R. (2024). Stalking victims to be given right to know abuser’s identity. BBC News. [online] 3 Dec. Available at: </a:t>
            </a:r>
            <a:r>
              <a:rPr lang="en-GB" sz="1200" dirty="0">
                <a:hlinkClick r:id="rId5"/>
              </a:rPr>
              <a:t>https://www.bbc.co.uk/news/articles/c36en9j3nj2o</a:t>
            </a:r>
            <a:r>
              <a:rPr lang="en-GB" sz="1200" dirty="0"/>
              <a:t>.</a:t>
            </a:r>
          </a:p>
          <a:p>
            <a:r>
              <a:rPr lang="en-GB" sz="1200" dirty="0"/>
              <a:t>Durham Police and Crime Commissioners Office (2024). Pioneering project funded by PCC sees 20 officers trained as Stalking Champions | News | Durham Police &amp; Crime Commissioner. [online] Durham-pcc.gov.uk. Available at: https://www.durham-pcc.gov.uk/news/pioneering-project-funded-by-pcc-sees-20-officers-trained-as-stalking-champions [Accessed 8 Dec. 2024].</a:t>
            </a:r>
          </a:p>
          <a:p>
            <a:r>
              <a:rPr lang="en-GB" sz="1200" dirty="0"/>
              <a:t>His Majesty's Inspectorate of Constabulary and Fire &amp; Rescue Services (2019). The police response to stalking - His Majesty’s Inspectorate of Constabulary and Fire &amp; Rescue Services. [online] His Majesty’s Inspectorate of Constabulary and Fire &amp; Rescue Services. Available at: </a:t>
            </a:r>
            <a:r>
              <a:rPr lang="en-GB" sz="1200" dirty="0">
                <a:hlinkClick r:id="rId6"/>
              </a:rPr>
              <a:t>https://hmicfrs.justiceinspectorates.gov.uk/publication-html/police-response-to-stalking/</a:t>
            </a:r>
            <a:r>
              <a:rPr lang="en-GB" sz="1200" dirty="0"/>
              <a:t>.</a:t>
            </a:r>
          </a:p>
          <a:p>
            <a:r>
              <a:rPr lang="en-GB" sz="1200" dirty="0"/>
              <a:t>Home Office (</a:t>
            </a:r>
            <a:r>
              <a:rPr lang="en-GB" sz="1200" dirty="0" err="1"/>
              <a:t>2024a</a:t>
            </a:r>
            <a:r>
              <a:rPr lang="en-GB" sz="1200" dirty="0"/>
              <a:t>). Stalking Protection Orders. [online] Available at: </a:t>
            </a:r>
            <a:r>
              <a:rPr lang="en-GB" sz="1200" dirty="0">
                <a:hlinkClick r:id="rId7"/>
              </a:rPr>
              <a:t>https://assets.publishing.service.gov.uk/media/66222d8dcab76a6fd1757d73/Stalking_Protection_Orders_Statutory_Guidance_2024.pdf</a:t>
            </a:r>
            <a:r>
              <a:rPr lang="en-GB" sz="1200" dirty="0"/>
              <a:t>.</a:t>
            </a:r>
          </a:p>
          <a:p>
            <a:r>
              <a:rPr lang="en-GB" sz="1200" dirty="0"/>
              <a:t>Home Office (</a:t>
            </a:r>
            <a:r>
              <a:rPr lang="en-GB" sz="1200" dirty="0" err="1"/>
              <a:t>2024b</a:t>
            </a:r>
            <a:r>
              <a:rPr lang="en-GB" sz="1200" dirty="0"/>
              <a:t>). Victims to be given more protection in stalking crackdown. [online] GOV.UK. Available at: https://www.gov.uk/government/news/victims-to-be-given-more-protection-in-stalking-crackdown.</a:t>
            </a:r>
          </a:p>
        </p:txBody>
      </p:sp>
    </p:spTree>
    <p:extLst>
      <p:ext uri="{BB962C8B-B14F-4D97-AF65-F5344CB8AC3E}">
        <p14:creationId xmlns:p14="http://schemas.microsoft.com/office/powerpoint/2010/main" val="962442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0C22F-DAC1-F54F-63AC-48811916031D}"/>
              </a:ext>
            </a:extLst>
          </p:cNvPr>
          <p:cNvSpPr>
            <a:spLocks noGrp="1"/>
          </p:cNvSpPr>
          <p:nvPr>
            <p:ph type="title"/>
          </p:nvPr>
        </p:nvSpPr>
        <p:spPr/>
        <p:txBody>
          <a:bodyPr/>
          <a:lstStyle/>
          <a:p>
            <a:r>
              <a:rPr lang="en-GB" dirty="0"/>
              <a:t>Ref Continued</a:t>
            </a:r>
          </a:p>
        </p:txBody>
      </p:sp>
      <p:sp>
        <p:nvSpPr>
          <p:cNvPr id="3" name="Content Placeholder 2">
            <a:extLst>
              <a:ext uri="{FF2B5EF4-FFF2-40B4-BE49-F238E27FC236}">
                <a16:creationId xmlns:a16="http://schemas.microsoft.com/office/drawing/2014/main" id="{F5843237-06BF-81AD-A17C-FA77E40ECDE3}"/>
              </a:ext>
            </a:extLst>
          </p:cNvPr>
          <p:cNvSpPr>
            <a:spLocks noGrp="1"/>
          </p:cNvSpPr>
          <p:nvPr>
            <p:ph idx="1"/>
          </p:nvPr>
        </p:nvSpPr>
        <p:spPr/>
        <p:txBody>
          <a:bodyPr>
            <a:normAutofit fontScale="47500" lnSpcReduction="20000"/>
          </a:bodyPr>
          <a:lstStyle/>
          <a:p>
            <a:r>
              <a:rPr lang="en-GB" dirty="0" err="1"/>
              <a:t>IOPC</a:t>
            </a:r>
            <a:r>
              <a:rPr lang="en-GB" dirty="0"/>
              <a:t> (2024). Changes needed to ensure stalking victims get the right response from police | Independent Office for Police Conduct (</a:t>
            </a:r>
            <a:r>
              <a:rPr lang="en-GB" dirty="0" err="1"/>
              <a:t>IOPC</a:t>
            </a:r>
            <a:r>
              <a:rPr lang="en-GB" dirty="0"/>
              <a:t>). [online] Policeconduct.gov.uk. Available at: </a:t>
            </a:r>
            <a:r>
              <a:rPr lang="en-GB" dirty="0">
                <a:hlinkClick r:id="rId2"/>
              </a:rPr>
              <a:t>https://www.policeconduct.gov.uk/news/changes-needed-ensure-stalking-victims-get-right-response-police</a:t>
            </a:r>
            <a:r>
              <a:rPr lang="en-GB" dirty="0"/>
              <a:t>.</a:t>
            </a:r>
          </a:p>
          <a:p>
            <a:r>
              <a:rPr lang="en-GB" dirty="0"/>
              <a:t>Lee, J. (2024). Cartwright King Solicitors - Main Office. [online] Cartwright King. Available at: https://cartwrightking.co.uk/articles/criminal-defence/new-police-powers-to-apply-for-stalking-protection-orders/ [Accessed 8 Dec. 2024].</a:t>
            </a:r>
          </a:p>
          <a:p>
            <a:r>
              <a:rPr lang="en-GB" dirty="0" err="1"/>
              <a:t>Lowbridge</a:t>
            </a:r>
            <a:r>
              <a:rPr lang="en-GB" dirty="0"/>
              <a:t>, C. (2023). Gracie Spinks inquest: Police admit failing woman killed by her stalker. BBC News. [online] 16 Nov. Available at: </a:t>
            </a:r>
            <a:r>
              <a:rPr lang="en-GB" dirty="0">
                <a:hlinkClick r:id="rId3"/>
              </a:rPr>
              <a:t>https://www.bbc.co.uk/news/uk-england-derbyshire-67440814</a:t>
            </a:r>
            <a:r>
              <a:rPr lang="en-GB" dirty="0"/>
              <a:t>.</a:t>
            </a:r>
          </a:p>
          <a:p>
            <a:r>
              <a:rPr lang="en-GB" dirty="0"/>
              <a:t>Metropolitan Police (2024). Stalking Protection orders obtained and breached from January 2020 to August 2021. [online] www.met.police.uk. Available at: </a:t>
            </a:r>
            <a:r>
              <a:rPr lang="en-GB" dirty="0">
                <a:hlinkClick r:id="rId4"/>
              </a:rPr>
              <a:t>https://www.met.police.uk/foi-ai/metropolitan-police/d/march-2022/stalking-protection-orders-obtained-and-breached-from-january-2020-to-august-2021/</a:t>
            </a:r>
            <a:r>
              <a:rPr lang="en-GB" dirty="0"/>
              <a:t>.</a:t>
            </a:r>
          </a:p>
          <a:p>
            <a:r>
              <a:rPr lang="en-GB" dirty="0"/>
              <a:t>Miller, O. (2023). More than 90% of victims experience psychological impacts following stalking behaviour. [online] News Centre - University of Kent. Available at: </a:t>
            </a:r>
            <a:r>
              <a:rPr lang="en-GB" dirty="0">
                <a:hlinkClick r:id="rId5"/>
              </a:rPr>
              <a:t>https://www.kent.ac.uk/news/health-social-care-and-wellbeing/33964/91-5-of-victims-experience-psychological-impacts-following-stalking-behaviour</a:t>
            </a:r>
            <a:r>
              <a:rPr lang="en-GB" dirty="0"/>
              <a:t>.</a:t>
            </a:r>
          </a:p>
          <a:p>
            <a:endParaRPr lang="en-GB" dirty="0"/>
          </a:p>
          <a:p>
            <a:r>
              <a:rPr lang="en-GB" dirty="0"/>
              <a:t>Office For National Statistics (</a:t>
            </a:r>
            <a:r>
              <a:rPr lang="en-GB" dirty="0" err="1"/>
              <a:t>2024a</a:t>
            </a:r>
            <a:r>
              <a:rPr lang="en-GB" dirty="0"/>
              <a:t>). ‘I feel like I am living someone else’s life’: one in seven people a victim of stalking. [online] Ons.gov.uk. Available at: </a:t>
            </a:r>
            <a:r>
              <a:rPr lang="en-GB" dirty="0">
                <a:hlinkClick r:id="rId6"/>
              </a:rPr>
              <a:t>https://www.ons.gov.uk/peoplepopulationandcommunity/crimeandjustice/articles/ifeellikeiamlivingsomeoneelseslifeoneinsevenpeopleavictimofstalking/2024-09-26</a:t>
            </a:r>
            <a:r>
              <a:rPr lang="en-GB" dirty="0"/>
              <a:t>.</a:t>
            </a:r>
          </a:p>
          <a:p>
            <a:r>
              <a:rPr lang="en-GB" dirty="0"/>
              <a:t>Office For National Statistics (</a:t>
            </a:r>
            <a:r>
              <a:rPr lang="en-GB" dirty="0" err="1"/>
              <a:t>2024b</a:t>
            </a:r>
            <a:r>
              <a:rPr lang="en-GB" dirty="0"/>
              <a:t>). ‘I feel like I am living someone else’s life’: one in seven people a victim of stalking. [online] Ons.gov.uk. Available at: https://www.ons.gov.uk/peoplepopulationandcommunity/crimeandjustice/articles/ifeellikeiamlivingsomeoneelseslifeoneinsevenpeopleavictimofstalking/2024-09-26.</a:t>
            </a:r>
          </a:p>
        </p:txBody>
      </p:sp>
    </p:spTree>
    <p:extLst>
      <p:ext uri="{BB962C8B-B14F-4D97-AF65-F5344CB8AC3E}">
        <p14:creationId xmlns:p14="http://schemas.microsoft.com/office/powerpoint/2010/main" val="754448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910A1-0184-88A7-5C0B-FD4CAB448D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DA126C-1A89-9872-F2B1-BF8D8175AD21}"/>
              </a:ext>
            </a:extLst>
          </p:cNvPr>
          <p:cNvSpPr>
            <a:spLocks noGrp="1"/>
          </p:cNvSpPr>
          <p:nvPr>
            <p:ph idx="1"/>
          </p:nvPr>
        </p:nvSpPr>
        <p:spPr/>
        <p:txBody>
          <a:bodyPr>
            <a:normAutofit fontScale="70000" lnSpcReduction="20000"/>
          </a:bodyPr>
          <a:lstStyle/>
          <a:p>
            <a:r>
              <a:rPr lang="en-GB" dirty="0"/>
              <a:t>ONS Centre for Crime and Justice (2024). Crime in England and Wales. [online] Ons.gov.uk. Available at: https://www.ons.gov.uk/peoplepopulationandcommunity/crimeandjustice/bulletins/crimeinenglandandwales/yearendingjune2024#stalking-and-harassment [Accessed 8 Dec. 2024].</a:t>
            </a:r>
          </a:p>
          <a:p>
            <a:r>
              <a:rPr lang="en-GB" dirty="0"/>
              <a:t>Stalking Risk Profile (2011). Impact of stalking on victims | stalking risk profile. [online] Stalkingriskprofile.com. Available at: </a:t>
            </a:r>
            <a:r>
              <a:rPr lang="en-GB" dirty="0">
                <a:hlinkClick r:id="rId2"/>
              </a:rPr>
              <a:t>https://www.stalkingriskprofile.com/victim-support/impact-of-stalking-on-victims</a:t>
            </a:r>
            <a:r>
              <a:rPr lang="en-GB" dirty="0"/>
              <a:t>.</a:t>
            </a:r>
          </a:p>
          <a:p>
            <a:r>
              <a:rPr lang="en-GB" dirty="0"/>
              <a:t>Suzy Lamplugh Trust (</a:t>
            </a:r>
            <a:r>
              <a:rPr lang="en-GB" dirty="0" err="1"/>
              <a:t>2023a</a:t>
            </a:r>
            <a:r>
              <a:rPr lang="en-GB" dirty="0"/>
              <a:t>). Press Release: Research into Stalking Victims’ Experiences of the CPS, </a:t>
            </a:r>
            <a:r>
              <a:rPr lang="en-GB" dirty="0" err="1"/>
              <a:t>HMCTS</a:t>
            </a:r>
            <a:r>
              <a:rPr lang="en-GB" dirty="0"/>
              <a:t>, and the Judiciary. [online] Suzy Lamplugh Trust. Available at: </a:t>
            </a:r>
            <a:r>
              <a:rPr lang="en-GB" dirty="0">
                <a:hlinkClick r:id="rId3"/>
              </a:rPr>
              <a:t>https://www.suzylamplugh.org/news/press-release-stalking-victims-experiences-of-the-cps-hmcts-and-the-judiciary</a:t>
            </a:r>
            <a:r>
              <a:rPr lang="en-GB" dirty="0"/>
              <a:t>.</a:t>
            </a:r>
          </a:p>
          <a:p>
            <a:r>
              <a:rPr lang="en-GB" dirty="0"/>
              <a:t>Suzy Lamplugh Trust (</a:t>
            </a:r>
            <a:r>
              <a:rPr lang="en-GB" dirty="0" err="1"/>
              <a:t>2023b</a:t>
            </a:r>
            <a:r>
              <a:rPr lang="en-GB" dirty="0"/>
              <a:t>). Press Release: Research into Stalking Victims’ Experiences of the CPS, </a:t>
            </a:r>
            <a:r>
              <a:rPr lang="en-GB" dirty="0" err="1"/>
              <a:t>HMCTS</a:t>
            </a:r>
            <a:r>
              <a:rPr lang="en-GB" dirty="0"/>
              <a:t>, and the Judiciary. [online] Suzy Lamplugh Trust. Available at: </a:t>
            </a:r>
            <a:r>
              <a:rPr lang="en-GB" dirty="0">
                <a:hlinkClick r:id="rId3"/>
              </a:rPr>
              <a:t>https://www.suzylamplugh.org/news/press-release-stalking-victims-experiences-of-the-cps-hmcts-and-the-judiciary</a:t>
            </a:r>
            <a:r>
              <a:rPr lang="en-GB" dirty="0"/>
              <a:t>.</a:t>
            </a:r>
          </a:p>
          <a:p>
            <a:r>
              <a:rPr lang="en-GB" dirty="0"/>
              <a:t>Suzy Lamplugh Trust (</a:t>
            </a:r>
            <a:r>
              <a:rPr lang="en-GB" dirty="0" err="1"/>
              <a:t>2023c</a:t>
            </a:r>
            <a:r>
              <a:rPr lang="en-GB" dirty="0"/>
              <a:t>). Stalking Protection Orders: Three Years On. [online] Suzy Lamplugh Trust. </a:t>
            </a:r>
            <a:r>
              <a:rPr lang="en-GB"/>
              <a:t>Available at: https://www.suzylamplugh.org/blog/stalking-protection-orders-three-years-on.</a:t>
            </a:r>
            <a:endParaRPr lang="en-GB" dirty="0"/>
          </a:p>
        </p:txBody>
      </p:sp>
    </p:spTree>
    <p:extLst>
      <p:ext uri="{BB962C8B-B14F-4D97-AF65-F5344CB8AC3E}">
        <p14:creationId xmlns:p14="http://schemas.microsoft.com/office/powerpoint/2010/main" val="910262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400</TotalTime>
  <Words>2081</Words>
  <Application>Microsoft Office PowerPoint</Application>
  <PresentationFormat>Widescreen</PresentationFormat>
  <Paragraphs>164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Cabin</vt:lpstr>
      <vt:lpstr>Century Gothic</vt:lpstr>
      <vt:lpstr>Times New Roman</vt:lpstr>
      <vt:lpstr>Wingdings 3</vt:lpstr>
      <vt:lpstr>Ion Boardroom</vt:lpstr>
      <vt:lpstr>Stalking and Harassment Key Challenges</vt:lpstr>
      <vt:lpstr>What is Stalking?</vt:lpstr>
      <vt:lpstr>  Data reported on Stalking</vt:lpstr>
      <vt:lpstr>Reported offences</vt:lpstr>
      <vt:lpstr>Charges and Convictions</vt:lpstr>
      <vt:lpstr>How the response to stalking has changed over time</vt:lpstr>
      <vt:lpstr>Joy Allen’s (Durham Police and Crime Commissioner’s) Plan </vt:lpstr>
      <vt:lpstr>How stalking impacts its victims</vt:lpstr>
      <vt:lpstr>Measures in place to safeguard victims</vt:lpstr>
      <vt:lpstr>Stalking Protection Orders (SPOs)</vt:lpstr>
      <vt:lpstr>Police to receive more power to apply for SPOs</vt:lpstr>
      <vt:lpstr>What more can be done to safeguard victims?</vt:lpstr>
      <vt:lpstr>Areas of concern</vt:lpstr>
      <vt:lpstr>PowerPoint Presentation</vt:lpstr>
      <vt:lpstr>References</vt:lpstr>
      <vt:lpstr>Ref Continued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Kyran Woods</dc:creator>
  <cp:lastModifiedBy>Kyran Woods</cp:lastModifiedBy>
  <cp:revision>2</cp:revision>
  <dcterms:created xsi:type="dcterms:W3CDTF">2024-12-08T16:41:25Z</dcterms:created>
  <dcterms:modified xsi:type="dcterms:W3CDTF">2024-12-08T23:21:59Z</dcterms:modified>
</cp:coreProperties>
</file>