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a:srgbClr val="CCFFCC"/>
    <a:srgbClr val="FF9900"/>
    <a:srgbClr val="FF9999"/>
    <a:srgbClr val="FFCC00"/>
    <a:srgbClr val="99FF33"/>
    <a:srgbClr val="CC99FF"/>
    <a:srgbClr val="6699FF"/>
    <a:srgbClr val="CC66FF"/>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130" d="100"/>
          <a:sy n="130" d="100"/>
        </p:scale>
        <p:origin x="-3180" y="-18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A8131-2F83-47B9-B40C-386B286955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11DB0E-F5B3-4F3D-90B4-4E10347566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248D4E-06ED-4E7D-8770-9B75BBFF4FAF}"/>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5" name="Footer Placeholder 4">
            <a:extLst>
              <a:ext uri="{FF2B5EF4-FFF2-40B4-BE49-F238E27FC236}">
                <a16:creationId xmlns:a16="http://schemas.microsoft.com/office/drawing/2014/main" id="{B63D13FC-E512-4ADC-8FB2-65318F5A41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D327E0-7FC9-416B-A8B9-78C3802861E8}"/>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3944802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28C72-9097-45CF-86BB-E89EFC69C1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D5AB62-C370-4B18-BACE-D1214AC032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8A8D57-B1B3-42A7-BE7A-410A240C73F4}"/>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5" name="Footer Placeholder 4">
            <a:extLst>
              <a:ext uri="{FF2B5EF4-FFF2-40B4-BE49-F238E27FC236}">
                <a16:creationId xmlns:a16="http://schemas.microsoft.com/office/drawing/2014/main" id="{A22994D0-D83A-4703-A2B9-0F32C49AF4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27BDC7-BFF4-42A1-8B41-E3973BC07C7B}"/>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978725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5BEDB-A01A-4DA4-B5F1-7C7AEA2A60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3661570-FC5A-4D13-9150-D52F9EE0390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4E6936-2A3A-494F-B97F-EB91DD77108D}"/>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5" name="Footer Placeholder 4">
            <a:extLst>
              <a:ext uri="{FF2B5EF4-FFF2-40B4-BE49-F238E27FC236}">
                <a16:creationId xmlns:a16="http://schemas.microsoft.com/office/drawing/2014/main" id="{EEF1147D-6B40-4E56-8FAE-1405E326D4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2BD731-F905-4720-8D92-D8DF06DCD6ED}"/>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611161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BB60F-3665-4E19-A8BE-689A061366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10B3FC-EF10-4EE1-B21C-0577D4F862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980C371-C73C-46A5-A107-870E12B9E2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0CC774-B3E9-43B8-98FA-EB3C99228648}"/>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6" name="Footer Placeholder 5">
            <a:extLst>
              <a:ext uri="{FF2B5EF4-FFF2-40B4-BE49-F238E27FC236}">
                <a16:creationId xmlns:a16="http://schemas.microsoft.com/office/drawing/2014/main" id="{115C1932-9E41-41F7-8AF8-1CDBF42BC8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609247-BCAF-4ECC-B440-BF2B5D176893}"/>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3389815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3D2F3-7A6E-4659-A119-4EBF98F2BCD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DE9982-D091-499B-B9F5-8E5BAC849C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E77FD51-EE5F-439A-8C96-FA8AFD9DCF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B838555-7194-4082-B19D-CD6C22D817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B51F530-B510-413E-AB74-3B86F273E9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708133-4784-4B81-9A5F-4E492C79CE20}"/>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8" name="Footer Placeholder 7">
            <a:extLst>
              <a:ext uri="{FF2B5EF4-FFF2-40B4-BE49-F238E27FC236}">
                <a16:creationId xmlns:a16="http://schemas.microsoft.com/office/drawing/2014/main" id="{DB1383E2-35A9-478C-9AE4-97FE93F8B1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E36623-B89C-42C5-ADF1-A3D3EA6A9203}"/>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1567456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EED06-14E4-4498-97AA-84C32C3BA1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4553BFB-726D-4825-802B-5C2E5C31B0D6}"/>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4" name="Footer Placeholder 3">
            <a:extLst>
              <a:ext uri="{FF2B5EF4-FFF2-40B4-BE49-F238E27FC236}">
                <a16:creationId xmlns:a16="http://schemas.microsoft.com/office/drawing/2014/main" id="{B481CB60-CD0B-464E-9207-6547319355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6763BE-89D2-45B2-8DC2-ABE7379B8E5C}"/>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2087547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1B0C95-D731-459D-8CE9-7945F6DE24F5}"/>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3" name="Footer Placeholder 2">
            <a:extLst>
              <a:ext uri="{FF2B5EF4-FFF2-40B4-BE49-F238E27FC236}">
                <a16:creationId xmlns:a16="http://schemas.microsoft.com/office/drawing/2014/main" id="{3E250D57-7865-463F-89E5-E225AD30B74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39B92E-E966-4BF9-A0DE-4BBED792D8BB}"/>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1938871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E14AD-3EA7-4BE9-9F5D-4675E50357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C074AFB-2247-4F77-8810-E3BA175BE9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C150BA7-417A-4A1E-A859-F53631F778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EDFBF2-DDB3-496D-83CC-C1E2752335CF}"/>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6" name="Footer Placeholder 5">
            <a:extLst>
              <a:ext uri="{FF2B5EF4-FFF2-40B4-BE49-F238E27FC236}">
                <a16:creationId xmlns:a16="http://schemas.microsoft.com/office/drawing/2014/main" id="{753C0B78-D079-43FF-81D2-39E486A119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765EA0-2F73-4625-8827-95C88FBEAD51}"/>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2694565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E4105-BC22-42C7-9FDD-1D14261C64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CA9CAD-A3D0-4BD7-AB71-FBF11D0553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5BE582-AE05-4310-9B59-92737F8B0B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F5F54D-368C-4BC8-9F90-A584BFE9A884}"/>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6" name="Footer Placeholder 5">
            <a:extLst>
              <a:ext uri="{FF2B5EF4-FFF2-40B4-BE49-F238E27FC236}">
                <a16:creationId xmlns:a16="http://schemas.microsoft.com/office/drawing/2014/main" id="{C2ADD2BD-4494-478F-AF7A-BDCDB492E6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06ECBE-D459-4AAC-B549-27B3F723BBE0}"/>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993038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9B1B-1B1A-432F-913A-D0C09288C1C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03F011-4874-4BDF-8952-1F739A217C2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FE60A1-CB8C-4AE6-9D25-86F014364BA5}"/>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5" name="Footer Placeholder 4">
            <a:extLst>
              <a:ext uri="{FF2B5EF4-FFF2-40B4-BE49-F238E27FC236}">
                <a16:creationId xmlns:a16="http://schemas.microsoft.com/office/drawing/2014/main" id="{D27D3144-51A4-4EB0-90C9-8157480BF6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006688-BE36-426A-A35F-6C79AC0B8188}"/>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3859496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4D0C4B-F7A5-4508-9320-51DA564B10E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B5EDE8-BA25-424C-98CC-53959A6A70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3ED6AA-2060-496E-8F2F-11A812298E92}"/>
              </a:ext>
            </a:extLst>
          </p:cNvPr>
          <p:cNvSpPr>
            <a:spLocks noGrp="1"/>
          </p:cNvSpPr>
          <p:nvPr>
            <p:ph type="dt" sz="half" idx="10"/>
          </p:nvPr>
        </p:nvSpPr>
        <p:spPr/>
        <p:txBody>
          <a:bodyPr/>
          <a:lstStyle/>
          <a:p>
            <a:fld id="{EDC92433-E019-438E-97FF-8295D0A3E259}" type="datetimeFigureOut">
              <a:rPr lang="en-GB" smtClean="0"/>
              <a:t>20/12/19</a:t>
            </a:fld>
            <a:endParaRPr lang="en-GB"/>
          </a:p>
        </p:txBody>
      </p:sp>
      <p:sp>
        <p:nvSpPr>
          <p:cNvPr id="5" name="Footer Placeholder 4">
            <a:extLst>
              <a:ext uri="{FF2B5EF4-FFF2-40B4-BE49-F238E27FC236}">
                <a16:creationId xmlns:a16="http://schemas.microsoft.com/office/drawing/2014/main" id="{202265D7-5CF9-450B-A9CF-059049F518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D0AD1D-5C84-4BEC-AF32-1E9591F81E02}"/>
              </a:ext>
            </a:extLst>
          </p:cNvPr>
          <p:cNvSpPr>
            <a:spLocks noGrp="1"/>
          </p:cNvSpPr>
          <p:nvPr>
            <p:ph type="sldNum" sz="quarter" idx="12"/>
          </p:nvPr>
        </p:nvSpPr>
        <p:spPr/>
        <p:txBody>
          <a:bodyPr/>
          <a:lstStyle/>
          <a:p>
            <a:fld id="{61F30133-2D55-42A9-9D30-2706C9C6895E}" type="slidenum">
              <a:rPr lang="en-GB" smtClean="0"/>
              <a:t>‹#›</a:t>
            </a:fld>
            <a:endParaRPr lang="en-GB"/>
          </a:p>
        </p:txBody>
      </p:sp>
    </p:spTree>
    <p:extLst>
      <p:ext uri="{BB962C8B-B14F-4D97-AF65-F5344CB8AC3E}">
        <p14:creationId xmlns:p14="http://schemas.microsoft.com/office/powerpoint/2010/main" val="265350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40">
          <a:fgClr>
            <a:schemeClr val="bg1">
              <a:lumMod val="75000"/>
            </a:schemeClr>
          </a:fgClr>
          <a:bgClr>
            <a:schemeClr val="bg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C17A3D-FC37-41C4-A734-5BC2C48F13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C93DE0-F653-414D-B977-AEDAB0D305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6160EB-0266-42F3-A992-EEB35600D0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C92433-E019-438E-97FF-8295D0A3E259}" type="datetimeFigureOut">
              <a:rPr lang="en-GB" smtClean="0"/>
              <a:t>20/12/19</a:t>
            </a:fld>
            <a:endParaRPr lang="en-GB"/>
          </a:p>
        </p:txBody>
      </p:sp>
      <p:sp>
        <p:nvSpPr>
          <p:cNvPr id="5" name="Footer Placeholder 4">
            <a:extLst>
              <a:ext uri="{FF2B5EF4-FFF2-40B4-BE49-F238E27FC236}">
                <a16:creationId xmlns:a16="http://schemas.microsoft.com/office/drawing/2014/main" id="{90F8127E-EEC2-4317-925B-A12F212418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BEA60AD-85C4-4932-B0FF-9E47C3C01C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F30133-2D55-42A9-9D30-2706C9C6895E}" type="slidenum">
              <a:rPr lang="en-GB" smtClean="0"/>
              <a:t>‹#›</a:t>
            </a:fld>
            <a:endParaRPr lang="en-GB"/>
          </a:p>
        </p:txBody>
      </p:sp>
    </p:spTree>
    <p:extLst>
      <p:ext uri="{BB962C8B-B14F-4D97-AF65-F5344CB8AC3E}">
        <p14:creationId xmlns:p14="http://schemas.microsoft.com/office/powerpoint/2010/main" val="42325039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s://hwb.gov.wales/curriculum-for-wales-2008/digital-competence-framework-curriculum-for-wales-2008-version/framework/#eyJpIjpbeyJhIjoxfV0sImMiOlt7ImEiOjB9LHsiYSI6MH0seyJhIjowfSx7ImEiOjB9LHsiYSI6MH0seyJhIjowfSx7ImEiOjF9LHsiYSI6MH0seyJhIjowfSx7ImEiOjB9LHsiYSI6MH0seyJhIjowfSx7ImEiOjB9LHsiYSI6MH0seyJhIjowfSx7ImEiOjB9LHsiYSI6MH1dfQ==" TargetMode="External"/><Relationship Id="rId3" Type="http://schemas.openxmlformats.org/officeDocument/2006/relationships/hyperlink" Target="https://www.researchgate.net/publication/274313611_An_Introduction_to_Cross-Curricular_Learning" TargetMode="External"/><Relationship Id="rId7" Type="http://schemas.openxmlformats.org/officeDocument/2006/relationships/hyperlink" Target="https://portfield-special-school.j2bloggy.com/?page_id=355" TargetMode="External"/><Relationship Id="rId2" Type="http://schemas.openxmlformats.org/officeDocument/2006/relationships/hyperlink" Target="https://celc.arts.wales/artists/the-lnf-framework/" TargetMode="External"/><Relationship Id="rId1" Type="http://schemas.openxmlformats.org/officeDocument/2006/relationships/slideLayout" Target="../slideLayouts/slideLayout2.xml"/><Relationship Id="rId6" Type="http://schemas.openxmlformats.org/officeDocument/2006/relationships/hyperlink" Target="https://www.thoughtco.com/cross-curricular-connections-7791" TargetMode="External"/><Relationship Id="rId11" Type="http://schemas.openxmlformats.org/officeDocument/2006/relationships/hyperlink" Target="https://thenationalcollege.co.uk/webinars/the-welsh-curriculum-an-exclusive-review-with-prof-graham-donaldson" TargetMode="External"/><Relationship Id="rId5" Type="http://schemas.openxmlformats.org/officeDocument/2006/relationships/hyperlink" Target="https://hwb.gov.wales/draft-curriculum-for-wales-2022/a-guide-to-curriculum-for-wales-2022" TargetMode="External"/><Relationship Id="rId10" Type="http://schemas.openxmlformats.org/officeDocument/2006/relationships/hyperlink" Target="https://dera.ioe.ac.uk/24680/1/151021-a-curriculum-for-wales-a-curriculum-for-life-en_Redacted.pdf" TargetMode="External"/><Relationship Id="rId4" Type="http://schemas.openxmlformats.org/officeDocument/2006/relationships/hyperlink" Target="https://www.history.org.uk/primary/categories/793/module/3638/leading-primary-history/3653/cross-curricular-learning" TargetMode="External"/><Relationship Id="rId9" Type="http://schemas.openxmlformats.org/officeDocument/2006/relationships/hyperlink" Target="https://hwb.gov.wales/curriculum-for-wales-2008/national-literacy-and-numeracy-framework-curriculum-for-wales-2008-ver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3922797-22DB-4B39-8E6F-B63B813506CF}"/>
              </a:ext>
            </a:extLst>
          </p:cNvPr>
          <p:cNvSpPr/>
          <p:nvPr/>
        </p:nvSpPr>
        <p:spPr>
          <a:xfrm>
            <a:off x="4271352" y="785480"/>
            <a:ext cx="4076608" cy="2021025"/>
          </a:xfrm>
          <a:prstGeom prst="rect">
            <a:avLst/>
          </a:prstGeom>
          <a:solidFill>
            <a:srgbClr val="6699FF"/>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E4A989C7-DC6C-4059-A86F-047F14658F53}"/>
              </a:ext>
            </a:extLst>
          </p:cNvPr>
          <p:cNvSpPr txBox="1"/>
          <p:nvPr/>
        </p:nvSpPr>
        <p:spPr>
          <a:xfrm>
            <a:off x="4251316" y="794809"/>
            <a:ext cx="4155400" cy="2269852"/>
          </a:xfrm>
          <a:prstGeom prst="rect">
            <a:avLst/>
          </a:prstGeom>
          <a:noFill/>
        </p:spPr>
        <p:txBody>
          <a:bodyPr wrap="square" rtlCol="0">
            <a:spAutoFit/>
          </a:bodyPr>
          <a:lstStyle/>
          <a:p>
            <a:r>
              <a:rPr lang="en-GB" sz="650" b="1" dirty="0">
                <a:latin typeface="Abadi" panose="020B0604020104020204" pitchFamily="34" charset="0"/>
                <a:cs typeface="Times New Roman" panose="02020603050405020304" pitchFamily="18" charset="0"/>
              </a:rPr>
              <a:t>Introduction:</a:t>
            </a:r>
          </a:p>
          <a:p>
            <a:pPr algn="just"/>
            <a:r>
              <a:rPr lang="en-GB" sz="650" dirty="0">
                <a:latin typeface="Abadi" panose="020B0604020104020204" pitchFamily="34" charset="0"/>
                <a:cs typeface="Times New Roman" panose="02020603050405020304" pitchFamily="18" charset="0"/>
              </a:rPr>
              <a:t>Cross-curricular approaches have been a part of education for millennia.  Yet, it is only within recent years that cross-curricular approaches have become associated with progressive education (Barnes, 2015). In 2015, Professor Graham Donaldson was able to identify three cross-curricular responsibilities within the Welsh education system. These are literacy, numeracy and digital competence. According to the Welsh Government, these three cross-curricular responsibilities have the capability to support all types of learning and are essential for learners to be able to participate both successfully and confidently in the modern world (2019). Cross-curricular teaching and learning is known to offer a creative way to develop a learner's knowledge, practical skills and understanding whilst also motivating them to learn through a study of stimulating, interconnected topics. These interconnections have the ability to make learning more meaningful for the pupils as when pupils are able to see and identify the connections between individual subject areas, the material becomes more relevant. Senior lecturer in Education at Canterbury Christ Church University, Jonathan Barnes believes that our experience of the world is cross-curricular, and that cross-curricular learning varies in its aims and its pedagogies, hence the development of multiple types of cross-curricular learning and teaching. Barnes was able to successfully identify eight distinct types of cross-curricular teaching and learning in his book titled ‘Cross-curricular Learning 3-14’ (2015). These are eight distinct types of cross-curricular teaching and learning are: tokenistic, hierarchical, single transferable subject, theme-based, multi-disciplinary, inter-disciplinary, opportunistic and double-focus. The focus of the poster will be on two of the eight distinct types of cross-curricular learning and teaching. These two are the theme-based model and the multidisciplinary model.</a:t>
            </a:r>
          </a:p>
          <a:p>
            <a:endParaRPr lang="en-GB" dirty="0"/>
          </a:p>
        </p:txBody>
      </p:sp>
      <p:sp>
        <p:nvSpPr>
          <p:cNvPr id="12" name="Rectangle 11">
            <a:extLst>
              <a:ext uri="{FF2B5EF4-FFF2-40B4-BE49-F238E27FC236}">
                <a16:creationId xmlns:a16="http://schemas.microsoft.com/office/drawing/2014/main" id="{5A38F458-9494-40F0-8DC0-59C86137411A}"/>
              </a:ext>
            </a:extLst>
          </p:cNvPr>
          <p:cNvSpPr/>
          <p:nvPr/>
        </p:nvSpPr>
        <p:spPr>
          <a:xfrm>
            <a:off x="8424347" y="794809"/>
            <a:ext cx="3566329" cy="3609910"/>
          </a:xfrm>
          <a:prstGeom prst="rect">
            <a:avLst/>
          </a:prstGeom>
          <a:solidFill>
            <a:srgbClr val="CC99FF"/>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9950199A-D3C3-4E90-BCC4-30B17EE6BC82}"/>
              </a:ext>
            </a:extLst>
          </p:cNvPr>
          <p:cNvSpPr/>
          <p:nvPr/>
        </p:nvSpPr>
        <p:spPr>
          <a:xfrm>
            <a:off x="8408681" y="5411345"/>
            <a:ext cx="3657600" cy="1366981"/>
          </a:xfrm>
          <a:prstGeom prst="rect">
            <a:avLst/>
          </a:prstGeom>
          <a:solidFill>
            <a:srgbClr val="6699FF"/>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AE374D9B-D6D4-4FBD-88B6-F4C984FD1BDA}"/>
              </a:ext>
            </a:extLst>
          </p:cNvPr>
          <p:cNvSpPr/>
          <p:nvPr/>
        </p:nvSpPr>
        <p:spPr>
          <a:xfrm>
            <a:off x="193660" y="5310503"/>
            <a:ext cx="3851186" cy="1490124"/>
          </a:xfrm>
          <a:prstGeom prst="rect">
            <a:avLst/>
          </a:prstGeom>
          <a:solidFill>
            <a:srgbClr val="CC99FF"/>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15DC1A94-EE7F-46A8-9109-1B9503E17F29}"/>
              </a:ext>
            </a:extLst>
          </p:cNvPr>
          <p:cNvSpPr/>
          <p:nvPr/>
        </p:nvSpPr>
        <p:spPr>
          <a:xfrm>
            <a:off x="4184169" y="4846150"/>
            <a:ext cx="4076608" cy="1930593"/>
          </a:xfrm>
          <a:prstGeom prst="rect">
            <a:avLst/>
          </a:prstGeom>
          <a:solidFill>
            <a:srgbClr val="FFFF66"/>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BA3DF41B-7436-402D-BD76-BC14EFCCBC3D}"/>
              </a:ext>
            </a:extLst>
          </p:cNvPr>
          <p:cNvSpPr/>
          <p:nvPr/>
        </p:nvSpPr>
        <p:spPr>
          <a:xfrm>
            <a:off x="129835" y="757697"/>
            <a:ext cx="3978836" cy="3608641"/>
          </a:xfrm>
          <a:prstGeom prst="rect">
            <a:avLst/>
          </a:prstGeom>
          <a:solidFill>
            <a:srgbClr val="99FF33"/>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EF210CBD-9AA8-4469-8CC6-31E43D7778CB}"/>
              </a:ext>
            </a:extLst>
          </p:cNvPr>
          <p:cNvSpPr/>
          <p:nvPr/>
        </p:nvSpPr>
        <p:spPr>
          <a:xfrm>
            <a:off x="4264390" y="2984407"/>
            <a:ext cx="2935360" cy="1643752"/>
          </a:xfrm>
          <a:prstGeom prst="rect">
            <a:avLst/>
          </a:prstGeom>
          <a:solidFill>
            <a:srgbClr val="99FF33"/>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920C07EA-5EC8-42E4-825E-C5E1B74AF4E4}"/>
              </a:ext>
            </a:extLst>
          </p:cNvPr>
          <p:cNvSpPr txBox="1"/>
          <p:nvPr/>
        </p:nvSpPr>
        <p:spPr>
          <a:xfrm>
            <a:off x="4242896" y="2964177"/>
            <a:ext cx="2935359" cy="1677382"/>
          </a:xfrm>
          <a:prstGeom prst="rect">
            <a:avLst/>
          </a:prstGeom>
          <a:noFill/>
        </p:spPr>
        <p:txBody>
          <a:bodyPr wrap="square" rtlCol="0">
            <a:spAutoFit/>
          </a:bodyPr>
          <a:lstStyle/>
          <a:p>
            <a:r>
              <a:rPr lang="en-GB" sz="700" b="1" dirty="0">
                <a:latin typeface="Abadi" panose="020B0604020104020204" pitchFamily="34" charset="0"/>
              </a:rPr>
              <a:t>Donaldson:</a:t>
            </a:r>
          </a:p>
          <a:p>
            <a:pPr algn="just"/>
            <a:r>
              <a:rPr lang="en-GB" sz="600" dirty="0">
                <a:latin typeface="Abadi" panose="020B0604020104020204" pitchFamily="34" charset="0"/>
                <a:cs typeface="Times New Roman" panose="02020603050405020304" pitchFamily="18" charset="0"/>
              </a:rPr>
              <a:t>Professor Graham Donaldson is well known for writing a document titled ‘Successful Futures’ in 2015. This document took the form of an educational review which aims to “shape a successful and exciting future” for the children and young people of Wales. According to the Welsh Government, the review emphasises the importance of rich experiences being integral both to the curriculum and to deep learning. Within the review, Donaldson identified eight essential building blocks for Wales’ new curriculum for pupils between the ages of three to sixteen. One of these building blocks (building block four) is dedicated to the development of cross-curricular responsibilities. According to the Welsh Government, the review is designed to be inclusive of the cross-curricular responsibilities identified by Donaldson (2015). Donaldson states that there are three key competencies and skills which are “the foundations for almost all learning and are essential to being able to participate successfully and confidently in the modern world” (2015). These three key competencies and skills are literacy, numeracy and digital competence. Together they will form the three cross-curriculum responsibilities for all practitioners and people who work with children and young people. </a:t>
            </a:r>
          </a:p>
        </p:txBody>
      </p:sp>
      <p:sp>
        <p:nvSpPr>
          <p:cNvPr id="22" name="TextBox 21">
            <a:extLst>
              <a:ext uri="{FF2B5EF4-FFF2-40B4-BE49-F238E27FC236}">
                <a16:creationId xmlns:a16="http://schemas.microsoft.com/office/drawing/2014/main" id="{61E9455F-AA38-44DF-83B2-020D4C4A0283}"/>
              </a:ext>
            </a:extLst>
          </p:cNvPr>
          <p:cNvSpPr txBox="1"/>
          <p:nvPr/>
        </p:nvSpPr>
        <p:spPr>
          <a:xfrm>
            <a:off x="140377" y="813693"/>
            <a:ext cx="3978837" cy="3545586"/>
          </a:xfrm>
          <a:prstGeom prst="rect">
            <a:avLst/>
          </a:prstGeom>
          <a:noFill/>
        </p:spPr>
        <p:txBody>
          <a:bodyPr wrap="square" rtlCol="0">
            <a:spAutoFit/>
          </a:bodyPr>
          <a:lstStyle/>
          <a:p>
            <a:r>
              <a:rPr lang="en-GB" sz="680" b="1" dirty="0">
                <a:latin typeface="Abadi" panose="020B0604020104020204" pitchFamily="34" charset="0"/>
                <a:cs typeface="Times New Roman" panose="02020603050405020304" pitchFamily="18" charset="0"/>
              </a:rPr>
              <a:t>The Theme-based Model:</a:t>
            </a:r>
          </a:p>
          <a:p>
            <a:pPr algn="just"/>
            <a:r>
              <a:rPr lang="en-GB" sz="680" dirty="0">
                <a:latin typeface="Abadi" panose="020B0604020104020204" pitchFamily="34" charset="0"/>
                <a:cs typeface="Times New Roman" panose="02020603050405020304" pitchFamily="18" charset="0"/>
              </a:rPr>
              <a:t>Theme-based cross-curricular teaching and learning occurs when a general theme is used to generate exploration through the eyes of several different subjects (Barnes, 2015). To create a positive experience only relevant and authentic themes should be used to generate learning a wide variety of subjects. Generally, the theme-based model can link directly with more than two or three subjects. However, no subject should be included unless it is essential to deepening the understanding of the theme or is promoting a skill which can better explained through use of the theme.</a:t>
            </a:r>
          </a:p>
          <a:p>
            <a:pPr algn="just"/>
            <a:r>
              <a:rPr lang="en-GB" sz="680" dirty="0">
                <a:latin typeface="Abadi" panose="020B0604020104020204" pitchFamily="34" charset="0"/>
                <a:cs typeface="Times New Roman" panose="02020603050405020304" pitchFamily="18" charset="0"/>
              </a:rPr>
              <a:t>The theme that will be used for this poster is that of mini beasts. Mini beasts are a popular theme used within the Foundation Phase. This is because the theme has much potential and the direction of learning differs for each group of children depending on their interests. The lesson planned with incorporate all three of the national responsibilities. The lesson will start with a story being shared with pupils. The story used in this example will be ‘Mad about Minibeasts’ by Giles </a:t>
            </a:r>
            <a:r>
              <a:rPr lang="en-GB" sz="680" dirty="0" err="1">
                <a:latin typeface="Abadi" panose="020B0604020104020204" pitchFamily="34" charset="0"/>
                <a:cs typeface="Times New Roman" panose="02020603050405020304" pitchFamily="18" charset="0"/>
              </a:rPr>
              <a:t>Andreae</a:t>
            </a:r>
            <a:r>
              <a:rPr lang="en-GB" sz="680" dirty="0">
                <a:latin typeface="Abadi" panose="020B0604020104020204" pitchFamily="34" charset="0"/>
                <a:cs typeface="Times New Roman" panose="02020603050405020304" pitchFamily="18" charset="0"/>
              </a:rPr>
              <a:t>, however, another suitable book could used instead. Once the book is presented to the pupils, it shall be read aloud to them with occasional pauses for questions to asked to the pupils in order to encourage motivation and understanding. Once the story has been shared, the pupils will then be split into a carousel where one group will do one themed activity at a time. The activities are listed below along with the targeted skill taken either from the LNF or DCF frameworks. No less than 15 minutes should be given for each group in order to undertake each activity.</a:t>
            </a:r>
          </a:p>
          <a:p>
            <a:pPr marL="171450" indent="-171450" algn="just">
              <a:buFont typeface="Arial" panose="020B0604020202020204" pitchFamily="34" charset="0"/>
              <a:buChar char="•"/>
            </a:pPr>
            <a:r>
              <a:rPr lang="en-GB" sz="680" b="1" dirty="0">
                <a:latin typeface="Abadi" panose="020B0604020104020204" pitchFamily="34" charset="0"/>
                <a:cs typeface="Times New Roman" panose="02020603050405020304" pitchFamily="18" charset="0"/>
              </a:rPr>
              <a:t>Literacy</a:t>
            </a:r>
            <a:r>
              <a:rPr lang="en-GB" sz="680" dirty="0">
                <a:latin typeface="Abadi" panose="020B0604020104020204" pitchFamily="34" charset="0"/>
                <a:cs typeface="Times New Roman" panose="02020603050405020304" pitchFamily="18" charset="0"/>
              </a:rPr>
              <a:t>: Read and write some of the words for the various creatures learnt about, e.g., ant, slug, worm, caterpillar, spider, snail. – Skill: Writing= Pupils should be able to form upper and lower-case letters that are usually clearly shaped and correctly orientated as well as spell high-frequency words correctly</a:t>
            </a:r>
          </a:p>
          <a:p>
            <a:pPr marL="171450" indent="-171450" algn="just">
              <a:buFont typeface="Arial" panose="020B0604020202020204" pitchFamily="34" charset="0"/>
              <a:buChar char="•"/>
            </a:pPr>
            <a:r>
              <a:rPr lang="en-GB" sz="680" b="1" dirty="0">
                <a:latin typeface="Abadi" panose="020B0604020104020204" pitchFamily="34" charset="0"/>
                <a:cs typeface="Times New Roman" panose="02020603050405020304" pitchFamily="18" charset="0"/>
              </a:rPr>
              <a:t>Numeracy: </a:t>
            </a:r>
            <a:r>
              <a:rPr lang="en-GB" sz="680" dirty="0">
                <a:latin typeface="Abadi" panose="020B0604020104020204" pitchFamily="34" charset="0"/>
                <a:cs typeface="Times New Roman" panose="02020603050405020304" pitchFamily="18" charset="0"/>
              </a:rPr>
              <a:t>Sort animals and insects into different size groups. - Skill: Present and analyse data= pupils are able to sort and classify objects using more than one criterion.</a:t>
            </a:r>
          </a:p>
          <a:p>
            <a:pPr marL="171450" indent="-171450" algn="just">
              <a:buFont typeface="Arial" panose="020B0604020202020204" pitchFamily="34" charset="0"/>
              <a:buChar char="•"/>
            </a:pPr>
            <a:r>
              <a:rPr lang="en-GB" sz="680" b="1" dirty="0">
                <a:latin typeface="Abadi" panose="020B0604020104020204" pitchFamily="34" charset="0"/>
                <a:cs typeface="Times New Roman" panose="02020603050405020304" pitchFamily="18" charset="0"/>
              </a:rPr>
              <a:t>ICT</a:t>
            </a:r>
            <a:r>
              <a:rPr lang="en-GB" sz="680" dirty="0">
                <a:latin typeface="Abadi" panose="020B0604020104020204" pitchFamily="34" charset="0"/>
                <a:cs typeface="Times New Roman" panose="02020603050405020304" pitchFamily="18" charset="0"/>
              </a:rPr>
              <a:t>: Use of </a:t>
            </a:r>
            <a:r>
              <a:rPr lang="en-GB" sz="680" dirty="0" err="1">
                <a:latin typeface="Abadi" panose="020B0604020104020204" pitchFamily="34" charset="0"/>
                <a:cs typeface="Times New Roman" panose="02020603050405020304" pitchFamily="18" charset="0"/>
              </a:rPr>
              <a:t>beebots</a:t>
            </a:r>
            <a:r>
              <a:rPr lang="en-GB" sz="680" dirty="0">
                <a:latin typeface="Abadi" panose="020B0604020104020204" pitchFamily="34" charset="0"/>
                <a:cs typeface="Times New Roman" panose="02020603050405020304" pitchFamily="18" charset="0"/>
              </a:rPr>
              <a:t> to direct bugs to the correct habitat. Activities such as this set the foundation for coding. - Skill: Problem solving= pupils should be given the opportunity to follow a sequence of steps to solve a problem, e.g. predict and explain what actions are needed to make something happen.</a:t>
            </a:r>
          </a:p>
          <a:p>
            <a:pPr marL="171450" indent="-171450" algn="just">
              <a:buFont typeface="Arial" panose="020B0604020202020204" pitchFamily="34" charset="0"/>
              <a:buChar char="•"/>
            </a:pPr>
            <a:r>
              <a:rPr lang="en-GB" sz="680" b="1" dirty="0">
                <a:latin typeface="Abadi" panose="020B0604020104020204" pitchFamily="34" charset="0"/>
                <a:cs typeface="Times New Roman" panose="02020603050405020304" pitchFamily="18" charset="0"/>
              </a:rPr>
              <a:t>Outdoor activity: </a:t>
            </a:r>
            <a:r>
              <a:rPr lang="en-GB" sz="680" dirty="0">
                <a:latin typeface="Abadi" panose="020B0604020104020204" pitchFamily="34" charset="0"/>
                <a:cs typeface="Times New Roman" panose="02020603050405020304" pitchFamily="18" charset="0"/>
              </a:rPr>
              <a:t>Record findings from a mini-beast hunt in the outdoor area on a pictogram. Should the outdoor area not be ideal for a bug hunt alternatively toy bugs could be scattered and hidden for the pupils to find. – Skills in numeracy= present and communicate, pupils are able to present work orally, pictorially and in written form, and use a variety of ways to represent collected data.</a:t>
            </a:r>
          </a:p>
        </p:txBody>
      </p:sp>
      <p:sp>
        <p:nvSpPr>
          <p:cNvPr id="23" name="TextBox 22">
            <a:extLst>
              <a:ext uri="{FF2B5EF4-FFF2-40B4-BE49-F238E27FC236}">
                <a16:creationId xmlns:a16="http://schemas.microsoft.com/office/drawing/2014/main" id="{BB5FAD2E-30F4-4621-A027-E41F00992CE7}"/>
              </a:ext>
            </a:extLst>
          </p:cNvPr>
          <p:cNvSpPr txBox="1"/>
          <p:nvPr/>
        </p:nvSpPr>
        <p:spPr>
          <a:xfrm>
            <a:off x="222311" y="5317562"/>
            <a:ext cx="3801264" cy="1600438"/>
          </a:xfrm>
          <a:prstGeom prst="rect">
            <a:avLst/>
          </a:prstGeom>
          <a:noFill/>
        </p:spPr>
        <p:txBody>
          <a:bodyPr wrap="square" rtlCol="0">
            <a:spAutoFit/>
          </a:bodyPr>
          <a:lstStyle/>
          <a:p>
            <a:r>
              <a:rPr lang="en-GB" sz="700" b="1" dirty="0">
                <a:latin typeface="Abadi" panose="020B0604020104020204" pitchFamily="34" charset="0"/>
                <a:cs typeface="Times New Roman" panose="02020603050405020304" pitchFamily="18" charset="0"/>
              </a:rPr>
              <a:t>The Theme-based Model Benefits and Limitations:</a:t>
            </a:r>
          </a:p>
          <a:p>
            <a:r>
              <a:rPr lang="en-GB" sz="700" u="sng" dirty="0">
                <a:latin typeface="Abadi" panose="020B0604020104020204" pitchFamily="34" charset="0"/>
                <a:cs typeface="Times New Roman" panose="02020603050405020304" pitchFamily="18" charset="0"/>
              </a:rPr>
              <a:t>Benefits:</a:t>
            </a:r>
          </a:p>
          <a:p>
            <a:pPr marL="171450" indent="-171450" algn="just">
              <a:buFont typeface="Arial" panose="020B0604020202020204" pitchFamily="34" charset="0"/>
              <a:buChar char="•"/>
            </a:pPr>
            <a:r>
              <a:rPr lang="en-GB" sz="700" dirty="0">
                <a:latin typeface="Abadi" panose="020B0604020104020204" pitchFamily="34" charset="0"/>
                <a:cs typeface="Times New Roman" panose="02020603050405020304" pitchFamily="18" charset="0"/>
              </a:rPr>
              <a:t>Has the ability to link and connect with a wide variety of subjects with minimal effort. </a:t>
            </a:r>
          </a:p>
          <a:p>
            <a:pPr marL="171450" indent="-171450">
              <a:buFont typeface="Arial" panose="020B0604020202020204" pitchFamily="34" charset="0"/>
              <a:buChar char="•"/>
            </a:pPr>
            <a:r>
              <a:rPr lang="en-GB" sz="700" dirty="0">
                <a:latin typeface="Abadi" panose="020B0604020104020204" pitchFamily="34" charset="0"/>
                <a:cs typeface="Times New Roman" panose="02020603050405020304" pitchFamily="18" charset="0"/>
              </a:rPr>
              <a:t>Theme-based approaches have the ability generate an authentic interest in pupils.</a:t>
            </a:r>
          </a:p>
          <a:p>
            <a:pPr marL="171450" indent="-171450" algn="just">
              <a:buFont typeface="Arial" panose="020B0604020202020204" pitchFamily="34" charset="0"/>
              <a:buChar char="•"/>
            </a:pPr>
            <a:r>
              <a:rPr lang="en-GB" sz="700" dirty="0">
                <a:latin typeface="Abadi" panose="020B0604020104020204" pitchFamily="34" charset="0"/>
                <a:cs typeface="Times New Roman" panose="02020603050405020304" pitchFamily="18" charset="0"/>
              </a:rPr>
              <a:t>Theme-based approaches can be sustained over an allotted period. Teachers are able to determine how long a theme should be a subject of interest.</a:t>
            </a:r>
          </a:p>
          <a:p>
            <a:endParaRPr lang="en-GB" sz="700" b="1" dirty="0">
              <a:latin typeface="Abadi" panose="020B0604020104020204" pitchFamily="34" charset="0"/>
              <a:cs typeface="Times New Roman" panose="02020603050405020304" pitchFamily="18" charset="0"/>
            </a:endParaRPr>
          </a:p>
          <a:p>
            <a:r>
              <a:rPr lang="en-GB" sz="700" u="sng" dirty="0">
                <a:latin typeface="Abadi" panose="020B0604020104020204" pitchFamily="34" charset="0"/>
                <a:cs typeface="Times New Roman" panose="02020603050405020304" pitchFamily="18" charset="0"/>
              </a:rPr>
              <a:t>Limitations:</a:t>
            </a:r>
          </a:p>
          <a:p>
            <a:pPr marL="171450" indent="-171450" algn="just">
              <a:buFont typeface="Arial" panose="020B0604020202020204" pitchFamily="34" charset="0"/>
              <a:buChar char="•"/>
            </a:pPr>
            <a:r>
              <a:rPr lang="en-GB" sz="700" dirty="0">
                <a:latin typeface="Abadi" panose="020B0604020104020204" pitchFamily="34" charset="0"/>
                <a:cs typeface="Times New Roman" panose="02020603050405020304" pitchFamily="18" charset="0"/>
              </a:rPr>
              <a:t>Teachers need to feel confident with what they are delivering to the pupils in order to effectively motivate them.</a:t>
            </a:r>
          </a:p>
          <a:p>
            <a:pPr marL="171450" indent="-171450">
              <a:buFont typeface="Arial" panose="020B0604020202020204" pitchFamily="34" charset="0"/>
              <a:buChar char="•"/>
            </a:pPr>
            <a:r>
              <a:rPr lang="en-GB" sz="700" dirty="0">
                <a:latin typeface="Abadi" panose="020B0604020104020204" pitchFamily="34" charset="0"/>
                <a:cs typeface="Times New Roman" panose="02020603050405020304" pitchFamily="18" charset="0"/>
              </a:rPr>
              <a:t>A wide variety of subject knowledge is needed to successfully inform pupils.</a:t>
            </a:r>
          </a:p>
          <a:p>
            <a:pPr marL="171450" indent="-171450" algn="just">
              <a:buFont typeface="Arial" panose="020B0604020202020204" pitchFamily="34" charset="0"/>
              <a:buChar char="•"/>
            </a:pPr>
            <a:r>
              <a:rPr lang="en-GB" sz="700" dirty="0">
                <a:latin typeface="Abadi" panose="020B0604020104020204" pitchFamily="34" charset="0"/>
                <a:cs typeface="Times New Roman" panose="02020603050405020304" pitchFamily="18" charset="0"/>
              </a:rPr>
              <a:t>Clear and relevant aims are needed so pupils understand what is being asked of them. Tenuous and unclear aims can limit the pupils learning.</a:t>
            </a:r>
          </a:p>
          <a:p>
            <a:endParaRPr lang="en-GB" sz="700" b="1" dirty="0"/>
          </a:p>
        </p:txBody>
      </p:sp>
      <p:sp>
        <p:nvSpPr>
          <p:cNvPr id="24" name="TextBox 23">
            <a:extLst>
              <a:ext uri="{FF2B5EF4-FFF2-40B4-BE49-F238E27FC236}">
                <a16:creationId xmlns:a16="http://schemas.microsoft.com/office/drawing/2014/main" id="{DFDDDD6A-D843-4C77-91C3-247AA1544679}"/>
              </a:ext>
            </a:extLst>
          </p:cNvPr>
          <p:cNvSpPr txBox="1"/>
          <p:nvPr/>
        </p:nvSpPr>
        <p:spPr>
          <a:xfrm>
            <a:off x="8424347" y="819849"/>
            <a:ext cx="3541999" cy="3754874"/>
          </a:xfrm>
          <a:prstGeom prst="rect">
            <a:avLst/>
          </a:prstGeom>
          <a:noFill/>
        </p:spPr>
        <p:txBody>
          <a:bodyPr wrap="square" rtlCol="0">
            <a:spAutoFit/>
          </a:bodyPr>
          <a:lstStyle/>
          <a:p>
            <a:r>
              <a:rPr lang="en-GB" sz="700" b="1" dirty="0">
                <a:latin typeface="Abadi" panose="020B0604020104020204" pitchFamily="34" charset="0"/>
              </a:rPr>
              <a:t>The Multi-disciplinary Model:</a:t>
            </a:r>
          </a:p>
          <a:p>
            <a:pPr algn="just"/>
            <a:r>
              <a:rPr lang="en-GB" sz="700" dirty="0">
                <a:latin typeface="Abadi" panose="020B0604020104020204" pitchFamily="34" charset="0"/>
              </a:rPr>
              <a:t>Multi-disciplinary cross-curricular teaching and learning occurs when a single experience or theme is used to develop higher levels of understanding and performance in two or more disciplines. Two or three subjects can be applied to single shared experience. These disciplines are introduced and developed separately in order to shine light in an event, issue, problem or question. According to theorist Jonathon Barnes “the most effective multi-disciplinary projects arise from a powerful and emotional significant experience that is shared by both children and teachers” (Barnes, 2015, p.70). </a:t>
            </a:r>
          </a:p>
          <a:p>
            <a:pPr algn="just"/>
            <a:r>
              <a:rPr lang="en-GB" sz="700" dirty="0">
                <a:latin typeface="Abadi" panose="020B0604020104020204" pitchFamily="34" charset="0"/>
              </a:rPr>
              <a:t>An example of a cross-curricular teaching experience which follows the Barnes’ multidisciplinary model is building a bug hotel. The overarching theme for this poster is minibeasts and for this lesson pupils will be prompted to share where minibeasts live and discuss whether it be possible for all bugs and insects to live together. Eventually with help from the teacher, the pupils should suggest that a hotel is the only building large enough to house all the bugs. The main experience for the pupils will be to build a hotel for bugs in the school’s outdoor area. The experience itself is full of technological advances as the pupils will be required to use tools safely along with materials and other equipment to successfully construct a bug hotel. However, before the experience itself can happen a bug hunt of the outdoor area should be conducted so the pupils are aware of the insects that will be staying in their hotel. However, in relation to the three responsibilities, the differing tasks along with the skills and disciplines incorporated can be found below:</a:t>
            </a:r>
          </a:p>
          <a:p>
            <a:pPr marL="171450" indent="-171450" algn="just">
              <a:buFont typeface="Arial" panose="020B0604020202020204" pitchFamily="34" charset="0"/>
              <a:buChar char="•"/>
            </a:pPr>
            <a:r>
              <a:rPr lang="en-GB" sz="700" b="1" dirty="0">
                <a:latin typeface="Abadi" panose="020B0604020104020204" pitchFamily="34" charset="0"/>
              </a:rPr>
              <a:t>Literacy: </a:t>
            </a:r>
            <a:r>
              <a:rPr lang="en-GB" sz="700" dirty="0">
                <a:latin typeface="Abadi" panose="020B0604020104020204" pitchFamily="34" charset="0"/>
              </a:rPr>
              <a:t>Writing an invitation inviting bugs to the newly formed bug hotel – Skill: Writing = Pupils are given the opportunity to communicate purposefully in writing as well as follow a form modelled by the teacher.</a:t>
            </a:r>
          </a:p>
          <a:p>
            <a:pPr marL="171450" indent="-171450" algn="just">
              <a:buFont typeface="Arial" panose="020B0604020202020204" pitchFamily="34" charset="0"/>
              <a:buChar char="•"/>
            </a:pPr>
            <a:r>
              <a:rPr lang="en-GB" sz="700" b="1" dirty="0">
                <a:latin typeface="Abadi" panose="020B0604020104020204" pitchFamily="34" charset="0"/>
              </a:rPr>
              <a:t>Numeracy: </a:t>
            </a:r>
            <a:r>
              <a:rPr lang="en-GB" sz="700" dirty="0">
                <a:latin typeface="Abadi" panose="020B0604020104020204" pitchFamily="34" charset="0"/>
              </a:rPr>
              <a:t>Measure bugs, </a:t>
            </a:r>
            <a:r>
              <a:rPr lang="en-GB" sz="700" dirty="0" err="1">
                <a:latin typeface="Abadi" panose="020B0604020104020204" pitchFamily="34" charset="0"/>
              </a:rPr>
              <a:t>e.g</a:t>
            </a:r>
            <a:r>
              <a:rPr lang="en-GB" sz="700" dirty="0">
                <a:latin typeface="Abadi" panose="020B0604020104020204" pitchFamily="34" charset="0"/>
              </a:rPr>
              <a:t> what’s the longest, what’s the smallest- Skill: length= pupils are able to use non-standard units to measure: length, height and distance.</a:t>
            </a:r>
          </a:p>
          <a:p>
            <a:pPr marL="171450" indent="-171450" algn="just">
              <a:buFont typeface="Arial" panose="020B0604020202020204" pitchFamily="34" charset="0"/>
              <a:buChar char="•"/>
            </a:pPr>
            <a:r>
              <a:rPr lang="en-GB" sz="700" b="1" dirty="0">
                <a:latin typeface="Abadi" panose="020B0604020104020204" pitchFamily="34" charset="0"/>
              </a:rPr>
              <a:t>ICT</a:t>
            </a:r>
            <a:r>
              <a:rPr lang="en-GB" sz="700" dirty="0">
                <a:latin typeface="Abadi" panose="020B0604020104020204" pitchFamily="34" charset="0"/>
              </a:rPr>
              <a:t>: Use of </a:t>
            </a:r>
            <a:r>
              <a:rPr lang="en-GB" sz="700" dirty="0" err="1">
                <a:latin typeface="Abadi" panose="020B0604020104020204" pitchFamily="34" charset="0"/>
              </a:rPr>
              <a:t>beebots</a:t>
            </a:r>
            <a:r>
              <a:rPr lang="en-GB" sz="700" dirty="0">
                <a:latin typeface="Abadi" panose="020B0604020104020204" pitchFamily="34" charset="0"/>
              </a:rPr>
              <a:t> to direct bugs to the correct habitat. Activities such as this set the foundation for coding. - Skill: Problem solving= pupils should be given the opportunity to follow a sequence of steps to solve a problem, e.g. predict and explain what actions are needed to make something happen.</a:t>
            </a:r>
          </a:p>
          <a:p>
            <a:pPr algn="just"/>
            <a:r>
              <a:rPr lang="en-GB" sz="700" dirty="0">
                <a:latin typeface="Abadi" panose="020B0604020104020204" pitchFamily="34" charset="0"/>
              </a:rPr>
              <a:t>These three tasks will be presented in carousel format to a Year 1 class. Each group should receive at least 15-20 minutes of each activity. These activities add to the overall experience</a:t>
            </a:r>
          </a:p>
          <a:p>
            <a:endParaRPr lang="en-GB" sz="700" b="1" dirty="0">
              <a:latin typeface="Abadi" panose="020B0604020104020204" pitchFamily="34" charset="0"/>
            </a:endParaRPr>
          </a:p>
        </p:txBody>
      </p:sp>
      <p:sp>
        <p:nvSpPr>
          <p:cNvPr id="25" name="TextBox 24">
            <a:extLst>
              <a:ext uri="{FF2B5EF4-FFF2-40B4-BE49-F238E27FC236}">
                <a16:creationId xmlns:a16="http://schemas.microsoft.com/office/drawing/2014/main" id="{47879C9E-03AA-45D6-B9E7-67538FE72E79}"/>
              </a:ext>
            </a:extLst>
          </p:cNvPr>
          <p:cNvSpPr txBox="1"/>
          <p:nvPr/>
        </p:nvSpPr>
        <p:spPr>
          <a:xfrm>
            <a:off x="8398511" y="5432343"/>
            <a:ext cx="3657600" cy="1431161"/>
          </a:xfrm>
          <a:prstGeom prst="rect">
            <a:avLst/>
          </a:prstGeom>
          <a:noFill/>
        </p:spPr>
        <p:txBody>
          <a:bodyPr wrap="square" rtlCol="0">
            <a:spAutoFit/>
          </a:bodyPr>
          <a:lstStyle/>
          <a:p>
            <a:pPr algn="just"/>
            <a:r>
              <a:rPr lang="en-GB" sz="650" b="1" dirty="0">
                <a:latin typeface="Abadi" panose="020B0604020104020204" pitchFamily="34" charset="0"/>
                <a:ea typeface="STZhongsong" panose="020B0503020204020204" pitchFamily="2" charset="-122"/>
                <a:cs typeface="Times New Roman" panose="02020603050405020304" pitchFamily="18" charset="0"/>
              </a:rPr>
              <a:t>The Opportunistic Model Benefits and Limitations:</a:t>
            </a:r>
          </a:p>
          <a:p>
            <a:pPr algn="just"/>
            <a:r>
              <a:rPr lang="en-GB" sz="650" u="sng" dirty="0">
                <a:latin typeface="Abadi" panose="020B0604020104020204" pitchFamily="34" charset="0"/>
                <a:ea typeface="STZhongsong" panose="020B0503020204020204" pitchFamily="2" charset="-122"/>
                <a:cs typeface="Times New Roman" panose="02020603050405020304" pitchFamily="18" charset="0"/>
              </a:rPr>
              <a:t>Benefits:</a:t>
            </a:r>
          </a:p>
          <a:p>
            <a:pPr marL="171450" indent="-171450" algn="just">
              <a:buFont typeface="Arial" panose="020B0604020202020204" pitchFamily="34" charset="0"/>
              <a:buChar char="•"/>
            </a:pPr>
            <a:r>
              <a:rPr lang="en-GB" sz="650" dirty="0">
                <a:latin typeface="Abadi" panose="020B0604020104020204" pitchFamily="34" charset="0"/>
                <a:ea typeface="STZhongsong" panose="020B0503020204020204" pitchFamily="2" charset="-122"/>
                <a:cs typeface="Times New Roman" panose="02020603050405020304" pitchFamily="18" charset="0"/>
              </a:rPr>
              <a:t>Multidisciplinary approaches treat all disciplines as equal – one does NOT take precedent over the others.</a:t>
            </a:r>
          </a:p>
          <a:p>
            <a:pPr marL="171450" indent="-171450" algn="just">
              <a:buFont typeface="Arial" panose="020B0604020202020204" pitchFamily="34" charset="0"/>
              <a:buChar char="•"/>
            </a:pPr>
            <a:r>
              <a:rPr lang="en-GB" sz="650" dirty="0">
                <a:latin typeface="Abadi" panose="020B0604020104020204" pitchFamily="34" charset="0"/>
                <a:ea typeface="STZhongsong" panose="020B0503020204020204" pitchFamily="2" charset="-122"/>
                <a:cs typeface="Times New Roman" panose="02020603050405020304" pitchFamily="18" charset="0"/>
              </a:rPr>
              <a:t>Does not involve planning if complex interrelationships.</a:t>
            </a:r>
          </a:p>
          <a:p>
            <a:pPr marL="171450" indent="-171450" algn="just">
              <a:buFont typeface="Arial" panose="020B0604020202020204" pitchFamily="34" charset="0"/>
              <a:buChar char="•"/>
            </a:pPr>
            <a:r>
              <a:rPr lang="en-GB" sz="650" dirty="0">
                <a:latin typeface="Abadi" panose="020B0604020104020204" pitchFamily="34" charset="0"/>
                <a:ea typeface="STZhongsong" panose="020B0503020204020204" pitchFamily="2" charset="-122"/>
                <a:cs typeface="Times New Roman" panose="02020603050405020304" pitchFamily="18" charset="0"/>
              </a:rPr>
              <a:t>The approach is easy to assess and to ensure progression.</a:t>
            </a:r>
          </a:p>
          <a:p>
            <a:pPr marL="171450" indent="-171450" algn="just">
              <a:buFont typeface="Arial" panose="020B0604020202020204" pitchFamily="34" charset="0"/>
              <a:buChar char="•"/>
            </a:pPr>
            <a:endParaRPr lang="en-GB" sz="650" u="sng" dirty="0">
              <a:latin typeface="Abadi" panose="020B0604020104020204" pitchFamily="34" charset="0"/>
              <a:ea typeface="STZhongsong" panose="020B0503020204020204" pitchFamily="2" charset="-122"/>
              <a:cs typeface="Times New Roman" panose="02020603050405020304" pitchFamily="18" charset="0"/>
            </a:endParaRPr>
          </a:p>
          <a:p>
            <a:pPr algn="just"/>
            <a:r>
              <a:rPr lang="en-GB" sz="650" u="sng" dirty="0">
                <a:latin typeface="Abadi" panose="020B0604020104020204" pitchFamily="34" charset="0"/>
                <a:ea typeface="STZhongsong" panose="020B0503020204020204" pitchFamily="2" charset="-122"/>
                <a:cs typeface="Times New Roman" panose="02020603050405020304" pitchFamily="18" charset="0"/>
              </a:rPr>
              <a:t>Limitations: </a:t>
            </a:r>
          </a:p>
          <a:p>
            <a:pPr marL="171450" indent="-171450" algn="just">
              <a:buFont typeface="Arial" panose="020B0604020202020204" pitchFamily="34" charset="0"/>
              <a:buChar char="•"/>
            </a:pPr>
            <a:r>
              <a:rPr lang="en-GB" sz="700" dirty="0"/>
              <a:t>The level of learning depends on high degrees of planning, confidence and teacher knowledge.</a:t>
            </a:r>
          </a:p>
          <a:p>
            <a:pPr marL="171450" indent="-171450" algn="just">
              <a:buFont typeface="Arial" panose="020B0604020202020204" pitchFamily="34" charset="0"/>
              <a:buChar char="•"/>
            </a:pPr>
            <a:r>
              <a:rPr lang="en-GB" sz="700" dirty="0"/>
              <a:t>Teachers need to feel confident with what they are delivering to the pupils in order to effectively motivate them.</a:t>
            </a:r>
          </a:p>
          <a:p>
            <a:pPr algn="just"/>
            <a:endParaRPr lang="en-GB" sz="700" dirty="0"/>
          </a:p>
        </p:txBody>
      </p:sp>
      <p:sp>
        <p:nvSpPr>
          <p:cNvPr id="26" name="TextBox 25">
            <a:extLst>
              <a:ext uri="{FF2B5EF4-FFF2-40B4-BE49-F238E27FC236}">
                <a16:creationId xmlns:a16="http://schemas.microsoft.com/office/drawing/2014/main" id="{B9E410EC-AB7A-47B9-A1CD-3192387F67B2}"/>
              </a:ext>
            </a:extLst>
          </p:cNvPr>
          <p:cNvSpPr txBox="1"/>
          <p:nvPr/>
        </p:nvSpPr>
        <p:spPr>
          <a:xfrm>
            <a:off x="4188283" y="4877055"/>
            <a:ext cx="4091290" cy="2074735"/>
          </a:xfrm>
          <a:prstGeom prst="rect">
            <a:avLst/>
          </a:prstGeom>
          <a:noFill/>
        </p:spPr>
        <p:txBody>
          <a:bodyPr wrap="square" rtlCol="0">
            <a:spAutoFit/>
          </a:bodyPr>
          <a:lstStyle/>
          <a:p>
            <a:r>
              <a:rPr lang="en-GB" sz="600" b="1" dirty="0">
                <a:latin typeface="Abadi" panose="020B0604020104020204" pitchFamily="34" charset="0"/>
                <a:cs typeface="Times New Roman" panose="02020603050405020304" pitchFamily="18" charset="0"/>
              </a:rPr>
              <a:t>Effective ways to integrate DCF and LNF in schools:</a:t>
            </a:r>
          </a:p>
          <a:p>
            <a:pPr algn="just">
              <a:lnSpc>
                <a:spcPct val="107000"/>
              </a:lnSpc>
              <a:spcAft>
                <a:spcPts val="800"/>
              </a:spcAft>
            </a:pPr>
            <a:r>
              <a:rPr lang="en-GB" sz="600" dirty="0">
                <a:latin typeface="Abadi" panose="020B0604020104020204" pitchFamily="34" charset="0"/>
                <a:ea typeface="Calibri" panose="020F0502020204030204" pitchFamily="34" charset="0"/>
                <a:cs typeface="Times New Roman" panose="02020603050405020304" pitchFamily="18" charset="0"/>
              </a:rPr>
              <a:t>Literacy, numeracy and digital competence are cross-curriculum responsibilities that all teachers and anyone who works with children and young people should follow as well as efficiently implement within Wales. Within the Welsh curriculum, priority has already been given to the responsibilities of literacy and numeracy through use of the National Literacy and Numeracy Framework (LNF). The National Literacy and Numeracy Framework was introduced in 2013. The framework was designed to embed literacy and numeracy across the whole of the curriculum not just in core subjects such as English and Maths (Arts Council of Wales, 2019). Many schools have made steady progress in implementing the LNF. However, more needs to be done to ensure that literacy and numeracy skills are embedded in a meaningful way in all schools. (Welsh Government, 2015) Whilst it is vital that a continuation of support is given to the skills of both literacy and numeracy, it is also vital that the importance of digital competence is recognised as  the new curriculum which will come into full affect in 2022 aim to develop digital competence as a cross-curriculum responsibility. Digital competence plays an increasingly powerful role in the lives of children and young people of this generation as it used daily for communication, networking, information, leisure and entertainment. It is clear to see that digital competence is becoming increasingly fundamental to learning and life. Therefore, digital competence should have similar status within the curriculum to that of literacy and numeracy. In order to ensure that the three cross-curricular responsibilities are effectively implemented within schools, teachers should refer to the current relevant documents when planning cross-curricular activities. These documents are the National Literacy and Numeracy Framework (LNF), the Digital Competence Framework (DCF) and Successful Futures (2015).</a:t>
            </a:r>
          </a:p>
          <a:p>
            <a:endParaRPr lang="en-GB" sz="700" b="1" dirty="0"/>
          </a:p>
        </p:txBody>
      </p:sp>
      <p:sp>
        <p:nvSpPr>
          <p:cNvPr id="5" name="Rectangle 4">
            <a:extLst>
              <a:ext uri="{FF2B5EF4-FFF2-40B4-BE49-F238E27FC236}">
                <a16:creationId xmlns:a16="http://schemas.microsoft.com/office/drawing/2014/main" id="{FCC20399-F8D6-4C4E-8915-AEF40B514693}"/>
              </a:ext>
            </a:extLst>
          </p:cNvPr>
          <p:cNvSpPr/>
          <p:nvPr/>
        </p:nvSpPr>
        <p:spPr>
          <a:xfrm>
            <a:off x="3937651" y="163150"/>
            <a:ext cx="4759036" cy="542214"/>
          </a:xfrm>
          <a:prstGeom prst="rect">
            <a:avLst/>
          </a:prstGeom>
          <a:solidFill>
            <a:srgbClr val="CCFFCC"/>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1200" b="1" u="sng" dirty="0">
                <a:solidFill>
                  <a:prstClr val="black"/>
                </a:solidFill>
                <a:latin typeface="Times New Roman" panose="02020603050405020304" pitchFamily="18" charset="0"/>
                <a:cs typeface="Times New Roman" panose="02020603050405020304" pitchFamily="18" charset="0"/>
              </a:rPr>
              <a:t>Cross-curricular Teaching and Learning within the Foundation Phase</a:t>
            </a:r>
          </a:p>
        </p:txBody>
      </p:sp>
      <p:pic>
        <p:nvPicPr>
          <p:cNvPr id="6" name="Picture 5">
            <a:extLst>
              <a:ext uri="{FF2B5EF4-FFF2-40B4-BE49-F238E27FC236}">
                <a16:creationId xmlns:a16="http://schemas.microsoft.com/office/drawing/2014/main" id="{2892839F-4C18-4C81-AE60-241C06504A1D}"/>
              </a:ext>
            </a:extLst>
          </p:cNvPr>
          <p:cNvPicPr>
            <a:picLocks noChangeAspect="1"/>
          </p:cNvPicPr>
          <p:nvPr/>
        </p:nvPicPr>
        <p:blipFill rotWithShape="1">
          <a:blip r:embed="rId2"/>
          <a:srcRect l="36752" t="42649" r="30248" b="27492"/>
          <a:stretch/>
        </p:blipFill>
        <p:spPr>
          <a:xfrm>
            <a:off x="1753161" y="4388052"/>
            <a:ext cx="2122715" cy="916195"/>
          </a:xfrm>
          <a:prstGeom prst="rect">
            <a:avLst/>
          </a:prstGeom>
        </p:spPr>
      </p:pic>
      <p:sp>
        <p:nvSpPr>
          <p:cNvPr id="27" name="Rectangle 26">
            <a:extLst>
              <a:ext uri="{FF2B5EF4-FFF2-40B4-BE49-F238E27FC236}">
                <a16:creationId xmlns:a16="http://schemas.microsoft.com/office/drawing/2014/main" id="{BD1DAFF1-01E8-4215-8B9A-B25E5CB86913}"/>
              </a:ext>
            </a:extLst>
          </p:cNvPr>
          <p:cNvSpPr/>
          <p:nvPr/>
        </p:nvSpPr>
        <p:spPr>
          <a:xfrm>
            <a:off x="563445" y="250051"/>
            <a:ext cx="1607032" cy="319801"/>
          </a:xfrm>
          <a:prstGeom prst="rect">
            <a:avLst/>
          </a:prstGeom>
          <a:solidFill>
            <a:srgbClr val="CCFFCC"/>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1200" b="1" dirty="0">
                <a:solidFill>
                  <a:prstClr val="black"/>
                </a:solidFill>
                <a:latin typeface="Times New Roman" panose="02020603050405020304" pitchFamily="18" charset="0"/>
                <a:cs typeface="Times New Roman" panose="02020603050405020304" pitchFamily="18" charset="0"/>
              </a:rPr>
              <a:t>ECAD6012</a:t>
            </a:r>
          </a:p>
        </p:txBody>
      </p:sp>
      <p:sp>
        <p:nvSpPr>
          <p:cNvPr id="28" name="Rectangle 27">
            <a:extLst>
              <a:ext uri="{FF2B5EF4-FFF2-40B4-BE49-F238E27FC236}">
                <a16:creationId xmlns:a16="http://schemas.microsoft.com/office/drawing/2014/main" id="{D5A24FC3-9BED-4CD9-A484-F7F3CEA8EC93}"/>
              </a:ext>
            </a:extLst>
          </p:cNvPr>
          <p:cNvSpPr/>
          <p:nvPr/>
        </p:nvSpPr>
        <p:spPr>
          <a:xfrm>
            <a:off x="10021523" y="163150"/>
            <a:ext cx="1607032" cy="319801"/>
          </a:xfrm>
          <a:prstGeom prst="rect">
            <a:avLst/>
          </a:prstGeom>
          <a:solidFill>
            <a:srgbClr val="CCFFCC"/>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1200" b="1" dirty="0">
                <a:solidFill>
                  <a:prstClr val="black"/>
                </a:solidFill>
                <a:latin typeface="Times New Roman" panose="02020603050405020304" pitchFamily="18" charset="0"/>
                <a:cs typeface="Times New Roman" panose="02020603050405020304" pitchFamily="18" charset="0"/>
              </a:rPr>
              <a:t>1700921</a:t>
            </a:r>
          </a:p>
        </p:txBody>
      </p:sp>
      <p:pic>
        <p:nvPicPr>
          <p:cNvPr id="7" name="Picture 6">
            <a:extLst>
              <a:ext uri="{FF2B5EF4-FFF2-40B4-BE49-F238E27FC236}">
                <a16:creationId xmlns:a16="http://schemas.microsoft.com/office/drawing/2014/main" id="{83E2353E-CCBA-474B-A156-BC412E7C5832}"/>
              </a:ext>
            </a:extLst>
          </p:cNvPr>
          <p:cNvPicPr>
            <a:picLocks noChangeAspect="1"/>
          </p:cNvPicPr>
          <p:nvPr/>
        </p:nvPicPr>
        <p:blipFill>
          <a:blip r:embed="rId3"/>
          <a:stretch>
            <a:fillRect/>
          </a:stretch>
        </p:blipFill>
        <p:spPr>
          <a:xfrm>
            <a:off x="7276137" y="2981288"/>
            <a:ext cx="1067641" cy="1067641"/>
          </a:xfrm>
          <a:prstGeom prst="rect">
            <a:avLst/>
          </a:prstGeom>
        </p:spPr>
      </p:pic>
      <p:pic>
        <p:nvPicPr>
          <p:cNvPr id="8" name="Picture 7">
            <a:extLst>
              <a:ext uri="{FF2B5EF4-FFF2-40B4-BE49-F238E27FC236}">
                <a16:creationId xmlns:a16="http://schemas.microsoft.com/office/drawing/2014/main" id="{759787FE-D235-419F-A68A-B01014CBD80F}"/>
              </a:ext>
            </a:extLst>
          </p:cNvPr>
          <p:cNvPicPr>
            <a:picLocks noChangeAspect="1"/>
          </p:cNvPicPr>
          <p:nvPr/>
        </p:nvPicPr>
        <p:blipFill rotWithShape="1">
          <a:blip r:embed="rId4"/>
          <a:srcRect l="35962" t="37772" r="34039" b="21183"/>
          <a:stretch/>
        </p:blipFill>
        <p:spPr>
          <a:xfrm>
            <a:off x="8688364" y="4445295"/>
            <a:ext cx="1768106" cy="925473"/>
          </a:xfrm>
          <a:prstGeom prst="rect">
            <a:avLst/>
          </a:prstGeom>
        </p:spPr>
      </p:pic>
      <p:pic>
        <p:nvPicPr>
          <p:cNvPr id="9" name="Picture 8">
            <a:extLst>
              <a:ext uri="{FF2B5EF4-FFF2-40B4-BE49-F238E27FC236}">
                <a16:creationId xmlns:a16="http://schemas.microsoft.com/office/drawing/2014/main" id="{992A878B-948B-49D0-994E-9E20FC81A600}"/>
              </a:ext>
            </a:extLst>
          </p:cNvPr>
          <p:cNvPicPr>
            <a:picLocks noChangeAspect="1"/>
          </p:cNvPicPr>
          <p:nvPr/>
        </p:nvPicPr>
        <p:blipFill rotWithShape="1">
          <a:blip r:embed="rId5"/>
          <a:srcRect l="21883" t="24941" r="29964" b="15866"/>
          <a:stretch/>
        </p:blipFill>
        <p:spPr>
          <a:xfrm>
            <a:off x="3127864" y="85933"/>
            <a:ext cx="588930" cy="589704"/>
          </a:xfrm>
          <a:prstGeom prst="rect">
            <a:avLst/>
          </a:prstGeom>
        </p:spPr>
      </p:pic>
      <p:pic>
        <p:nvPicPr>
          <p:cNvPr id="10" name="Picture 9">
            <a:extLst>
              <a:ext uri="{FF2B5EF4-FFF2-40B4-BE49-F238E27FC236}">
                <a16:creationId xmlns:a16="http://schemas.microsoft.com/office/drawing/2014/main" id="{6705231C-45D2-4C03-A071-B6FA13ED352C}"/>
              </a:ext>
            </a:extLst>
          </p:cNvPr>
          <p:cNvPicPr>
            <a:picLocks noChangeAspect="1"/>
          </p:cNvPicPr>
          <p:nvPr/>
        </p:nvPicPr>
        <p:blipFill>
          <a:blip r:embed="rId6"/>
          <a:stretch>
            <a:fillRect/>
          </a:stretch>
        </p:blipFill>
        <p:spPr>
          <a:xfrm>
            <a:off x="8949838" y="84274"/>
            <a:ext cx="588930" cy="591363"/>
          </a:xfrm>
          <a:prstGeom prst="rect">
            <a:avLst/>
          </a:prstGeom>
        </p:spPr>
      </p:pic>
      <p:sp>
        <p:nvSpPr>
          <p:cNvPr id="29" name="Hexagon 28">
            <a:extLst>
              <a:ext uri="{FF2B5EF4-FFF2-40B4-BE49-F238E27FC236}">
                <a16:creationId xmlns:a16="http://schemas.microsoft.com/office/drawing/2014/main" id="{B15BE8B3-654B-4980-88C2-981D3CDD86B2}"/>
              </a:ext>
            </a:extLst>
          </p:cNvPr>
          <p:cNvSpPr/>
          <p:nvPr/>
        </p:nvSpPr>
        <p:spPr>
          <a:xfrm>
            <a:off x="10731985" y="4587376"/>
            <a:ext cx="1171530" cy="613562"/>
          </a:xfrm>
          <a:prstGeom prst="hexagon">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atin typeface="Abadi" panose="020B0604020104020204" pitchFamily="34" charset="0"/>
              </a:rPr>
              <a:t>Activity 2: Bug Hotel</a:t>
            </a:r>
          </a:p>
        </p:txBody>
      </p:sp>
      <p:sp>
        <p:nvSpPr>
          <p:cNvPr id="4" name="Hexagon 3">
            <a:extLst>
              <a:ext uri="{FF2B5EF4-FFF2-40B4-BE49-F238E27FC236}">
                <a16:creationId xmlns:a16="http://schemas.microsoft.com/office/drawing/2014/main" id="{C70B4DBA-0650-4299-B8CE-657414894E76}"/>
              </a:ext>
            </a:extLst>
          </p:cNvPr>
          <p:cNvSpPr/>
          <p:nvPr/>
        </p:nvSpPr>
        <p:spPr>
          <a:xfrm rot="616356">
            <a:off x="7447219" y="4310089"/>
            <a:ext cx="1184406" cy="545057"/>
          </a:xfrm>
          <a:prstGeom prst="hexagon">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Abadi" panose="020B0604020104020204" pitchFamily="34" charset="0"/>
              </a:rPr>
              <a:t>Ideal for Year 1!</a:t>
            </a:r>
          </a:p>
        </p:txBody>
      </p:sp>
      <p:sp>
        <p:nvSpPr>
          <p:cNvPr id="31" name="Hexagon 30">
            <a:extLst>
              <a:ext uri="{FF2B5EF4-FFF2-40B4-BE49-F238E27FC236}">
                <a16:creationId xmlns:a16="http://schemas.microsoft.com/office/drawing/2014/main" id="{4957CDB3-C22B-40E7-9966-B0FB4BA859D1}"/>
              </a:ext>
            </a:extLst>
          </p:cNvPr>
          <p:cNvSpPr/>
          <p:nvPr/>
        </p:nvSpPr>
        <p:spPr>
          <a:xfrm>
            <a:off x="201670" y="4554088"/>
            <a:ext cx="1459132" cy="613562"/>
          </a:xfrm>
          <a:prstGeom prst="hexagon">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atin typeface="Abadi" panose="020B0604020104020204" pitchFamily="34" charset="0"/>
              </a:rPr>
              <a:t>Activity 1: ‘Mad about minibeast</a:t>
            </a:r>
          </a:p>
        </p:txBody>
      </p:sp>
      <p:sp>
        <p:nvSpPr>
          <p:cNvPr id="14" name="TextBox 13">
            <a:extLst>
              <a:ext uri="{FF2B5EF4-FFF2-40B4-BE49-F238E27FC236}">
                <a16:creationId xmlns:a16="http://schemas.microsoft.com/office/drawing/2014/main" id="{C753E50B-67CA-4A9A-ABE5-845E75F7CBCC}"/>
              </a:ext>
            </a:extLst>
          </p:cNvPr>
          <p:cNvSpPr txBox="1"/>
          <p:nvPr/>
        </p:nvSpPr>
        <p:spPr>
          <a:xfrm>
            <a:off x="7766332" y="4016314"/>
            <a:ext cx="785356" cy="215444"/>
          </a:xfrm>
          <a:prstGeom prst="rect">
            <a:avLst/>
          </a:prstGeom>
          <a:noFill/>
        </p:spPr>
        <p:txBody>
          <a:bodyPr wrap="square" rtlCol="0">
            <a:spAutoFit/>
          </a:bodyPr>
          <a:lstStyle/>
          <a:p>
            <a:r>
              <a:rPr lang="en-GB" sz="800" dirty="0">
                <a:latin typeface="Abadi" panose="020B0604020104020204" pitchFamily="34" charset="0"/>
              </a:rPr>
              <a:t>[Figure 1]</a:t>
            </a:r>
          </a:p>
        </p:txBody>
      </p:sp>
      <p:sp>
        <p:nvSpPr>
          <p:cNvPr id="32" name="TextBox 31">
            <a:extLst>
              <a:ext uri="{FF2B5EF4-FFF2-40B4-BE49-F238E27FC236}">
                <a16:creationId xmlns:a16="http://schemas.microsoft.com/office/drawing/2014/main" id="{AB9ED122-FC47-428A-B533-857ECC4D3977}"/>
              </a:ext>
            </a:extLst>
          </p:cNvPr>
          <p:cNvSpPr txBox="1"/>
          <p:nvPr/>
        </p:nvSpPr>
        <p:spPr>
          <a:xfrm>
            <a:off x="3479034" y="5104003"/>
            <a:ext cx="785356" cy="215444"/>
          </a:xfrm>
          <a:prstGeom prst="rect">
            <a:avLst/>
          </a:prstGeom>
          <a:noFill/>
        </p:spPr>
        <p:txBody>
          <a:bodyPr wrap="square" rtlCol="0">
            <a:spAutoFit/>
          </a:bodyPr>
          <a:lstStyle/>
          <a:p>
            <a:r>
              <a:rPr lang="en-GB" sz="800" dirty="0">
                <a:latin typeface="Abadi" panose="020B0604020104020204" pitchFamily="34" charset="0"/>
              </a:rPr>
              <a:t>[Figure 2]</a:t>
            </a:r>
          </a:p>
        </p:txBody>
      </p:sp>
      <p:sp>
        <p:nvSpPr>
          <p:cNvPr id="33" name="TextBox 32">
            <a:extLst>
              <a:ext uri="{FF2B5EF4-FFF2-40B4-BE49-F238E27FC236}">
                <a16:creationId xmlns:a16="http://schemas.microsoft.com/office/drawing/2014/main" id="{7DFA15F3-62F7-4FBB-9F4C-EBFC1B0BEF90}"/>
              </a:ext>
            </a:extLst>
          </p:cNvPr>
          <p:cNvSpPr txBox="1"/>
          <p:nvPr/>
        </p:nvSpPr>
        <p:spPr>
          <a:xfrm>
            <a:off x="10237481" y="5195901"/>
            <a:ext cx="785356" cy="215444"/>
          </a:xfrm>
          <a:prstGeom prst="rect">
            <a:avLst/>
          </a:prstGeom>
          <a:noFill/>
        </p:spPr>
        <p:txBody>
          <a:bodyPr wrap="square" rtlCol="0">
            <a:spAutoFit/>
          </a:bodyPr>
          <a:lstStyle/>
          <a:p>
            <a:r>
              <a:rPr lang="en-GB" sz="800" dirty="0">
                <a:latin typeface="Abadi" panose="020B0604020104020204" pitchFamily="34" charset="0"/>
              </a:rPr>
              <a:t>[Figure 3]</a:t>
            </a:r>
          </a:p>
        </p:txBody>
      </p:sp>
    </p:spTree>
    <p:extLst>
      <p:ext uri="{BB962C8B-B14F-4D97-AF65-F5344CB8AC3E}">
        <p14:creationId xmlns:p14="http://schemas.microsoft.com/office/powerpoint/2010/main" val="1920666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9A36E9-F997-49C8-A1E0-5D4CE890F6C2}"/>
              </a:ext>
            </a:extLst>
          </p:cNvPr>
          <p:cNvSpPr>
            <a:spLocks noGrp="1"/>
          </p:cNvSpPr>
          <p:nvPr>
            <p:ph idx="1"/>
          </p:nvPr>
        </p:nvSpPr>
        <p:spPr>
          <a:xfrm>
            <a:off x="174661" y="133564"/>
            <a:ext cx="11179139" cy="6043399"/>
          </a:xfrm>
        </p:spPr>
        <p:txBody>
          <a:bodyPr>
            <a:normAutofit/>
          </a:bodyPr>
          <a:lstStyle/>
          <a:p>
            <a:pPr marL="0" indent="0">
              <a:buNone/>
            </a:pPr>
            <a:r>
              <a:rPr lang="en-GB" sz="800" dirty="0">
                <a:latin typeface="Times New Roman" panose="02020603050405020304" pitchFamily="18" charset="0"/>
                <a:cs typeface="Times New Roman" panose="02020603050405020304" pitchFamily="18" charset="0"/>
              </a:rPr>
              <a:t>References:</a:t>
            </a:r>
            <a:endParaRPr lang="en-GB" sz="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50000"/>
              </a:lnSpc>
              <a:tabLst>
                <a:tab pos="457200" algn="l"/>
              </a:tabLst>
            </a:pP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Arts Council of Wales (2019) </a:t>
            </a:r>
            <a:r>
              <a:rPr lang="en-GB" sz="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National Literacy and Numeracy Framework (LNF).</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https://celc.arts.wales/artists/the-lnf-framework/</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(Accessed: 2</a:t>
            </a:r>
            <a:r>
              <a:rPr lang="en-GB" sz="800" baseline="30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st</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December 2019).</a:t>
            </a:r>
            <a:endParaRPr lang="en-GB" sz="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50000"/>
              </a:lnSpc>
              <a:tabLst>
                <a:tab pos="457200" algn="l"/>
              </a:tabLst>
            </a:pP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Barnes, J (2015) </a:t>
            </a:r>
            <a:r>
              <a:rPr lang="en-GB" sz="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An Introduction to Cross-Curricular Learning.</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https://www.researchgate.net/publication/274313611_An_Introduction_to_Cross-Curricular_Learning</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(Accessed: 30</a:t>
            </a:r>
            <a:r>
              <a:rPr lang="en-GB" sz="800" baseline="30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November 2019).</a:t>
            </a:r>
            <a:endParaRPr lang="en-GB" sz="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50000"/>
              </a:lnSpc>
              <a:tabLst>
                <a:tab pos="457200" algn="l"/>
              </a:tabLst>
            </a:pP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Barnes, J (2015) Cross-Curricular Learning 3-14. 3rd </a:t>
            </a:r>
            <a:r>
              <a:rPr lang="en-GB" sz="8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edn</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London: SAGE publications.</a:t>
            </a:r>
            <a:endParaRPr lang="en-GB" sz="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50000"/>
              </a:lnSpc>
              <a:tabLst>
                <a:tab pos="457200" algn="l"/>
              </a:tabLst>
            </a:pP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Donaldson, G (2015) Successful Futures. Digital ISBN 978 1 4734 3044 0 (Accessed: 1st December 2019)</a:t>
            </a:r>
            <a:endParaRPr lang="en-GB" sz="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50000"/>
              </a:lnSpc>
              <a:tabLst>
                <a:tab pos="457200" algn="l"/>
              </a:tabLst>
            </a:pP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Historical Association (2019) </a:t>
            </a:r>
            <a:r>
              <a:rPr lang="en-GB" sz="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Cross-curricular learning</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https://www.history.org.uk/primary/categories/793/module/3638/leading-primary-history/3653/cross-curricular-learning</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(Accessed: 29</a:t>
            </a:r>
            <a:r>
              <a:rPr lang="en-GB" sz="800" baseline="30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November 2019).</a:t>
            </a:r>
            <a:endParaRPr lang="en-GB" sz="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50000"/>
              </a:lnSpc>
              <a:tabLst>
                <a:tab pos="457200" algn="l"/>
              </a:tabLst>
            </a:pPr>
            <a:r>
              <a:rPr lang="en-GB" sz="8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Hwb</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(2019) </a:t>
            </a:r>
            <a:r>
              <a:rPr lang="en-GB" sz="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 guide to Curriculum for Wales 2022</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https://hwb.gov.wales/draft-curriculum-for-wales-2022/a-guide-to-curriculum-for-wales-2022</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(Accessed: 27</a:t>
            </a:r>
            <a:r>
              <a:rPr lang="en-GB" sz="800" baseline="30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November 2019).</a:t>
            </a:r>
            <a:endParaRPr lang="en-GB" sz="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50000"/>
              </a:lnSpc>
              <a:tabLst>
                <a:tab pos="457200" algn="l"/>
              </a:tabLst>
            </a:pP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Kelly, M (2019) </a:t>
            </a:r>
            <a:r>
              <a:rPr lang="en-GB" sz="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Cross-Curricular Connections in Instruction</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https://www.thoughtco.com/cross-curricular-connections-7791</a:t>
            </a:r>
            <a:r>
              <a:rPr lang="en-GB" sz="8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rPr>
              <a:t> </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(Accessed: 27</a:t>
            </a:r>
            <a:r>
              <a:rPr lang="en-GB" sz="800" baseline="30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November 2019).</a:t>
            </a:r>
            <a:endParaRPr lang="en-GB" sz="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50000"/>
              </a:lnSpc>
              <a:tabLst>
                <a:tab pos="457200" algn="l"/>
              </a:tabLst>
            </a:pPr>
            <a:r>
              <a:rPr lang="en-GB" sz="8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Portfield</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School (2019) </a:t>
            </a:r>
            <a:r>
              <a:rPr lang="en-GB" sz="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Cross-curriculum Responsibilities: Literacy, numeracy and digital competence.</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https://portfield-special-school.j2bloggy.com/?page_id=355</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rPr>
              <a:t>(Accessed: 27</a:t>
            </a:r>
            <a:r>
              <a:rPr lang="en-GB" sz="800" u="sng" baseline="300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rPr>
              <a:t>th</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rPr>
              <a:t> November 2019).</a:t>
            </a:r>
          </a:p>
          <a:p>
            <a:pPr lvl="0"/>
            <a:r>
              <a:rPr lang="en-GB" sz="800" dirty="0">
                <a:latin typeface="Times New Roman" panose="02020603050405020304" pitchFamily="18" charset="0"/>
                <a:cs typeface="Times New Roman" panose="02020603050405020304" pitchFamily="18" charset="0"/>
              </a:rPr>
              <a:t>Welsh Government (2008) </a:t>
            </a:r>
            <a:r>
              <a:rPr lang="en-GB" sz="800" i="1" dirty="0">
                <a:latin typeface="Times New Roman" panose="02020603050405020304" pitchFamily="18" charset="0"/>
                <a:cs typeface="Times New Roman" panose="02020603050405020304" pitchFamily="18" charset="0"/>
              </a:rPr>
              <a:t>Digital Competence Framework</a:t>
            </a:r>
            <a:r>
              <a:rPr lang="en-GB" sz="800" dirty="0">
                <a:latin typeface="Times New Roman" panose="02020603050405020304" pitchFamily="18" charset="0"/>
                <a:cs typeface="Times New Roman" panose="02020603050405020304" pitchFamily="18" charset="0"/>
              </a:rPr>
              <a:t>. Available at: </a:t>
            </a:r>
            <a:r>
              <a:rPr lang="en-GB" sz="800" u="sng" dirty="0">
                <a:latin typeface="Times New Roman" panose="02020603050405020304" pitchFamily="18" charset="0"/>
                <a:cs typeface="Times New Roman" panose="02020603050405020304" pitchFamily="18" charset="0"/>
                <a:hlinkClick r:id="rId8"/>
              </a:rPr>
              <a:t>https://hwb.gov.wales/curriculum-for-wales-2008/digital-competence-framework-curriculum-for-wales-2008-version/framework/#eyJpIjpbeyJhIjoxfV0sImMiOlt7ImEiOjB9LHsiYSI6MH0seyJhIjowfSx7ImEiOjB9LHsiYSI6MH0seyJhIjowfSx7ImEiOjF9LHsiYSI6MH0seyJhIjowfSx7ImEiOjB9LHsiYSI6MH0seyJhIjowfSx7ImEiOjB9LHsiYSI6MH0seyJhIjowfSx7ImEiOjB9LHsiYSI6MH1dfQ==</a:t>
            </a:r>
            <a:r>
              <a:rPr lang="en-GB" sz="800" dirty="0">
                <a:latin typeface="Times New Roman" panose="02020603050405020304" pitchFamily="18" charset="0"/>
                <a:cs typeface="Times New Roman" panose="02020603050405020304" pitchFamily="18" charset="0"/>
              </a:rPr>
              <a:t> (Accessed: 3st December 2019)</a:t>
            </a:r>
          </a:p>
          <a:p>
            <a:pPr lvl="0"/>
            <a:r>
              <a:rPr lang="en-GB" sz="800" dirty="0">
                <a:latin typeface="Times New Roman" panose="02020603050405020304" pitchFamily="18" charset="0"/>
                <a:cs typeface="Times New Roman" panose="02020603050405020304" pitchFamily="18" charset="0"/>
              </a:rPr>
              <a:t>Welsh Government (2008) </a:t>
            </a:r>
            <a:r>
              <a:rPr lang="en-GB" sz="800" i="1" dirty="0">
                <a:latin typeface="Times New Roman" panose="02020603050405020304" pitchFamily="18" charset="0"/>
                <a:cs typeface="Times New Roman" panose="02020603050405020304" pitchFamily="18" charset="0"/>
              </a:rPr>
              <a:t>National Literacy and Numeracy Framework: Curriculum for Wales</a:t>
            </a:r>
            <a:r>
              <a:rPr lang="en-GB" sz="800" dirty="0">
                <a:latin typeface="Times New Roman" panose="02020603050405020304" pitchFamily="18" charset="0"/>
                <a:cs typeface="Times New Roman" panose="02020603050405020304" pitchFamily="18" charset="0"/>
              </a:rPr>
              <a:t>. Available at: </a:t>
            </a:r>
            <a:r>
              <a:rPr lang="en-GB" sz="800" u="sng" dirty="0">
                <a:latin typeface="Times New Roman" panose="02020603050405020304" pitchFamily="18" charset="0"/>
                <a:cs typeface="Times New Roman" panose="02020603050405020304" pitchFamily="18" charset="0"/>
                <a:hlinkClick r:id="rId9"/>
              </a:rPr>
              <a:t>https://hwb.gov.wales/curriculum-for-wales-2008/national-literacy-and-numeracy-framework-curriculum-for-wales-2008-version</a:t>
            </a:r>
            <a:r>
              <a:rPr lang="en-GB" sz="800" dirty="0">
                <a:latin typeface="Times New Roman" panose="02020603050405020304" pitchFamily="18" charset="0"/>
                <a:cs typeface="Times New Roman" panose="02020603050405020304" pitchFamily="18" charset="0"/>
              </a:rPr>
              <a:t> (Accessed: 29</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November 2019).</a:t>
            </a:r>
            <a:endParaRPr lang="en-GB" sz="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50000"/>
              </a:lnSpc>
              <a:tabLst>
                <a:tab pos="457200" algn="l"/>
              </a:tabLst>
            </a:pP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Welsh Government (2015) </a:t>
            </a:r>
            <a:r>
              <a:rPr lang="en-GB" sz="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 curriculum for Wales – a curriculum for life</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GB" sz="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https://dera.ioe.ac.uk/24680/1/151021-a-curriculum-for-wales-a-curriculum-for-life-en_Redacted.pdf</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(Accessed: 27th November 2019).</a:t>
            </a:r>
            <a:endParaRPr lang="en-GB" sz="800" dirty="0">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GB" sz="800" dirty="0">
              <a:latin typeface="Times New Roman" panose="02020603050405020304" pitchFamily="18" charset="0"/>
              <a:cs typeface="Times New Roman" panose="02020603050405020304" pitchFamily="18" charset="0"/>
            </a:endParaRPr>
          </a:p>
          <a:p>
            <a:pPr marL="0" indent="0">
              <a:lnSpc>
                <a:spcPct val="107000"/>
              </a:lnSpc>
              <a:spcAft>
                <a:spcPts val="800"/>
              </a:spcAft>
              <a:buNone/>
            </a:pPr>
            <a:r>
              <a:rPr lang="en-GB" sz="800" dirty="0">
                <a:latin typeface="Times New Roman" panose="02020603050405020304" pitchFamily="18" charset="0"/>
                <a:ea typeface="Calibri" panose="020F0502020204030204" pitchFamily="34" charset="0"/>
                <a:cs typeface="Times New Roman" panose="02020603050405020304" pitchFamily="18" charset="0"/>
              </a:rPr>
              <a:t>Pictures:</a:t>
            </a:r>
          </a:p>
          <a:p>
            <a:pPr>
              <a:lnSpc>
                <a:spcPct val="107000"/>
              </a:lnSpc>
              <a:spcAft>
                <a:spcPts val="800"/>
              </a:spcAft>
            </a:pPr>
            <a:r>
              <a:rPr lang="en-GB" sz="800" dirty="0">
                <a:latin typeface="Times New Roman" panose="02020603050405020304" pitchFamily="18" charset="0"/>
                <a:ea typeface="Calibri" panose="020F0502020204030204" pitchFamily="34" charset="0"/>
                <a:cs typeface="Times New Roman" panose="02020603050405020304" pitchFamily="18" charset="0"/>
              </a:rPr>
              <a:t>Figure 1: Taken from The National College (2019) </a:t>
            </a:r>
            <a:r>
              <a:rPr lang="en-GB" sz="800" i="1" dirty="0">
                <a:latin typeface="Times New Roman" panose="02020603050405020304" pitchFamily="18" charset="0"/>
                <a:ea typeface="Calibri" panose="020F0502020204030204" pitchFamily="34" charset="0"/>
                <a:cs typeface="Times New Roman" panose="02020603050405020304" pitchFamily="18" charset="0"/>
              </a:rPr>
              <a:t>The Welsh Curriculum: An EXCLUSIVE Review with Prof Graham Donaldson</a:t>
            </a:r>
            <a:r>
              <a:rPr lang="en-GB" sz="8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800" dirty="0">
                <a:latin typeface="Times New Roman" panose="02020603050405020304" pitchFamily="18" charset="0"/>
                <a:ea typeface="Calibri" panose="020F0502020204030204" pitchFamily="34" charset="0"/>
                <a:cs typeface="Times New Roman" panose="02020603050405020304" pitchFamily="18" charset="0"/>
                <a:hlinkClick r:id="rId11"/>
              </a:rPr>
              <a:t>https://thenationalcollege.co.uk/webinars/the-welsh-curriculum-an-exclusive-review-with-prof-graham-donaldson</a:t>
            </a:r>
            <a:r>
              <a:rPr lang="en-GB" sz="800" dirty="0">
                <a:latin typeface="Times New Roman" panose="02020603050405020304" pitchFamily="18" charset="0"/>
                <a:ea typeface="Calibri" panose="020F0502020204030204" pitchFamily="34" charset="0"/>
                <a:cs typeface="Times New Roman" panose="02020603050405020304" pitchFamily="18" charset="0"/>
              </a:rPr>
              <a:t> (Accessed: 1st December 2019)</a:t>
            </a:r>
          </a:p>
          <a:p>
            <a:pPr>
              <a:lnSpc>
                <a:spcPct val="107000"/>
              </a:lnSpc>
              <a:spcAft>
                <a:spcPts val="800"/>
              </a:spcAft>
            </a:pPr>
            <a:r>
              <a:rPr lang="en-GB" sz="800" dirty="0">
                <a:latin typeface="Times New Roman" panose="02020603050405020304" pitchFamily="18" charset="0"/>
                <a:ea typeface="Calibri" panose="020F0502020204030204" pitchFamily="34" charset="0"/>
                <a:cs typeface="Times New Roman" panose="02020603050405020304" pitchFamily="18" charset="0"/>
              </a:rPr>
              <a:t>Figure 2 and 3 taken from Barnes, J (2015</a:t>
            </a:r>
            <a:r>
              <a:rPr lang="en-GB" sz="800" i="1" dirty="0">
                <a:latin typeface="Times New Roman" panose="02020603050405020304" pitchFamily="18" charset="0"/>
                <a:ea typeface="Calibri" panose="020F0502020204030204" pitchFamily="34" charset="0"/>
                <a:cs typeface="Times New Roman" panose="02020603050405020304" pitchFamily="18" charset="0"/>
              </a:rPr>
              <a:t>) Cross-Curricular Learning 3-14</a:t>
            </a:r>
            <a:r>
              <a:rPr lang="en-GB" sz="800" dirty="0">
                <a:latin typeface="Times New Roman" panose="02020603050405020304" pitchFamily="18" charset="0"/>
                <a:ea typeface="Calibri" panose="020F0502020204030204" pitchFamily="34" charset="0"/>
                <a:cs typeface="Times New Roman" panose="02020603050405020304" pitchFamily="18" charset="0"/>
              </a:rPr>
              <a:t>. 3rd </a:t>
            </a:r>
            <a:r>
              <a:rPr lang="en-GB" sz="800" dirty="0" err="1">
                <a:latin typeface="Times New Roman" panose="02020603050405020304" pitchFamily="18" charset="0"/>
                <a:ea typeface="Calibri" panose="020F0502020204030204" pitchFamily="34" charset="0"/>
                <a:cs typeface="Times New Roman" panose="02020603050405020304" pitchFamily="18" charset="0"/>
              </a:rPr>
              <a:t>edn</a:t>
            </a:r>
            <a:r>
              <a:rPr lang="en-GB" sz="800" dirty="0">
                <a:latin typeface="Times New Roman" panose="02020603050405020304" pitchFamily="18" charset="0"/>
                <a:ea typeface="Calibri" panose="020F0502020204030204" pitchFamily="34" charset="0"/>
                <a:cs typeface="Times New Roman" panose="02020603050405020304" pitchFamily="18" charset="0"/>
              </a:rPr>
              <a:t>. London: SAGE publications. (Accessed: 1st December 2019)</a:t>
            </a:r>
          </a:p>
          <a:p>
            <a:pPr marL="0" indent="0">
              <a:buNone/>
            </a:pPr>
            <a:endParaRPr lang="en-GB" sz="800" dirty="0"/>
          </a:p>
        </p:txBody>
      </p:sp>
    </p:spTree>
    <p:extLst>
      <p:ext uri="{BB962C8B-B14F-4D97-AF65-F5344CB8AC3E}">
        <p14:creationId xmlns:p14="http://schemas.microsoft.com/office/powerpoint/2010/main" val="12735299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1027</TotalTime>
  <Words>2553</Words>
  <Application>Microsoft Office PowerPoint</Application>
  <PresentationFormat>Widescreen</PresentationFormat>
  <Paragraphs>64</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Abadi</vt:lpstr>
      <vt:lpstr>Arial</vt:lpstr>
      <vt:lpstr>Calibri</vt:lpstr>
      <vt:lpstr>Calibri Light</vt:lpstr>
      <vt:lpstr>Times New Roman</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corrie jeremiah</dc:creator>
  <cp:lastModifiedBy>Wells Jones</cp:lastModifiedBy>
  <cp:revision>55</cp:revision>
  <dcterms:created xsi:type="dcterms:W3CDTF">2019-11-20T12:39:27Z</dcterms:created>
  <dcterms:modified xsi:type="dcterms:W3CDTF">2019-12-20T19:37:45Z</dcterms:modified>
</cp:coreProperties>
</file>