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100_6C713824.xml" ContentType="application/vnd.ms-powerpoint.comments+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notesMasterIdLst>
    <p:notesMasterId r:id="rId22"/>
  </p:notesMasterIdLst>
  <p:handoutMasterIdLst>
    <p:handoutMasterId r:id="rId23"/>
  </p:handoutMasterIdLst>
  <p:sldIdLst>
    <p:sldId id="256" r:id="rId5"/>
    <p:sldId id="277" r:id="rId6"/>
    <p:sldId id="273" r:id="rId7"/>
    <p:sldId id="274" r:id="rId8"/>
    <p:sldId id="280" r:id="rId9"/>
    <p:sldId id="275" r:id="rId10"/>
    <p:sldId id="264" r:id="rId11"/>
    <p:sldId id="268" r:id="rId12"/>
    <p:sldId id="278" r:id="rId13"/>
    <p:sldId id="279" r:id="rId14"/>
    <p:sldId id="261" r:id="rId15"/>
    <p:sldId id="262" r:id="rId16"/>
    <p:sldId id="270" r:id="rId17"/>
    <p:sldId id="271" r:id="rId18"/>
    <p:sldId id="272" r:id="rId19"/>
    <p:sldId id="265" r:id="rId20"/>
    <p:sldId id="267"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3BBC4E5-13CB-9F98-0D66-8A52ED06ED86}" name="George Uzonwa (2013467)" initials="GU(" userId="George Uzonwa (2013467)"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972" autoAdjust="0"/>
    <p:restoredTop sz="92923" autoAdjust="0"/>
  </p:normalViewPr>
  <p:slideViewPr>
    <p:cSldViewPr snapToGrid="0">
      <p:cViewPr>
        <p:scale>
          <a:sx n="66" d="100"/>
          <a:sy n="66" d="100"/>
        </p:scale>
        <p:origin x="824" y="56"/>
      </p:cViewPr>
      <p:guideLst/>
    </p:cSldViewPr>
  </p:slideViewPr>
  <p:outlineViewPr>
    <p:cViewPr>
      <p:scale>
        <a:sx n="33" d="100"/>
        <a:sy n="33" d="100"/>
      </p:scale>
      <p:origin x="0" y="-1152"/>
    </p:cViewPr>
  </p:outlineViewPr>
  <p:notesTextViewPr>
    <p:cViewPr>
      <p:scale>
        <a:sx n="1" d="1"/>
        <a:sy n="1" d="1"/>
      </p:scale>
      <p:origin x="0" y="0"/>
    </p:cViewPr>
  </p:notesTextViewPr>
  <p:notesViewPr>
    <p:cSldViewPr snapToGrid="0">
      <p:cViewPr varScale="1">
        <p:scale>
          <a:sx n="60" d="100"/>
          <a:sy n="60" d="100"/>
        </p:scale>
        <p:origin x="1670"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omments/modernComment_100_6C713824.xml><?xml version="1.0" encoding="utf-8"?>
<p188:cmLst xmlns:a="http://schemas.openxmlformats.org/drawingml/2006/main" xmlns:r="http://schemas.openxmlformats.org/officeDocument/2006/relationships" xmlns:p188="http://schemas.microsoft.com/office/powerpoint/2018/8/main">
  <p188:cm id="{42D008C8-02C6-4961-8355-16AA91AF8550}" authorId="{B3BBC4E5-13CB-9F98-0D66-8A52ED06ED86}" created="2022-06-27T11:08:50.639">
    <ac:deMkLst xmlns:ac="http://schemas.microsoft.com/office/drawing/2013/main/command">
      <pc:docMk xmlns:pc="http://schemas.microsoft.com/office/powerpoint/2013/main/command"/>
      <pc:sldMk xmlns:pc="http://schemas.microsoft.com/office/powerpoint/2013/main/command" cId="1819359268" sldId="256"/>
      <ac:graphicFrameMk id="4" creationId="{6C6AFD8F-361D-C656-32FE-F13FE310B3F9}"/>
    </ac:deMkLst>
    <p188:pos x="8220075" y="2393950"/>
    <p188:replyLst/>
    <p188:txBody>
      <a:bodyPr/>
      <a:lstStyle/>
      <a:p>
        <a:endParaRPr lang="en-GB"/>
      </a:p>
    </p188:txBody>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25C26E-E4A8-42F7-88A2-7B34F2721B21}" type="doc">
      <dgm:prSet loTypeId="urn:microsoft.com/office/officeart/2005/8/layout/chevron1" loCatId="process" qsTypeId="urn:microsoft.com/office/officeart/2005/8/quickstyle/simple1" qsCatId="simple" csTypeId="urn:microsoft.com/office/officeart/2005/8/colors/accent1_2" csCatId="accent1" phldr="1"/>
      <dgm:spPr/>
      <dgm:t>
        <a:bodyPr/>
        <a:lstStyle/>
        <a:p>
          <a:endParaRPr lang="en-US"/>
        </a:p>
      </dgm:t>
    </dgm:pt>
    <dgm:pt modelId="{A373ED74-A3DD-4230-A08D-07F0BA877B3F}">
      <dgm:prSet custT="1"/>
      <dgm:spPr/>
      <dgm:t>
        <a:bodyPr/>
        <a:lstStyle/>
        <a:p>
          <a:r>
            <a:rPr lang="en-US" sz="1400" baseline="0" dirty="0">
              <a:latin typeface="Times New Roman" panose="02020603050405020304" pitchFamily="18" charset="0"/>
              <a:cs typeface="Times New Roman" panose="02020603050405020304" pitchFamily="18" charset="0"/>
            </a:rPr>
            <a:t>A charge point approach would involve the improvement of existing properties, highways, and infrastructures for charging stations, which Mayor has little authority to implement (Santos and </a:t>
          </a:r>
          <a:r>
            <a:rPr lang="en-US" sz="1400" baseline="0" dirty="0" err="1">
              <a:latin typeface="Times New Roman" panose="02020603050405020304" pitchFamily="18" charset="0"/>
              <a:cs typeface="Times New Roman" panose="02020603050405020304" pitchFamily="18" charset="0"/>
            </a:rPr>
            <a:t>Rembalski</a:t>
          </a:r>
          <a:r>
            <a:rPr lang="en-US" sz="1400" baseline="0" dirty="0">
              <a:latin typeface="Times New Roman" panose="02020603050405020304" pitchFamily="18" charset="0"/>
              <a:cs typeface="Times New Roman" panose="02020603050405020304" pitchFamily="18" charset="0"/>
            </a:rPr>
            <a:t>, 2021). For example, the SWOT analysis tool has been used to strengthen collaboration with the state authority which empowers GLA to scale certain boundaries that may offer the tools to implement these.  </a:t>
          </a:r>
        </a:p>
        <a:p>
          <a:endParaRPr lang="en-US" sz="1400" baseline="0" dirty="0">
            <a:latin typeface="Times New Roman" panose="02020603050405020304" pitchFamily="18" charset="0"/>
            <a:cs typeface="Times New Roman" panose="02020603050405020304" pitchFamily="18" charset="0"/>
          </a:endParaRPr>
        </a:p>
      </dgm:t>
    </dgm:pt>
    <dgm:pt modelId="{ACA55A73-121A-4563-8F4D-B0BD021F5E13}" type="parTrans" cxnId="{E2013D8D-FEB3-41A0-A4A7-886898C891A7}">
      <dgm:prSet/>
      <dgm:spPr/>
      <dgm:t>
        <a:bodyPr/>
        <a:lstStyle/>
        <a:p>
          <a:endParaRPr lang="en-US"/>
        </a:p>
      </dgm:t>
    </dgm:pt>
    <dgm:pt modelId="{C8392969-7675-4FE2-9AF6-5A472A884F4A}" type="sibTrans" cxnId="{E2013D8D-FEB3-41A0-A4A7-886898C891A7}">
      <dgm:prSet/>
      <dgm:spPr/>
      <dgm:t>
        <a:bodyPr/>
        <a:lstStyle/>
        <a:p>
          <a:endParaRPr lang="en-US"/>
        </a:p>
      </dgm:t>
    </dgm:pt>
    <dgm:pt modelId="{EAA05F7E-9FB0-482D-9C8F-B8A8FC58F1F2}">
      <dgm:prSet custT="1"/>
      <dgm:spPr/>
      <dgm:t>
        <a:bodyPr/>
        <a:lstStyle/>
        <a:p>
          <a:r>
            <a:rPr lang="en-US" sz="1400" baseline="0" dirty="0">
              <a:latin typeface="Times New Roman" panose="02020603050405020304" pitchFamily="18" charset="0"/>
              <a:cs typeface="Times New Roman" panose="02020603050405020304" pitchFamily="18" charset="0"/>
            </a:rPr>
            <a:t>An elected mayor may also enact laws that support these plans. For example, the mayor enacted and implemented congestion charging and </a:t>
          </a:r>
          <a:r>
            <a:rPr lang="en-US" sz="1400" baseline="0" dirty="0" err="1">
              <a:latin typeface="Times New Roman" panose="02020603050405020304" pitchFamily="18" charset="0"/>
              <a:cs typeface="Times New Roman" panose="02020603050405020304" pitchFamily="18" charset="0"/>
            </a:rPr>
            <a:t>Ulez</a:t>
          </a:r>
          <a:r>
            <a:rPr lang="en-US" sz="1400" baseline="0" dirty="0">
              <a:latin typeface="Times New Roman" panose="02020603050405020304" pitchFamily="18" charset="0"/>
              <a:cs typeface="Times New Roman" panose="02020603050405020304" pitchFamily="18" charset="0"/>
            </a:rPr>
            <a:t> laws and plan to phase out the combustible gasoline vehicles by 2030, offer charging stations including hydrogen refueling stations, and increase the Automation and Electric Vehicles Act has yet to be tested.</a:t>
          </a:r>
        </a:p>
      </dgm:t>
    </dgm:pt>
    <dgm:pt modelId="{405806E2-E7DE-4B0C-B65B-7568AAD4F4B1}" type="parTrans" cxnId="{3E091BD3-3A29-45D5-AD43-09ED37BE2837}">
      <dgm:prSet/>
      <dgm:spPr/>
      <dgm:t>
        <a:bodyPr/>
        <a:lstStyle/>
        <a:p>
          <a:endParaRPr lang="en-US"/>
        </a:p>
      </dgm:t>
    </dgm:pt>
    <dgm:pt modelId="{B081DA3B-A614-40FF-BA9A-387B1986CD2F}" type="sibTrans" cxnId="{3E091BD3-3A29-45D5-AD43-09ED37BE2837}">
      <dgm:prSet/>
      <dgm:spPr/>
      <dgm:t>
        <a:bodyPr/>
        <a:lstStyle/>
        <a:p>
          <a:endParaRPr lang="en-US"/>
        </a:p>
      </dgm:t>
    </dgm:pt>
    <dgm:pt modelId="{793136E0-4BF3-4229-BC57-991AE45D707A}" type="pres">
      <dgm:prSet presAssocID="{7725C26E-E4A8-42F7-88A2-7B34F2721B21}" presName="Name0" presStyleCnt="0">
        <dgm:presLayoutVars>
          <dgm:dir/>
          <dgm:animLvl val="lvl"/>
          <dgm:resizeHandles val="exact"/>
        </dgm:presLayoutVars>
      </dgm:prSet>
      <dgm:spPr/>
    </dgm:pt>
    <dgm:pt modelId="{35431BF3-5764-4A3D-BFF1-31172ED20333}" type="pres">
      <dgm:prSet presAssocID="{A373ED74-A3DD-4230-A08D-07F0BA877B3F}" presName="parTxOnly" presStyleLbl="node1" presStyleIdx="0" presStyleCnt="2" custScaleX="109987" custScaleY="140179" custLinFactNeighborX="-65" custLinFactNeighborY="1943">
        <dgm:presLayoutVars>
          <dgm:chMax val="0"/>
          <dgm:chPref val="0"/>
          <dgm:bulletEnabled val="1"/>
        </dgm:presLayoutVars>
      </dgm:prSet>
      <dgm:spPr/>
    </dgm:pt>
    <dgm:pt modelId="{D55532A7-4BCA-468D-A178-EA31C08FE74C}" type="pres">
      <dgm:prSet presAssocID="{C8392969-7675-4FE2-9AF6-5A472A884F4A}" presName="parTxOnlySpace" presStyleCnt="0"/>
      <dgm:spPr/>
    </dgm:pt>
    <dgm:pt modelId="{16B0A5BD-A5F3-40EA-B413-9B7253322460}" type="pres">
      <dgm:prSet presAssocID="{EAA05F7E-9FB0-482D-9C8F-B8A8FC58F1F2}" presName="parTxOnly" presStyleLbl="node1" presStyleIdx="1" presStyleCnt="2" custScaleX="104160" custScaleY="130003">
        <dgm:presLayoutVars>
          <dgm:chMax val="0"/>
          <dgm:chPref val="0"/>
          <dgm:bulletEnabled val="1"/>
        </dgm:presLayoutVars>
      </dgm:prSet>
      <dgm:spPr/>
    </dgm:pt>
  </dgm:ptLst>
  <dgm:cxnLst>
    <dgm:cxn modelId="{39184932-7076-4B73-911C-6B307EE86D83}" type="presOf" srcId="{EAA05F7E-9FB0-482D-9C8F-B8A8FC58F1F2}" destId="{16B0A5BD-A5F3-40EA-B413-9B7253322460}" srcOrd="0" destOrd="0" presId="urn:microsoft.com/office/officeart/2005/8/layout/chevron1"/>
    <dgm:cxn modelId="{E2013D8D-FEB3-41A0-A4A7-886898C891A7}" srcId="{7725C26E-E4A8-42F7-88A2-7B34F2721B21}" destId="{A373ED74-A3DD-4230-A08D-07F0BA877B3F}" srcOrd="0" destOrd="0" parTransId="{ACA55A73-121A-4563-8F4D-B0BD021F5E13}" sibTransId="{C8392969-7675-4FE2-9AF6-5A472A884F4A}"/>
    <dgm:cxn modelId="{B2FCAA9E-3EEA-4D1C-90B4-4D48C637504C}" type="presOf" srcId="{A373ED74-A3DD-4230-A08D-07F0BA877B3F}" destId="{35431BF3-5764-4A3D-BFF1-31172ED20333}" srcOrd="0" destOrd="0" presId="urn:microsoft.com/office/officeart/2005/8/layout/chevron1"/>
    <dgm:cxn modelId="{BD40C2A7-2C16-4F43-BA01-99ADE54E0EBF}" type="presOf" srcId="{7725C26E-E4A8-42F7-88A2-7B34F2721B21}" destId="{793136E0-4BF3-4229-BC57-991AE45D707A}" srcOrd="0" destOrd="0" presId="urn:microsoft.com/office/officeart/2005/8/layout/chevron1"/>
    <dgm:cxn modelId="{3E091BD3-3A29-45D5-AD43-09ED37BE2837}" srcId="{7725C26E-E4A8-42F7-88A2-7B34F2721B21}" destId="{EAA05F7E-9FB0-482D-9C8F-B8A8FC58F1F2}" srcOrd="1" destOrd="0" parTransId="{405806E2-E7DE-4B0C-B65B-7568AAD4F4B1}" sibTransId="{B081DA3B-A614-40FF-BA9A-387B1986CD2F}"/>
    <dgm:cxn modelId="{80B2FB5C-9CE0-4E42-BB0C-20AA01623866}" type="presParOf" srcId="{793136E0-4BF3-4229-BC57-991AE45D707A}" destId="{35431BF3-5764-4A3D-BFF1-31172ED20333}" srcOrd="0" destOrd="0" presId="urn:microsoft.com/office/officeart/2005/8/layout/chevron1"/>
    <dgm:cxn modelId="{4153F84F-C13F-4A2D-8FBA-CEA090C867B7}" type="presParOf" srcId="{793136E0-4BF3-4229-BC57-991AE45D707A}" destId="{D55532A7-4BCA-468D-A178-EA31C08FE74C}" srcOrd="1" destOrd="0" presId="urn:microsoft.com/office/officeart/2005/8/layout/chevron1"/>
    <dgm:cxn modelId="{F8F8DA91-2CFD-4631-9477-7B76206A3A5A}" type="presParOf" srcId="{793136E0-4BF3-4229-BC57-991AE45D707A}" destId="{16B0A5BD-A5F3-40EA-B413-9B7253322460}" srcOrd="2"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AB0307D-FDC4-46D8-9867-E2097A5566DD}" type="doc">
      <dgm:prSet loTypeId="urn:microsoft.com/office/officeart/2005/8/layout/chevronAccent+Icon" loCatId="officeonline" qsTypeId="urn:microsoft.com/office/officeart/2005/8/quickstyle/simple1" qsCatId="simple" csTypeId="urn:microsoft.com/office/officeart/2005/8/colors/accent1_2" csCatId="accent1" phldr="1"/>
      <dgm:spPr/>
      <dgm:t>
        <a:bodyPr/>
        <a:lstStyle/>
        <a:p>
          <a:endParaRPr lang="en-US"/>
        </a:p>
      </dgm:t>
    </dgm:pt>
    <dgm:pt modelId="{BC48686B-B060-4930-9464-61257E9F227C}">
      <dgm:prSet/>
      <dgm:spPr/>
      <dgm:t>
        <a:bodyPr/>
        <a:lstStyle/>
        <a:p>
          <a:r>
            <a:rPr lang="en-US" dirty="0"/>
            <a:t>Electric vehicle charging facilities in residential construction must supply 20% "active" and 80% "passive," according to the proposed London Plan. 13 options for charging electric vehicles (</a:t>
          </a:r>
          <a:r>
            <a:rPr lang="en-US" dirty="0" err="1"/>
            <a:t>Morganti</a:t>
          </a:r>
          <a:r>
            <a:rPr lang="en-US" dirty="0"/>
            <a:t> and Browne, 2018)</a:t>
          </a:r>
        </a:p>
      </dgm:t>
    </dgm:pt>
    <dgm:pt modelId="{0EC1737B-5541-491A-9D67-68F068D7D20B}" type="parTrans" cxnId="{69E8919F-8613-4071-86FD-BFCB6604CC93}">
      <dgm:prSet/>
      <dgm:spPr/>
      <dgm:t>
        <a:bodyPr/>
        <a:lstStyle/>
        <a:p>
          <a:endParaRPr lang="en-US"/>
        </a:p>
      </dgm:t>
    </dgm:pt>
    <dgm:pt modelId="{D378B8B2-9F89-4925-9ADF-B3974227E792}" type="sibTrans" cxnId="{69E8919F-8613-4071-86FD-BFCB6604CC93}">
      <dgm:prSet/>
      <dgm:spPr/>
      <dgm:t>
        <a:bodyPr/>
        <a:lstStyle/>
        <a:p>
          <a:endParaRPr lang="en-US"/>
        </a:p>
      </dgm:t>
    </dgm:pt>
    <dgm:pt modelId="{1F575A41-5C6D-49BC-9D01-488622C7401A}">
      <dgm:prSet/>
      <dgm:spPr/>
      <dgm:t>
        <a:bodyPr/>
        <a:lstStyle/>
        <a:p>
          <a:r>
            <a:rPr lang="en-US" dirty="0"/>
            <a:t>Fueling stations, whether new or repurposed, must provide quick charging stations or hydrogen refueling stations (</a:t>
          </a:r>
          <a:r>
            <a:rPr lang="en-US" dirty="0" err="1"/>
            <a:t>Borozan</a:t>
          </a:r>
          <a:r>
            <a:rPr lang="en-US" dirty="0"/>
            <a:t> et al., 2022). </a:t>
          </a:r>
        </a:p>
      </dgm:t>
    </dgm:pt>
    <dgm:pt modelId="{AAE8728D-5920-47C0-A241-B50E812F705C}" type="parTrans" cxnId="{A90F91F1-32BE-4F2F-80F0-DE1E5B0A9A6F}">
      <dgm:prSet/>
      <dgm:spPr/>
      <dgm:t>
        <a:bodyPr/>
        <a:lstStyle/>
        <a:p>
          <a:endParaRPr lang="en-US"/>
        </a:p>
      </dgm:t>
    </dgm:pt>
    <dgm:pt modelId="{C3F56F52-A211-4E85-9A68-0A4DD54E5D2E}" type="sibTrans" cxnId="{A90F91F1-32BE-4F2F-80F0-DE1E5B0A9A6F}">
      <dgm:prSet/>
      <dgm:spPr/>
      <dgm:t>
        <a:bodyPr/>
        <a:lstStyle/>
        <a:p>
          <a:endParaRPr lang="en-US"/>
        </a:p>
      </dgm:t>
    </dgm:pt>
    <dgm:pt modelId="{05DEAD13-0A07-40C6-B082-802348195085}" type="pres">
      <dgm:prSet presAssocID="{DAB0307D-FDC4-46D8-9867-E2097A5566DD}" presName="Name0" presStyleCnt="0">
        <dgm:presLayoutVars>
          <dgm:dir/>
          <dgm:resizeHandles val="exact"/>
        </dgm:presLayoutVars>
      </dgm:prSet>
      <dgm:spPr/>
    </dgm:pt>
    <dgm:pt modelId="{60CFA783-DE10-420E-B6C9-18FAA7AFB6F0}" type="pres">
      <dgm:prSet presAssocID="{BC48686B-B060-4930-9464-61257E9F227C}" presName="composite" presStyleCnt="0"/>
      <dgm:spPr/>
    </dgm:pt>
    <dgm:pt modelId="{91582FA7-23F6-48E6-8CC1-E3C6E00AD440}" type="pres">
      <dgm:prSet presAssocID="{BC48686B-B060-4930-9464-61257E9F227C}" presName="bgChev" presStyleLbl="node1" presStyleIdx="0" presStyleCnt="2" custLinFactNeighborX="4164" custLinFactNeighborY="-80556"/>
      <dgm:spPr/>
    </dgm:pt>
    <dgm:pt modelId="{0A985CA7-6F3C-4EDC-9CD0-C0D4BF8F5FB4}" type="pres">
      <dgm:prSet presAssocID="{BC48686B-B060-4930-9464-61257E9F227C}" presName="txNode" presStyleLbl="fgAcc1" presStyleIdx="0" presStyleCnt="2" custScaleY="208893" custLinFactNeighborX="-13234" custLinFactNeighborY="25736">
        <dgm:presLayoutVars>
          <dgm:bulletEnabled val="1"/>
        </dgm:presLayoutVars>
      </dgm:prSet>
      <dgm:spPr/>
    </dgm:pt>
    <dgm:pt modelId="{AECFAE6E-4095-4CFB-84C9-4BC8E066F4F6}" type="pres">
      <dgm:prSet presAssocID="{D378B8B2-9F89-4925-9ADF-B3974227E792}" presName="compositeSpace" presStyleCnt="0"/>
      <dgm:spPr/>
    </dgm:pt>
    <dgm:pt modelId="{5052C0D8-86D0-40E1-8B37-F2821E08C0D8}" type="pres">
      <dgm:prSet presAssocID="{1F575A41-5C6D-49BC-9D01-488622C7401A}" presName="composite" presStyleCnt="0"/>
      <dgm:spPr/>
    </dgm:pt>
    <dgm:pt modelId="{919A82E3-A6B8-4413-A104-F47680ACFAFB}" type="pres">
      <dgm:prSet presAssocID="{1F575A41-5C6D-49BC-9D01-488622C7401A}" presName="bgChev" presStyleLbl="node1" presStyleIdx="1" presStyleCnt="2" custLinFactNeighborX="1952" custLinFactNeighborY="-42578"/>
      <dgm:spPr/>
    </dgm:pt>
    <dgm:pt modelId="{1F4D2048-AE78-439F-8D43-658D3998CEC1}" type="pres">
      <dgm:prSet presAssocID="{1F575A41-5C6D-49BC-9D01-488622C7401A}" presName="txNode" presStyleLbl="fgAcc1" presStyleIdx="1" presStyleCnt="2" custScaleY="212417" custLinFactNeighborX="-14014" custLinFactNeighborY="28634">
        <dgm:presLayoutVars>
          <dgm:bulletEnabled val="1"/>
        </dgm:presLayoutVars>
      </dgm:prSet>
      <dgm:spPr/>
    </dgm:pt>
  </dgm:ptLst>
  <dgm:cxnLst>
    <dgm:cxn modelId="{6B0E999C-63FD-4C30-9CC2-D6CAB836CF0F}" type="presOf" srcId="{BC48686B-B060-4930-9464-61257E9F227C}" destId="{0A985CA7-6F3C-4EDC-9CD0-C0D4BF8F5FB4}" srcOrd="0" destOrd="0" presId="urn:microsoft.com/office/officeart/2005/8/layout/chevronAccent+Icon"/>
    <dgm:cxn modelId="{69E8919F-8613-4071-86FD-BFCB6604CC93}" srcId="{DAB0307D-FDC4-46D8-9867-E2097A5566DD}" destId="{BC48686B-B060-4930-9464-61257E9F227C}" srcOrd="0" destOrd="0" parTransId="{0EC1737B-5541-491A-9D67-68F068D7D20B}" sibTransId="{D378B8B2-9F89-4925-9ADF-B3974227E792}"/>
    <dgm:cxn modelId="{448CB6A2-D271-46F2-B9DA-9594F3712556}" type="presOf" srcId="{1F575A41-5C6D-49BC-9D01-488622C7401A}" destId="{1F4D2048-AE78-439F-8D43-658D3998CEC1}" srcOrd="0" destOrd="0" presId="urn:microsoft.com/office/officeart/2005/8/layout/chevronAccent+Icon"/>
    <dgm:cxn modelId="{968E9CB3-B71F-47E5-A46C-09D4A6E69BCE}" type="presOf" srcId="{DAB0307D-FDC4-46D8-9867-E2097A5566DD}" destId="{05DEAD13-0A07-40C6-B082-802348195085}" srcOrd="0" destOrd="0" presId="urn:microsoft.com/office/officeart/2005/8/layout/chevronAccent+Icon"/>
    <dgm:cxn modelId="{A90F91F1-32BE-4F2F-80F0-DE1E5B0A9A6F}" srcId="{DAB0307D-FDC4-46D8-9867-E2097A5566DD}" destId="{1F575A41-5C6D-49BC-9D01-488622C7401A}" srcOrd="1" destOrd="0" parTransId="{AAE8728D-5920-47C0-A241-B50E812F705C}" sibTransId="{C3F56F52-A211-4E85-9A68-0A4DD54E5D2E}"/>
    <dgm:cxn modelId="{A4786AC8-FE13-4DBB-A0AB-43ADAA640B16}" type="presParOf" srcId="{05DEAD13-0A07-40C6-B082-802348195085}" destId="{60CFA783-DE10-420E-B6C9-18FAA7AFB6F0}" srcOrd="0" destOrd="0" presId="urn:microsoft.com/office/officeart/2005/8/layout/chevronAccent+Icon"/>
    <dgm:cxn modelId="{3CA7C190-BD1F-4C55-B3F9-FA7BF937C0CF}" type="presParOf" srcId="{60CFA783-DE10-420E-B6C9-18FAA7AFB6F0}" destId="{91582FA7-23F6-48E6-8CC1-E3C6E00AD440}" srcOrd="0" destOrd="0" presId="urn:microsoft.com/office/officeart/2005/8/layout/chevronAccent+Icon"/>
    <dgm:cxn modelId="{74D1A84C-0EE2-4685-A9E8-0019BB32FA6D}" type="presParOf" srcId="{60CFA783-DE10-420E-B6C9-18FAA7AFB6F0}" destId="{0A985CA7-6F3C-4EDC-9CD0-C0D4BF8F5FB4}" srcOrd="1" destOrd="0" presId="urn:microsoft.com/office/officeart/2005/8/layout/chevronAccent+Icon"/>
    <dgm:cxn modelId="{B7D52C50-AFA7-4339-858E-95D7E6A5CCBC}" type="presParOf" srcId="{05DEAD13-0A07-40C6-B082-802348195085}" destId="{AECFAE6E-4095-4CFB-84C9-4BC8E066F4F6}" srcOrd="1" destOrd="0" presId="urn:microsoft.com/office/officeart/2005/8/layout/chevronAccent+Icon"/>
    <dgm:cxn modelId="{D93EC9FA-5A4E-4FB9-98D8-64A7C663A16B}" type="presParOf" srcId="{05DEAD13-0A07-40C6-B082-802348195085}" destId="{5052C0D8-86D0-40E1-8B37-F2821E08C0D8}" srcOrd="2" destOrd="0" presId="urn:microsoft.com/office/officeart/2005/8/layout/chevronAccent+Icon"/>
    <dgm:cxn modelId="{ADCC598F-2AE2-4627-A5A0-9A7134385310}" type="presParOf" srcId="{5052C0D8-86D0-40E1-8B37-F2821E08C0D8}" destId="{919A82E3-A6B8-4413-A104-F47680ACFAFB}" srcOrd="0" destOrd="0" presId="urn:microsoft.com/office/officeart/2005/8/layout/chevronAccent+Icon"/>
    <dgm:cxn modelId="{88F2C8A1-193E-4C21-8594-526120B1E110}" type="presParOf" srcId="{5052C0D8-86D0-40E1-8B37-F2821E08C0D8}" destId="{1F4D2048-AE78-439F-8D43-658D3998CEC1}" srcOrd="1" destOrd="0" presId="urn:microsoft.com/office/officeart/2005/8/layout/chevronAccen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7F6D563-FBD1-4E55-B3E3-56C5C442A928}"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US"/>
        </a:p>
      </dgm:t>
    </dgm:pt>
    <dgm:pt modelId="{A5D74A95-3712-49B6-822A-C6E0ECFC4FEB}">
      <dgm:prSet custT="1"/>
      <dgm:spPr/>
      <dgm:t>
        <a:bodyPr/>
        <a:lstStyle/>
        <a:p>
          <a:r>
            <a:rPr lang="en-US" sz="1800" dirty="0">
              <a:latin typeface="Times New Roman" panose="02020603050405020304" pitchFamily="18" charset="0"/>
              <a:cs typeface="Times New Roman" panose="02020603050405020304" pitchFamily="18" charset="0"/>
            </a:rPr>
            <a:t>The Mayor of London plans to implement ULEZ (Ultra Low Emission Zone) in central London to encourage the use of cleaner cars, such as electric vehicles (Pickett et al., 2021). The reason for charging is to cut down on CO2 emissions and reduce congestion which causes emissions. For example, a 2000 diesel vehicle is known to produce double of CO2 emission than a 2018 diesel vehicle of the same make and model which is why the late model diesel vehicles are not charged </a:t>
          </a:r>
        </a:p>
      </dgm:t>
    </dgm:pt>
    <dgm:pt modelId="{1B34A640-F4A2-4AAD-AF31-CDD8B536DEDE}" type="parTrans" cxnId="{1CD73CCC-7E2B-4D8A-B20C-D3A7D3110EC8}">
      <dgm:prSet/>
      <dgm:spPr/>
      <dgm:t>
        <a:bodyPr/>
        <a:lstStyle/>
        <a:p>
          <a:endParaRPr lang="en-US"/>
        </a:p>
      </dgm:t>
    </dgm:pt>
    <dgm:pt modelId="{37A37E7A-5CF7-4B2C-94E5-7CBA5D0E3349}" type="sibTrans" cxnId="{1CD73CCC-7E2B-4D8A-B20C-D3A7D3110EC8}">
      <dgm:prSet/>
      <dgm:spPr/>
      <dgm:t>
        <a:bodyPr/>
        <a:lstStyle/>
        <a:p>
          <a:endParaRPr lang="en-US"/>
        </a:p>
      </dgm:t>
    </dgm:pt>
    <dgm:pt modelId="{55AF4D0E-51E9-40A3-862D-0ECB6923D549}">
      <dgm:prSet custT="1"/>
      <dgm:spPr/>
      <dgm:t>
        <a:bodyPr/>
        <a:lstStyle/>
        <a:p>
          <a:r>
            <a:rPr lang="en-US" sz="1800" dirty="0"/>
            <a:t>From a theoretical perspective, the "Mayor of London's EV Infrastructure" scenario undergoes periodic technological commercialization through </a:t>
          </a:r>
          <a:r>
            <a:rPr lang="en-US" sz="1800" dirty="0" err="1"/>
            <a:t>TfL</a:t>
          </a:r>
          <a:r>
            <a:rPr lang="en-US" sz="1800" dirty="0"/>
            <a:t>. If the Mayor’s business does not keep abreast of new advances, it runs the risk of losing market share (Pickett et al., 2021). Both the congestion and</a:t>
          </a:r>
          <a:r>
            <a:rPr lang="en-US" sz="1800" dirty="0">
              <a:latin typeface="Times New Roman" panose="02020603050405020304" pitchFamily="18" charset="0"/>
              <a:cs typeface="Times New Roman" panose="02020603050405020304" pitchFamily="18" charset="0"/>
            </a:rPr>
            <a:t> Low Emission Zone have been given serious public attention, expanding </a:t>
          </a:r>
          <a:r>
            <a:rPr lang="en-US" sz="1800" dirty="0" err="1">
              <a:latin typeface="Times New Roman" panose="02020603050405020304" pitchFamily="18" charset="0"/>
              <a:cs typeface="Times New Roman" panose="02020603050405020304" pitchFamily="18" charset="0"/>
            </a:rPr>
            <a:t>Ulez</a:t>
          </a:r>
          <a:r>
            <a:rPr lang="en-US" sz="1800" dirty="0">
              <a:latin typeface="Times New Roman" panose="02020603050405020304" pitchFamily="18" charset="0"/>
              <a:cs typeface="Times New Roman" panose="02020603050405020304" pitchFamily="18" charset="0"/>
            </a:rPr>
            <a:t> to include the city </a:t>
          </a:r>
          <a:r>
            <a:rPr lang="en-US" sz="1800" dirty="0" err="1">
              <a:latin typeface="Times New Roman" panose="02020603050405020304" pitchFamily="18" charset="0"/>
              <a:cs typeface="Times New Roman" panose="02020603050405020304" pitchFamily="18" charset="0"/>
            </a:rPr>
            <a:t>neighbourhood</a:t>
          </a:r>
          <a:r>
            <a:rPr lang="en-US" sz="1800" dirty="0">
              <a:latin typeface="Times New Roman" panose="02020603050405020304" pitchFamily="18" charset="0"/>
              <a:cs typeface="Times New Roman" panose="02020603050405020304" pitchFamily="18" charset="0"/>
            </a:rPr>
            <a:t> within the South Circular road so that unqualified vehicles pay £12.50 to access those parts of London.  </a:t>
          </a:r>
        </a:p>
      </dgm:t>
    </dgm:pt>
    <dgm:pt modelId="{2D559656-282E-42D4-8281-8E4AFB8D43AA}" type="parTrans" cxnId="{664015DB-DEA1-47DB-B404-57378DD701C0}">
      <dgm:prSet/>
      <dgm:spPr/>
      <dgm:t>
        <a:bodyPr/>
        <a:lstStyle/>
        <a:p>
          <a:endParaRPr lang="en-US"/>
        </a:p>
      </dgm:t>
    </dgm:pt>
    <dgm:pt modelId="{467B0E28-13AE-4D6E-9B52-019A3CDDE23E}" type="sibTrans" cxnId="{664015DB-DEA1-47DB-B404-57378DD701C0}">
      <dgm:prSet/>
      <dgm:spPr/>
      <dgm:t>
        <a:bodyPr/>
        <a:lstStyle/>
        <a:p>
          <a:endParaRPr lang="en-US"/>
        </a:p>
      </dgm:t>
    </dgm:pt>
    <dgm:pt modelId="{AD577AD4-A348-40CE-9B17-3B7444296704}" type="pres">
      <dgm:prSet presAssocID="{47F6D563-FBD1-4E55-B3E3-56C5C442A928}" presName="compositeShape" presStyleCnt="0">
        <dgm:presLayoutVars>
          <dgm:dir/>
          <dgm:resizeHandles/>
        </dgm:presLayoutVars>
      </dgm:prSet>
      <dgm:spPr/>
    </dgm:pt>
    <dgm:pt modelId="{D4B52AFD-A284-40EA-BC4B-1FF4637664DD}" type="pres">
      <dgm:prSet presAssocID="{47F6D563-FBD1-4E55-B3E3-56C5C442A928}" presName="pyramid" presStyleLbl="node1" presStyleIdx="0" presStyleCnt="1"/>
      <dgm:spPr/>
    </dgm:pt>
    <dgm:pt modelId="{DE864D66-C70F-4D20-939B-CC2FA5BCCD5F}" type="pres">
      <dgm:prSet presAssocID="{47F6D563-FBD1-4E55-B3E3-56C5C442A928}" presName="theList" presStyleCnt="0"/>
      <dgm:spPr/>
    </dgm:pt>
    <dgm:pt modelId="{36DBE991-EFC0-4303-A8AC-B4F1DA2F047C}" type="pres">
      <dgm:prSet presAssocID="{A5D74A95-3712-49B6-822A-C6E0ECFC4FEB}" presName="aNode" presStyleLbl="fgAcc1" presStyleIdx="0" presStyleCnt="2" custScaleX="221618" custScaleY="199366" custLinFactY="-18353" custLinFactNeighborX="6058" custLinFactNeighborY="-100000">
        <dgm:presLayoutVars>
          <dgm:bulletEnabled val="1"/>
        </dgm:presLayoutVars>
      </dgm:prSet>
      <dgm:spPr/>
    </dgm:pt>
    <dgm:pt modelId="{1161F080-017A-4700-89FD-69404C2052EA}" type="pres">
      <dgm:prSet presAssocID="{A5D74A95-3712-49B6-822A-C6E0ECFC4FEB}" presName="aSpace" presStyleCnt="0"/>
      <dgm:spPr/>
    </dgm:pt>
    <dgm:pt modelId="{D0BE4224-53E5-4EF9-A4CC-122A2A6201D7}" type="pres">
      <dgm:prSet presAssocID="{55AF4D0E-51E9-40A3-862D-0ECB6923D549}" presName="aNode" presStyleLbl="fgAcc1" presStyleIdx="1" presStyleCnt="2" custScaleX="232186" custScaleY="225193" custLinFactY="27641" custLinFactNeighborY="100000">
        <dgm:presLayoutVars>
          <dgm:bulletEnabled val="1"/>
        </dgm:presLayoutVars>
      </dgm:prSet>
      <dgm:spPr/>
    </dgm:pt>
    <dgm:pt modelId="{EB54F25C-5056-4BB8-B3EE-EADF3D53314D}" type="pres">
      <dgm:prSet presAssocID="{55AF4D0E-51E9-40A3-862D-0ECB6923D549}" presName="aSpace" presStyleCnt="0"/>
      <dgm:spPr/>
    </dgm:pt>
  </dgm:ptLst>
  <dgm:cxnLst>
    <dgm:cxn modelId="{3B4DC5A6-CF5F-441F-8C25-7F2537AF7B20}" type="presOf" srcId="{47F6D563-FBD1-4E55-B3E3-56C5C442A928}" destId="{AD577AD4-A348-40CE-9B17-3B7444296704}" srcOrd="0" destOrd="0" presId="urn:microsoft.com/office/officeart/2005/8/layout/pyramid2"/>
    <dgm:cxn modelId="{D69B61BD-41C7-4391-AF5D-07564C777B5C}" type="presOf" srcId="{55AF4D0E-51E9-40A3-862D-0ECB6923D549}" destId="{D0BE4224-53E5-4EF9-A4CC-122A2A6201D7}" srcOrd="0" destOrd="0" presId="urn:microsoft.com/office/officeart/2005/8/layout/pyramid2"/>
    <dgm:cxn modelId="{1CD73CCC-7E2B-4D8A-B20C-D3A7D3110EC8}" srcId="{47F6D563-FBD1-4E55-B3E3-56C5C442A928}" destId="{A5D74A95-3712-49B6-822A-C6E0ECFC4FEB}" srcOrd="0" destOrd="0" parTransId="{1B34A640-F4A2-4AAD-AF31-CDD8B536DEDE}" sibTransId="{37A37E7A-5CF7-4B2C-94E5-7CBA5D0E3349}"/>
    <dgm:cxn modelId="{F274CDD7-1A1F-4305-84E0-1DBF6997BC6D}" type="presOf" srcId="{A5D74A95-3712-49B6-822A-C6E0ECFC4FEB}" destId="{36DBE991-EFC0-4303-A8AC-B4F1DA2F047C}" srcOrd="0" destOrd="0" presId="urn:microsoft.com/office/officeart/2005/8/layout/pyramid2"/>
    <dgm:cxn modelId="{664015DB-DEA1-47DB-B404-57378DD701C0}" srcId="{47F6D563-FBD1-4E55-B3E3-56C5C442A928}" destId="{55AF4D0E-51E9-40A3-862D-0ECB6923D549}" srcOrd="1" destOrd="0" parTransId="{2D559656-282E-42D4-8281-8E4AFB8D43AA}" sibTransId="{467B0E28-13AE-4D6E-9B52-019A3CDDE23E}"/>
    <dgm:cxn modelId="{DB1A6945-CDA7-4750-A14C-FA3E8480DF2A}" type="presParOf" srcId="{AD577AD4-A348-40CE-9B17-3B7444296704}" destId="{D4B52AFD-A284-40EA-BC4B-1FF4637664DD}" srcOrd="0" destOrd="0" presId="urn:microsoft.com/office/officeart/2005/8/layout/pyramid2"/>
    <dgm:cxn modelId="{7C649149-CAF5-4F08-BE46-937220A51454}" type="presParOf" srcId="{AD577AD4-A348-40CE-9B17-3B7444296704}" destId="{DE864D66-C70F-4D20-939B-CC2FA5BCCD5F}" srcOrd="1" destOrd="0" presId="urn:microsoft.com/office/officeart/2005/8/layout/pyramid2"/>
    <dgm:cxn modelId="{AE07C0BD-9802-4249-9F86-C0AD1EC67855}" type="presParOf" srcId="{DE864D66-C70F-4D20-939B-CC2FA5BCCD5F}" destId="{36DBE991-EFC0-4303-A8AC-B4F1DA2F047C}" srcOrd="0" destOrd="0" presId="urn:microsoft.com/office/officeart/2005/8/layout/pyramid2"/>
    <dgm:cxn modelId="{47A9D491-8935-49F4-BF56-14F184BDFBF5}" type="presParOf" srcId="{DE864D66-C70F-4D20-939B-CC2FA5BCCD5F}" destId="{1161F080-017A-4700-89FD-69404C2052EA}" srcOrd="1" destOrd="0" presId="urn:microsoft.com/office/officeart/2005/8/layout/pyramid2"/>
    <dgm:cxn modelId="{CE2E8A26-BCAF-4A20-92D8-6A0E9C5FA9B4}" type="presParOf" srcId="{DE864D66-C70F-4D20-939B-CC2FA5BCCD5F}" destId="{D0BE4224-53E5-4EF9-A4CC-122A2A6201D7}" srcOrd="2" destOrd="0" presId="urn:microsoft.com/office/officeart/2005/8/layout/pyramid2"/>
    <dgm:cxn modelId="{4961A778-AD7D-4966-8897-2BBF61A9E3FF}" type="presParOf" srcId="{DE864D66-C70F-4D20-939B-CC2FA5BCCD5F}" destId="{EB54F25C-5056-4BB8-B3EE-EADF3D53314D}" srcOrd="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3BE73FE-9141-4FD8-BEE0-54145DC34929}"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en-US"/>
        </a:p>
      </dgm:t>
    </dgm:pt>
    <dgm:pt modelId="{F4650BBE-DA14-40A8-B4EA-38CA5A7BE953}">
      <dgm:prSet custT="1"/>
      <dgm:spPr/>
      <dgm:t>
        <a:bodyPr/>
        <a:lstStyle/>
        <a:p>
          <a:r>
            <a:rPr lang="en-US" sz="2000" dirty="0">
              <a:latin typeface="Times New Roman" panose="02020603050405020304" pitchFamily="18" charset="0"/>
              <a:cs typeface="Times New Roman" panose="02020603050405020304" pitchFamily="18" charset="0"/>
            </a:rPr>
            <a:t>Customers' perspectives on sustainable consumption may be linked to their behaviour, according to recent study, however, some research studies reported that the impact of culture on sustainable consumption via moral appraisal cannot be overemphasized (Hall and </a:t>
          </a:r>
          <a:r>
            <a:rPr lang="en-US" sz="2000" dirty="0" err="1">
              <a:latin typeface="Times New Roman" panose="02020603050405020304" pitchFamily="18" charset="0"/>
              <a:cs typeface="Times New Roman" panose="02020603050405020304" pitchFamily="18" charset="0"/>
            </a:rPr>
            <a:t>Lutsey</a:t>
          </a:r>
          <a:r>
            <a:rPr lang="en-US" sz="2000" dirty="0">
              <a:latin typeface="Times New Roman" panose="02020603050405020304" pitchFamily="18" charset="0"/>
              <a:cs typeface="Times New Roman" panose="02020603050405020304" pitchFamily="18" charset="0"/>
            </a:rPr>
            <a:t> 2020).</a:t>
          </a:r>
        </a:p>
      </dgm:t>
    </dgm:pt>
    <dgm:pt modelId="{05BDA00A-11DD-4972-80B1-45572FBF4A2A}" type="parTrans" cxnId="{B0383FB7-8026-4B1F-A2BB-17A6BF93E4C4}">
      <dgm:prSet/>
      <dgm:spPr/>
      <dgm:t>
        <a:bodyPr/>
        <a:lstStyle/>
        <a:p>
          <a:endParaRPr lang="en-US"/>
        </a:p>
      </dgm:t>
    </dgm:pt>
    <dgm:pt modelId="{A69FFB36-9AA4-42C1-9F65-2A71C14F03D0}" type="sibTrans" cxnId="{B0383FB7-8026-4B1F-A2BB-17A6BF93E4C4}">
      <dgm:prSet/>
      <dgm:spPr/>
      <dgm:t>
        <a:bodyPr/>
        <a:lstStyle/>
        <a:p>
          <a:endParaRPr lang="en-US"/>
        </a:p>
      </dgm:t>
    </dgm:pt>
    <dgm:pt modelId="{A6452080-BA3E-4086-A53D-BE5295858036}">
      <dgm:prSet custT="1"/>
      <dgm:spPr/>
      <dgm:t>
        <a:bodyPr/>
        <a:lstStyle/>
        <a:p>
          <a:r>
            <a:rPr lang="en-US" sz="2000" dirty="0">
              <a:latin typeface="Times New Roman" panose="02020603050405020304" pitchFamily="18" charset="0"/>
              <a:cs typeface="Times New Roman" panose="02020603050405020304" pitchFamily="18" charset="0"/>
            </a:rPr>
            <a:t>For example, cultural values may have a significant effect on consumer behaviour, these influences are generally indirect and occur via specific mediating processes (</a:t>
          </a:r>
          <a:r>
            <a:rPr lang="en-US" sz="2000" dirty="0" err="1">
              <a:latin typeface="Times New Roman" panose="02020603050405020304" pitchFamily="18" charset="0"/>
              <a:cs typeface="Times New Roman" panose="02020603050405020304" pitchFamily="18" charset="0"/>
            </a:rPr>
            <a:t>Schwanen</a:t>
          </a:r>
          <a:r>
            <a:rPr lang="en-US" sz="2000" dirty="0">
              <a:latin typeface="Times New Roman" panose="02020603050405020304" pitchFamily="18" charset="0"/>
              <a:cs typeface="Times New Roman" panose="02020603050405020304" pitchFamily="18" charset="0"/>
            </a:rPr>
            <a:t>, 2020).</a:t>
          </a:r>
        </a:p>
      </dgm:t>
    </dgm:pt>
    <dgm:pt modelId="{00183147-7E5D-43C6-AA12-4D81E6F0C4B3}" type="parTrans" cxnId="{DE7E1317-7473-452F-9670-BFD66DAB712E}">
      <dgm:prSet/>
      <dgm:spPr/>
      <dgm:t>
        <a:bodyPr/>
        <a:lstStyle/>
        <a:p>
          <a:endParaRPr lang="en-US"/>
        </a:p>
      </dgm:t>
    </dgm:pt>
    <dgm:pt modelId="{20660F40-7933-4EC9-AC80-E4D305BAB3C9}" type="sibTrans" cxnId="{DE7E1317-7473-452F-9670-BFD66DAB712E}">
      <dgm:prSet/>
      <dgm:spPr/>
      <dgm:t>
        <a:bodyPr/>
        <a:lstStyle/>
        <a:p>
          <a:endParaRPr lang="en-US"/>
        </a:p>
      </dgm:t>
    </dgm:pt>
    <dgm:pt modelId="{DE1EDFB0-C108-4DC6-BE4F-7531E974FD1E}" type="pres">
      <dgm:prSet presAssocID="{C3BE73FE-9141-4FD8-BEE0-54145DC34929}" presName="Name0" presStyleCnt="0">
        <dgm:presLayoutVars>
          <dgm:dir/>
          <dgm:resizeHandles val="exact"/>
        </dgm:presLayoutVars>
      </dgm:prSet>
      <dgm:spPr/>
    </dgm:pt>
    <dgm:pt modelId="{649A14E4-4B72-4E15-95AC-3BF999525131}" type="pres">
      <dgm:prSet presAssocID="{C3BE73FE-9141-4FD8-BEE0-54145DC34929}" presName="arrow" presStyleLbl="bgShp" presStyleIdx="0" presStyleCnt="1"/>
      <dgm:spPr/>
    </dgm:pt>
    <dgm:pt modelId="{082DF776-0232-4106-A605-618D6C55D8E0}" type="pres">
      <dgm:prSet presAssocID="{C3BE73FE-9141-4FD8-BEE0-54145DC34929}" presName="points" presStyleCnt="0"/>
      <dgm:spPr/>
    </dgm:pt>
    <dgm:pt modelId="{4F8FE2C3-CD67-40D6-9F2D-335A8F595730}" type="pres">
      <dgm:prSet presAssocID="{F4650BBE-DA14-40A8-B4EA-38CA5A7BE953}" presName="compositeA" presStyleCnt="0"/>
      <dgm:spPr/>
    </dgm:pt>
    <dgm:pt modelId="{40D3A963-B4B3-4637-AEFD-E3EE15CFFD08}" type="pres">
      <dgm:prSet presAssocID="{F4650BBE-DA14-40A8-B4EA-38CA5A7BE953}" presName="textA" presStyleLbl="revTx" presStyleIdx="0" presStyleCnt="2">
        <dgm:presLayoutVars>
          <dgm:bulletEnabled val="1"/>
        </dgm:presLayoutVars>
      </dgm:prSet>
      <dgm:spPr/>
    </dgm:pt>
    <dgm:pt modelId="{FA476FE2-CEBE-40B9-96CA-46965D82F0DF}" type="pres">
      <dgm:prSet presAssocID="{F4650BBE-DA14-40A8-B4EA-38CA5A7BE953}" presName="circleA" presStyleLbl="node1" presStyleIdx="0" presStyleCnt="2"/>
      <dgm:spPr/>
    </dgm:pt>
    <dgm:pt modelId="{A1C72741-7BB7-48C7-8C42-93593139E9EE}" type="pres">
      <dgm:prSet presAssocID="{F4650BBE-DA14-40A8-B4EA-38CA5A7BE953}" presName="spaceA" presStyleCnt="0"/>
      <dgm:spPr/>
    </dgm:pt>
    <dgm:pt modelId="{4550AEDD-75F5-45FC-9778-EF3D6913AA7F}" type="pres">
      <dgm:prSet presAssocID="{A69FFB36-9AA4-42C1-9F65-2A71C14F03D0}" presName="space" presStyleCnt="0"/>
      <dgm:spPr/>
    </dgm:pt>
    <dgm:pt modelId="{AF3EB10F-0424-476C-971C-E35335434C4D}" type="pres">
      <dgm:prSet presAssocID="{A6452080-BA3E-4086-A53D-BE5295858036}" presName="compositeB" presStyleCnt="0"/>
      <dgm:spPr/>
    </dgm:pt>
    <dgm:pt modelId="{111FEDBA-2498-4DF2-A0F5-79EC45A0C115}" type="pres">
      <dgm:prSet presAssocID="{A6452080-BA3E-4086-A53D-BE5295858036}" presName="textB" presStyleLbl="revTx" presStyleIdx="1" presStyleCnt="2">
        <dgm:presLayoutVars>
          <dgm:bulletEnabled val="1"/>
        </dgm:presLayoutVars>
      </dgm:prSet>
      <dgm:spPr/>
    </dgm:pt>
    <dgm:pt modelId="{EE3A1EE0-25D6-44C9-98C2-C3B78E39A513}" type="pres">
      <dgm:prSet presAssocID="{A6452080-BA3E-4086-A53D-BE5295858036}" presName="circleB" presStyleLbl="node1" presStyleIdx="1" presStyleCnt="2"/>
      <dgm:spPr/>
    </dgm:pt>
    <dgm:pt modelId="{2083F5DF-5E76-4B8E-8EDF-7B3CD3BB3312}" type="pres">
      <dgm:prSet presAssocID="{A6452080-BA3E-4086-A53D-BE5295858036}" presName="spaceB" presStyleCnt="0"/>
      <dgm:spPr/>
    </dgm:pt>
  </dgm:ptLst>
  <dgm:cxnLst>
    <dgm:cxn modelId="{DE7E1317-7473-452F-9670-BFD66DAB712E}" srcId="{C3BE73FE-9141-4FD8-BEE0-54145DC34929}" destId="{A6452080-BA3E-4086-A53D-BE5295858036}" srcOrd="1" destOrd="0" parTransId="{00183147-7E5D-43C6-AA12-4D81E6F0C4B3}" sibTransId="{20660F40-7933-4EC9-AC80-E4D305BAB3C9}"/>
    <dgm:cxn modelId="{0ABE3623-5C3B-45EA-B117-A189544E23D1}" type="presOf" srcId="{F4650BBE-DA14-40A8-B4EA-38CA5A7BE953}" destId="{40D3A963-B4B3-4637-AEFD-E3EE15CFFD08}" srcOrd="0" destOrd="0" presId="urn:microsoft.com/office/officeart/2005/8/layout/hProcess11"/>
    <dgm:cxn modelId="{37844E90-078C-48C7-813A-1C4CE4919D80}" type="presOf" srcId="{A6452080-BA3E-4086-A53D-BE5295858036}" destId="{111FEDBA-2498-4DF2-A0F5-79EC45A0C115}" srcOrd="0" destOrd="0" presId="urn:microsoft.com/office/officeart/2005/8/layout/hProcess11"/>
    <dgm:cxn modelId="{B0383FB7-8026-4B1F-A2BB-17A6BF93E4C4}" srcId="{C3BE73FE-9141-4FD8-BEE0-54145DC34929}" destId="{F4650BBE-DA14-40A8-B4EA-38CA5A7BE953}" srcOrd="0" destOrd="0" parTransId="{05BDA00A-11DD-4972-80B1-45572FBF4A2A}" sibTransId="{A69FFB36-9AA4-42C1-9F65-2A71C14F03D0}"/>
    <dgm:cxn modelId="{ACFEE0ED-3032-4DD9-8FA6-2D2A7A8D1E9A}" type="presOf" srcId="{C3BE73FE-9141-4FD8-BEE0-54145DC34929}" destId="{DE1EDFB0-C108-4DC6-BE4F-7531E974FD1E}" srcOrd="0" destOrd="0" presId="urn:microsoft.com/office/officeart/2005/8/layout/hProcess11"/>
    <dgm:cxn modelId="{86391454-594D-44E8-A033-D7D9EC99AC9B}" type="presParOf" srcId="{DE1EDFB0-C108-4DC6-BE4F-7531E974FD1E}" destId="{649A14E4-4B72-4E15-95AC-3BF999525131}" srcOrd="0" destOrd="0" presId="urn:microsoft.com/office/officeart/2005/8/layout/hProcess11"/>
    <dgm:cxn modelId="{E3B90830-D336-4AA3-85B2-52AA7C354371}" type="presParOf" srcId="{DE1EDFB0-C108-4DC6-BE4F-7531E974FD1E}" destId="{082DF776-0232-4106-A605-618D6C55D8E0}" srcOrd="1" destOrd="0" presId="urn:microsoft.com/office/officeart/2005/8/layout/hProcess11"/>
    <dgm:cxn modelId="{E2B577FD-63B3-46E6-B5E4-08BF19BB4944}" type="presParOf" srcId="{082DF776-0232-4106-A605-618D6C55D8E0}" destId="{4F8FE2C3-CD67-40D6-9F2D-335A8F595730}" srcOrd="0" destOrd="0" presId="urn:microsoft.com/office/officeart/2005/8/layout/hProcess11"/>
    <dgm:cxn modelId="{309B771A-BB12-41E0-BE3C-B51B5986F367}" type="presParOf" srcId="{4F8FE2C3-CD67-40D6-9F2D-335A8F595730}" destId="{40D3A963-B4B3-4637-AEFD-E3EE15CFFD08}" srcOrd="0" destOrd="0" presId="urn:microsoft.com/office/officeart/2005/8/layout/hProcess11"/>
    <dgm:cxn modelId="{72FB57D4-F74F-4C72-83B7-15B2831F96D4}" type="presParOf" srcId="{4F8FE2C3-CD67-40D6-9F2D-335A8F595730}" destId="{FA476FE2-CEBE-40B9-96CA-46965D82F0DF}" srcOrd="1" destOrd="0" presId="urn:microsoft.com/office/officeart/2005/8/layout/hProcess11"/>
    <dgm:cxn modelId="{D38A08EF-329D-4EE3-B51C-34584EE2072F}" type="presParOf" srcId="{4F8FE2C3-CD67-40D6-9F2D-335A8F595730}" destId="{A1C72741-7BB7-48C7-8C42-93593139E9EE}" srcOrd="2" destOrd="0" presId="urn:microsoft.com/office/officeart/2005/8/layout/hProcess11"/>
    <dgm:cxn modelId="{80B5C385-F66F-434B-8DAA-554138A7C106}" type="presParOf" srcId="{082DF776-0232-4106-A605-618D6C55D8E0}" destId="{4550AEDD-75F5-45FC-9778-EF3D6913AA7F}" srcOrd="1" destOrd="0" presId="urn:microsoft.com/office/officeart/2005/8/layout/hProcess11"/>
    <dgm:cxn modelId="{D3D86F16-A808-44E9-BB24-BAE95825C678}" type="presParOf" srcId="{082DF776-0232-4106-A605-618D6C55D8E0}" destId="{AF3EB10F-0424-476C-971C-E35335434C4D}" srcOrd="2" destOrd="0" presId="urn:microsoft.com/office/officeart/2005/8/layout/hProcess11"/>
    <dgm:cxn modelId="{C3E3C6F7-1380-40A6-A2EC-BF8556C19C37}" type="presParOf" srcId="{AF3EB10F-0424-476C-971C-E35335434C4D}" destId="{111FEDBA-2498-4DF2-A0F5-79EC45A0C115}" srcOrd="0" destOrd="0" presId="urn:microsoft.com/office/officeart/2005/8/layout/hProcess11"/>
    <dgm:cxn modelId="{0008C085-2790-4F73-9427-D0B25397FE78}" type="presParOf" srcId="{AF3EB10F-0424-476C-971C-E35335434C4D}" destId="{EE3A1EE0-25D6-44C9-98C2-C3B78E39A513}" srcOrd="1" destOrd="0" presId="urn:microsoft.com/office/officeart/2005/8/layout/hProcess11"/>
    <dgm:cxn modelId="{0E86B754-2689-46FB-80D6-00C1FA08757F}" type="presParOf" srcId="{AF3EB10F-0424-476C-971C-E35335434C4D}" destId="{2083F5DF-5E76-4B8E-8EDF-7B3CD3BB3312}"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4DC639F-6003-4D4C-A929-46DD7C380C74}"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232B0487-0A5F-4A61-A498-68817F3C9790}">
      <dgm:prSet custT="1"/>
      <dgm:spPr/>
      <dgm:t>
        <a:bodyPr/>
        <a:lstStyle/>
        <a:p>
          <a:r>
            <a:rPr lang="en-US" sz="2000" dirty="0">
              <a:latin typeface="Times New Roman" panose="02020603050405020304" pitchFamily="18" charset="0"/>
              <a:cs typeface="Times New Roman" panose="02020603050405020304" pitchFamily="18" charset="0"/>
            </a:rPr>
            <a:t>When applied to London's Mayor Sadiq Khan's EV infrastructure, the researcher's original ideas on the theory of transformative leadership were examined (Nicholas and </a:t>
          </a:r>
          <a:r>
            <a:rPr lang="en-US" sz="2000" dirty="0" err="1">
              <a:latin typeface="Times New Roman" panose="02020603050405020304" pitchFamily="18" charset="0"/>
              <a:cs typeface="Times New Roman" panose="02020603050405020304" pitchFamily="18" charset="0"/>
            </a:rPr>
            <a:t>Lutsey</a:t>
          </a:r>
          <a:r>
            <a:rPr lang="en-US" sz="2000" dirty="0">
              <a:latin typeface="Times New Roman" panose="02020603050405020304" pitchFamily="18" charset="0"/>
              <a:cs typeface="Times New Roman" panose="02020603050405020304" pitchFamily="18" charset="0"/>
            </a:rPr>
            <a:t>, 2020). </a:t>
          </a:r>
        </a:p>
      </dgm:t>
    </dgm:pt>
    <dgm:pt modelId="{12EA4D7F-C6E7-4863-B7A2-B399558FD56C}" type="parTrans" cxnId="{22E690B0-1E1D-4940-94C1-3F0760F98591}">
      <dgm:prSet/>
      <dgm:spPr/>
      <dgm:t>
        <a:bodyPr/>
        <a:lstStyle/>
        <a:p>
          <a:endParaRPr lang="en-US"/>
        </a:p>
      </dgm:t>
    </dgm:pt>
    <dgm:pt modelId="{FC4CA706-EAE5-4E43-9B10-546714F08221}" type="sibTrans" cxnId="{22E690B0-1E1D-4940-94C1-3F0760F98591}">
      <dgm:prSet/>
      <dgm:spPr/>
      <dgm:t>
        <a:bodyPr/>
        <a:lstStyle/>
        <a:p>
          <a:endParaRPr lang="en-US"/>
        </a:p>
      </dgm:t>
    </dgm:pt>
    <dgm:pt modelId="{A57F9B6B-8EB2-4401-9530-5FCCF0080C56}">
      <dgm:prSet custT="1"/>
      <dgm:spPr/>
      <dgm:t>
        <a:bodyPr/>
        <a:lstStyle/>
        <a:p>
          <a:r>
            <a:rPr lang="en-US" sz="2000" dirty="0">
              <a:latin typeface="Times New Roman" panose="02020603050405020304" pitchFamily="18" charset="0"/>
              <a:cs typeface="Times New Roman" panose="02020603050405020304" pitchFamily="18" charset="0"/>
            </a:rPr>
            <a:t>For example, a good number of adjustments have been made to lessen the adverse health and environmental effects of CO2 emissions in the atmosphere. As a first step, Change Management Drivers must pay closer attention to the tech. team's participation in order to ensure that crucial aspects from unidentified sectors are included in the Mayor of London's computational strategy. </a:t>
          </a:r>
        </a:p>
      </dgm:t>
    </dgm:pt>
    <dgm:pt modelId="{6864E539-E66B-491A-B138-A36343874829}" type="parTrans" cxnId="{41FCF63E-285E-426B-84D7-FCD57D9F2F42}">
      <dgm:prSet/>
      <dgm:spPr/>
      <dgm:t>
        <a:bodyPr/>
        <a:lstStyle/>
        <a:p>
          <a:endParaRPr lang="en-US"/>
        </a:p>
      </dgm:t>
    </dgm:pt>
    <dgm:pt modelId="{A77F9227-E0D6-4639-85C4-7423D66CF317}" type="sibTrans" cxnId="{41FCF63E-285E-426B-84D7-FCD57D9F2F42}">
      <dgm:prSet/>
      <dgm:spPr/>
      <dgm:t>
        <a:bodyPr/>
        <a:lstStyle/>
        <a:p>
          <a:endParaRPr lang="en-US"/>
        </a:p>
      </dgm:t>
    </dgm:pt>
    <dgm:pt modelId="{C100E569-3F3E-4C9F-AB6A-218CC7AE39B2}" type="pres">
      <dgm:prSet presAssocID="{64DC639F-6003-4D4C-A929-46DD7C380C74}" presName="Name0" presStyleCnt="0">
        <dgm:presLayoutVars>
          <dgm:dir/>
          <dgm:resizeHandles val="exact"/>
        </dgm:presLayoutVars>
      </dgm:prSet>
      <dgm:spPr/>
    </dgm:pt>
    <dgm:pt modelId="{47B2C280-CD11-4857-A76E-EE26E36E403C}" type="pres">
      <dgm:prSet presAssocID="{232B0487-0A5F-4A61-A498-68817F3C9790}" presName="node" presStyleLbl="node1" presStyleIdx="0" presStyleCnt="2">
        <dgm:presLayoutVars>
          <dgm:bulletEnabled val="1"/>
        </dgm:presLayoutVars>
      </dgm:prSet>
      <dgm:spPr/>
    </dgm:pt>
    <dgm:pt modelId="{FB14DF75-7858-466F-B281-0DA0F68E55C2}" type="pres">
      <dgm:prSet presAssocID="{FC4CA706-EAE5-4E43-9B10-546714F08221}" presName="sibTrans" presStyleLbl="sibTrans2D1" presStyleIdx="0" presStyleCnt="1"/>
      <dgm:spPr/>
    </dgm:pt>
    <dgm:pt modelId="{FD53B915-EE73-4442-9CA0-1A3B89BC4208}" type="pres">
      <dgm:prSet presAssocID="{FC4CA706-EAE5-4E43-9B10-546714F08221}" presName="connectorText" presStyleLbl="sibTrans2D1" presStyleIdx="0" presStyleCnt="1"/>
      <dgm:spPr/>
    </dgm:pt>
    <dgm:pt modelId="{5AA828AB-78D1-4029-AA8C-AAF008273768}" type="pres">
      <dgm:prSet presAssocID="{A57F9B6B-8EB2-4401-9530-5FCCF0080C56}" presName="node" presStyleLbl="node1" presStyleIdx="1" presStyleCnt="2">
        <dgm:presLayoutVars>
          <dgm:bulletEnabled val="1"/>
        </dgm:presLayoutVars>
      </dgm:prSet>
      <dgm:spPr/>
    </dgm:pt>
  </dgm:ptLst>
  <dgm:cxnLst>
    <dgm:cxn modelId="{41FCF63E-285E-426B-84D7-FCD57D9F2F42}" srcId="{64DC639F-6003-4D4C-A929-46DD7C380C74}" destId="{A57F9B6B-8EB2-4401-9530-5FCCF0080C56}" srcOrd="1" destOrd="0" parTransId="{6864E539-E66B-491A-B138-A36343874829}" sibTransId="{A77F9227-E0D6-4639-85C4-7423D66CF317}"/>
    <dgm:cxn modelId="{7CD23E65-4032-40F0-AC34-6EA1D6D20473}" type="presOf" srcId="{FC4CA706-EAE5-4E43-9B10-546714F08221}" destId="{FB14DF75-7858-466F-B281-0DA0F68E55C2}" srcOrd="0" destOrd="0" presId="urn:microsoft.com/office/officeart/2005/8/layout/process1"/>
    <dgm:cxn modelId="{C786ED7B-1743-40B5-8F0C-974BA5C0934C}" type="presOf" srcId="{64DC639F-6003-4D4C-A929-46DD7C380C74}" destId="{C100E569-3F3E-4C9F-AB6A-218CC7AE39B2}" srcOrd="0" destOrd="0" presId="urn:microsoft.com/office/officeart/2005/8/layout/process1"/>
    <dgm:cxn modelId="{68F19A8F-A1F4-4F88-90FF-983ABAFD0B81}" type="presOf" srcId="{232B0487-0A5F-4A61-A498-68817F3C9790}" destId="{47B2C280-CD11-4857-A76E-EE26E36E403C}" srcOrd="0" destOrd="0" presId="urn:microsoft.com/office/officeart/2005/8/layout/process1"/>
    <dgm:cxn modelId="{BC44229E-FD2C-468B-84A1-C7492A97A9D4}" type="presOf" srcId="{A57F9B6B-8EB2-4401-9530-5FCCF0080C56}" destId="{5AA828AB-78D1-4029-AA8C-AAF008273768}" srcOrd="0" destOrd="0" presId="urn:microsoft.com/office/officeart/2005/8/layout/process1"/>
    <dgm:cxn modelId="{22E690B0-1E1D-4940-94C1-3F0760F98591}" srcId="{64DC639F-6003-4D4C-A929-46DD7C380C74}" destId="{232B0487-0A5F-4A61-A498-68817F3C9790}" srcOrd="0" destOrd="0" parTransId="{12EA4D7F-C6E7-4863-B7A2-B399558FD56C}" sibTransId="{FC4CA706-EAE5-4E43-9B10-546714F08221}"/>
    <dgm:cxn modelId="{D6E0F3D3-200C-4DD9-9386-FB25C66EB9C8}" type="presOf" srcId="{FC4CA706-EAE5-4E43-9B10-546714F08221}" destId="{FD53B915-EE73-4442-9CA0-1A3B89BC4208}" srcOrd="1" destOrd="0" presId="urn:microsoft.com/office/officeart/2005/8/layout/process1"/>
    <dgm:cxn modelId="{1DA8738B-5C8C-464C-9D4C-48E8734D7ACB}" type="presParOf" srcId="{C100E569-3F3E-4C9F-AB6A-218CC7AE39B2}" destId="{47B2C280-CD11-4857-A76E-EE26E36E403C}" srcOrd="0" destOrd="0" presId="urn:microsoft.com/office/officeart/2005/8/layout/process1"/>
    <dgm:cxn modelId="{61BEA08D-2D01-44E4-8671-1D161FB07066}" type="presParOf" srcId="{C100E569-3F3E-4C9F-AB6A-218CC7AE39B2}" destId="{FB14DF75-7858-466F-B281-0DA0F68E55C2}" srcOrd="1" destOrd="0" presId="urn:microsoft.com/office/officeart/2005/8/layout/process1"/>
    <dgm:cxn modelId="{921B65E3-F50D-40F8-B545-0C62FB76D840}" type="presParOf" srcId="{FB14DF75-7858-466F-B281-0DA0F68E55C2}" destId="{FD53B915-EE73-4442-9CA0-1A3B89BC4208}" srcOrd="0" destOrd="0" presId="urn:microsoft.com/office/officeart/2005/8/layout/process1"/>
    <dgm:cxn modelId="{4AEDBCF7-4871-4D20-932C-5D7311E5571F}" type="presParOf" srcId="{C100E569-3F3E-4C9F-AB6A-218CC7AE39B2}" destId="{5AA828AB-78D1-4029-AA8C-AAF008273768}"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8A5CF29-3330-4D7D-9758-6C654DCDF77D}" type="doc">
      <dgm:prSet loTypeId="urn:microsoft.com/office/officeart/2005/8/layout/chevron1" loCatId="process" qsTypeId="urn:microsoft.com/office/officeart/2005/8/quickstyle/simple1" qsCatId="simple" csTypeId="urn:microsoft.com/office/officeart/2005/8/colors/accent1_2" csCatId="accent1" phldr="1"/>
      <dgm:spPr/>
      <dgm:t>
        <a:bodyPr/>
        <a:lstStyle/>
        <a:p>
          <a:endParaRPr lang="en-US"/>
        </a:p>
      </dgm:t>
    </dgm:pt>
    <dgm:pt modelId="{5F2AB002-F8EC-485D-87CC-723E5D65F9BC}">
      <dgm:prSet custT="1"/>
      <dgm:spPr/>
      <dgm:t>
        <a:bodyPr/>
        <a:lstStyle/>
        <a:p>
          <a:r>
            <a:rPr lang="en-US" sz="1800" dirty="0">
              <a:latin typeface="Times New Roman" panose="02020603050405020304" pitchFamily="18" charset="0"/>
              <a:cs typeface="Times New Roman" panose="02020603050405020304" pitchFamily="18" charset="0"/>
            </a:rPr>
            <a:t>Distribution and assessment plans for excellent international practices on electric motor awareness among customers and community participation to increase public attitudes and knowledge of electric motors (</a:t>
          </a:r>
          <a:r>
            <a:rPr lang="en-US" sz="1800" dirty="0" err="1">
              <a:latin typeface="Times New Roman" panose="02020603050405020304" pitchFamily="18" charset="0"/>
              <a:cs typeface="Times New Roman" panose="02020603050405020304" pitchFamily="18" charset="0"/>
            </a:rPr>
            <a:t>Borozan</a:t>
          </a:r>
          <a:r>
            <a:rPr lang="en-US" sz="1800" dirty="0">
              <a:latin typeface="Times New Roman" panose="02020603050405020304" pitchFamily="18" charset="0"/>
              <a:cs typeface="Times New Roman" panose="02020603050405020304" pitchFamily="18" charset="0"/>
            </a:rPr>
            <a:t> et al., 2022).</a:t>
          </a:r>
        </a:p>
      </dgm:t>
    </dgm:pt>
    <dgm:pt modelId="{E2E02760-7E4A-4F57-BAFF-C198FCFD859F}" type="parTrans" cxnId="{5D4DF9CB-2DCB-4188-8137-0B3DB2800037}">
      <dgm:prSet/>
      <dgm:spPr/>
      <dgm:t>
        <a:bodyPr/>
        <a:lstStyle/>
        <a:p>
          <a:endParaRPr lang="en-US"/>
        </a:p>
      </dgm:t>
    </dgm:pt>
    <dgm:pt modelId="{B81172CF-E890-4A64-9590-40A02D55B233}" type="sibTrans" cxnId="{5D4DF9CB-2DCB-4188-8137-0B3DB2800037}">
      <dgm:prSet/>
      <dgm:spPr/>
      <dgm:t>
        <a:bodyPr/>
        <a:lstStyle/>
        <a:p>
          <a:endParaRPr lang="en-US"/>
        </a:p>
      </dgm:t>
    </dgm:pt>
    <dgm:pt modelId="{365717BA-B8FA-4659-8BD4-93A81369F6AF}">
      <dgm:prSet custT="1"/>
      <dgm:spPr/>
      <dgm:t>
        <a:bodyPr/>
        <a:lstStyle/>
        <a:p>
          <a:r>
            <a:rPr lang="en-US" sz="1800" dirty="0"/>
            <a:t>The Mayor of London's Delivery Plan should indicate that a range of commercial and non-financial incentives, charging infrastructure development, high model availability, and initiatives to enhance consumer knowledge and comprehension are all crucial to the growth of the market for electric cars (</a:t>
          </a:r>
          <a:r>
            <a:rPr lang="en-US" sz="1800" dirty="0" err="1"/>
            <a:t>Chakrabart</a:t>
          </a:r>
          <a:r>
            <a:rPr lang="en-US" sz="1800" dirty="0"/>
            <a:t> et al., 2019).</a:t>
          </a:r>
        </a:p>
      </dgm:t>
    </dgm:pt>
    <dgm:pt modelId="{0C1D7297-5596-4C42-9694-1785E70C2048}" type="parTrans" cxnId="{F95022D4-E84C-4EE2-AF3A-1852C0D26A62}">
      <dgm:prSet/>
      <dgm:spPr/>
      <dgm:t>
        <a:bodyPr/>
        <a:lstStyle/>
        <a:p>
          <a:endParaRPr lang="en-US"/>
        </a:p>
      </dgm:t>
    </dgm:pt>
    <dgm:pt modelId="{880877FD-350B-4506-B81C-9023647A4D45}" type="sibTrans" cxnId="{F95022D4-E84C-4EE2-AF3A-1852C0D26A62}">
      <dgm:prSet/>
      <dgm:spPr/>
      <dgm:t>
        <a:bodyPr/>
        <a:lstStyle/>
        <a:p>
          <a:endParaRPr lang="en-US"/>
        </a:p>
      </dgm:t>
    </dgm:pt>
    <dgm:pt modelId="{0AAA681C-9AB5-4088-B871-FD7789CEC1AB}" type="pres">
      <dgm:prSet presAssocID="{38A5CF29-3330-4D7D-9758-6C654DCDF77D}" presName="Name0" presStyleCnt="0">
        <dgm:presLayoutVars>
          <dgm:dir/>
          <dgm:animLvl val="lvl"/>
          <dgm:resizeHandles val="exact"/>
        </dgm:presLayoutVars>
      </dgm:prSet>
      <dgm:spPr/>
    </dgm:pt>
    <dgm:pt modelId="{DCA27D58-2183-48AB-B43E-2EA6B1A2397C}" type="pres">
      <dgm:prSet presAssocID="{5F2AB002-F8EC-485D-87CC-723E5D65F9BC}" presName="parTxOnly" presStyleLbl="node1" presStyleIdx="0" presStyleCnt="2" custScaleY="122972">
        <dgm:presLayoutVars>
          <dgm:chMax val="0"/>
          <dgm:chPref val="0"/>
          <dgm:bulletEnabled val="1"/>
        </dgm:presLayoutVars>
      </dgm:prSet>
      <dgm:spPr/>
    </dgm:pt>
    <dgm:pt modelId="{1C822F5C-BC44-4DFB-9388-800C16ECB309}" type="pres">
      <dgm:prSet presAssocID="{B81172CF-E890-4A64-9590-40A02D55B233}" presName="parTxOnlySpace" presStyleCnt="0"/>
      <dgm:spPr/>
    </dgm:pt>
    <dgm:pt modelId="{320D2F1D-20F6-423D-8B7A-D08D8F7E03C0}" type="pres">
      <dgm:prSet presAssocID="{365717BA-B8FA-4659-8BD4-93A81369F6AF}" presName="parTxOnly" presStyleLbl="node1" presStyleIdx="1" presStyleCnt="2" custScaleX="109458" custScaleY="124960">
        <dgm:presLayoutVars>
          <dgm:chMax val="0"/>
          <dgm:chPref val="0"/>
          <dgm:bulletEnabled val="1"/>
        </dgm:presLayoutVars>
      </dgm:prSet>
      <dgm:spPr/>
    </dgm:pt>
  </dgm:ptLst>
  <dgm:cxnLst>
    <dgm:cxn modelId="{749ED378-868F-4D93-BBFE-37EA353E61B0}" type="presOf" srcId="{38A5CF29-3330-4D7D-9758-6C654DCDF77D}" destId="{0AAA681C-9AB5-4088-B871-FD7789CEC1AB}" srcOrd="0" destOrd="0" presId="urn:microsoft.com/office/officeart/2005/8/layout/chevron1"/>
    <dgm:cxn modelId="{E1E7EFB3-6AC2-459A-8DE9-683583E6EE1B}" type="presOf" srcId="{365717BA-B8FA-4659-8BD4-93A81369F6AF}" destId="{320D2F1D-20F6-423D-8B7A-D08D8F7E03C0}" srcOrd="0" destOrd="0" presId="urn:microsoft.com/office/officeart/2005/8/layout/chevron1"/>
    <dgm:cxn modelId="{5D4DF9CB-2DCB-4188-8137-0B3DB2800037}" srcId="{38A5CF29-3330-4D7D-9758-6C654DCDF77D}" destId="{5F2AB002-F8EC-485D-87CC-723E5D65F9BC}" srcOrd="0" destOrd="0" parTransId="{E2E02760-7E4A-4F57-BAFF-C198FCFD859F}" sibTransId="{B81172CF-E890-4A64-9590-40A02D55B233}"/>
    <dgm:cxn modelId="{F95022D4-E84C-4EE2-AF3A-1852C0D26A62}" srcId="{38A5CF29-3330-4D7D-9758-6C654DCDF77D}" destId="{365717BA-B8FA-4659-8BD4-93A81369F6AF}" srcOrd="1" destOrd="0" parTransId="{0C1D7297-5596-4C42-9694-1785E70C2048}" sibTransId="{880877FD-350B-4506-B81C-9023647A4D45}"/>
    <dgm:cxn modelId="{08885EFB-07AF-4004-B039-1F2AD866E4E9}" type="presOf" srcId="{5F2AB002-F8EC-485D-87CC-723E5D65F9BC}" destId="{DCA27D58-2183-48AB-B43E-2EA6B1A2397C}" srcOrd="0" destOrd="0" presId="urn:microsoft.com/office/officeart/2005/8/layout/chevron1"/>
    <dgm:cxn modelId="{CEE36BEF-67B7-44E6-96AE-7A439C0E8952}" type="presParOf" srcId="{0AAA681C-9AB5-4088-B871-FD7789CEC1AB}" destId="{DCA27D58-2183-48AB-B43E-2EA6B1A2397C}" srcOrd="0" destOrd="0" presId="urn:microsoft.com/office/officeart/2005/8/layout/chevron1"/>
    <dgm:cxn modelId="{EB8E12CF-9799-4EEC-A08A-60A752EB43C8}" type="presParOf" srcId="{0AAA681C-9AB5-4088-B871-FD7789CEC1AB}" destId="{1C822F5C-BC44-4DFB-9388-800C16ECB309}" srcOrd="1" destOrd="0" presId="urn:microsoft.com/office/officeart/2005/8/layout/chevron1"/>
    <dgm:cxn modelId="{7073E279-B36B-4085-98F0-C86F394EE793}" type="presParOf" srcId="{0AAA681C-9AB5-4088-B871-FD7789CEC1AB}" destId="{320D2F1D-20F6-423D-8B7A-D08D8F7E03C0}" srcOrd="2"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9898267-2D1C-4E34-8675-59D6955411B4}" type="doc">
      <dgm:prSet loTypeId="urn:microsoft.com/office/officeart/2005/8/layout/chevron1" loCatId="process" qsTypeId="urn:microsoft.com/office/officeart/2005/8/quickstyle/simple1" qsCatId="simple" csTypeId="urn:microsoft.com/office/officeart/2005/8/colors/accent1_2" csCatId="accent1" phldr="1"/>
      <dgm:spPr/>
      <dgm:t>
        <a:bodyPr/>
        <a:lstStyle/>
        <a:p>
          <a:endParaRPr lang="en-US"/>
        </a:p>
      </dgm:t>
    </dgm:pt>
    <dgm:pt modelId="{C4F3F779-C079-4010-AD33-35FD3CF6F44B}">
      <dgm:prSet custT="1"/>
      <dgm:spPr/>
      <dgm:t>
        <a:bodyPr/>
        <a:lstStyle/>
        <a:p>
          <a:r>
            <a:rPr lang="en-US" sz="1800" dirty="0" err="1"/>
            <a:t>TfL</a:t>
          </a:r>
          <a:r>
            <a:rPr lang="en-US" sz="1800" dirty="0"/>
            <a:t> operations touch millions of lives and with a safer environment. With record passenger demand, a challenging stakeholder environment, a huge investment cohort, huge technology systems development, and over 28,000 employees equipped with significant efficiencies to deliver the widening scope of change has transformed the entire operating model, roles, processes and use of technology as well as introducing all night running at weekends, an extensive change management approach becomes essential.  </a:t>
          </a:r>
        </a:p>
        <a:p>
          <a:r>
            <a:rPr lang="en-US" sz="1800" dirty="0"/>
            <a:t>Other change programs highlighted included reliability improvement, capability development for managers and teams, the transformation of the Finance function, and a range of IT projects. </a:t>
          </a:r>
        </a:p>
        <a:p>
          <a:r>
            <a:rPr lang="en-US" sz="1800" dirty="0">
              <a:latin typeface="Times New Roman" panose="02020603050405020304" pitchFamily="18" charset="0"/>
              <a:cs typeface="Times New Roman" panose="02020603050405020304" pitchFamily="18" charset="0"/>
            </a:rPr>
            <a:t>In addition to saving the government money, the mayor of London's proposal for electric infrastructure may also encourage a business strategy for charging infrastructure. </a:t>
          </a:r>
        </a:p>
        <a:p>
          <a:r>
            <a:rPr lang="en-US" sz="1800" dirty="0"/>
            <a:t>As a creative means of finance, the Mayor of London's EV infrastructure has proven to be quite beneficial.</a:t>
          </a:r>
          <a:r>
            <a:rPr lang="en-US" sz="1800" dirty="0">
              <a:latin typeface="Times New Roman" panose="02020603050405020304" pitchFamily="18" charset="0"/>
              <a:cs typeface="Times New Roman" panose="02020603050405020304" pitchFamily="18" charset="0"/>
            </a:rPr>
            <a:t> </a:t>
          </a:r>
        </a:p>
      </dgm:t>
    </dgm:pt>
    <dgm:pt modelId="{DC429D5F-3C2B-4400-928B-DF6400A66FEB}" type="parTrans" cxnId="{257BEDAE-45BE-4CB4-A8CC-CC13C8DBD20B}">
      <dgm:prSet/>
      <dgm:spPr/>
      <dgm:t>
        <a:bodyPr/>
        <a:lstStyle/>
        <a:p>
          <a:endParaRPr lang="en-US"/>
        </a:p>
      </dgm:t>
    </dgm:pt>
    <dgm:pt modelId="{3376DE81-E47A-4393-B157-569C07D72B21}" type="sibTrans" cxnId="{257BEDAE-45BE-4CB4-A8CC-CC13C8DBD20B}">
      <dgm:prSet/>
      <dgm:spPr/>
      <dgm:t>
        <a:bodyPr/>
        <a:lstStyle/>
        <a:p>
          <a:endParaRPr lang="en-US"/>
        </a:p>
      </dgm:t>
    </dgm:pt>
    <dgm:pt modelId="{FBC5F92C-232C-4DD7-B862-9E6572731B75}" type="pres">
      <dgm:prSet presAssocID="{69898267-2D1C-4E34-8675-59D6955411B4}" presName="Name0" presStyleCnt="0">
        <dgm:presLayoutVars>
          <dgm:dir/>
          <dgm:animLvl val="lvl"/>
          <dgm:resizeHandles val="exact"/>
        </dgm:presLayoutVars>
      </dgm:prSet>
      <dgm:spPr/>
    </dgm:pt>
    <dgm:pt modelId="{C0B4D5AD-0F4A-49AD-AC10-241A17E2F13E}" type="pres">
      <dgm:prSet presAssocID="{C4F3F779-C079-4010-AD33-35FD3CF6F44B}" presName="parTxOnly" presStyleLbl="node1" presStyleIdx="0" presStyleCnt="1" custScaleX="131157" custScaleY="142788">
        <dgm:presLayoutVars>
          <dgm:chMax val="0"/>
          <dgm:chPref val="0"/>
          <dgm:bulletEnabled val="1"/>
        </dgm:presLayoutVars>
      </dgm:prSet>
      <dgm:spPr/>
    </dgm:pt>
  </dgm:ptLst>
  <dgm:cxnLst>
    <dgm:cxn modelId="{257BEDAE-45BE-4CB4-A8CC-CC13C8DBD20B}" srcId="{69898267-2D1C-4E34-8675-59D6955411B4}" destId="{C4F3F779-C079-4010-AD33-35FD3CF6F44B}" srcOrd="0" destOrd="0" parTransId="{DC429D5F-3C2B-4400-928B-DF6400A66FEB}" sibTransId="{3376DE81-E47A-4393-B157-569C07D72B21}"/>
    <dgm:cxn modelId="{33511AC1-EB4C-4604-8B2F-58F9DFFFD5A1}" type="presOf" srcId="{69898267-2D1C-4E34-8675-59D6955411B4}" destId="{FBC5F92C-232C-4DD7-B862-9E6572731B75}" srcOrd="0" destOrd="0" presId="urn:microsoft.com/office/officeart/2005/8/layout/chevron1"/>
    <dgm:cxn modelId="{2B1151F6-9D7A-4914-BD44-6C7D2D992EF6}" type="presOf" srcId="{C4F3F779-C079-4010-AD33-35FD3CF6F44B}" destId="{C0B4D5AD-0F4A-49AD-AC10-241A17E2F13E}" srcOrd="0" destOrd="0" presId="urn:microsoft.com/office/officeart/2005/8/layout/chevron1"/>
    <dgm:cxn modelId="{F50F1529-F23E-4362-8523-D5D4AA3D5329}" type="presParOf" srcId="{FBC5F92C-232C-4DD7-B862-9E6572731B75}" destId="{C0B4D5AD-0F4A-49AD-AC10-241A17E2F13E}" srcOrd="0"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431BF3-5764-4A3D-BFF1-31172ED20333}">
      <dsp:nvSpPr>
        <dsp:cNvPr id="0" name=""/>
        <dsp:cNvSpPr/>
      </dsp:nvSpPr>
      <dsp:spPr>
        <a:xfrm>
          <a:off x="677" y="423905"/>
          <a:ext cx="5434877" cy="2770711"/>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baseline="0" dirty="0">
              <a:latin typeface="Times New Roman" panose="02020603050405020304" pitchFamily="18" charset="0"/>
              <a:cs typeface="Times New Roman" panose="02020603050405020304" pitchFamily="18" charset="0"/>
            </a:rPr>
            <a:t>A charge point approach would involve the improvement of existing properties, highways, and infrastructures for charging stations, which Mayor has little authority to implement (Santos and </a:t>
          </a:r>
          <a:r>
            <a:rPr lang="en-US" sz="1400" kern="1200" baseline="0" dirty="0" err="1">
              <a:latin typeface="Times New Roman" panose="02020603050405020304" pitchFamily="18" charset="0"/>
              <a:cs typeface="Times New Roman" panose="02020603050405020304" pitchFamily="18" charset="0"/>
            </a:rPr>
            <a:t>Rembalski</a:t>
          </a:r>
          <a:r>
            <a:rPr lang="en-US" sz="1400" kern="1200" baseline="0" dirty="0">
              <a:latin typeface="Times New Roman" panose="02020603050405020304" pitchFamily="18" charset="0"/>
              <a:cs typeface="Times New Roman" panose="02020603050405020304" pitchFamily="18" charset="0"/>
            </a:rPr>
            <a:t>, 2021). For example, the SWOT analysis tool has been used to strengthen collaboration with the state authority which empowers GLA to scale certain boundaries that may offer the tools to implement these.  </a:t>
          </a:r>
        </a:p>
        <a:p>
          <a:pPr marL="0" lvl="0" indent="0" algn="ctr" defTabSz="622300">
            <a:lnSpc>
              <a:spcPct val="90000"/>
            </a:lnSpc>
            <a:spcBef>
              <a:spcPct val="0"/>
            </a:spcBef>
            <a:spcAft>
              <a:spcPct val="35000"/>
            </a:spcAft>
            <a:buNone/>
          </a:pPr>
          <a:endParaRPr lang="en-US" sz="1400" kern="1200" baseline="0" dirty="0">
            <a:latin typeface="Times New Roman" panose="02020603050405020304" pitchFamily="18" charset="0"/>
            <a:cs typeface="Times New Roman" panose="02020603050405020304" pitchFamily="18" charset="0"/>
          </a:endParaRPr>
        </a:p>
      </dsp:txBody>
      <dsp:txXfrm>
        <a:off x="1386033" y="423905"/>
        <a:ext cx="2664166" cy="2770711"/>
      </dsp:txXfrm>
    </dsp:sp>
    <dsp:sp modelId="{16B0A5BD-A5F3-40EA-B413-9B7253322460}">
      <dsp:nvSpPr>
        <dsp:cNvPr id="0" name=""/>
        <dsp:cNvSpPr/>
      </dsp:nvSpPr>
      <dsp:spPr>
        <a:xfrm>
          <a:off x="4941738" y="486068"/>
          <a:ext cx="5146943" cy="2569577"/>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baseline="0" dirty="0">
              <a:latin typeface="Times New Roman" panose="02020603050405020304" pitchFamily="18" charset="0"/>
              <a:cs typeface="Times New Roman" panose="02020603050405020304" pitchFamily="18" charset="0"/>
            </a:rPr>
            <a:t>An elected mayor may also enact laws that support these plans. For example, the mayor enacted and implemented congestion charging and </a:t>
          </a:r>
          <a:r>
            <a:rPr lang="en-US" sz="1400" kern="1200" baseline="0" dirty="0" err="1">
              <a:latin typeface="Times New Roman" panose="02020603050405020304" pitchFamily="18" charset="0"/>
              <a:cs typeface="Times New Roman" panose="02020603050405020304" pitchFamily="18" charset="0"/>
            </a:rPr>
            <a:t>Ulez</a:t>
          </a:r>
          <a:r>
            <a:rPr lang="en-US" sz="1400" kern="1200" baseline="0" dirty="0">
              <a:latin typeface="Times New Roman" panose="02020603050405020304" pitchFamily="18" charset="0"/>
              <a:cs typeface="Times New Roman" panose="02020603050405020304" pitchFamily="18" charset="0"/>
            </a:rPr>
            <a:t> laws and plan to phase out the combustible gasoline vehicles by 2030, offer charging stations including hydrogen refueling stations, and increase the Automation and Electric Vehicles Act has yet to be tested.</a:t>
          </a:r>
        </a:p>
      </dsp:txBody>
      <dsp:txXfrm>
        <a:off x="6226527" y="486068"/>
        <a:ext cx="2577366" cy="25695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582FA7-23F6-48E6-8CC1-E3C6E00AD440}">
      <dsp:nvSpPr>
        <dsp:cNvPr id="0" name=""/>
        <dsp:cNvSpPr/>
      </dsp:nvSpPr>
      <dsp:spPr>
        <a:xfrm>
          <a:off x="187127" y="0"/>
          <a:ext cx="4392401" cy="1695466"/>
        </a:xfrm>
        <a:prstGeom prst="chevron">
          <a:avLst>
            <a:gd name="adj" fmla="val 4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985CA7-6F3C-4EDC-9CD0-C0D4BF8F5FB4}">
      <dsp:nvSpPr>
        <dsp:cNvPr id="0" name=""/>
        <dsp:cNvSpPr/>
      </dsp:nvSpPr>
      <dsp:spPr>
        <a:xfrm>
          <a:off x="684667" y="744355"/>
          <a:ext cx="3709138" cy="354171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US" sz="2300" kern="1200" dirty="0"/>
            <a:t>Electric vehicle charging facilities in residential construction must supply 20% "active" and 80% "passive," according to the proposed London Plan. 13 options for charging electric vehicles (</a:t>
          </a:r>
          <a:r>
            <a:rPr lang="en-US" sz="2300" kern="1200" dirty="0" err="1"/>
            <a:t>Morganti</a:t>
          </a:r>
          <a:r>
            <a:rPr lang="en-US" sz="2300" kern="1200" dirty="0"/>
            <a:t> and Browne, 2018)</a:t>
          </a:r>
        </a:p>
      </dsp:txBody>
      <dsp:txXfrm>
        <a:off x="788400" y="848088"/>
        <a:ext cx="3501672" cy="3334245"/>
      </dsp:txXfrm>
    </dsp:sp>
    <dsp:sp modelId="{919A82E3-A6B8-4413-A104-F47680ACFAFB}">
      <dsp:nvSpPr>
        <dsp:cNvPr id="0" name=""/>
        <dsp:cNvSpPr/>
      </dsp:nvSpPr>
      <dsp:spPr>
        <a:xfrm>
          <a:off x="5107065" y="149537"/>
          <a:ext cx="4392401" cy="1695466"/>
        </a:xfrm>
        <a:prstGeom prst="chevron">
          <a:avLst>
            <a:gd name="adj" fmla="val 4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F4D2048-AE78-439F-8D43-658D3998CEC1}">
      <dsp:nvSpPr>
        <dsp:cNvPr id="0" name=""/>
        <dsp:cNvSpPr/>
      </dsp:nvSpPr>
      <dsp:spPr>
        <a:xfrm>
          <a:off x="5672834" y="684607"/>
          <a:ext cx="3709138" cy="360145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US" sz="2300" kern="1200" dirty="0"/>
            <a:t>Fueling stations, whether new or repurposed, must provide quick charging stations or hydrogen refueling stations (</a:t>
          </a:r>
          <a:r>
            <a:rPr lang="en-US" sz="2300" kern="1200" dirty="0" err="1"/>
            <a:t>Borozan</a:t>
          </a:r>
          <a:r>
            <a:rPr lang="en-US" sz="2300" kern="1200" dirty="0"/>
            <a:t> et al., 2022). </a:t>
          </a:r>
        </a:p>
      </dsp:txBody>
      <dsp:txXfrm>
        <a:off x="5778317" y="790090"/>
        <a:ext cx="3498172" cy="33904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52AFD-A284-40EA-BC4B-1FF4637664DD}">
      <dsp:nvSpPr>
        <dsp:cNvPr id="0" name=""/>
        <dsp:cNvSpPr/>
      </dsp:nvSpPr>
      <dsp:spPr>
        <a:xfrm>
          <a:off x="1391179" y="0"/>
          <a:ext cx="4936156" cy="4936156"/>
        </a:xfrm>
        <a:prstGeom prst="triangl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DBE991-EFC0-4303-A8AC-B4F1DA2F047C}">
      <dsp:nvSpPr>
        <dsp:cNvPr id="0" name=""/>
        <dsp:cNvSpPr/>
      </dsp:nvSpPr>
      <dsp:spPr>
        <a:xfrm>
          <a:off x="2102570" y="222886"/>
          <a:ext cx="7110616" cy="1751009"/>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The Mayor of London plans to implement ULEZ (Ultra Low Emission Zone) in central London to encourage the use of cleaner cars, such as electric vehicles (Pickett et al., 2021). The reason for charging is to cut down on CO2 emissions and reduce congestion which causes emissions. For example, a 2000 diesel vehicle is known to produce double of CO2 emission than a 2018 diesel vehicle of the same make and model which is why the late model diesel vehicles are not charged </a:t>
          </a:r>
        </a:p>
      </dsp:txBody>
      <dsp:txXfrm>
        <a:off x="2188047" y="308363"/>
        <a:ext cx="6939662" cy="1580055"/>
      </dsp:txXfrm>
    </dsp:sp>
    <dsp:sp modelId="{D0BE4224-53E5-4EF9-A4CC-122A2A6201D7}">
      <dsp:nvSpPr>
        <dsp:cNvPr id="0" name=""/>
        <dsp:cNvSpPr/>
      </dsp:nvSpPr>
      <dsp:spPr>
        <a:xfrm>
          <a:off x="1738662" y="2707214"/>
          <a:ext cx="7449691" cy="1977844"/>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From a theoretical perspective, the "Mayor of London's EV Infrastructure" scenario undergoes periodic technological commercialization through </a:t>
          </a:r>
          <a:r>
            <a:rPr lang="en-US" sz="1800" kern="1200" dirty="0" err="1"/>
            <a:t>TfL</a:t>
          </a:r>
          <a:r>
            <a:rPr lang="en-US" sz="1800" kern="1200" dirty="0"/>
            <a:t>. If the Mayor’s business does not keep abreast of new advances, it runs the risk of losing market share (Pickett et al., 2021). Both the congestion and</a:t>
          </a:r>
          <a:r>
            <a:rPr lang="en-US" sz="1800" kern="1200" dirty="0">
              <a:latin typeface="Times New Roman" panose="02020603050405020304" pitchFamily="18" charset="0"/>
              <a:cs typeface="Times New Roman" panose="02020603050405020304" pitchFamily="18" charset="0"/>
            </a:rPr>
            <a:t> Low Emission Zone have been given serious public attention, expanding </a:t>
          </a:r>
          <a:r>
            <a:rPr lang="en-US" sz="1800" kern="1200" dirty="0" err="1">
              <a:latin typeface="Times New Roman" panose="02020603050405020304" pitchFamily="18" charset="0"/>
              <a:cs typeface="Times New Roman" panose="02020603050405020304" pitchFamily="18" charset="0"/>
            </a:rPr>
            <a:t>Ulez</a:t>
          </a:r>
          <a:r>
            <a:rPr lang="en-US" sz="1800" kern="1200" dirty="0">
              <a:latin typeface="Times New Roman" panose="02020603050405020304" pitchFamily="18" charset="0"/>
              <a:cs typeface="Times New Roman" panose="02020603050405020304" pitchFamily="18" charset="0"/>
            </a:rPr>
            <a:t> to include the city </a:t>
          </a:r>
          <a:r>
            <a:rPr lang="en-US" sz="1800" kern="1200" dirty="0" err="1">
              <a:latin typeface="Times New Roman" panose="02020603050405020304" pitchFamily="18" charset="0"/>
              <a:cs typeface="Times New Roman" panose="02020603050405020304" pitchFamily="18" charset="0"/>
            </a:rPr>
            <a:t>neighbourhood</a:t>
          </a:r>
          <a:r>
            <a:rPr lang="en-US" sz="1800" kern="1200" dirty="0">
              <a:latin typeface="Times New Roman" panose="02020603050405020304" pitchFamily="18" charset="0"/>
              <a:cs typeface="Times New Roman" panose="02020603050405020304" pitchFamily="18" charset="0"/>
            </a:rPr>
            <a:t> within the South Circular road so that unqualified vehicles pay £12.50 to access those parts of London.  </a:t>
          </a:r>
        </a:p>
      </dsp:txBody>
      <dsp:txXfrm>
        <a:off x="1835212" y="2803764"/>
        <a:ext cx="7256591" cy="17847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9A14E4-4B72-4E15-95AC-3BF999525131}">
      <dsp:nvSpPr>
        <dsp:cNvPr id="0" name=""/>
        <dsp:cNvSpPr/>
      </dsp:nvSpPr>
      <dsp:spPr>
        <a:xfrm>
          <a:off x="0" y="1062514"/>
          <a:ext cx="9905999" cy="1416685"/>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D3A963-B4B3-4637-AEFD-E3EE15CFFD08}">
      <dsp:nvSpPr>
        <dsp:cNvPr id="0" name=""/>
        <dsp:cNvSpPr/>
      </dsp:nvSpPr>
      <dsp:spPr>
        <a:xfrm>
          <a:off x="108" y="0"/>
          <a:ext cx="4348868" cy="14166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Customers' perspectives on sustainable consumption may be linked to their behaviour, according to recent study, however, some research studies reported that the impact of culture on sustainable consumption via moral appraisal cannot be overemphasized (Hall and </a:t>
          </a:r>
          <a:r>
            <a:rPr lang="en-US" sz="2000" kern="1200" dirty="0" err="1">
              <a:latin typeface="Times New Roman" panose="02020603050405020304" pitchFamily="18" charset="0"/>
              <a:cs typeface="Times New Roman" panose="02020603050405020304" pitchFamily="18" charset="0"/>
            </a:rPr>
            <a:t>Lutsey</a:t>
          </a:r>
          <a:r>
            <a:rPr lang="en-US" sz="2000" kern="1200" dirty="0">
              <a:latin typeface="Times New Roman" panose="02020603050405020304" pitchFamily="18" charset="0"/>
              <a:cs typeface="Times New Roman" panose="02020603050405020304" pitchFamily="18" charset="0"/>
            </a:rPr>
            <a:t> 2020).</a:t>
          </a:r>
        </a:p>
      </dsp:txBody>
      <dsp:txXfrm>
        <a:off x="108" y="0"/>
        <a:ext cx="4348868" cy="1416685"/>
      </dsp:txXfrm>
    </dsp:sp>
    <dsp:sp modelId="{FA476FE2-CEBE-40B9-96CA-46965D82F0DF}">
      <dsp:nvSpPr>
        <dsp:cNvPr id="0" name=""/>
        <dsp:cNvSpPr/>
      </dsp:nvSpPr>
      <dsp:spPr>
        <a:xfrm>
          <a:off x="1997457" y="1593771"/>
          <a:ext cx="354171" cy="354171"/>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1FEDBA-2498-4DF2-A0F5-79EC45A0C115}">
      <dsp:nvSpPr>
        <dsp:cNvPr id="0" name=""/>
        <dsp:cNvSpPr/>
      </dsp:nvSpPr>
      <dsp:spPr>
        <a:xfrm>
          <a:off x="4566421" y="2125028"/>
          <a:ext cx="4348868" cy="14166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For example, cultural values may have a significant effect on consumer behaviour, these influences are generally indirect and occur via specific mediating processes (</a:t>
          </a:r>
          <a:r>
            <a:rPr lang="en-US" sz="2000" kern="1200" dirty="0" err="1">
              <a:latin typeface="Times New Roman" panose="02020603050405020304" pitchFamily="18" charset="0"/>
              <a:cs typeface="Times New Roman" panose="02020603050405020304" pitchFamily="18" charset="0"/>
            </a:rPr>
            <a:t>Schwanen</a:t>
          </a:r>
          <a:r>
            <a:rPr lang="en-US" sz="2000" kern="1200" dirty="0">
              <a:latin typeface="Times New Roman" panose="02020603050405020304" pitchFamily="18" charset="0"/>
              <a:cs typeface="Times New Roman" panose="02020603050405020304" pitchFamily="18" charset="0"/>
            </a:rPr>
            <a:t>, 2020).</a:t>
          </a:r>
        </a:p>
      </dsp:txBody>
      <dsp:txXfrm>
        <a:off x="4566421" y="2125028"/>
        <a:ext cx="4348868" cy="1416685"/>
      </dsp:txXfrm>
    </dsp:sp>
    <dsp:sp modelId="{EE3A1EE0-25D6-44C9-98C2-C3B78E39A513}">
      <dsp:nvSpPr>
        <dsp:cNvPr id="0" name=""/>
        <dsp:cNvSpPr/>
      </dsp:nvSpPr>
      <dsp:spPr>
        <a:xfrm>
          <a:off x="6563770" y="1593771"/>
          <a:ext cx="354171" cy="354171"/>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B2C280-CD11-4857-A76E-EE26E36E403C}">
      <dsp:nvSpPr>
        <dsp:cNvPr id="0" name=""/>
        <dsp:cNvSpPr/>
      </dsp:nvSpPr>
      <dsp:spPr>
        <a:xfrm>
          <a:off x="1934" y="10908"/>
          <a:ext cx="4125887" cy="351989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When applied to London's Mayor Sadiq Khan's EV infrastructure, the researcher's original ideas on the theory of transformative leadership were examined (Nicholas and </a:t>
          </a:r>
          <a:r>
            <a:rPr lang="en-US" sz="2000" kern="1200" dirty="0" err="1">
              <a:latin typeface="Times New Roman" panose="02020603050405020304" pitchFamily="18" charset="0"/>
              <a:cs typeface="Times New Roman" panose="02020603050405020304" pitchFamily="18" charset="0"/>
            </a:rPr>
            <a:t>Lutsey</a:t>
          </a:r>
          <a:r>
            <a:rPr lang="en-US" sz="2000" kern="1200" dirty="0">
              <a:latin typeface="Times New Roman" panose="02020603050405020304" pitchFamily="18" charset="0"/>
              <a:cs typeface="Times New Roman" panose="02020603050405020304" pitchFamily="18" charset="0"/>
            </a:rPr>
            <a:t>, 2020). </a:t>
          </a:r>
        </a:p>
      </dsp:txBody>
      <dsp:txXfrm>
        <a:off x="105028" y="114002"/>
        <a:ext cx="3919699" cy="3313709"/>
      </dsp:txXfrm>
    </dsp:sp>
    <dsp:sp modelId="{FB14DF75-7858-466F-B281-0DA0F68E55C2}">
      <dsp:nvSpPr>
        <dsp:cNvPr id="0" name=""/>
        <dsp:cNvSpPr/>
      </dsp:nvSpPr>
      <dsp:spPr>
        <a:xfrm>
          <a:off x="4540410" y="1259246"/>
          <a:ext cx="874688" cy="102322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178050">
            <a:lnSpc>
              <a:spcPct val="90000"/>
            </a:lnSpc>
            <a:spcBef>
              <a:spcPct val="0"/>
            </a:spcBef>
            <a:spcAft>
              <a:spcPct val="35000"/>
            </a:spcAft>
            <a:buNone/>
          </a:pPr>
          <a:endParaRPr lang="en-US" sz="4900" kern="1200"/>
        </a:p>
      </dsp:txBody>
      <dsp:txXfrm>
        <a:off x="4540410" y="1463890"/>
        <a:ext cx="612282" cy="613932"/>
      </dsp:txXfrm>
    </dsp:sp>
    <dsp:sp modelId="{5AA828AB-78D1-4029-AA8C-AAF008273768}">
      <dsp:nvSpPr>
        <dsp:cNvPr id="0" name=""/>
        <dsp:cNvSpPr/>
      </dsp:nvSpPr>
      <dsp:spPr>
        <a:xfrm>
          <a:off x="5778176" y="10908"/>
          <a:ext cx="4125887" cy="351989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For example, a good number of adjustments have been made to lessen the adverse health and environmental effects of CO2 emissions in the atmosphere. As a first step, Change Management Drivers must pay closer attention to the tech. team's participation in order to ensure that crucial aspects from unidentified sectors are included in the Mayor of London's computational strategy. </a:t>
          </a:r>
        </a:p>
      </dsp:txBody>
      <dsp:txXfrm>
        <a:off x="5881270" y="114002"/>
        <a:ext cx="3919699" cy="33137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A27D58-2183-48AB-B43E-2EA6B1A2397C}">
      <dsp:nvSpPr>
        <dsp:cNvPr id="0" name=""/>
        <dsp:cNvSpPr/>
      </dsp:nvSpPr>
      <dsp:spPr>
        <a:xfrm>
          <a:off x="4080" y="539016"/>
          <a:ext cx="5364099" cy="2638536"/>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Distribution and assessment plans for excellent international practices on electric motor awareness among customers and community participation to increase public attitudes and knowledge of electric motors (</a:t>
          </a:r>
          <a:r>
            <a:rPr lang="en-US" sz="1800" kern="1200" dirty="0" err="1">
              <a:latin typeface="Times New Roman" panose="02020603050405020304" pitchFamily="18" charset="0"/>
              <a:cs typeface="Times New Roman" panose="02020603050405020304" pitchFamily="18" charset="0"/>
            </a:rPr>
            <a:t>Borozan</a:t>
          </a:r>
          <a:r>
            <a:rPr lang="en-US" sz="1800" kern="1200" dirty="0">
              <a:latin typeface="Times New Roman" panose="02020603050405020304" pitchFamily="18" charset="0"/>
              <a:cs typeface="Times New Roman" panose="02020603050405020304" pitchFamily="18" charset="0"/>
            </a:rPr>
            <a:t> et al., 2022).</a:t>
          </a:r>
        </a:p>
      </dsp:txBody>
      <dsp:txXfrm>
        <a:off x="1323348" y="539016"/>
        <a:ext cx="2725563" cy="2638536"/>
      </dsp:txXfrm>
    </dsp:sp>
    <dsp:sp modelId="{320D2F1D-20F6-423D-8B7A-D08D8F7E03C0}">
      <dsp:nvSpPr>
        <dsp:cNvPr id="0" name=""/>
        <dsp:cNvSpPr/>
      </dsp:nvSpPr>
      <dsp:spPr>
        <a:xfrm>
          <a:off x="4831770" y="517689"/>
          <a:ext cx="5871436" cy="2681191"/>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The Mayor of London's Delivery Plan should indicate that a range of commercial and non-financial incentives, charging infrastructure development, high model availability, and initiatives to enhance consumer knowledge and comprehension are all crucial to the growth of the market for electric cars (</a:t>
          </a:r>
          <a:r>
            <a:rPr lang="en-US" sz="1800" kern="1200" dirty="0" err="1"/>
            <a:t>Chakrabart</a:t>
          </a:r>
          <a:r>
            <a:rPr lang="en-US" sz="1800" kern="1200" dirty="0"/>
            <a:t> et al., 2019).</a:t>
          </a:r>
        </a:p>
      </dsp:txBody>
      <dsp:txXfrm>
        <a:off x="6172366" y="517689"/>
        <a:ext cx="3190245" cy="268119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B4D5AD-0F4A-49AD-AC10-241A17E2F13E}">
      <dsp:nvSpPr>
        <dsp:cNvPr id="0" name=""/>
        <dsp:cNvSpPr/>
      </dsp:nvSpPr>
      <dsp:spPr>
        <a:xfrm>
          <a:off x="5656" y="0"/>
          <a:ext cx="11866261" cy="4134693"/>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err="1"/>
            <a:t>TfL</a:t>
          </a:r>
          <a:r>
            <a:rPr lang="en-US" sz="1800" kern="1200" dirty="0"/>
            <a:t> operations touch millions of lives and with a safer environment. With record passenger demand, a challenging stakeholder environment, a huge investment cohort, huge technology systems development, and over 28,000 employees equipped with significant efficiencies to deliver the widening scope of change has transformed the entire operating model, roles, processes and use of technology as well as introducing all night running at weekends, an extensive change management approach becomes essential.  </a:t>
          </a:r>
        </a:p>
        <a:p>
          <a:pPr marL="0" lvl="0" indent="0" algn="ctr" defTabSz="800100">
            <a:lnSpc>
              <a:spcPct val="90000"/>
            </a:lnSpc>
            <a:spcBef>
              <a:spcPct val="0"/>
            </a:spcBef>
            <a:spcAft>
              <a:spcPct val="35000"/>
            </a:spcAft>
            <a:buNone/>
          </a:pPr>
          <a:r>
            <a:rPr lang="en-US" sz="1800" kern="1200" dirty="0"/>
            <a:t>Other change programs highlighted included reliability improvement, capability development for managers and teams, the transformation of the Finance function, and a range of IT projects. </a:t>
          </a:r>
        </a:p>
        <a:p>
          <a:pPr marL="0" lvl="0" indent="0" algn="ctr"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In addition to saving the government money, the mayor of London's proposal for electric infrastructure may also encourage a business strategy for charging infrastructure. </a:t>
          </a:r>
        </a:p>
        <a:p>
          <a:pPr marL="0" lvl="0" indent="0" algn="ctr" defTabSz="800100">
            <a:lnSpc>
              <a:spcPct val="90000"/>
            </a:lnSpc>
            <a:spcBef>
              <a:spcPct val="0"/>
            </a:spcBef>
            <a:spcAft>
              <a:spcPct val="35000"/>
            </a:spcAft>
            <a:buNone/>
          </a:pPr>
          <a:r>
            <a:rPr lang="en-US" sz="1800" kern="1200" dirty="0"/>
            <a:t>As a creative means of finance, the Mayor of London's EV infrastructure has proven to be quite beneficial.</a:t>
          </a:r>
          <a:r>
            <a:rPr lang="en-US" sz="1800" kern="1200" dirty="0">
              <a:latin typeface="Times New Roman" panose="02020603050405020304" pitchFamily="18" charset="0"/>
              <a:cs typeface="Times New Roman" panose="02020603050405020304" pitchFamily="18" charset="0"/>
            </a:rPr>
            <a:t> </a:t>
          </a:r>
        </a:p>
      </dsp:txBody>
      <dsp:txXfrm>
        <a:off x="2073003" y="0"/>
        <a:ext cx="7731568" cy="4134693"/>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9B3372-74CF-4E21-A4D4-286B22AA5A6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63762BE-D43C-49F5-99A5-BF49C695927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B85766F-5EC0-4797-B4D1-777FCB005B11}" type="datetimeFigureOut">
              <a:rPr lang="en-US" smtClean="0"/>
              <a:t>6/27/2022</a:t>
            </a:fld>
            <a:endParaRPr lang="en-US" dirty="0"/>
          </a:p>
        </p:txBody>
      </p:sp>
      <p:sp>
        <p:nvSpPr>
          <p:cNvPr id="4" name="Footer Placeholder 3">
            <a:extLst>
              <a:ext uri="{FF2B5EF4-FFF2-40B4-BE49-F238E27FC236}">
                <a16:creationId xmlns:a16="http://schemas.microsoft.com/office/drawing/2014/main" id="{1989E452-9BCA-4AF5-9A9C-233BF410EAA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6BF9F63-CE4F-44E2-A07D-7E654DE9F57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0AC76B-F5B1-4D6E-BACD-2A80744AC929}" type="slidenum">
              <a:rPr lang="en-US" smtClean="0"/>
              <a:t>‹#›</a:t>
            </a:fld>
            <a:endParaRPr lang="en-US" dirty="0"/>
          </a:p>
        </p:txBody>
      </p:sp>
    </p:spTree>
    <p:extLst>
      <p:ext uri="{BB962C8B-B14F-4D97-AF65-F5344CB8AC3E}">
        <p14:creationId xmlns:p14="http://schemas.microsoft.com/office/powerpoint/2010/main" val="32051452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B4B5EC-152C-4627-80C0-63B10D5574EF}" type="datetimeFigureOut">
              <a:rPr lang="en-US" smtClean="0"/>
              <a:t>6/24/2022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EEE60E-651F-40CC-AD73-C00F10CE42B6}" type="slidenum">
              <a:rPr lang="en-US" smtClean="0"/>
              <a:t>‹#›</a:t>
            </a:fld>
            <a:endParaRPr lang="en-US" dirty="0"/>
          </a:p>
        </p:txBody>
      </p:sp>
    </p:spTree>
    <p:extLst>
      <p:ext uri="{BB962C8B-B14F-4D97-AF65-F5344CB8AC3E}">
        <p14:creationId xmlns:p14="http://schemas.microsoft.com/office/powerpoint/2010/main" val="2025417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effectLst/>
                <a:latin typeface="Times New Roman" panose="02020603050405020304" pitchFamily="18" charset="0"/>
                <a:ea typeface="Calibri" panose="020F0502020204030204" pitchFamily="34" charset="0"/>
                <a:cs typeface="Arial" panose="020B0604020202020204" pitchFamily="34" charset="0"/>
              </a:rPr>
              <a:t>The roll-out of charge points in the Capital requires clear strategic oversight, in the same way as the planning of an urban bus network or congestion charge scheme. However, the Mayor has very limited powers to deliver on the strategy as it would require designating existing premises and highway for the provision of charge points (Santos and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Rembalski</a:t>
            </a:r>
            <a:r>
              <a:rPr lang="en-US" sz="1800" dirty="0">
                <a:effectLst/>
                <a:latin typeface="Times New Roman" panose="02020603050405020304" pitchFamily="18" charset="0"/>
                <a:ea typeface="Calibri" panose="020F0502020204030204" pitchFamily="34" charset="0"/>
                <a:cs typeface="Arial" panose="020B0604020202020204" pitchFamily="34" charset="0"/>
              </a:rPr>
              <a:t>, 2021). The exception is that an elected mayor can make a request to the Secretary of State to set regulations that require large fuel retailers to provide charge points, but this was only enabled in the 2018 Automated and Electric Vehicles Act and is yet to be tested. Otherwise, powers are broadly limited to the mayor’s spatial development strategy, the London Plan, which can only set requirements for new developments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Chakrabart</a:t>
            </a:r>
            <a:r>
              <a:rPr lang="en-US" sz="1800" dirty="0">
                <a:effectLst/>
                <a:latin typeface="Times New Roman" panose="02020603050405020304" pitchFamily="18" charset="0"/>
                <a:ea typeface="Calibri" panose="020F0502020204030204" pitchFamily="34" charset="0"/>
                <a:cs typeface="Arial" panose="020B0604020202020204" pitchFamily="34" charset="0"/>
              </a:rPr>
              <a:t> et al., 2019).</a:t>
            </a:r>
          </a:p>
        </p:txBody>
      </p:sp>
      <p:sp>
        <p:nvSpPr>
          <p:cNvPr id="4" name="Slide Number Placeholder 3"/>
          <p:cNvSpPr>
            <a:spLocks noGrp="1"/>
          </p:cNvSpPr>
          <p:nvPr>
            <p:ph type="sldNum" sz="quarter" idx="5"/>
          </p:nvPr>
        </p:nvSpPr>
        <p:spPr/>
        <p:txBody>
          <a:bodyPr/>
          <a:lstStyle/>
          <a:p>
            <a:fld id="{41EEE60E-651F-40CC-AD73-C00F10CE42B6}" type="slidenum">
              <a:rPr lang="en-US" smtClean="0"/>
              <a:t>7</a:t>
            </a:fld>
            <a:endParaRPr lang="en-US" dirty="0"/>
          </a:p>
        </p:txBody>
      </p:sp>
    </p:spTree>
    <p:extLst>
      <p:ext uri="{BB962C8B-B14F-4D97-AF65-F5344CB8AC3E}">
        <p14:creationId xmlns:p14="http://schemas.microsoft.com/office/powerpoint/2010/main" val="970959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effectLst/>
                <a:latin typeface="Times New Roman" panose="02020603050405020304" pitchFamily="18" charset="0"/>
                <a:ea typeface="Calibri" panose="020F0502020204030204" pitchFamily="34" charset="0"/>
                <a:cs typeface="Arial" panose="020B0604020202020204" pitchFamily="34" charset="0"/>
              </a:rPr>
              <a:t>The draft London Plan sets out requirements for EV charging facilities in residential development to provide 20 per cent ‘active’ and 80 per cent ‘passive’13 provision of electric charging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Morganti</a:t>
            </a:r>
            <a:r>
              <a:rPr lang="en-US" sz="1800" dirty="0">
                <a:effectLst/>
                <a:latin typeface="Times New Roman" panose="02020603050405020304" pitchFamily="18" charset="0"/>
                <a:ea typeface="Calibri" panose="020F0502020204030204" pitchFamily="34" charset="0"/>
                <a:cs typeface="Arial" panose="020B0604020202020204" pitchFamily="34" charset="0"/>
              </a:rPr>
              <a:t> and Browne, 2018). Retail car parks must provide rapid charge facilities, and operational parking must provide suitable charging infrastructure for EVs or other Ultra Low Emission Vehicles (ULEVs). New or re-provided petrol stations must provide rapid charge hubs or hydrogen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refuelling</a:t>
            </a:r>
            <a:r>
              <a:rPr lang="en-US" sz="1800" dirty="0">
                <a:effectLst/>
                <a:latin typeface="Times New Roman" panose="02020603050405020304" pitchFamily="18" charset="0"/>
                <a:ea typeface="Calibri" panose="020F0502020204030204" pitchFamily="34" charset="0"/>
                <a:cs typeface="Arial" panose="020B0604020202020204" pitchFamily="34" charset="0"/>
              </a:rPr>
              <a:t> facilities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Borozan</a:t>
            </a:r>
            <a:r>
              <a:rPr lang="en-US" sz="1800" dirty="0">
                <a:effectLst/>
                <a:latin typeface="Times New Roman" panose="02020603050405020304" pitchFamily="18" charset="0"/>
                <a:ea typeface="Calibri" panose="020F0502020204030204" pitchFamily="34" charset="0"/>
                <a:cs typeface="Arial" panose="020B0604020202020204" pitchFamily="34" charset="0"/>
              </a:rPr>
              <a:t> et al., 2022). </a:t>
            </a:r>
          </a:p>
        </p:txBody>
      </p:sp>
      <p:sp>
        <p:nvSpPr>
          <p:cNvPr id="4" name="Slide Number Placeholder 3"/>
          <p:cNvSpPr>
            <a:spLocks noGrp="1"/>
          </p:cNvSpPr>
          <p:nvPr>
            <p:ph type="sldNum" sz="quarter" idx="5"/>
          </p:nvPr>
        </p:nvSpPr>
        <p:spPr/>
        <p:txBody>
          <a:bodyPr/>
          <a:lstStyle/>
          <a:p>
            <a:fld id="{41EEE60E-651F-40CC-AD73-C00F10CE42B6}" type="slidenum">
              <a:rPr lang="en-US" smtClean="0"/>
              <a:t>8</a:t>
            </a:fld>
            <a:endParaRPr lang="en-US" dirty="0"/>
          </a:p>
        </p:txBody>
      </p:sp>
    </p:spTree>
    <p:extLst>
      <p:ext uri="{BB962C8B-B14F-4D97-AF65-F5344CB8AC3E}">
        <p14:creationId xmlns:p14="http://schemas.microsoft.com/office/powerpoint/2010/main" val="21436200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effectLst/>
                <a:latin typeface="Times New Roman" panose="02020603050405020304" pitchFamily="18" charset="0"/>
                <a:ea typeface="Calibri" panose="020F0502020204030204" pitchFamily="34" charset="0"/>
                <a:cs typeface="Arial" panose="020B0604020202020204" pitchFamily="34" charset="0"/>
              </a:rPr>
              <a:t>Further specific supporting policies by the Mayor of London include the introduction of the Ultra Low Emission Zone (ULEZ) in central London from April 2019 to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incentivise</a:t>
            </a:r>
            <a:r>
              <a:rPr lang="en-US" sz="1800" dirty="0">
                <a:effectLst/>
                <a:latin typeface="Times New Roman" panose="02020603050405020304" pitchFamily="18" charset="0"/>
                <a:ea typeface="Calibri" panose="020F0502020204030204" pitchFamily="34" charset="0"/>
                <a:cs typeface="Arial" panose="020B0604020202020204" pitchFamily="34" charset="0"/>
              </a:rPr>
              <a:t> cleaner vehicles, including electric (Pickett et al., 2021). The ULEZ will be expanded to the rest of inner London in 2021. Emissions standards will also be tightened in 2020 for heavy goods vehicles via changes to the Low Emission Zone (LEZ) which covers most of Greater London. A van scrappage scheme has also been put in place to help support these initiatives (Chen et al., 2020).</a:t>
            </a:r>
          </a:p>
        </p:txBody>
      </p:sp>
      <p:sp>
        <p:nvSpPr>
          <p:cNvPr id="4" name="Slide Number Placeholder 3"/>
          <p:cNvSpPr>
            <a:spLocks noGrp="1"/>
          </p:cNvSpPr>
          <p:nvPr>
            <p:ph type="sldNum" sz="quarter" idx="5"/>
          </p:nvPr>
        </p:nvSpPr>
        <p:spPr/>
        <p:txBody>
          <a:bodyPr/>
          <a:lstStyle/>
          <a:p>
            <a:fld id="{41EEE60E-651F-40CC-AD73-C00F10CE42B6}" type="slidenum">
              <a:rPr lang="en-US" smtClean="0"/>
              <a:t>11</a:t>
            </a:fld>
            <a:endParaRPr lang="en-US" dirty="0"/>
          </a:p>
        </p:txBody>
      </p:sp>
    </p:spTree>
    <p:extLst>
      <p:ext uri="{BB962C8B-B14F-4D97-AF65-F5344CB8AC3E}">
        <p14:creationId xmlns:p14="http://schemas.microsoft.com/office/powerpoint/2010/main" val="3118699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effectLst/>
                <a:latin typeface="Times New Roman" panose="02020603050405020304" pitchFamily="18" charset="0"/>
                <a:ea typeface="Calibri" panose="020F0502020204030204" pitchFamily="34" charset="0"/>
                <a:cs typeface="Arial" panose="020B0604020202020204" pitchFamily="34" charset="0"/>
              </a:rPr>
              <a:t>On this are four elements that may have a significant role in determining customer attitudes toward electric vehicles in the United Kingdom (Morton et al., 2018). First, consumer views of EVs' environmental characteristic may be influenced by "human–nature interaction" and "long– term orientation" concepts derived, in UK culture (Nicholas and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Lutsey</a:t>
            </a:r>
            <a:r>
              <a:rPr lang="en-US" sz="1800" dirty="0">
                <a:effectLst/>
                <a:latin typeface="Times New Roman" panose="02020603050405020304" pitchFamily="18" charset="0"/>
                <a:ea typeface="Calibri" panose="020F0502020204030204" pitchFamily="34" charset="0"/>
                <a:cs typeface="Arial" panose="020B0604020202020204" pitchFamily="34" charset="0"/>
              </a:rPr>
              <a:t>, 2020). Furthermore, "facial consciousness," a significant component of UK society, may shed light on the significance of EV symbolism. Risk mentality" as another possible element in EV adoption, which is the influence of uncertainty on customers' desire to adopt new technology, in addition to these three UK cultural values (Morgan, 2020). Despite the potential for cultural values to have a significant impact on consumer behavior, previous research suggests that such impacts are generally indirect and occur through certain mediating processes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Schwanen</a:t>
            </a:r>
            <a:r>
              <a:rPr lang="en-US" sz="1800" dirty="0">
                <a:effectLst/>
                <a:latin typeface="Times New Roman" panose="02020603050405020304" pitchFamily="18" charset="0"/>
                <a:ea typeface="Calibri" panose="020F0502020204030204" pitchFamily="34" charset="0"/>
                <a:cs typeface="Arial" panose="020B0604020202020204" pitchFamily="34" charset="0"/>
              </a:rPr>
              <a:t>, 2020).</a:t>
            </a:r>
          </a:p>
          <a:p>
            <a:pPr>
              <a:lnSpc>
                <a:spcPct val="150000"/>
              </a:lnSpc>
              <a:spcAft>
                <a:spcPts val="800"/>
              </a:spcAft>
            </a:pPr>
            <a:r>
              <a:rPr lang="en-US" sz="1800" dirty="0">
                <a:effectLst/>
                <a:latin typeface="Times New Roman" panose="02020603050405020304" pitchFamily="18" charset="0"/>
                <a:ea typeface="Calibri" panose="020F0502020204030204" pitchFamily="34" charset="0"/>
                <a:cs typeface="Arial" panose="020B0604020202020204" pitchFamily="34" charset="0"/>
              </a:rPr>
              <a:t> Customers are likely to connect their beliefs with behavioral intention when societal beliefs enhance the ethical assessment of sustainable consumption, according to current research; nevertheless, few studies have studied the role of culture on utilization sustainably via moral assessment (Hall and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Lutsey</a:t>
            </a:r>
            <a:r>
              <a:rPr lang="en-US" sz="1800" dirty="0">
                <a:effectLst/>
                <a:latin typeface="Times New Roman" panose="02020603050405020304" pitchFamily="18" charset="0"/>
                <a:ea typeface="Calibri" panose="020F0502020204030204" pitchFamily="34" charset="0"/>
                <a:cs typeface="Arial" panose="020B0604020202020204" pitchFamily="34" charset="0"/>
              </a:rPr>
              <a:t> 2020). </a:t>
            </a:r>
          </a:p>
        </p:txBody>
      </p:sp>
      <p:sp>
        <p:nvSpPr>
          <p:cNvPr id="4" name="Slide Number Placeholder 3"/>
          <p:cNvSpPr>
            <a:spLocks noGrp="1"/>
          </p:cNvSpPr>
          <p:nvPr>
            <p:ph type="sldNum" sz="quarter" idx="5"/>
          </p:nvPr>
        </p:nvSpPr>
        <p:spPr/>
        <p:txBody>
          <a:bodyPr/>
          <a:lstStyle/>
          <a:p>
            <a:fld id="{41EEE60E-651F-40CC-AD73-C00F10CE42B6}" type="slidenum">
              <a:rPr lang="en-US" smtClean="0"/>
              <a:t>12</a:t>
            </a:fld>
            <a:endParaRPr lang="en-US" dirty="0"/>
          </a:p>
        </p:txBody>
      </p:sp>
    </p:spTree>
    <p:extLst>
      <p:ext uri="{BB962C8B-B14F-4D97-AF65-F5344CB8AC3E}">
        <p14:creationId xmlns:p14="http://schemas.microsoft.com/office/powerpoint/2010/main" val="29656550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effectLst/>
                <a:latin typeface="Times New Roman" panose="02020603050405020304" pitchFamily="18" charset="0"/>
                <a:ea typeface="Calibri" panose="020F0502020204030204" pitchFamily="34" charset="0"/>
                <a:cs typeface="Arial" panose="020B0604020202020204" pitchFamily="34" charset="0"/>
              </a:rPr>
              <a:t>The Mayor of London's EV Infrastructure demonstrated no improvement in leadership practices for over fifty years, with centralized control being the favored strategy (Chen et al., 2020). Unfortunately, contemporary changes in the global economy have significantly altered the criteria for leaders and influenced the companies like Mayor of London's EV to adopt stylistics way of leaderships (Nicolaides et al., 2019).</a:t>
            </a:r>
          </a:p>
          <a:p>
            <a:pPr>
              <a:lnSpc>
                <a:spcPct val="150000"/>
              </a:lnSpc>
              <a:spcAft>
                <a:spcPts val="800"/>
              </a:spcAft>
            </a:pPr>
            <a:r>
              <a:rPr lang="en-US" sz="1800" dirty="0">
                <a:effectLst/>
                <a:latin typeface="Times New Roman" panose="02020603050405020304" pitchFamily="18" charset="0"/>
                <a:ea typeface="Calibri" panose="020F0502020204030204" pitchFamily="34" charset="0"/>
                <a:cs typeface="Arial" panose="020B0604020202020204" pitchFamily="34" charset="0"/>
              </a:rPr>
              <a:t>The novel concepts in the context of benefits and shortcomings of the transformational leadership theory as extended to the Mayor of London's EV Infrastructure, the researcher (Nicholas and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Lutsey</a:t>
            </a:r>
            <a:r>
              <a:rPr lang="en-US" sz="1800" dirty="0">
                <a:effectLst/>
                <a:latin typeface="Times New Roman" panose="02020603050405020304" pitchFamily="18" charset="0"/>
                <a:ea typeface="Calibri" panose="020F0502020204030204" pitchFamily="34" charset="0"/>
                <a:cs typeface="Arial" panose="020B0604020202020204" pitchFamily="34" charset="0"/>
              </a:rPr>
              <a:t>, 2020). also proposes a number of changes designed to reduce negative consequences. To begin, executives must pay more attention to engagement with the technological team to make sure that critical elements from unknown industries are included are more important to deliver computational plan for Mayor of London's. Furthermore, they must assure the establishment of both azimuth and elevation messaging services, as well as shared ideals, in order to strengthen trust, accomplish consistent progression, and reduce unequal competency allocation (Nicholas and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Lutsey</a:t>
            </a:r>
            <a:r>
              <a:rPr lang="en-US" sz="1800" dirty="0">
                <a:effectLst/>
                <a:latin typeface="Times New Roman" panose="02020603050405020304" pitchFamily="18" charset="0"/>
                <a:ea typeface="Calibri" panose="020F0502020204030204" pitchFamily="34" charset="0"/>
                <a:cs typeface="Arial" panose="020B0604020202020204" pitchFamily="34" charset="0"/>
              </a:rPr>
              <a:t>, 2020). Finally, inspiring potential must be used to convey the need for transformation throughout the firm in order to maintain the industry's speed and agility while also overcoming newly developing obstacles. The transformational theory is predicted to optimize the functionality of the Mayor of London's Objectives Of sustainable design if these guidelines are followed correctly (Hall and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Lutsey</a:t>
            </a:r>
            <a:r>
              <a:rPr lang="en-US" sz="1800" dirty="0">
                <a:effectLst/>
                <a:latin typeface="Times New Roman" panose="02020603050405020304" pitchFamily="18" charset="0"/>
                <a:ea typeface="Calibri" panose="020F0502020204030204" pitchFamily="34" charset="0"/>
                <a:cs typeface="Arial" panose="020B0604020202020204" pitchFamily="34" charset="0"/>
              </a:rPr>
              <a:t> 2020).</a:t>
            </a:r>
          </a:p>
          <a:p>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13</a:t>
            </a:fld>
            <a:endParaRPr lang="en-US" dirty="0"/>
          </a:p>
        </p:txBody>
      </p:sp>
    </p:spTree>
    <p:extLst>
      <p:ext uri="{BB962C8B-B14F-4D97-AF65-F5344CB8AC3E}">
        <p14:creationId xmlns:p14="http://schemas.microsoft.com/office/powerpoint/2010/main" val="1139425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effectLst/>
                <a:latin typeface="Times New Roman" panose="02020603050405020304" pitchFamily="18" charset="0"/>
                <a:ea typeface="Calibri" panose="020F0502020204030204" pitchFamily="34" charset="0"/>
                <a:cs typeface="Arial" panose="020B0604020202020204" pitchFamily="34" charset="0"/>
              </a:rPr>
              <a:t>The mechanisms of delivery plan and proposed evaluations for outstanding worldwide practices on electric motor awareness among consumers and community engagement in order to improve</a:t>
            </a:r>
            <a:r>
              <a:rPr lang="en-US" sz="1800" b="1" dirty="0">
                <a:effectLst/>
                <a:latin typeface="Times New Roman" panose="02020603050405020304" pitchFamily="18" charset="0"/>
                <a:ea typeface="Calibri" panose="020F0502020204030204" pitchFamily="34" charset="0"/>
                <a:cs typeface="Arial" panose="020B0604020202020204" pitchFamily="34" charset="0"/>
              </a:rPr>
              <a:t> </a:t>
            </a:r>
            <a:r>
              <a:rPr lang="en-US" sz="1800" dirty="0">
                <a:effectLst/>
                <a:latin typeface="Times New Roman" panose="02020603050405020304" pitchFamily="18" charset="0"/>
                <a:ea typeface="Calibri" panose="020F0502020204030204" pitchFamily="34" charset="0"/>
                <a:cs typeface="Arial" panose="020B0604020202020204" pitchFamily="34" charset="0"/>
              </a:rPr>
              <a:t>public attitudes and understanding of EVs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Borozan</a:t>
            </a:r>
            <a:r>
              <a:rPr lang="en-US" sz="1800" dirty="0">
                <a:effectLst/>
                <a:latin typeface="Times New Roman" panose="02020603050405020304" pitchFamily="18" charset="0"/>
                <a:ea typeface="Calibri" panose="020F0502020204030204" pitchFamily="34" charset="0"/>
                <a:cs typeface="Arial" panose="020B0604020202020204" pitchFamily="34" charset="0"/>
              </a:rPr>
              <a:t> et al., 2022). Literature and studies on the relevance of customer perception, as well as exemplary measures in promoting Mayor of London's EV Infrastructure in marketplaces. Long-term initiatives that employ a variety of marketing &amp; awareness offenders are more likely to reach a larger number of potential Mayor of London electric car buyers (Pickett et al., 2021). Interested parties might presumably cooperate to utilize abilities as well as successfully use available resources on Mayor of London's electric vehicle awareness programs, &amp; local context as well as funds can be critical in assessing the practicability of a Mayor of London's electric vehicle consumer awareness (Santos and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Rembalski</a:t>
            </a:r>
            <a:r>
              <a:rPr lang="en-US" sz="1800" dirty="0">
                <a:effectLst/>
                <a:latin typeface="Times New Roman" panose="02020603050405020304" pitchFamily="18" charset="0"/>
                <a:ea typeface="Calibri" panose="020F0502020204030204" pitchFamily="34" charset="0"/>
                <a:cs typeface="Arial" panose="020B0604020202020204" pitchFamily="34" charset="0"/>
              </a:rPr>
              <a:t>, 2021). Whereas the objective of this project is on how behavior to enhance understanding and awareness could perhaps influence electric vehicle uptake, Mayor of London's Delivery Plan should note that a wide range of promotion and non-financial incentives, charging infrastructure deployment, high model availability, efforts to increase awareness and understanding, and others are critical to growing the market Mayor of London's to improve consumer awareness and perception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Chakrabart</a:t>
            </a:r>
            <a:r>
              <a:rPr lang="en-US" sz="1800" dirty="0">
                <a:effectLst/>
                <a:latin typeface="Times New Roman" panose="02020603050405020304" pitchFamily="18" charset="0"/>
                <a:ea typeface="Calibri" panose="020F0502020204030204" pitchFamily="34" charset="0"/>
                <a:cs typeface="Arial" panose="020B0604020202020204" pitchFamily="34" charset="0"/>
              </a:rPr>
              <a:t> et al., 2019)</a:t>
            </a:r>
            <a:r>
              <a:rPr lang="en-US" sz="1800" b="1" dirty="0">
                <a:effectLst/>
                <a:latin typeface="Times New Roman" panose="02020603050405020304" pitchFamily="18" charset="0"/>
                <a:ea typeface="Calibri" panose="020F0502020204030204" pitchFamily="34" charset="0"/>
                <a:cs typeface="Arial" panose="020B0604020202020204" pitchFamily="34" charset="0"/>
              </a:rPr>
              <a:t>.</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14</a:t>
            </a:fld>
            <a:endParaRPr lang="en-US" dirty="0"/>
          </a:p>
        </p:txBody>
      </p:sp>
    </p:spTree>
    <p:extLst>
      <p:ext uri="{BB962C8B-B14F-4D97-AF65-F5344CB8AC3E}">
        <p14:creationId xmlns:p14="http://schemas.microsoft.com/office/powerpoint/2010/main" val="176586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mayor of London EVs infrastructure has been effectively utilized in investment like an innovative funding mechanism.  The mayor of London's electric infrastructure plan can help the country to save money while also encouraging business strategy for charging infrastructure.  incorporating the mayor of London's electric infrastructure into filling stations may allow individual entrepreneurs to help with project profitability. The mayor of London's electric infrastructure plan is a good strategy to improve recharging operational effectiveness.</a:t>
            </a:r>
          </a:p>
        </p:txBody>
      </p:sp>
      <p:sp>
        <p:nvSpPr>
          <p:cNvPr id="4" name="Slide Number Placeholder 3"/>
          <p:cNvSpPr>
            <a:spLocks noGrp="1"/>
          </p:cNvSpPr>
          <p:nvPr>
            <p:ph type="sldNum" sz="quarter" idx="5"/>
          </p:nvPr>
        </p:nvSpPr>
        <p:spPr/>
        <p:txBody>
          <a:bodyPr/>
          <a:lstStyle/>
          <a:p>
            <a:fld id="{41EEE60E-651F-40CC-AD73-C00F10CE42B6}" type="slidenum">
              <a:rPr lang="en-US" smtClean="0"/>
              <a:t>15</a:t>
            </a:fld>
            <a:endParaRPr lang="en-US" dirty="0"/>
          </a:p>
        </p:txBody>
      </p:sp>
    </p:spTree>
    <p:extLst>
      <p:ext uri="{BB962C8B-B14F-4D97-AF65-F5344CB8AC3E}">
        <p14:creationId xmlns:p14="http://schemas.microsoft.com/office/powerpoint/2010/main" val="32808468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17</a:t>
            </a:fld>
            <a:endParaRPr lang="en-US" dirty="0"/>
          </a:p>
        </p:txBody>
      </p:sp>
    </p:spTree>
    <p:extLst>
      <p:ext uri="{BB962C8B-B14F-4D97-AF65-F5344CB8AC3E}">
        <p14:creationId xmlns:p14="http://schemas.microsoft.com/office/powerpoint/2010/main" val="27709617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5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smtClean="0"/>
              <a:t>6/24/2022</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14254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08808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74279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1615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82054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56622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84141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69401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94255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53284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424546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005272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05531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696050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20160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360534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87062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6/24/2022</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60987329"/>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microsoft.com/office/2018/10/relationships/comments" Target="../comments/modernComment_100_6C713824.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www.slideshare.net/assocpm/a-journey-of-change-delivering-transformation-at-transport-for-london"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8D3E5-C7A3-47DF-A374-46BF83A69904}"/>
              </a:ext>
            </a:extLst>
          </p:cNvPr>
          <p:cNvSpPr>
            <a:spLocks noGrp="1"/>
          </p:cNvSpPr>
          <p:nvPr>
            <p:ph type="ctrTitle"/>
          </p:nvPr>
        </p:nvSpPr>
        <p:spPr>
          <a:xfrm>
            <a:off x="1397276" y="857433"/>
            <a:ext cx="10306050" cy="914878"/>
          </a:xfrm>
        </p:spPr>
        <p:txBody>
          <a:bodyPr>
            <a:normAutofit fontScale="90000"/>
          </a:bodyPr>
          <a:lstStyle/>
          <a:p>
            <a:pPr algn="ctr"/>
            <a:r>
              <a:rPr lang="en-US" sz="4400" dirty="0">
                <a:latin typeface="Times New Roman" panose="02020603050405020304" pitchFamily="18" charset="0"/>
                <a:cs typeface="Times New Roman" panose="02020603050405020304" pitchFamily="18" charset="0"/>
              </a:rPr>
              <a:t>Change &amp; Stability Management (BMMB 7000D) MBA Assignment 2022</a:t>
            </a:r>
          </a:p>
        </p:txBody>
      </p:sp>
      <p:sp>
        <p:nvSpPr>
          <p:cNvPr id="3" name="Subtitle 2">
            <a:extLst>
              <a:ext uri="{FF2B5EF4-FFF2-40B4-BE49-F238E27FC236}">
                <a16:creationId xmlns:a16="http://schemas.microsoft.com/office/drawing/2014/main" id="{2E78725B-6E40-4D82-B375-7831D81C29EE}"/>
              </a:ext>
            </a:extLst>
          </p:cNvPr>
          <p:cNvSpPr>
            <a:spLocks noGrp="1"/>
          </p:cNvSpPr>
          <p:nvPr>
            <p:ph type="subTitle" idx="1"/>
          </p:nvPr>
        </p:nvSpPr>
        <p:spPr>
          <a:xfrm>
            <a:off x="2131647" y="5068161"/>
            <a:ext cx="8457398" cy="914878"/>
          </a:xfrm>
        </p:spPr>
        <p:txBody>
          <a:bodyPr>
            <a:normAutofit fontScale="92500" lnSpcReduction="20000"/>
          </a:bodyPr>
          <a:lstStyle/>
          <a:p>
            <a:r>
              <a:rPr lang="en-US" sz="2400" dirty="0">
                <a:latin typeface="Times New Roman" panose="02020603050405020304" pitchFamily="18" charset="0"/>
                <a:ea typeface="Tahoma" panose="020B0604030504040204" pitchFamily="34" charset="0"/>
                <a:cs typeface="Times New Roman" panose="02020603050405020304" pitchFamily="18" charset="0"/>
              </a:rPr>
              <a:t>Student name: George Sunday Uzonwa</a:t>
            </a:r>
          </a:p>
          <a:p>
            <a:r>
              <a:rPr lang="en-US" sz="2400" dirty="0">
                <a:latin typeface="Times New Roman" panose="02020603050405020304" pitchFamily="18" charset="0"/>
                <a:ea typeface="Tahoma" panose="020B0604030504040204" pitchFamily="34" charset="0"/>
                <a:cs typeface="Times New Roman" panose="02020603050405020304" pitchFamily="18" charset="0"/>
              </a:rPr>
              <a:t>Student Number: 2013467</a:t>
            </a:r>
          </a:p>
          <a:p>
            <a:endParaRPr lang="en-US" sz="2400" dirty="0">
              <a:latin typeface="Tahoma" panose="020B0604030504040204" pitchFamily="34" charset="0"/>
              <a:ea typeface="Tahoma" panose="020B0604030504040204" pitchFamily="34" charset="0"/>
              <a:cs typeface="Tahoma" panose="020B0604030504040204" pitchFamily="34" charset="0"/>
            </a:endParaRPr>
          </a:p>
        </p:txBody>
      </p:sp>
      <p:graphicFrame>
        <p:nvGraphicFramePr>
          <p:cNvPr id="5" name="Table 5">
            <a:extLst>
              <a:ext uri="{FF2B5EF4-FFF2-40B4-BE49-F238E27FC236}">
                <a16:creationId xmlns:a16="http://schemas.microsoft.com/office/drawing/2014/main" id="{E565EAAE-FE93-3588-CA4D-C75DA53DB57D}"/>
              </a:ext>
            </a:extLst>
          </p:cNvPr>
          <p:cNvGraphicFramePr>
            <a:graphicFrameLocks noGrp="1"/>
          </p:cNvGraphicFramePr>
          <p:nvPr>
            <p:extLst>
              <p:ext uri="{D42A27DB-BD31-4B8C-83A1-F6EECF244321}">
                <p14:modId xmlns:p14="http://schemas.microsoft.com/office/powerpoint/2010/main" val="3244300537"/>
              </p:ext>
            </p:extLst>
          </p:nvPr>
        </p:nvGraphicFramePr>
        <p:xfrm>
          <a:off x="6753225" y="1976966"/>
          <a:ext cx="4625975" cy="370840"/>
        </p:xfrm>
        <a:graphic>
          <a:graphicData uri="http://schemas.openxmlformats.org/drawingml/2006/table">
            <a:tbl>
              <a:tblPr firstRow="1" bandRow="1">
                <a:tableStyleId>{5C22544A-7EE6-4342-B048-85BDC9FD1C3A}</a:tableStyleId>
              </a:tblPr>
              <a:tblGrid>
                <a:gridCol w="4625975">
                  <a:extLst>
                    <a:ext uri="{9D8B030D-6E8A-4147-A177-3AD203B41FA5}">
                      <a16:colId xmlns:a16="http://schemas.microsoft.com/office/drawing/2014/main" val="1365553636"/>
                    </a:ext>
                  </a:extLst>
                </a:gridCol>
              </a:tblGrid>
              <a:tr h="370840">
                <a:tc>
                  <a:txBody>
                    <a:bodyPr/>
                    <a:lstStyle/>
                    <a:p>
                      <a:r>
                        <a:rPr lang="en-GB" b="1" dirty="0">
                          <a:solidFill>
                            <a:schemeClr val="tx1"/>
                          </a:solidFill>
                        </a:rPr>
                        <a:t>Module Leader: </a:t>
                      </a:r>
                      <a:r>
                        <a:rPr lang="en-GB" sz="1800" b="1" kern="1200" dirty="0">
                          <a:solidFill>
                            <a:schemeClr val="tx1"/>
                          </a:solidFill>
                          <a:effectLst/>
                          <a:latin typeface="+mn-lt"/>
                          <a:ea typeface="+mn-ea"/>
                          <a:cs typeface="+mn-cs"/>
                        </a:rPr>
                        <a:t>Prof. Row-Roisin Er-Mullins</a:t>
                      </a:r>
                      <a:endParaRPr lang="en-GB" b="1" dirty="0">
                        <a:solidFill>
                          <a:schemeClr val="tx1"/>
                        </a:solidFill>
                      </a:endParaRPr>
                    </a:p>
                  </a:txBody>
                  <a:tcPr/>
                </a:tc>
                <a:extLst>
                  <a:ext uri="{0D108BD9-81ED-4DB2-BD59-A6C34878D82A}">
                    <a16:rowId xmlns:a16="http://schemas.microsoft.com/office/drawing/2014/main" val="2138956064"/>
                  </a:ext>
                </a:extLst>
              </a:tr>
            </a:tbl>
          </a:graphicData>
        </a:graphic>
      </p:graphicFrame>
      <p:sp>
        <p:nvSpPr>
          <p:cNvPr id="6" name="TextBox 5">
            <a:extLst>
              <a:ext uri="{FF2B5EF4-FFF2-40B4-BE49-F238E27FC236}">
                <a16:creationId xmlns:a16="http://schemas.microsoft.com/office/drawing/2014/main" id="{87E0D317-D8F5-ECEA-C068-B926EBA3AE45}"/>
              </a:ext>
            </a:extLst>
          </p:cNvPr>
          <p:cNvSpPr txBox="1"/>
          <p:nvPr/>
        </p:nvSpPr>
        <p:spPr>
          <a:xfrm>
            <a:off x="2571750" y="3009900"/>
            <a:ext cx="7658100" cy="1200329"/>
          </a:xfrm>
          <a:prstGeom prst="rect">
            <a:avLst/>
          </a:prstGeom>
          <a:noFill/>
        </p:spPr>
        <p:txBody>
          <a:bodyPr wrap="square" rtlCol="0">
            <a:spAutoFit/>
          </a:bodyPr>
          <a:lstStyle/>
          <a:p>
            <a:r>
              <a:rPr lang="en-GB" sz="3600" dirty="0">
                <a:latin typeface="Times New Roman" panose="02020603050405020304" pitchFamily="18" charset="0"/>
                <a:cs typeface="Times New Roman" panose="02020603050405020304" pitchFamily="18" charset="0"/>
              </a:rPr>
              <a:t>Title:  Organisational Change – Case Study: Transport for London</a:t>
            </a:r>
          </a:p>
        </p:txBody>
      </p:sp>
      <p:sp>
        <p:nvSpPr>
          <p:cNvPr id="7" name="TextBox 6">
            <a:extLst>
              <a:ext uri="{FF2B5EF4-FFF2-40B4-BE49-F238E27FC236}">
                <a16:creationId xmlns:a16="http://schemas.microsoft.com/office/drawing/2014/main" id="{0752D280-009D-6425-3CB2-66076D8CEBF5}"/>
              </a:ext>
            </a:extLst>
          </p:cNvPr>
          <p:cNvSpPr txBox="1"/>
          <p:nvPr/>
        </p:nvSpPr>
        <p:spPr>
          <a:xfrm>
            <a:off x="8334375" y="5983039"/>
            <a:ext cx="3629025" cy="369332"/>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SUBMISSION DATE: 1 JULY 2022</a:t>
            </a:r>
          </a:p>
        </p:txBody>
      </p:sp>
    </p:spTree>
    <p:extLst>
      <p:ext uri="{BB962C8B-B14F-4D97-AF65-F5344CB8AC3E}">
        <p14:creationId xmlns:p14="http://schemas.microsoft.com/office/powerpoint/2010/main" val="18193592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extLst>
    <p:ext uri="{6950BFC3-D8DA-4A85-94F7-54DA5524770B}">
      <p188:commentRel xmlns:p188="http://schemas.microsoft.com/office/powerpoint/2018/8/main" r:id="rId2"/>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742195-2FB3-129F-A28E-17457493ED9F}"/>
              </a:ext>
            </a:extLst>
          </p:cNvPr>
          <p:cNvSpPr txBox="1"/>
          <p:nvPr/>
        </p:nvSpPr>
        <p:spPr>
          <a:xfrm>
            <a:off x="1318662" y="655480"/>
            <a:ext cx="9377913" cy="707886"/>
          </a:xfrm>
          <a:prstGeom prst="rect">
            <a:avLst/>
          </a:prstGeom>
          <a:noFill/>
        </p:spPr>
        <p:txBody>
          <a:bodyPr wrap="square" rtlCol="0">
            <a:spAutoFit/>
          </a:bodyPr>
          <a:lstStyle/>
          <a:p>
            <a:r>
              <a:rPr lang="en-GB" sz="4000" dirty="0">
                <a:latin typeface="Times New Roman" panose="02020603050405020304" pitchFamily="18" charset="0"/>
                <a:cs typeface="Times New Roman" panose="02020603050405020304" pitchFamily="18" charset="0"/>
              </a:rPr>
              <a:t>TFL Change Case Study Management</a:t>
            </a:r>
          </a:p>
        </p:txBody>
      </p:sp>
      <p:sp>
        <p:nvSpPr>
          <p:cNvPr id="3" name="TextBox 2">
            <a:extLst>
              <a:ext uri="{FF2B5EF4-FFF2-40B4-BE49-F238E27FC236}">
                <a16:creationId xmlns:a16="http://schemas.microsoft.com/office/drawing/2014/main" id="{EA619C1C-F7AF-EF06-0869-F4DFD8AD05CB}"/>
              </a:ext>
            </a:extLst>
          </p:cNvPr>
          <p:cNvSpPr txBox="1"/>
          <p:nvPr/>
        </p:nvSpPr>
        <p:spPr>
          <a:xfrm>
            <a:off x="1318662" y="1838325"/>
            <a:ext cx="10216113" cy="1815882"/>
          </a:xfrm>
          <a:prstGeom prst="rect">
            <a:avLst/>
          </a:prstGeom>
          <a:noFill/>
        </p:spPr>
        <p:txBody>
          <a:bodyPr wrap="square" rtlCol="0">
            <a:spAutoFit/>
          </a:bodyPr>
          <a:lstStyle/>
          <a:p>
            <a:r>
              <a:rPr lang="en-GB" sz="4000" dirty="0">
                <a:latin typeface="Times New Roman" panose="02020603050405020304" pitchFamily="18" charset="0"/>
                <a:cs typeface="Times New Roman" panose="02020603050405020304" pitchFamily="18" charset="0"/>
              </a:rPr>
              <a:t>AIM</a:t>
            </a:r>
          </a:p>
          <a:p>
            <a:r>
              <a:rPr lang="en-GB" sz="2400" dirty="0">
                <a:effectLst/>
                <a:latin typeface="Times New Roman" panose="02020603050405020304" pitchFamily="18" charset="0"/>
                <a:ea typeface="Times New Roman" panose="02020603050405020304" pitchFamily="18" charset="0"/>
                <a:cs typeface="Times New Roman" panose="02020603050405020304" pitchFamily="18" charset="0"/>
              </a:rPr>
              <a:t>To combat the increased rate of incidents on London roads, number of suicides while in operation and cutting emissions </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while reducing Greenhouse gases,</a:t>
            </a:r>
            <a:r>
              <a:rPr lang="en-GB" sz="2400" dirty="0">
                <a:effectLst/>
                <a:latin typeface="Times New Roman" panose="02020603050405020304" pitchFamily="18" charset="0"/>
                <a:ea typeface="Times New Roman" panose="02020603050405020304" pitchFamily="18" charset="0"/>
                <a:cs typeface="Times New Roman" panose="02020603050405020304" pitchFamily="18" charset="0"/>
              </a:rPr>
              <a:t> etc.</a:t>
            </a:r>
          </a:p>
          <a:p>
            <a:r>
              <a:rPr lang="en-GB" sz="2400" dirty="0">
                <a:latin typeface="Times New Roman" panose="02020603050405020304" pitchFamily="18" charset="0"/>
                <a:cs typeface="Times New Roman" panose="02020603050405020304" pitchFamily="18" charset="0"/>
              </a:rPr>
              <a:t> </a:t>
            </a:r>
          </a:p>
        </p:txBody>
      </p:sp>
      <p:sp>
        <p:nvSpPr>
          <p:cNvPr id="9" name="TextBox 8">
            <a:extLst>
              <a:ext uri="{FF2B5EF4-FFF2-40B4-BE49-F238E27FC236}">
                <a16:creationId xmlns:a16="http://schemas.microsoft.com/office/drawing/2014/main" id="{551D991E-67F6-13AA-5DCC-8FF7EA6AFDB6}"/>
              </a:ext>
            </a:extLst>
          </p:cNvPr>
          <p:cNvSpPr txBox="1"/>
          <p:nvPr/>
        </p:nvSpPr>
        <p:spPr>
          <a:xfrm>
            <a:off x="1232034" y="3647975"/>
            <a:ext cx="10424161" cy="2554545"/>
          </a:xfrm>
          <a:prstGeom prst="rect">
            <a:avLst/>
          </a:prstGeom>
          <a:noFill/>
        </p:spPr>
        <p:txBody>
          <a:bodyPr wrap="square" rtlCol="0">
            <a:spAutoFit/>
          </a:bodyPr>
          <a:lstStyle/>
          <a:p>
            <a:r>
              <a:rPr lang="en-GB" dirty="0"/>
              <a:t> </a:t>
            </a:r>
            <a:r>
              <a:rPr lang="en-GB" sz="4000" dirty="0">
                <a:latin typeface="Times New Roman" panose="02020603050405020304" pitchFamily="18" charset="0"/>
                <a:cs typeface="Times New Roman" panose="02020603050405020304" pitchFamily="18" charset="0"/>
              </a:rPr>
              <a:t>OBJECTIVE</a:t>
            </a:r>
          </a:p>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The objective of change management at TFL is to ‘ensure that changes are recorded and then evaluated, authorised, prioritised, planned, tested, implemented, documented and reviewed in a controlled manner’ as to impact Suppliers • Stakeholders • Developers • Project and relationship managers • Testing team</a:t>
            </a:r>
          </a:p>
        </p:txBody>
      </p:sp>
    </p:spTree>
    <p:extLst>
      <p:ext uri="{BB962C8B-B14F-4D97-AF65-F5344CB8AC3E}">
        <p14:creationId xmlns:p14="http://schemas.microsoft.com/office/powerpoint/2010/main" val="1576748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D80E578-131B-8C17-78CE-834770E11446}"/>
              </a:ext>
            </a:extLst>
          </p:cNvPr>
          <p:cNvSpPr txBox="1"/>
          <p:nvPr/>
        </p:nvSpPr>
        <p:spPr>
          <a:xfrm>
            <a:off x="1600200" y="1052036"/>
            <a:ext cx="9258300" cy="707886"/>
          </a:xfrm>
          <a:prstGeom prst="rect">
            <a:avLst/>
          </a:prstGeom>
          <a:noFill/>
        </p:spPr>
        <p:txBody>
          <a:bodyPr wrap="square" rtlCol="0">
            <a:spAutoFit/>
          </a:bodyPr>
          <a:lstStyle/>
          <a:p>
            <a:r>
              <a:rPr lang="en-GB" sz="4000" dirty="0">
                <a:latin typeface="Times New Roman" panose="02020603050405020304" pitchFamily="18" charset="0"/>
                <a:cs typeface="Times New Roman" panose="02020603050405020304" pitchFamily="18" charset="0"/>
              </a:rPr>
              <a:t>EXPECTED OUTCOME</a:t>
            </a:r>
          </a:p>
        </p:txBody>
      </p:sp>
      <p:sp>
        <p:nvSpPr>
          <p:cNvPr id="8" name="TextBox 7">
            <a:extLst>
              <a:ext uri="{FF2B5EF4-FFF2-40B4-BE49-F238E27FC236}">
                <a16:creationId xmlns:a16="http://schemas.microsoft.com/office/drawing/2014/main" id="{B3061138-34AB-B276-DC33-E36CEEC92358}"/>
              </a:ext>
            </a:extLst>
          </p:cNvPr>
          <p:cNvSpPr txBox="1"/>
          <p:nvPr/>
        </p:nvSpPr>
        <p:spPr>
          <a:xfrm>
            <a:off x="1524000" y="1905506"/>
            <a:ext cx="9763125" cy="3477875"/>
          </a:xfrm>
          <a:prstGeom prst="rect">
            <a:avLst/>
          </a:prstGeom>
          <a:noFill/>
        </p:spPr>
        <p:txBody>
          <a:bodyPr wrap="square" rtlCol="0">
            <a:spAutoFit/>
          </a:bodyPr>
          <a:lstStyle/>
          <a:p>
            <a:r>
              <a:rPr lang="en-GB" sz="2000" dirty="0">
                <a:latin typeface="Times New Roman" panose="02020603050405020304" pitchFamily="18" charset="0"/>
                <a:cs typeface="Times New Roman" panose="02020603050405020304" pitchFamily="18" charset="0"/>
              </a:rPr>
              <a:t>• </a:t>
            </a: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To critically analyse the theoretical perspectives and approaches to change management used by TFL with demonstrated practical model applications used in  </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London </a:t>
            </a: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public transport environments </a:t>
            </a:r>
          </a:p>
          <a:p>
            <a:endParaRPr lang="en-GB" sz="2400" dirty="0">
              <a:latin typeface="Arial" panose="020B0604020202020204" pitchFamily="34" charset="0"/>
            </a:endParaRPr>
          </a:p>
          <a:p>
            <a:r>
              <a:rPr lang="en-GB" sz="2000" dirty="0">
                <a:latin typeface="Times New Roman" panose="02020603050405020304" pitchFamily="18" charset="0"/>
                <a:cs typeface="Times New Roman" panose="02020603050405020304" pitchFamily="18" charset="0"/>
              </a:rPr>
              <a:t>• </a:t>
            </a: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To critically evaluate the benefits of change </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compared to their</a:t>
            </a: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 hindrances to London </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public transport of </a:t>
            </a: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today by examining key internal and external drivers </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using SWOT, PESTEL, or 5 Forces model and other models.  </a:t>
            </a: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0174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022BB-B04A-2174-B9CD-4F3AB4706384}"/>
              </a:ext>
            </a:extLst>
          </p:cNvPr>
          <p:cNvSpPr>
            <a:spLocks noGrp="1"/>
          </p:cNvSpPr>
          <p:nvPr>
            <p:ph type="title"/>
          </p:nvPr>
        </p:nvSpPr>
        <p:spPr/>
        <p:txBody>
          <a:bodyPr>
            <a:normAutofit/>
          </a:bodyPr>
          <a:lstStyle/>
          <a:p>
            <a:r>
              <a:rPr lang="en-GB" sz="4000" dirty="0">
                <a:latin typeface="Times New Roman" panose="02020603050405020304" pitchFamily="18" charset="0"/>
                <a:cs typeface="Times New Roman" panose="02020603050405020304" pitchFamily="18" charset="0"/>
              </a:rPr>
              <a:t>                   Introduction</a:t>
            </a:r>
          </a:p>
        </p:txBody>
      </p:sp>
      <p:sp>
        <p:nvSpPr>
          <p:cNvPr id="3" name="TextBox 2">
            <a:extLst>
              <a:ext uri="{FF2B5EF4-FFF2-40B4-BE49-F238E27FC236}">
                <a16:creationId xmlns:a16="http://schemas.microsoft.com/office/drawing/2014/main" id="{99BD35FD-5986-FE92-3ECC-3F58B8A3F269}"/>
              </a:ext>
            </a:extLst>
          </p:cNvPr>
          <p:cNvSpPr txBox="1"/>
          <p:nvPr/>
        </p:nvSpPr>
        <p:spPr>
          <a:xfrm>
            <a:off x="1141413" y="1885950"/>
            <a:ext cx="9620250" cy="707886"/>
          </a:xfrm>
          <a:prstGeom prst="rect">
            <a:avLst/>
          </a:prstGeom>
          <a:noFill/>
        </p:spPr>
        <p:txBody>
          <a:bodyPr wrap="square" rtlCol="0">
            <a:spAutoFit/>
          </a:bodyPr>
          <a:lstStyle/>
          <a:p>
            <a:r>
              <a:rPr lang="en-GB" sz="4000" dirty="0">
                <a:latin typeface="Times New Roman" panose="02020603050405020304" pitchFamily="18" charset="0"/>
                <a:cs typeface="Times New Roman" panose="02020603050405020304" pitchFamily="18" charset="0"/>
              </a:rPr>
              <a:t>TfL Historical Overview </a:t>
            </a:r>
          </a:p>
        </p:txBody>
      </p:sp>
      <p:sp>
        <p:nvSpPr>
          <p:cNvPr id="4" name="TextBox 3">
            <a:extLst>
              <a:ext uri="{FF2B5EF4-FFF2-40B4-BE49-F238E27FC236}">
                <a16:creationId xmlns:a16="http://schemas.microsoft.com/office/drawing/2014/main" id="{BCA69F71-24D9-E339-67B0-8DEC68B6F23A}"/>
              </a:ext>
            </a:extLst>
          </p:cNvPr>
          <p:cNvSpPr txBox="1"/>
          <p:nvPr/>
        </p:nvSpPr>
        <p:spPr>
          <a:xfrm>
            <a:off x="1141412" y="2971800"/>
            <a:ext cx="6828306" cy="3785652"/>
          </a:xfrm>
          <a:prstGeom prst="rect">
            <a:avLst/>
          </a:prstGeom>
          <a:noFill/>
        </p:spPr>
        <p:txBody>
          <a:bodyPr wrap="square" rtlCol="0">
            <a:spAutoFit/>
          </a:bodyPr>
          <a:lstStyle/>
          <a:p>
            <a:r>
              <a:rPr lang="en-GB" sz="2400" dirty="0">
                <a:latin typeface="Times New Roman" panose="02020603050405020304" pitchFamily="18" charset="0"/>
                <a:cs typeface="Times New Roman" panose="02020603050405020304" pitchFamily="18" charset="0"/>
              </a:rPr>
              <a:t>TFL is an Executive arm of the London Authority reporting to the Mayor of London.</a:t>
            </a:r>
          </a:p>
          <a:p>
            <a:endParaRPr lang="en-GB" sz="2400" dirty="0"/>
          </a:p>
          <a:p>
            <a:r>
              <a:rPr lang="en-GB" sz="2400" dirty="0">
                <a:latin typeface="Times New Roman" panose="02020603050405020304" pitchFamily="18" charset="0"/>
                <a:cs typeface="Times New Roman" panose="02020603050405020304" pitchFamily="18" charset="0"/>
              </a:rPr>
              <a:t>Formed in 2000 for the purpose of bringing together almost all transport modes in London – including the London Underground to opened in 2003 </a:t>
            </a:r>
          </a:p>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Structured as two operating businesses – “Rail &amp; Undergrounds and Surface Transport &amp; specialist services” corporate functions </a:t>
            </a:r>
          </a:p>
        </p:txBody>
      </p:sp>
      <p:pic>
        <p:nvPicPr>
          <p:cNvPr id="7" name="Picture 6" descr="A picture containing text&#10;&#10;Description automatically generated">
            <a:extLst>
              <a:ext uri="{FF2B5EF4-FFF2-40B4-BE49-F238E27FC236}">
                <a16:creationId xmlns:a16="http://schemas.microsoft.com/office/drawing/2014/main" id="{F8CEF2A1-5A6E-32D7-B650-266A3E37CAF3}"/>
              </a:ext>
            </a:extLst>
          </p:cNvPr>
          <p:cNvPicPr>
            <a:picLocks noChangeAspect="1"/>
          </p:cNvPicPr>
          <p:nvPr/>
        </p:nvPicPr>
        <p:blipFill>
          <a:blip r:embed="rId2"/>
          <a:stretch>
            <a:fillRect/>
          </a:stretch>
        </p:blipFill>
        <p:spPr>
          <a:xfrm>
            <a:off x="7772400" y="2404323"/>
            <a:ext cx="3681663" cy="4063853"/>
          </a:xfrm>
          <a:prstGeom prst="rect">
            <a:avLst/>
          </a:prstGeom>
        </p:spPr>
      </p:pic>
    </p:spTree>
    <p:extLst>
      <p:ext uri="{BB962C8B-B14F-4D97-AF65-F5344CB8AC3E}">
        <p14:creationId xmlns:p14="http://schemas.microsoft.com/office/powerpoint/2010/main" val="2743689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CE09E-D942-9F3C-3C1D-7BDF420C0E81}"/>
              </a:ext>
            </a:extLst>
          </p:cNvPr>
          <p:cNvSpPr>
            <a:spLocks noGrp="1"/>
          </p:cNvSpPr>
          <p:nvPr>
            <p:ph type="title"/>
          </p:nvPr>
        </p:nvSpPr>
        <p:spPr>
          <a:xfrm>
            <a:off x="1035535" y="358636"/>
            <a:ext cx="9905998" cy="613516"/>
          </a:xfrm>
        </p:spPr>
        <p:txBody>
          <a:bodyPr>
            <a:normAutofit fontScale="90000"/>
          </a:bodyPr>
          <a:lstStyle/>
          <a:p>
            <a:r>
              <a:rPr lang="en-GB" dirty="0"/>
              <a:t>               </a:t>
            </a:r>
            <a:r>
              <a:rPr lang="en-GB" sz="4400" dirty="0">
                <a:latin typeface="Times New Roman" panose="02020603050405020304" pitchFamily="18" charset="0"/>
                <a:cs typeface="Times New Roman" panose="02020603050405020304" pitchFamily="18" charset="0"/>
              </a:rPr>
              <a:t>Introduction continues</a:t>
            </a:r>
          </a:p>
        </p:txBody>
      </p:sp>
      <p:sp>
        <p:nvSpPr>
          <p:cNvPr id="5" name="TextBox 4">
            <a:extLst>
              <a:ext uri="{FF2B5EF4-FFF2-40B4-BE49-F238E27FC236}">
                <a16:creationId xmlns:a16="http://schemas.microsoft.com/office/drawing/2014/main" id="{C210C1E5-AA8D-D636-9963-565DC2E4194C}"/>
              </a:ext>
            </a:extLst>
          </p:cNvPr>
          <p:cNvSpPr txBox="1"/>
          <p:nvPr/>
        </p:nvSpPr>
        <p:spPr>
          <a:xfrm>
            <a:off x="1261711" y="3429000"/>
            <a:ext cx="10015087" cy="3416320"/>
          </a:xfrm>
          <a:prstGeom prst="rect">
            <a:avLst/>
          </a:prstGeom>
          <a:noFill/>
          <a:scene3d>
            <a:camera prst="perspectiveFront"/>
            <a:lightRig rig="threePt" dir="t"/>
          </a:scene3d>
        </p:spPr>
        <p:txBody>
          <a:bodyPr wrap="square" rtlCol="0">
            <a:spAutoFit/>
          </a:bodyPr>
          <a:lstStyle/>
          <a:p>
            <a:r>
              <a:rPr lang="en-US" sz="1800" dirty="0">
                <a:effectLst/>
                <a:latin typeface="Times New Roman" panose="02020603050405020304" pitchFamily="18" charset="0"/>
                <a:ea typeface="Times New Roman" panose="02020603050405020304" pitchFamily="18" charset="0"/>
              </a:rPr>
              <a:t>                                         TfL’s Business networks include:                                                                                                                           London Buses, London Dial-a-Ride, London River Services, London </a:t>
            </a:r>
          </a:p>
          <a:p>
            <a:endParaRPr lang="en-US" dirty="0">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Taxi, and Private Hire, Santander Cycles, Victoria Coach Station, Emirates Air Line, London Underground </a:t>
            </a:r>
          </a:p>
          <a:p>
            <a:endParaRPr lang="en-US" dirty="0">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including the new Elizabeth line currently operating as </a:t>
            </a:r>
            <a:r>
              <a:rPr lang="en-US" sz="1800" dirty="0" err="1">
                <a:effectLst/>
                <a:latin typeface="Times New Roman" panose="02020603050405020304" pitchFamily="18" charset="0"/>
                <a:ea typeface="Times New Roman" panose="02020603050405020304" pitchFamily="18" charset="0"/>
              </a:rPr>
              <a:t>TfL</a:t>
            </a:r>
            <a:r>
              <a:rPr lang="en-US" sz="1800" dirty="0">
                <a:effectLst/>
                <a:latin typeface="Times New Roman" panose="02020603050405020304" pitchFamily="18" charset="0"/>
                <a:ea typeface="Times New Roman" panose="02020603050405020304" pitchFamily="18" charset="0"/>
              </a:rPr>
              <a:t> Rail, DLR, London Overground, and London </a:t>
            </a:r>
          </a:p>
          <a:p>
            <a:endParaRPr lang="en-US" dirty="0">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Trams, Commercial and Residential estate, and building portfolio, Media Advertising estate and </a:t>
            </a:r>
          </a:p>
          <a:p>
            <a:endParaRPr lang="en-US" dirty="0">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digital marketing infrastructure Commercial Consulting and International Operations Our global </a:t>
            </a:r>
          </a:p>
          <a:p>
            <a:endParaRPr lang="en-US" dirty="0">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consultancy operation and brand licensing. </a:t>
            </a:r>
          </a:p>
        </p:txBody>
      </p:sp>
      <p:sp>
        <p:nvSpPr>
          <p:cNvPr id="6" name="TextBox 5">
            <a:extLst>
              <a:ext uri="{FF2B5EF4-FFF2-40B4-BE49-F238E27FC236}">
                <a16:creationId xmlns:a16="http://schemas.microsoft.com/office/drawing/2014/main" id="{B324E6E3-956D-1634-326F-54A843878D65}"/>
              </a:ext>
            </a:extLst>
          </p:cNvPr>
          <p:cNvSpPr txBox="1"/>
          <p:nvPr/>
        </p:nvSpPr>
        <p:spPr>
          <a:xfrm>
            <a:off x="1367589" y="1048956"/>
            <a:ext cx="9456822" cy="2308324"/>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spcAft>
                <a:spcPts val="0"/>
              </a:spcAft>
            </a:pPr>
            <a:r>
              <a:rPr lang="en-US" dirty="0">
                <a:latin typeface="Times New Roman" panose="02020603050405020304" pitchFamily="18" charset="0"/>
                <a:ea typeface="Times New Roman" panose="02020603050405020304" pitchFamily="18" charset="0"/>
              </a:rPr>
              <a:t>TFL is committed to safety and compliance with quality assured service with o</a:t>
            </a:r>
            <a:r>
              <a:rPr lang="en-US" sz="1800" dirty="0">
                <a:effectLst/>
                <a:latin typeface="Times New Roman" panose="02020603050405020304" pitchFamily="18" charset="0"/>
                <a:ea typeface="Times New Roman" panose="02020603050405020304" pitchFamily="18" charset="0"/>
              </a:rPr>
              <a:t>ver                                3,000 buses compliance and maintaining Bus Safety standards.</a:t>
            </a:r>
            <a:endParaRPr lang="en-GB" sz="1800" dirty="0">
              <a:effectLst/>
              <a:latin typeface="Times New Roman" panose="02020603050405020304" pitchFamily="18" charset="0"/>
              <a:ea typeface="Times New Roman" panose="02020603050405020304" pitchFamily="18" charset="0"/>
            </a:endParaRPr>
          </a:p>
          <a:p>
            <a:pPr>
              <a:spcAft>
                <a:spcPts val="0"/>
              </a:spcAft>
            </a:pPr>
            <a:r>
              <a:rPr lang="en-US" sz="180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spcAft>
                <a:spcPts val="0"/>
              </a:spcAft>
            </a:pPr>
            <a:r>
              <a:rPr lang="en-US" dirty="0">
                <a:latin typeface="Times New Roman" panose="02020603050405020304" pitchFamily="18" charset="0"/>
                <a:ea typeface="Times New Roman" panose="02020603050405020304" pitchFamily="18" charset="0"/>
              </a:rPr>
              <a:t>Between 2021-2022 - Serving </a:t>
            </a:r>
            <a:r>
              <a:rPr lang="en-US" sz="1800" dirty="0">
                <a:effectLst/>
                <a:latin typeface="Times New Roman" panose="02020603050405020304" pitchFamily="18" charset="0"/>
                <a:ea typeface="Times New Roman" panose="02020603050405020304" pitchFamily="18" charset="0"/>
              </a:rPr>
              <a:t>Standard 4.4bn passenger journeys (up from 4bn in 2019/20) </a:t>
            </a:r>
            <a:endParaRPr lang="en-GB" sz="1800" dirty="0">
              <a:effectLst/>
              <a:latin typeface="Times New Roman" panose="02020603050405020304" pitchFamily="18" charset="0"/>
              <a:ea typeface="Times New Roman" panose="02020603050405020304" pitchFamily="18" charset="0"/>
            </a:endParaRPr>
          </a:p>
          <a:p>
            <a:pPr>
              <a:spcAft>
                <a:spcPts val="0"/>
              </a:spcAft>
            </a:pPr>
            <a:r>
              <a:rPr lang="en-US" sz="180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spcAft>
                <a:spcPts val="0"/>
              </a:spcAft>
            </a:pPr>
            <a:r>
              <a:rPr lang="en-US" sz="1800" dirty="0">
                <a:effectLst/>
                <a:latin typeface="Times New Roman" panose="02020603050405020304" pitchFamily="18" charset="0"/>
                <a:ea typeface="Times New Roman" panose="02020603050405020304" pitchFamily="18" charset="0"/>
              </a:rPr>
              <a:t>Creating Bicycle lane for 11.3m cycle hires between 2021 - 2022 (up from 10.8m in 2019/20) </a:t>
            </a:r>
            <a:endParaRPr lang="en-GB" sz="1800" dirty="0">
              <a:effectLst/>
              <a:latin typeface="Times New Roman" panose="02020603050405020304" pitchFamily="18" charset="0"/>
              <a:ea typeface="Times New Roman" panose="02020603050405020304" pitchFamily="18" charset="0"/>
            </a:endParaRPr>
          </a:p>
          <a:p>
            <a:pPr>
              <a:spcAft>
                <a:spcPts val="0"/>
              </a:spcAft>
            </a:pPr>
            <a:r>
              <a:rPr lang="en-US" sz="180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spcAft>
                <a:spcPts val="0"/>
              </a:spcAft>
            </a:pPr>
            <a:r>
              <a:rPr lang="en-US" sz="1800" dirty="0">
                <a:effectLst/>
                <a:latin typeface="Times New Roman" panose="02020603050405020304" pitchFamily="18" charset="0"/>
                <a:ea typeface="Times New Roman" panose="02020603050405020304" pitchFamily="18" charset="0"/>
              </a:rPr>
              <a:t>Huge commitment to New DLR trains will arrive on the network before the end of the year.</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992219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2D777-74F3-F0CF-4667-5A62A29FB122}"/>
              </a:ext>
            </a:extLst>
          </p:cNvPr>
          <p:cNvSpPr>
            <a:spLocks noGrp="1"/>
          </p:cNvSpPr>
          <p:nvPr>
            <p:ph type="title"/>
          </p:nvPr>
        </p:nvSpPr>
        <p:spPr>
          <a:xfrm>
            <a:off x="1139792" y="195287"/>
            <a:ext cx="9905998" cy="943582"/>
          </a:xfrm>
        </p:spPr>
        <p:txBody>
          <a:bodyPr>
            <a:noAutofit/>
          </a:bodyPr>
          <a:lstStyle/>
          <a:p>
            <a:r>
              <a:rPr lang="en-GB" sz="4000" dirty="0">
                <a:latin typeface="Times New Roman" panose="02020603050405020304" pitchFamily="18" charset="0"/>
                <a:cs typeface="Times New Roman" panose="02020603050405020304" pitchFamily="18" charset="0"/>
              </a:rPr>
              <a:t>IMPORTANCE OF CHANGE</a:t>
            </a:r>
          </a:p>
        </p:txBody>
      </p:sp>
      <p:sp>
        <p:nvSpPr>
          <p:cNvPr id="5" name="TextBox 4">
            <a:extLst>
              <a:ext uri="{FF2B5EF4-FFF2-40B4-BE49-F238E27FC236}">
                <a16:creationId xmlns:a16="http://schemas.microsoft.com/office/drawing/2014/main" id="{94F8D554-05CB-DB50-3841-8BDCD58C5050}"/>
              </a:ext>
            </a:extLst>
          </p:cNvPr>
          <p:cNvSpPr txBox="1"/>
          <p:nvPr/>
        </p:nvSpPr>
        <p:spPr>
          <a:xfrm>
            <a:off x="1139792" y="3843957"/>
            <a:ext cx="9905997" cy="2308324"/>
          </a:xfrm>
          <a:prstGeom prst="rect">
            <a:avLst/>
          </a:prstGeom>
          <a:noFill/>
        </p:spPr>
        <p:txBody>
          <a:bodyPr wrap="square" rtlCol="0">
            <a:spAutoFit/>
          </a:bodyPr>
          <a:lstStyle/>
          <a:p>
            <a:endParaRPr lang="en-GB" sz="1800" dirty="0">
              <a:latin typeface="Times New Roman" panose="02020603050405020304" pitchFamily="18" charset="0"/>
              <a:cs typeface="Times New Roman" panose="02020603050405020304" pitchFamily="18" charset="0"/>
            </a:endParaRPr>
          </a:p>
          <a:p>
            <a:endParaRPr lang="en-GB" sz="1800" dirty="0">
              <a:latin typeface="Times New Roman" panose="02020603050405020304" pitchFamily="18" charset="0"/>
              <a:cs typeface="Times New Roman" panose="02020603050405020304" pitchFamily="18" charset="0"/>
            </a:endParaRPr>
          </a:p>
          <a:p>
            <a:endParaRPr lang="en-GB" sz="1800" dirty="0">
              <a:latin typeface="Times New Roman" panose="02020603050405020304" pitchFamily="18" charset="0"/>
              <a:cs typeface="Times New Roman" panose="02020603050405020304" pitchFamily="18" charset="0"/>
            </a:endParaRPr>
          </a:p>
          <a:p>
            <a:endParaRPr lang="en-GB" sz="1800" dirty="0">
              <a:latin typeface="Times New Roman" panose="02020603050405020304" pitchFamily="18" charset="0"/>
              <a:cs typeface="Times New Roman" panose="02020603050405020304" pitchFamily="18" charset="0"/>
            </a:endParaRPr>
          </a:p>
          <a:p>
            <a:endParaRPr lang="en-GB" sz="1800" dirty="0">
              <a:latin typeface="Times New Roman" panose="02020603050405020304" pitchFamily="18" charset="0"/>
              <a:cs typeface="Times New Roman" panose="02020603050405020304" pitchFamily="18" charset="0"/>
            </a:endParaRPr>
          </a:p>
          <a:p>
            <a:endParaRPr lang="en-GB" sz="1800" dirty="0">
              <a:latin typeface="Times New Roman" panose="02020603050405020304" pitchFamily="18" charset="0"/>
              <a:cs typeface="Times New Roman" panose="02020603050405020304" pitchFamily="18" charset="0"/>
            </a:endParaRPr>
          </a:p>
          <a:p>
            <a:endParaRPr lang="en-GB" sz="1800" dirty="0">
              <a:latin typeface="Times New Roman" panose="02020603050405020304" pitchFamily="18" charset="0"/>
              <a:cs typeface="Times New Roman" panose="02020603050405020304" pitchFamily="18" charset="0"/>
            </a:endParaRPr>
          </a:p>
          <a:p>
            <a:endParaRPr lang="en-GB" sz="18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A6DC432E-039F-492F-7458-C1E7B4549457}"/>
              </a:ext>
            </a:extLst>
          </p:cNvPr>
          <p:cNvSpPr txBox="1"/>
          <p:nvPr/>
        </p:nvSpPr>
        <p:spPr>
          <a:xfrm>
            <a:off x="1152628" y="4440205"/>
            <a:ext cx="10168271" cy="2246769"/>
          </a:xfrm>
          <a:prstGeom prst="rect">
            <a:avLst/>
          </a:prstGeom>
          <a:noFill/>
        </p:spPr>
        <p:txBody>
          <a:bodyPr wrap="square" rtlCol="0">
            <a:spAutoFit/>
          </a:bodyPr>
          <a:lstStyle/>
          <a:p>
            <a:endParaRPr lang="en-GB" sz="2000" dirty="0">
              <a:latin typeface="Times New Roman" panose="02020603050405020304" pitchFamily="18" charset="0"/>
              <a:cs typeface="Times New Roman" panose="02020603050405020304" pitchFamily="18" charset="0"/>
            </a:endParaRPr>
          </a:p>
          <a:p>
            <a:endParaRPr lang="en-GB" sz="2000" dirty="0">
              <a:latin typeface="Times New Roman" panose="02020603050405020304" pitchFamily="18" charset="0"/>
              <a:cs typeface="Times New Roman" panose="02020603050405020304" pitchFamily="18" charset="0"/>
            </a:endParaRPr>
          </a:p>
          <a:p>
            <a:endParaRPr lang="en-GB"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The change process enhances TfL control over how and when changes to digital sites and services can occur. For example, it is unlikely that a change would be made to the TfL website during peak usage periods. Having a controlled approach to change allows us to provide higher levels of service, consistency and performance to our users</a:t>
            </a:r>
          </a:p>
        </p:txBody>
      </p:sp>
      <p:sp>
        <p:nvSpPr>
          <p:cNvPr id="9" name="TextBox 8">
            <a:extLst>
              <a:ext uri="{FF2B5EF4-FFF2-40B4-BE49-F238E27FC236}">
                <a16:creationId xmlns:a16="http://schemas.microsoft.com/office/drawing/2014/main" id="{8043625D-0067-9A5A-9348-5FC95EEC215F}"/>
              </a:ext>
            </a:extLst>
          </p:cNvPr>
          <p:cNvSpPr txBox="1"/>
          <p:nvPr/>
        </p:nvSpPr>
        <p:spPr>
          <a:xfrm>
            <a:off x="1165464" y="1300884"/>
            <a:ext cx="10168271" cy="3970318"/>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Since TfL came into existence in 2000, the agency has constantly been engaged in one change management</a:t>
            </a:r>
            <a:r>
              <a:rPr lang="en-GB" sz="1800" dirty="0">
                <a:latin typeface="Times New Roman" panose="02020603050405020304" pitchFamily="18" charset="0"/>
                <a:cs typeface="Times New Roman" panose="02020603050405020304" pitchFamily="18" charset="0"/>
              </a:rPr>
              <a:t> project or another and its business operations are dependent on the external and internal factors that affect its business environment (such as SWOT, PESTEL) and Business management models ( such as Lewin Force Field and Kotter’s Model). However, the emergence of the Covid-19 Pandemic ushered a new approach to work-life with AI and Automation with an increased focus on sustainability and reducing carbon emissions and greenhouse gases in the atmosphere </a:t>
            </a:r>
            <a:r>
              <a:rPr lang="en-GB" dirty="0">
                <a:latin typeface="Times New Roman" panose="02020603050405020304" pitchFamily="18" charset="0"/>
                <a:cs typeface="Times New Roman" panose="02020603050405020304" pitchFamily="18" charset="0"/>
              </a:rPr>
              <a:t>that </a:t>
            </a:r>
            <a:r>
              <a:rPr lang="en-GB" sz="1800" dirty="0">
                <a:latin typeface="Times New Roman" panose="02020603050405020304" pitchFamily="18" charset="0"/>
                <a:cs typeface="Times New Roman" panose="02020603050405020304" pitchFamily="18" charset="0"/>
              </a:rPr>
              <a:t>pollutes our environment and endanger the common existence of human, animal, and plant species through disease transmission (Morgan  2020).</a:t>
            </a:r>
          </a:p>
          <a:p>
            <a:endParaRPr lang="en-GB" sz="1800" dirty="0">
              <a:latin typeface="Times New Roman" panose="02020603050405020304" pitchFamily="18" charset="0"/>
              <a:cs typeface="Times New Roman" panose="02020603050405020304" pitchFamily="18" charset="0"/>
            </a:endParaRPr>
          </a:p>
          <a:p>
            <a:r>
              <a:rPr lang="en-GB" sz="1800" dirty="0">
                <a:latin typeface="Times New Roman" panose="02020603050405020304" pitchFamily="18" charset="0"/>
                <a:cs typeface="Times New Roman" panose="02020603050405020304" pitchFamily="18" charset="0"/>
              </a:rPr>
              <a:t>The UK government’s commitment goal of zero transportation necessitated a paradigm shift from the usual unethical norms about transportation with the introduction of Hybrid Electric 2019 and full electricity during the pandemic in 2020 in addition to hydrogen fuel combustion vehicles during the same period. These projects will need charging stations including hydrogen refilling stations being built across the city of London and M25 to accommodate the needs of EV taxis, private hire vehicles (PHVs), buses, rental cars and light commercial vehicles (Mazur et al., 2018)  </a:t>
            </a:r>
            <a:r>
              <a:rPr lang="en-US" sz="1800" b="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510392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191EC-8CB4-1893-AA8E-985844007A98}"/>
              </a:ext>
            </a:extLst>
          </p:cNvPr>
          <p:cNvSpPr>
            <a:spLocks noGrp="1"/>
          </p:cNvSpPr>
          <p:nvPr>
            <p:ph type="title"/>
          </p:nvPr>
        </p:nvSpPr>
        <p:spPr>
          <a:xfrm>
            <a:off x="1143001" y="254961"/>
            <a:ext cx="9905998" cy="1232316"/>
          </a:xfrm>
        </p:spPr>
        <p:txBody>
          <a:bodyPr>
            <a:normAutofit/>
          </a:bodyPr>
          <a:lstStyle/>
          <a:p>
            <a:pPr algn="ctr"/>
            <a:r>
              <a:rPr lang="en-US" sz="4400" dirty="0"/>
              <a:t>Policy towards zero-emission</a:t>
            </a:r>
          </a:p>
        </p:txBody>
      </p:sp>
      <p:graphicFrame>
        <p:nvGraphicFramePr>
          <p:cNvPr id="5" name="Content Placeholder 4">
            <a:extLst>
              <a:ext uri="{FF2B5EF4-FFF2-40B4-BE49-F238E27FC236}">
                <a16:creationId xmlns:a16="http://schemas.microsoft.com/office/drawing/2014/main" id="{D35D89D5-9BEF-A445-CF92-65EFAFE732E9}"/>
              </a:ext>
            </a:extLst>
          </p:cNvPr>
          <p:cNvGraphicFramePr>
            <a:graphicFrameLocks noGrp="1"/>
          </p:cNvGraphicFramePr>
          <p:nvPr>
            <p:ph idx="1"/>
            <p:extLst>
              <p:ext uri="{D42A27DB-BD31-4B8C-83A1-F6EECF244321}">
                <p14:modId xmlns:p14="http://schemas.microsoft.com/office/powerpoint/2010/main" val="1310730540"/>
              </p:ext>
            </p:extLst>
          </p:nvPr>
        </p:nvGraphicFramePr>
        <p:xfrm>
          <a:off x="1143001" y="1956527"/>
          <a:ext cx="10089681" cy="35417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9861221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26F2DA-A3D3-D5C3-E90D-56D0613BC105}"/>
              </a:ext>
            </a:extLst>
          </p:cNvPr>
          <p:cNvSpPr>
            <a:spLocks noGrp="1"/>
          </p:cNvSpPr>
          <p:nvPr>
            <p:ph type="title"/>
          </p:nvPr>
        </p:nvSpPr>
        <p:spPr>
          <a:xfrm>
            <a:off x="503459" y="167111"/>
            <a:ext cx="11490066" cy="1427773"/>
          </a:xfrm>
        </p:spPr>
        <p:txBody>
          <a:bodyPr>
            <a:normAutofit/>
          </a:bodyPr>
          <a:lstStyle/>
          <a:p>
            <a:pPr algn="ctr"/>
            <a:r>
              <a:rPr lang="en-US" sz="4400" dirty="0"/>
              <a:t>Charging Facilities</a:t>
            </a:r>
          </a:p>
        </p:txBody>
      </p:sp>
      <p:graphicFrame>
        <p:nvGraphicFramePr>
          <p:cNvPr id="6" name="Content Placeholder 5">
            <a:extLst>
              <a:ext uri="{FF2B5EF4-FFF2-40B4-BE49-F238E27FC236}">
                <a16:creationId xmlns:a16="http://schemas.microsoft.com/office/drawing/2014/main" id="{07207315-785C-DF1D-BA9D-C1071B727D82}"/>
              </a:ext>
            </a:extLst>
          </p:cNvPr>
          <p:cNvGraphicFramePr>
            <a:graphicFrameLocks noGrp="1"/>
          </p:cNvGraphicFramePr>
          <p:nvPr>
            <p:ph idx="1"/>
            <p:extLst>
              <p:ext uri="{D42A27DB-BD31-4B8C-83A1-F6EECF244321}">
                <p14:modId xmlns:p14="http://schemas.microsoft.com/office/powerpoint/2010/main" val="13502834"/>
              </p:ext>
            </p:extLst>
          </p:nvPr>
        </p:nvGraphicFramePr>
        <p:xfrm>
          <a:off x="1143000" y="1710471"/>
          <a:ext cx="9905999" cy="42860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05338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imeline&#10;&#10;Description automatically generated">
            <a:extLst>
              <a:ext uri="{FF2B5EF4-FFF2-40B4-BE49-F238E27FC236}">
                <a16:creationId xmlns:a16="http://schemas.microsoft.com/office/drawing/2014/main" id="{7B619D6A-FE33-A0F2-DECE-F2E678C1DFC4}"/>
              </a:ext>
            </a:extLst>
          </p:cNvPr>
          <p:cNvPicPr>
            <a:picLocks noChangeAspect="1"/>
          </p:cNvPicPr>
          <p:nvPr/>
        </p:nvPicPr>
        <p:blipFill>
          <a:blip r:embed="rId2"/>
          <a:stretch>
            <a:fillRect/>
          </a:stretch>
        </p:blipFill>
        <p:spPr>
          <a:xfrm>
            <a:off x="827772" y="2387065"/>
            <a:ext cx="10395285" cy="4324091"/>
          </a:xfrm>
          <a:prstGeom prst="rect">
            <a:avLst/>
          </a:prstGeom>
        </p:spPr>
      </p:pic>
      <p:sp>
        <p:nvSpPr>
          <p:cNvPr id="5" name="TextBox 4">
            <a:extLst>
              <a:ext uri="{FF2B5EF4-FFF2-40B4-BE49-F238E27FC236}">
                <a16:creationId xmlns:a16="http://schemas.microsoft.com/office/drawing/2014/main" id="{2262E4C3-FB19-A5AC-27B6-71730A2E21E2}"/>
              </a:ext>
            </a:extLst>
          </p:cNvPr>
          <p:cNvSpPr txBox="1"/>
          <p:nvPr/>
        </p:nvSpPr>
        <p:spPr>
          <a:xfrm>
            <a:off x="827772" y="539015"/>
            <a:ext cx="10395285" cy="2185214"/>
          </a:xfrm>
          <a:prstGeom prst="rect">
            <a:avLst/>
          </a:prstGeom>
          <a:noFill/>
        </p:spPr>
        <p:txBody>
          <a:bodyPr wrap="square" rtlCol="0">
            <a:spAutoFit/>
          </a:bodyPr>
          <a:lstStyle/>
          <a:p>
            <a:r>
              <a:rPr lang="en-GB" dirty="0"/>
              <a:t>  </a:t>
            </a:r>
            <a:r>
              <a:rPr lang="en-GB" sz="3200" dirty="0">
                <a:latin typeface="Times New Roman" panose="02020603050405020304" pitchFamily="18" charset="0"/>
                <a:cs typeface="Times New Roman" panose="02020603050405020304" pitchFamily="18" charset="0"/>
              </a:rPr>
              <a:t> TFL IS THE KOTTER’S 8 STAGES WITH AN  			UNCLASSIFIED COMPLIANCE POLICY</a:t>
            </a:r>
          </a:p>
          <a:p>
            <a:r>
              <a:rPr lang="en-GB" dirty="0"/>
              <a:t>    </a:t>
            </a:r>
          </a:p>
          <a:p>
            <a:r>
              <a:rPr lang="en-GB" dirty="0"/>
              <a:t>Unclassified compliance is a security classification assignment mandate without a warrant of confidentiality or  	secret markings, but cannot be publicly released without authorization. </a:t>
            </a:r>
          </a:p>
          <a:p>
            <a:endParaRPr lang="en-GB" dirty="0"/>
          </a:p>
        </p:txBody>
      </p:sp>
    </p:spTree>
    <p:extLst>
      <p:ext uri="{BB962C8B-B14F-4D97-AF65-F5344CB8AC3E}">
        <p14:creationId xmlns:p14="http://schemas.microsoft.com/office/powerpoint/2010/main" val="3174483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5C42616-24C3-9EEC-5179-02C56A031354}"/>
              </a:ext>
            </a:extLst>
          </p:cNvPr>
          <p:cNvSpPr txBox="1"/>
          <p:nvPr/>
        </p:nvSpPr>
        <p:spPr>
          <a:xfrm>
            <a:off x="1511166" y="548639"/>
            <a:ext cx="9326880" cy="646331"/>
          </a:xfrm>
          <a:prstGeom prst="rect">
            <a:avLst/>
          </a:prstGeom>
          <a:noFill/>
        </p:spPr>
        <p:txBody>
          <a:bodyPr wrap="square" rtlCol="0">
            <a:spAutoFit/>
          </a:bodyPr>
          <a:lstStyle/>
          <a:p>
            <a:r>
              <a:rPr lang="en-GB" sz="3600" dirty="0">
                <a:latin typeface="Times New Roman" panose="02020603050405020304" pitchFamily="18" charset="0"/>
                <a:cs typeface="Times New Roman" panose="02020603050405020304" pitchFamily="18" charset="0"/>
              </a:rPr>
              <a:t>HOW TFL MANAGED KOTTER’S 8 STEPS  </a:t>
            </a:r>
          </a:p>
        </p:txBody>
      </p:sp>
      <p:sp>
        <p:nvSpPr>
          <p:cNvPr id="6" name="TextBox 5">
            <a:extLst>
              <a:ext uri="{FF2B5EF4-FFF2-40B4-BE49-F238E27FC236}">
                <a16:creationId xmlns:a16="http://schemas.microsoft.com/office/drawing/2014/main" id="{56E6F0C7-E696-43B9-8F46-5121BDB48999}"/>
              </a:ext>
            </a:extLst>
          </p:cNvPr>
          <p:cNvSpPr txBox="1"/>
          <p:nvPr/>
        </p:nvSpPr>
        <p:spPr>
          <a:xfrm>
            <a:off x="1236845" y="1588168"/>
            <a:ext cx="10005461" cy="5078313"/>
          </a:xfrm>
          <a:prstGeom prst="rect">
            <a:avLst/>
          </a:prstGeom>
          <a:noFill/>
        </p:spPr>
        <p:txBody>
          <a:bodyPr wrap="square" rtlCol="0">
            <a:spAutoFit/>
          </a:bodyPr>
          <a:lstStyle/>
          <a:p>
            <a:r>
              <a:rPr lang="en-GB" dirty="0"/>
              <a:t>• </a:t>
            </a:r>
            <a:r>
              <a:rPr lang="en-GB" b="1" dirty="0">
                <a:solidFill>
                  <a:schemeClr val="bg1"/>
                </a:solidFill>
                <a:latin typeface="Times New Roman" panose="02020603050405020304" pitchFamily="18" charset="0"/>
                <a:cs typeface="Times New Roman" panose="02020603050405020304" pitchFamily="18" charset="0"/>
              </a:rPr>
              <a:t>Complete a Request for Change Form (RCF):</a:t>
            </a:r>
            <a:r>
              <a:rPr lang="en-GB" dirty="0">
                <a:solidFill>
                  <a:schemeClr val="bg1"/>
                </a:solidFill>
                <a:latin typeface="Times New Roman" panose="02020603050405020304" pitchFamily="18" charset="0"/>
                <a:cs typeface="Times New Roman" panose="02020603050405020304" pitchFamily="18" charset="0"/>
              </a:rPr>
              <a:t> </a:t>
            </a:r>
            <a:r>
              <a:rPr lang="en-GB" dirty="0">
                <a:latin typeface="Times New Roman" panose="02020603050405020304" pitchFamily="18" charset="0"/>
                <a:cs typeface="Times New Roman" panose="02020603050405020304" pitchFamily="18" charset="0"/>
              </a:rPr>
              <a:t>A request for change form (RFC) containing the scope and reasons for the change is made available at TfL site of service with change authorisation.               </a:t>
            </a:r>
          </a:p>
          <a:p>
            <a:r>
              <a:rPr lang="en-GB" dirty="0">
                <a:latin typeface="Times New Roman" panose="02020603050405020304" pitchFamily="18" charset="0"/>
                <a:cs typeface="Times New Roman" panose="02020603050405020304" pitchFamily="18" charset="0"/>
              </a:rPr>
              <a:t>• </a:t>
            </a:r>
            <a:r>
              <a:rPr lang="en-GB" b="1" dirty="0">
                <a:solidFill>
                  <a:schemeClr val="bg1"/>
                </a:solidFill>
                <a:latin typeface="Times New Roman" panose="02020603050405020304" pitchFamily="18" charset="0"/>
                <a:cs typeface="Times New Roman" panose="02020603050405020304" pitchFamily="18" charset="0"/>
              </a:rPr>
              <a:t>Record the RFC:</a:t>
            </a:r>
            <a:r>
              <a:rPr lang="en-GB" b="1" dirty="0">
                <a:latin typeface="Times New Roman" panose="02020603050405020304" pitchFamily="18" charset="0"/>
                <a:cs typeface="Times New Roman" panose="02020603050405020304" pitchFamily="18" charset="0"/>
              </a:rPr>
              <a:t> </a:t>
            </a:r>
            <a:r>
              <a:rPr lang="en-GB" dirty="0">
                <a:latin typeface="Times New Roman" panose="02020603050405020304" pitchFamily="18" charset="0"/>
                <a:cs typeface="Times New Roman" panose="02020603050405020304" pitchFamily="18" charset="0"/>
              </a:rPr>
              <a:t>The RFC is logged in the TfL Online business management systems for all concerned with the change to view before final review by the review board.                      </a:t>
            </a:r>
          </a:p>
          <a:p>
            <a:r>
              <a:rPr lang="en-GB" dirty="0">
                <a:latin typeface="Times New Roman" panose="02020603050405020304" pitchFamily="18" charset="0"/>
                <a:cs typeface="Times New Roman" panose="02020603050405020304" pitchFamily="18" charset="0"/>
              </a:rPr>
              <a:t>• </a:t>
            </a:r>
            <a:r>
              <a:rPr lang="en-GB" b="1" dirty="0">
                <a:solidFill>
                  <a:schemeClr val="bg1"/>
                </a:solidFill>
                <a:latin typeface="Times New Roman" panose="02020603050405020304" pitchFamily="18" charset="0"/>
                <a:cs typeface="Times New Roman" panose="02020603050405020304" pitchFamily="18" charset="0"/>
              </a:rPr>
              <a:t>Change Approvals Board review:</a:t>
            </a:r>
            <a:r>
              <a:rPr lang="en-GB" dirty="0">
                <a:solidFill>
                  <a:schemeClr val="bg1"/>
                </a:solidFill>
                <a:latin typeface="Times New Roman" panose="02020603050405020304" pitchFamily="18" charset="0"/>
                <a:cs typeface="Times New Roman" panose="02020603050405020304" pitchFamily="18" charset="0"/>
              </a:rPr>
              <a:t> </a:t>
            </a:r>
            <a:r>
              <a:rPr lang="en-GB" b="1" dirty="0">
                <a:latin typeface="Times New Roman" panose="02020603050405020304" pitchFamily="18" charset="0"/>
                <a:cs typeface="Times New Roman" panose="02020603050405020304" pitchFamily="18" charset="0"/>
              </a:rPr>
              <a:t>All changes are submitted to a formal review meeting -</a:t>
            </a:r>
            <a:r>
              <a:rPr lang="en-GB" dirty="0">
                <a:latin typeface="Times New Roman" panose="02020603050405020304" pitchFamily="18" charset="0"/>
                <a:cs typeface="Times New Roman" panose="02020603050405020304" pitchFamily="18" charset="0"/>
              </a:rPr>
              <a:t> the TfL Change Approvals Board (CAB) meets weekly to review potential changes.                                                                                                                                   • </a:t>
            </a:r>
            <a:r>
              <a:rPr lang="en-GB" b="1" dirty="0">
                <a:solidFill>
                  <a:schemeClr val="bg1"/>
                </a:solidFill>
                <a:latin typeface="Times New Roman" panose="02020603050405020304" pitchFamily="18" charset="0"/>
                <a:cs typeface="Times New Roman" panose="02020603050405020304" pitchFamily="18" charset="0"/>
              </a:rPr>
              <a:t>Assess and review change:</a:t>
            </a:r>
            <a:r>
              <a:rPr lang="en-GB" dirty="0">
                <a:latin typeface="Times New Roman" panose="02020603050405020304" pitchFamily="18" charset="0"/>
                <a:cs typeface="Times New Roman" panose="02020603050405020304" pitchFamily="18" charset="0"/>
              </a:rPr>
              <a:t> Suggested changes are assessed based on likely impacts and input from technical personnel. Assessment includes input from technical staff on likely impact                                       • </a:t>
            </a:r>
            <a:r>
              <a:rPr lang="en-GB" b="1" dirty="0">
                <a:solidFill>
                  <a:schemeClr val="bg2">
                    <a:lumMod val="50000"/>
                  </a:schemeClr>
                </a:solidFill>
                <a:latin typeface="Times New Roman" panose="02020603050405020304" pitchFamily="18" charset="0"/>
                <a:cs typeface="Times New Roman" panose="02020603050405020304" pitchFamily="18" charset="0"/>
              </a:rPr>
              <a:t>Technical Design Authority review:</a:t>
            </a:r>
            <a:r>
              <a:rPr lang="en-GB" dirty="0">
                <a:solidFill>
                  <a:schemeClr val="bg2">
                    <a:lumMod val="50000"/>
                  </a:schemeClr>
                </a:solidFill>
                <a:latin typeface="Times New Roman" panose="02020603050405020304" pitchFamily="18" charset="0"/>
                <a:cs typeface="Times New Roman" panose="02020603050405020304" pitchFamily="18" charset="0"/>
              </a:rPr>
              <a:t> </a:t>
            </a:r>
            <a:r>
              <a:rPr lang="en-GB" dirty="0">
                <a:latin typeface="Times New Roman" panose="02020603050405020304" pitchFamily="18" charset="0"/>
                <a:cs typeface="Times New Roman" panose="02020603050405020304" pitchFamily="18" charset="0"/>
              </a:rPr>
              <a:t>If a major technical impact is noticed, additional formal scrutiny by TfL </a:t>
            </a:r>
            <a:r>
              <a:rPr lang="en-GB" dirty="0" err="1">
                <a:latin typeface="Times New Roman" panose="02020603050405020304" pitchFamily="18" charset="0"/>
                <a:cs typeface="Times New Roman" panose="02020603050405020304" pitchFamily="18" charset="0"/>
              </a:rPr>
              <a:t>Online’s</a:t>
            </a:r>
            <a:r>
              <a:rPr lang="en-GB" dirty="0">
                <a:latin typeface="Times New Roman" panose="02020603050405020304" pitchFamily="18" charset="0"/>
                <a:cs typeface="Times New Roman" panose="02020603050405020304" pitchFamily="18" charset="0"/>
              </a:rPr>
              <a:t> Technical Design Authority (TDA) will be necessitated.                                                   • </a:t>
            </a:r>
            <a:r>
              <a:rPr lang="en-GB" b="1" dirty="0">
                <a:solidFill>
                  <a:schemeClr val="bg1">
                    <a:lumMod val="95000"/>
                    <a:lumOff val="5000"/>
                  </a:schemeClr>
                </a:solidFill>
                <a:latin typeface="Times New Roman" panose="02020603050405020304" pitchFamily="18" charset="0"/>
                <a:cs typeface="Times New Roman" panose="02020603050405020304" pitchFamily="18" charset="0"/>
              </a:rPr>
              <a:t>Communicate authorisation or rejection: </a:t>
            </a:r>
            <a:r>
              <a:rPr lang="en-GB" dirty="0">
                <a:latin typeface="Times New Roman" panose="02020603050405020304" pitchFamily="18" charset="0"/>
                <a:cs typeface="Times New Roman" panose="02020603050405020304" pitchFamily="18" charset="0"/>
              </a:rPr>
              <a:t>Following reviews and assessments of changes, whoever raised the change is informed of whether or not the change will be implemented and reasons for rejection communicated.                                                                                                                                                          • </a:t>
            </a:r>
            <a:r>
              <a:rPr lang="en-GB" b="1" dirty="0">
                <a:solidFill>
                  <a:schemeClr val="bg1">
                    <a:lumMod val="95000"/>
                    <a:lumOff val="5000"/>
                  </a:schemeClr>
                </a:solidFill>
                <a:latin typeface="Times New Roman" panose="02020603050405020304" pitchFamily="18" charset="0"/>
                <a:cs typeface="Times New Roman" panose="02020603050405020304" pitchFamily="18" charset="0"/>
              </a:rPr>
              <a:t>Plan updates: </a:t>
            </a:r>
            <a:r>
              <a:rPr lang="en-GB" dirty="0">
                <a:latin typeface="Times New Roman" panose="02020603050405020304" pitchFamily="18" charset="0"/>
                <a:cs typeface="Times New Roman" panose="02020603050405020304" pitchFamily="18" charset="0"/>
              </a:rPr>
              <a:t>All finally approved changes are again published on the TfL website                                                                              • </a:t>
            </a:r>
            <a:r>
              <a:rPr lang="en-GB" b="1" dirty="0">
                <a:solidFill>
                  <a:schemeClr val="bg1">
                    <a:lumMod val="95000"/>
                    <a:lumOff val="5000"/>
                  </a:schemeClr>
                </a:solidFill>
                <a:latin typeface="Times New Roman" panose="02020603050405020304" pitchFamily="18" charset="0"/>
                <a:cs typeface="Times New Roman" panose="02020603050405020304" pitchFamily="18" charset="0"/>
              </a:rPr>
              <a:t>Communicate plan:</a:t>
            </a:r>
            <a:r>
              <a:rPr lang="en-GB" dirty="0">
                <a:latin typeface="Times New Roman" panose="02020603050405020304" pitchFamily="18" charset="0"/>
                <a:cs typeface="Times New Roman" panose="02020603050405020304" pitchFamily="18" charset="0"/>
              </a:rPr>
              <a:t> A schedule is produced to document the change plans and made available to all teams including the staff, developers, project collaborators, testing teams, suppliers, and stakeholders responsible for supporting TfL’s services                                                                                                                                             • </a:t>
            </a:r>
            <a:r>
              <a:rPr lang="en-GB" b="1" dirty="0">
                <a:solidFill>
                  <a:schemeClr val="bg1">
                    <a:lumMod val="95000"/>
                    <a:lumOff val="5000"/>
                  </a:schemeClr>
                </a:solidFill>
                <a:latin typeface="Times New Roman" panose="02020603050405020304" pitchFamily="18" charset="0"/>
                <a:cs typeface="Times New Roman" panose="02020603050405020304" pitchFamily="18" charset="0"/>
              </a:rPr>
              <a:t>Coordinate change implementation: </a:t>
            </a:r>
            <a:r>
              <a:rPr lang="en-GB" dirty="0">
                <a:latin typeface="Times New Roman" panose="02020603050405020304" pitchFamily="18" charset="0"/>
                <a:cs typeface="Times New Roman" panose="02020603050405020304" pitchFamily="18" charset="0"/>
              </a:rPr>
              <a:t>Agreed changes are applied and implemented.</a:t>
            </a:r>
          </a:p>
        </p:txBody>
      </p:sp>
    </p:spTree>
    <p:extLst>
      <p:ext uri="{BB962C8B-B14F-4D97-AF65-F5344CB8AC3E}">
        <p14:creationId xmlns:p14="http://schemas.microsoft.com/office/powerpoint/2010/main" val="42271122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a:xfrm>
            <a:off x="1141413" y="589248"/>
            <a:ext cx="9905998" cy="955101"/>
          </a:xfrm>
        </p:spPr>
        <p:txBody>
          <a:bodyPr>
            <a:normAutofit fontScale="90000"/>
          </a:bodyPr>
          <a:lstStyle/>
          <a:p>
            <a:pPr algn="ctr"/>
            <a:r>
              <a:rPr lang="en-US" sz="4400" dirty="0"/>
              <a:t>Low Emission Zone &amp; THEORETICAL PERSPECTIVES</a:t>
            </a:r>
          </a:p>
        </p:txBody>
      </p:sp>
      <p:graphicFrame>
        <p:nvGraphicFramePr>
          <p:cNvPr id="6" name="Content Placeholder 5">
            <a:extLst>
              <a:ext uri="{FF2B5EF4-FFF2-40B4-BE49-F238E27FC236}">
                <a16:creationId xmlns:a16="http://schemas.microsoft.com/office/drawing/2014/main" id="{E7B695AA-7871-CBA5-6363-BE25620477FE}"/>
              </a:ext>
            </a:extLst>
          </p:cNvPr>
          <p:cNvGraphicFramePr>
            <a:graphicFrameLocks noGrp="1"/>
          </p:cNvGraphicFramePr>
          <p:nvPr>
            <p:ph idx="1"/>
            <p:extLst>
              <p:ext uri="{D42A27DB-BD31-4B8C-83A1-F6EECF244321}">
                <p14:modId xmlns:p14="http://schemas.microsoft.com/office/powerpoint/2010/main" val="1522717174"/>
              </p:ext>
            </p:extLst>
          </p:nvPr>
        </p:nvGraphicFramePr>
        <p:xfrm>
          <a:off x="1141411" y="1676400"/>
          <a:ext cx="10579533" cy="4936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483181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a:xfrm>
            <a:off x="895689" y="460742"/>
            <a:ext cx="10312637" cy="952422"/>
          </a:xfrm>
        </p:spPr>
        <p:txBody>
          <a:bodyPr>
            <a:noAutofit/>
          </a:bodyPr>
          <a:lstStyle/>
          <a:p>
            <a:pPr algn="ctr">
              <a:lnSpc>
                <a:spcPct val="100000"/>
              </a:lnSpc>
              <a:spcAft>
                <a:spcPts val="800"/>
              </a:spcAft>
            </a:pPr>
            <a:r>
              <a:rPr lang="en-US" sz="4000" dirty="0">
                <a:ea typeface="Calibri" panose="020F0502020204030204" pitchFamily="34" charset="0"/>
                <a:cs typeface="Arial" panose="020B0604020202020204" pitchFamily="34" charset="0"/>
              </a:rPr>
              <a:t>Culture Significance IN</a:t>
            </a:r>
            <a:r>
              <a:rPr lang="en-US" sz="4000" dirty="0">
                <a:effectLst/>
                <a:ea typeface="Calibri" panose="020F0502020204030204" pitchFamily="34" charset="0"/>
                <a:cs typeface="Arial" panose="020B0604020202020204" pitchFamily="34" charset="0"/>
              </a:rPr>
              <a:t> project</a:t>
            </a:r>
          </a:p>
        </p:txBody>
      </p:sp>
      <p:graphicFrame>
        <p:nvGraphicFramePr>
          <p:cNvPr id="3" name="Content Placeholder 2">
            <a:extLst>
              <a:ext uri="{FF2B5EF4-FFF2-40B4-BE49-F238E27FC236}">
                <a16:creationId xmlns:a16="http://schemas.microsoft.com/office/drawing/2014/main" id="{97B3DBA1-C33F-3628-C1D2-7636872BCEC9}"/>
              </a:ext>
            </a:extLst>
          </p:cNvPr>
          <p:cNvGraphicFramePr>
            <a:graphicFrameLocks noGrp="1"/>
          </p:cNvGraphicFramePr>
          <p:nvPr>
            <p:ph idx="1"/>
            <p:extLst>
              <p:ext uri="{D42A27DB-BD31-4B8C-83A1-F6EECF244321}">
                <p14:modId xmlns:p14="http://schemas.microsoft.com/office/powerpoint/2010/main" val="427125998"/>
              </p:ext>
            </p:extLst>
          </p:nvPr>
        </p:nvGraphicFramePr>
        <p:xfrm>
          <a:off x="1141412" y="2249487"/>
          <a:ext cx="9905999" cy="35417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1955698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98191-A778-2D89-F2E1-E994F523D346}"/>
              </a:ext>
            </a:extLst>
          </p:cNvPr>
          <p:cNvSpPr>
            <a:spLocks noGrp="1"/>
          </p:cNvSpPr>
          <p:nvPr>
            <p:ph type="title"/>
          </p:nvPr>
        </p:nvSpPr>
        <p:spPr>
          <a:xfrm>
            <a:off x="1141413" y="618518"/>
            <a:ext cx="9640001" cy="742449"/>
          </a:xfrm>
        </p:spPr>
        <p:txBody>
          <a:bodyPr>
            <a:normAutofit/>
          </a:bodyPr>
          <a:lstStyle/>
          <a:p>
            <a:pPr algn="ctr"/>
            <a:r>
              <a:rPr lang="en-US" sz="4400" dirty="0"/>
              <a:t>Transformational leadership</a:t>
            </a:r>
          </a:p>
        </p:txBody>
      </p:sp>
      <p:graphicFrame>
        <p:nvGraphicFramePr>
          <p:cNvPr id="3" name="Content Placeholder 2">
            <a:extLst>
              <a:ext uri="{FF2B5EF4-FFF2-40B4-BE49-F238E27FC236}">
                <a16:creationId xmlns:a16="http://schemas.microsoft.com/office/drawing/2014/main" id="{F7BA25DF-BED3-7507-2A74-0EF402D9F670}"/>
              </a:ext>
            </a:extLst>
          </p:cNvPr>
          <p:cNvGraphicFramePr>
            <a:graphicFrameLocks noGrp="1"/>
          </p:cNvGraphicFramePr>
          <p:nvPr>
            <p:ph idx="1"/>
            <p:extLst>
              <p:ext uri="{D42A27DB-BD31-4B8C-83A1-F6EECF244321}">
                <p14:modId xmlns:p14="http://schemas.microsoft.com/office/powerpoint/2010/main" val="2898142014"/>
              </p:ext>
            </p:extLst>
          </p:nvPr>
        </p:nvGraphicFramePr>
        <p:xfrm>
          <a:off x="1141412" y="2249487"/>
          <a:ext cx="9905999" cy="35417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857787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6A5A6-D6AC-10C2-3765-25E627A6507A}"/>
              </a:ext>
            </a:extLst>
          </p:cNvPr>
          <p:cNvSpPr>
            <a:spLocks noGrp="1"/>
          </p:cNvSpPr>
          <p:nvPr>
            <p:ph type="title"/>
          </p:nvPr>
        </p:nvSpPr>
        <p:spPr/>
        <p:txBody>
          <a:bodyPr/>
          <a:lstStyle/>
          <a:p>
            <a:pPr algn="ctr"/>
            <a:r>
              <a:rPr lang="en-US" dirty="0"/>
              <a:t>Delivery Plan for consumer awareness </a:t>
            </a:r>
          </a:p>
        </p:txBody>
      </p:sp>
      <p:graphicFrame>
        <p:nvGraphicFramePr>
          <p:cNvPr id="4" name="Content Placeholder 3">
            <a:extLst>
              <a:ext uri="{FF2B5EF4-FFF2-40B4-BE49-F238E27FC236}">
                <a16:creationId xmlns:a16="http://schemas.microsoft.com/office/drawing/2014/main" id="{ED22A9DC-D88F-64F2-817E-31FEAF09DF9D}"/>
              </a:ext>
            </a:extLst>
          </p:cNvPr>
          <p:cNvGraphicFramePr>
            <a:graphicFrameLocks noGrp="1"/>
          </p:cNvGraphicFramePr>
          <p:nvPr>
            <p:ph idx="1"/>
            <p:extLst>
              <p:ext uri="{D42A27DB-BD31-4B8C-83A1-F6EECF244321}">
                <p14:modId xmlns:p14="http://schemas.microsoft.com/office/powerpoint/2010/main" val="758481800"/>
              </p:ext>
            </p:extLst>
          </p:nvPr>
        </p:nvGraphicFramePr>
        <p:xfrm>
          <a:off x="1141411" y="2097089"/>
          <a:ext cx="10707287" cy="37165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924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CED48-CC9C-5E6B-48BA-C0889B84BE2D}"/>
              </a:ext>
            </a:extLst>
          </p:cNvPr>
          <p:cNvSpPr>
            <a:spLocks noGrp="1"/>
          </p:cNvSpPr>
          <p:nvPr>
            <p:ph type="title"/>
          </p:nvPr>
        </p:nvSpPr>
        <p:spPr>
          <a:xfrm>
            <a:off x="958533" y="-161129"/>
            <a:ext cx="9905998" cy="1478570"/>
          </a:xfrm>
        </p:spPr>
        <p:txBody>
          <a:bodyPr>
            <a:normAutofit/>
          </a:bodyPr>
          <a:lstStyle/>
          <a:p>
            <a:pPr algn="ctr"/>
            <a:r>
              <a:rPr lang="en-US" sz="4000" dirty="0">
                <a:latin typeface="Times New Roman" panose="02020603050405020304" pitchFamily="18" charset="0"/>
                <a:cs typeface="Times New Roman" panose="02020603050405020304" pitchFamily="18" charset="0"/>
              </a:rPr>
              <a:t>Conclusion</a:t>
            </a:r>
          </a:p>
        </p:txBody>
      </p:sp>
      <p:graphicFrame>
        <p:nvGraphicFramePr>
          <p:cNvPr id="4" name="Content Placeholder 3">
            <a:extLst>
              <a:ext uri="{FF2B5EF4-FFF2-40B4-BE49-F238E27FC236}">
                <a16:creationId xmlns:a16="http://schemas.microsoft.com/office/drawing/2014/main" id="{60D6AD5B-49D9-9FFA-FC87-06501C3638E8}"/>
              </a:ext>
            </a:extLst>
          </p:cNvPr>
          <p:cNvGraphicFramePr>
            <a:graphicFrameLocks noGrp="1"/>
          </p:cNvGraphicFramePr>
          <p:nvPr>
            <p:ph idx="1"/>
            <p:extLst>
              <p:ext uri="{D42A27DB-BD31-4B8C-83A1-F6EECF244321}">
                <p14:modId xmlns:p14="http://schemas.microsoft.com/office/powerpoint/2010/main" val="3358601037"/>
              </p:ext>
            </p:extLst>
          </p:nvPr>
        </p:nvGraphicFramePr>
        <p:xfrm>
          <a:off x="211756" y="1674795"/>
          <a:ext cx="11877575" cy="41346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432621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BE2C2-55BC-FCA1-4088-437CC7EB21F1}"/>
              </a:ext>
            </a:extLst>
          </p:cNvPr>
          <p:cNvSpPr>
            <a:spLocks noGrp="1"/>
          </p:cNvSpPr>
          <p:nvPr>
            <p:ph type="title"/>
          </p:nvPr>
        </p:nvSpPr>
        <p:spPr>
          <a:xfrm>
            <a:off x="1141413" y="376147"/>
            <a:ext cx="9905998" cy="802658"/>
          </a:xfrm>
        </p:spPr>
        <p:txBody>
          <a:bodyPr/>
          <a:lstStyle/>
          <a:p>
            <a:pPr algn="ctr"/>
            <a:r>
              <a:rPr lang="en-US" dirty="0"/>
              <a:t>References</a:t>
            </a:r>
          </a:p>
        </p:txBody>
      </p:sp>
      <p:sp>
        <p:nvSpPr>
          <p:cNvPr id="3" name="Content Placeholder 2">
            <a:extLst>
              <a:ext uri="{FF2B5EF4-FFF2-40B4-BE49-F238E27FC236}">
                <a16:creationId xmlns:a16="http://schemas.microsoft.com/office/drawing/2014/main" id="{36C6E868-96BF-3979-2A96-0599F74927CC}"/>
              </a:ext>
            </a:extLst>
          </p:cNvPr>
          <p:cNvSpPr>
            <a:spLocks noGrp="1"/>
          </p:cNvSpPr>
          <p:nvPr>
            <p:ph idx="1"/>
          </p:nvPr>
        </p:nvSpPr>
        <p:spPr>
          <a:xfrm>
            <a:off x="1141412" y="1178804"/>
            <a:ext cx="9905999" cy="4946573"/>
          </a:xfrm>
        </p:spPr>
        <p:txBody>
          <a:bodyPr>
            <a:noAutofit/>
          </a:bodyPr>
          <a:lstStyle/>
          <a:p>
            <a:pPr marL="0" indent="0">
              <a:lnSpc>
                <a:spcPct val="107000"/>
              </a:lnSpc>
              <a:spcAft>
                <a:spcPts val="800"/>
              </a:spcAft>
              <a:buNone/>
            </a:pPr>
            <a:r>
              <a:rPr lang="en-GB" sz="1200" dirty="0" err="1">
                <a:effectLst/>
                <a:latin typeface="Times New Roman" panose="02020603050405020304" pitchFamily="18" charset="0"/>
                <a:ea typeface="Calibri" panose="020F0502020204030204" pitchFamily="34" charset="0"/>
                <a:cs typeface="Times New Roman" panose="02020603050405020304" pitchFamily="18" charset="0"/>
              </a:rPr>
              <a:t>Aithal</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P.S., 2016. Study on ABCD analysis technique for business models, business strategies, operating concepts &amp; business systems.</a:t>
            </a:r>
            <a:endParaRPr lang="en-GB" sz="12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Borozan</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S.,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Giannelos</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S. and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Strbac</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G., 2022. Strategic network expansion planning with electric vehicle smart charging concepts as investment options. 	Advances in Applied Energy, 5, p.100077.</a:t>
            </a:r>
          </a:p>
          <a:p>
            <a:pPr>
              <a:lnSpc>
                <a:spcPct val="107000"/>
              </a:lnSpc>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Bergman, N., 2018. Electric vehicles and the future of personal mobility in the United Kingdom. In Transitions in Energy Efficiency and Demand (pp. 53-	71). Routledge.</a:t>
            </a:r>
          </a:p>
          <a:p>
            <a:pPr>
              <a:lnSpc>
                <a:spcPct val="107000"/>
              </a:lnSpc>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Chakrabarti, A.,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Proeglhoef</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R.,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Turu</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G.B., Lambert, R.,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Mariaud</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A., Acha, S.,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Markides</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C.N. and Shah, N., 2019.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Optimisation</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and analysis of system 	integration between electric vehicles and UK decentralized energy schemes. Energy, 176, pp.805-815.</a:t>
            </a:r>
          </a:p>
          <a:p>
            <a:pPr>
              <a:lnSpc>
                <a:spcPct val="107000"/>
              </a:lnSpc>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Chen, T., Zhang, X.P., Wang, J., Li, J., Wu, C., Hu, M. and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Bian</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H., 2020. A review on electric vehicle charging infrastructure development in the UK. 	Journal of Modern Power Systems and Clean Energy, 8(2), pp.193-205.</a:t>
            </a:r>
          </a:p>
          <a:p>
            <a:pPr>
              <a:lnSpc>
                <a:spcPct val="107000"/>
              </a:lnSpc>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Hall, D. and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Lutsey</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N., 2020. Electric vehicle charging guide for cities. </a:t>
            </a:r>
            <a:r>
              <a:rPr lang="en-US" sz="1200" i="1" dirty="0">
                <a:effectLst/>
                <a:latin typeface="Times New Roman" panose="02020603050405020304" pitchFamily="18" charset="0"/>
                <a:ea typeface="Calibri" panose="020F0502020204030204" pitchFamily="34" charset="0"/>
                <a:cs typeface="Times New Roman" panose="02020603050405020304" pitchFamily="18" charset="0"/>
              </a:rPr>
              <a:t>Consulting Report</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a:t>
            </a:r>
          </a:p>
          <a:p>
            <a:pPr>
              <a:lnSpc>
                <a:spcPct val="107000"/>
              </a:lnSpc>
              <a:spcAft>
                <a:spcPts val="800"/>
              </a:spcAft>
            </a:pPr>
            <a:r>
              <a:rPr lang="en-US" sz="1200" dirty="0">
                <a:effectLst/>
                <a:latin typeface="Times New Roman" panose="02020603050405020304" pitchFamily="18" charset="0"/>
                <a:ea typeface="Calibri" panose="020F050202020403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https://www.slideshare.net/assocpm/a-journey-of-change-delivering-transformation-at-transport-for-london</a:t>
            </a:r>
            <a:endParaRPr lang="en-US" sz="1200" dirty="0">
              <a:effectLst/>
              <a:latin typeface="Times New Roman" panose="02020603050405020304" pitchFamily="18" charset="0"/>
              <a:ea typeface="Calibri" panose="020F0502020204030204" pitchFamily="34" charset="0"/>
              <a:cs typeface="Arial" panose="020B0604020202020204" pitchFamily="34" charset="0"/>
            </a:endParaRPr>
          </a:p>
          <a:p>
            <a:pPr>
              <a:lnSpc>
                <a:spcPct val="107000"/>
              </a:lnSpc>
              <a:spcAft>
                <a:spcPts val="800"/>
              </a:spcAft>
            </a:pPr>
            <a:r>
              <a:rPr lang="en-US" sz="1200" dirty="0">
                <a:effectLst/>
                <a:latin typeface="Times New Roman" panose="02020603050405020304" pitchFamily="18" charset="0"/>
                <a:ea typeface="Calibri" panose="020F0502020204030204" pitchFamily="34" charset="0"/>
                <a:cs typeface="Arial" panose="020B0604020202020204" pitchFamily="34" charset="0"/>
              </a:rPr>
              <a:t>https://content.tfl.gov.uk/onl-gui-013-change-management.pdf</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Mazur, C., Offer, G.J.,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Contestabile</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M. and Brandon, N.B., 2018. Comparing the effects of vehicle automation, policy-making and changed user 	preferences on the uptake of electric cars and emissions from transport. Sustainability, 10(3), p.676.</a:t>
            </a:r>
          </a:p>
          <a:p>
            <a:pPr>
              <a:lnSpc>
                <a:spcPct val="107000"/>
              </a:lnSpc>
              <a:spcAft>
                <a:spcPts val="800"/>
              </a:spcAft>
            </a:pP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Morganti</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E. and Browne, M., 2018. Technical and operational obstacles to the adoption of electric vans in France and the UK: An operator perspective. 	Transport Policy, 63, pp.90-97.</a:t>
            </a:r>
          </a:p>
        </p:txBody>
      </p:sp>
    </p:spTree>
    <p:extLst>
      <p:ext uri="{BB962C8B-B14F-4D97-AF65-F5344CB8AC3E}">
        <p14:creationId xmlns:p14="http://schemas.microsoft.com/office/powerpoint/2010/main" val="57466255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BE2C2-55BC-FCA1-4088-437CC7EB21F1}"/>
              </a:ext>
            </a:extLst>
          </p:cNvPr>
          <p:cNvSpPr>
            <a:spLocks noGrp="1"/>
          </p:cNvSpPr>
          <p:nvPr>
            <p:ph type="title"/>
          </p:nvPr>
        </p:nvSpPr>
        <p:spPr>
          <a:xfrm>
            <a:off x="1141413" y="376147"/>
            <a:ext cx="9905998" cy="802658"/>
          </a:xfrm>
        </p:spPr>
        <p:txBody>
          <a:bodyPr>
            <a:normAutofit/>
          </a:bodyPr>
          <a:lstStyle/>
          <a:p>
            <a:pPr algn="ctr"/>
            <a:r>
              <a:rPr lang="en-US" sz="40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36C6E868-96BF-3979-2A96-0599F74927CC}"/>
              </a:ext>
            </a:extLst>
          </p:cNvPr>
          <p:cNvSpPr>
            <a:spLocks noGrp="1"/>
          </p:cNvSpPr>
          <p:nvPr>
            <p:ph idx="1"/>
          </p:nvPr>
        </p:nvSpPr>
        <p:spPr>
          <a:xfrm>
            <a:off x="1141412" y="1178804"/>
            <a:ext cx="9905999" cy="4946573"/>
          </a:xfrm>
        </p:spPr>
        <p:txBody>
          <a:bodyPr>
            <a:normAutofit/>
          </a:bodyPr>
          <a:lstStyle/>
          <a:p>
            <a:pPr>
              <a:lnSpc>
                <a:spcPct val="107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Morgan, J., 2020. Electric vehicles: the future we made and the problem of unmaking it. </a:t>
            </a:r>
            <a:r>
              <a:rPr lang="en-US" sz="1800">
                <a:effectLst/>
                <a:latin typeface="Times New Roman" panose="02020603050405020304" pitchFamily="18" charset="0"/>
                <a:ea typeface="Calibri" panose="020F0502020204030204" pitchFamily="34" charset="0"/>
                <a:cs typeface="Times New Roman" panose="02020603050405020304" pitchFamily="18" charset="0"/>
              </a:rPr>
              <a:t>Cambridge 	Journal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of Economics, 44(4), pp.953-977.</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nSpc>
                <a:spcPct val="107000"/>
              </a:lnSpc>
              <a:spcAft>
                <a:spcPts val="800"/>
              </a:spcAft>
            </a:pPr>
            <a:r>
              <a:rPr lang="en-US" sz="1500" dirty="0">
                <a:effectLst/>
                <a:latin typeface="Times New Roman" panose="02020603050405020304" pitchFamily="18" charset="0"/>
                <a:ea typeface="Calibri" panose="020F0502020204030204" pitchFamily="34" charset="0"/>
                <a:cs typeface="Arial" panose="020B0604020202020204" pitchFamily="34" charset="0"/>
              </a:rPr>
              <a:t>Nicholas, M. and </a:t>
            </a:r>
            <a:r>
              <a:rPr lang="en-US" sz="1500" dirty="0" err="1">
                <a:effectLst/>
                <a:latin typeface="Times New Roman" panose="02020603050405020304" pitchFamily="18" charset="0"/>
                <a:ea typeface="Calibri" panose="020F0502020204030204" pitchFamily="34" charset="0"/>
                <a:cs typeface="Arial" panose="020B0604020202020204" pitchFamily="34" charset="0"/>
              </a:rPr>
              <a:t>Lutsey</a:t>
            </a:r>
            <a:r>
              <a:rPr lang="en-US" sz="1500" dirty="0">
                <a:effectLst/>
                <a:latin typeface="Times New Roman" panose="02020603050405020304" pitchFamily="18" charset="0"/>
                <a:ea typeface="Calibri" panose="020F0502020204030204" pitchFamily="34" charset="0"/>
                <a:cs typeface="Arial" panose="020B0604020202020204" pitchFamily="34" charset="0"/>
              </a:rPr>
              <a:t>, N., 2020. Quantifying the electric vehicle charging infrastructure gap in the United Kingdom. 	International Council on Clean Transportation: London, UK.</a:t>
            </a:r>
          </a:p>
          <a:p>
            <a:pPr>
              <a:lnSpc>
                <a:spcPct val="107000"/>
              </a:lnSpc>
              <a:spcAft>
                <a:spcPts val="800"/>
              </a:spcAft>
            </a:pPr>
            <a:r>
              <a:rPr lang="en-US" sz="1500" dirty="0">
                <a:effectLst/>
                <a:latin typeface="Times New Roman" panose="02020603050405020304" pitchFamily="18" charset="0"/>
                <a:ea typeface="Calibri" panose="020F0502020204030204" pitchFamily="34" charset="0"/>
                <a:cs typeface="Arial" panose="020B0604020202020204" pitchFamily="34" charset="0"/>
              </a:rPr>
              <a:t>Nicolaides, D., </a:t>
            </a:r>
            <a:r>
              <a:rPr lang="en-US" sz="1500" dirty="0" err="1">
                <a:effectLst/>
                <a:latin typeface="Times New Roman" panose="02020603050405020304" pitchFamily="18" charset="0"/>
                <a:ea typeface="Calibri" panose="020F0502020204030204" pitchFamily="34" charset="0"/>
                <a:cs typeface="Arial" panose="020B0604020202020204" pitchFamily="34" charset="0"/>
              </a:rPr>
              <a:t>Madhusudhanan</a:t>
            </a:r>
            <a:r>
              <a:rPr lang="en-US" sz="1500" dirty="0">
                <a:effectLst/>
                <a:latin typeface="Times New Roman" panose="02020603050405020304" pitchFamily="18" charset="0"/>
                <a:ea typeface="Calibri" panose="020F0502020204030204" pitchFamily="34" charset="0"/>
                <a:cs typeface="Arial" panose="020B0604020202020204" pitchFamily="34" charset="0"/>
              </a:rPr>
              <a:t>, A.K., Na, X., Miles, J. and </a:t>
            </a:r>
            <a:r>
              <a:rPr lang="en-US" sz="1500" dirty="0" err="1">
                <a:effectLst/>
                <a:latin typeface="Times New Roman" panose="02020603050405020304" pitchFamily="18" charset="0"/>
                <a:ea typeface="Calibri" panose="020F0502020204030204" pitchFamily="34" charset="0"/>
                <a:cs typeface="Arial" panose="020B0604020202020204" pitchFamily="34" charset="0"/>
              </a:rPr>
              <a:t>Cebon</a:t>
            </a:r>
            <a:r>
              <a:rPr lang="en-US" sz="1500" dirty="0">
                <a:effectLst/>
                <a:latin typeface="Times New Roman" panose="02020603050405020304" pitchFamily="18" charset="0"/>
                <a:ea typeface="Calibri" panose="020F0502020204030204" pitchFamily="34" charset="0"/>
                <a:cs typeface="Arial" panose="020B0604020202020204" pitchFamily="34" charset="0"/>
              </a:rPr>
              <a:t>, D., 2019. Techno-economic analysis of charging and 	heating options for electric bus service in London. IEEE Transactions on Transportation Electrification, 5(3), 	pp.769-781.</a:t>
            </a:r>
            <a:endParaRPr lang="en-US" sz="1500" dirty="0">
              <a:latin typeface="Times New Roman" panose="02020603050405020304" pitchFamily="18" charset="0"/>
              <a:ea typeface="Calibri" panose="020F0502020204030204" pitchFamily="34" charset="0"/>
              <a:cs typeface="Arial" panose="020B0604020202020204" pitchFamily="34" charset="0"/>
            </a:endParaRPr>
          </a:p>
          <a:p>
            <a:pPr>
              <a:lnSpc>
                <a:spcPct val="107000"/>
              </a:lnSpc>
              <a:spcAft>
                <a:spcPts val="800"/>
              </a:spcAft>
            </a:pPr>
            <a:r>
              <a:rPr lang="en-US" sz="1500" dirty="0">
                <a:effectLst/>
                <a:latin typeface="Times New Roman" panose="02020603050405020304" pitchFamily="18" charset="0"/>
                <a:ea typeface="Calibri" panose="020F0502020204030204" pitchFamily="34" charset="0"/>
                <a:cs typeface="Arial" panose="020B0604020202020204" pitchFamily="34" charset="0"/>
              </a:rPr>
              <a:t>Pickett, L., </a:t>
            </a:r>
            <a:r>
              <a:rPr lang="en-US" sz="1500" dirty="0" err="1">
                <a:effectLst/>
                <a:latin typeface="Times New Roman" panose="02020603050405020304" pitchFamily="18" charset="0"/>
                <a:ea typeface="Calibri" panose="020F0502020204030204" pitchFamily="34" charset="0"/>
                <a:cs typeface="Arial" panose="020B0604020202020204" pitchFamily="34" charset="0"/>
              </a:rPr>
              <a:t>Winnet</a:t>
            </a:r>
            <a:r>
              <a:rPr lang="en-US" sz="1500" dirty="0">
                <a:effectLst/>
                <a:latin typeface="Times New Roman" panose="02020603050405020304" pitchFamily="18" charset="0"/>
                <a:ea typeface="Calibri" panose="020F0502020204030204" pitchFamily="34" charset="0"/>
                <a:cs typeface="Arial" panose="020B0604020202020204" pitchFamily="34" charset="0"/>
              </a:rPr>
              <a:t>, J., Carver, D. and Bolton, P., 2021. Electric vehicles and infrastructure. House of Commons Library:: 	London, United Kingdom.</a:t>
            </a:r>
          </a:p>
          <a:p>
            <a:pPr>
              <a:lnSpc>
                <a:spcPct val="107000"/>
              </a:lnSpc>
              <a:spcAft>
                <a:spcPts val="800"/>
              </a:spcAft>
            </a:pPr>
            <a:r>
              <a:rPr lang="en-US" sz="1500" dirty="0">
                <a:effectLst/>
                <a:latin typeface="Times New Roman" panose="02020603050405020304" pitchFamily="18" charset="0"/>
                <a:ea typeface="Calibri" panose="020F0502020204030204" pitchFamily="34" charset="0"/>
                <a:cs typeface="Arial" panose="020B0604020202020204" pitchFamily="34" charset="0"/>
              </a:rPr>
              <a:t>Santos, G. and </a:t>
            </a:r>
            <a:r>
              <a:rPr lang="en-US" sz="1500" dirty="0" err="1">
                <a:effectLst/>
                <a:latin typeface="Times New Roman" panose="02020603050405020304" pitchFamily="18" charset="0"/>
                <a:ea typeface="Calibri" panose="020F0502020204030204" pitchFamily="34" charset="0"/>
                <a:cs typeface="Arial" panose="020B0604020202020204" pitchFamily="34" charset="0"/>
              </a:rPr>
              <a:t>Rembalski</a:t>
            </a:r>
            <a:r>
              <a:rPr lang="en-US" sz="1500" dirty="0">
                <a:effectLst/>
                <a:latin typeface="Times New Roman" panose="02020603050405020304" pitchFamily="18" charset="0"/>
                <a:ea typeface="Calibri" panose="020F0502020204030204" pitchFamily="34" charset="0"/>
                <a:cs typeface="Arial" panose="020B0604020202020204" pitchFamily="34" charset="0"/>
              </a:rPr>
              <a:t>, S., 2021. Do electric vehicles need subsidies in the UK?. Energy Policy, 149, p.111890.</a:t>
            </a:r>
          </a:p>
          <a:p>
            <a:pPr>
              <a:lnSpc>
                <a:spcPct val="107000"/>
              </a:lnSpc>
              <a:spcAft>
                <a:spcPts val="800"/>
              </a:spcAft>
            </a:pPr>
            <a:r>
              <a:rPr lang="en-US" sz="1500" dirty="0" err="1">
                <a:effectLst/>
                <a:latin typeface="Times New Roman" panose="02020603050405020304" pitchFamily="18" charset="0"/>
                <a:ea typeface="Calibri" panose="020F0502020204030204" pitchFamily="34" charset="0"/>
                <a:cs typeface="Arial" panose="020B0604020202020204" pitchFamily="34" charset="0"/>
              </a:rPr>
              <a:t>Schwanen</a:t>
            </a:r>
            <a:r>
              <a:rPr lang="en-US" sz="1500" dirty="0">
                <a:effectLst/>
                <a:latin typeface="Times New Roman" panose="02020603050405020304" pitchFamily="18" charset="0"/>
                <a:ea typeface="Calibri" panose="020F0502020204030204" pitchFamily="34" charset="0"/>
                <a:cs typeface="Arial" panose="020B0604020202020204" pitchFamily="34" charset="0"/>
              </a:rPr>
              <a:t>, T., 2020. Low-carbon mobility in London: a just transition? One Earth, 2(2), pp.132-134.</a:t>
            </a:r>
          </a:p>
          <a:p>
            <a:pPr>
              <a:lnSpc>
                <a:spcPct val="107000"/>
              </a:lnSpc>
              <a:spcAft>
                <a:spcPts val="800"/>
              </a:spcAft>
            </a:pPr>
            <a:r>
              <a:rPr lang="en-US" sz="1500" dirty="0" err="1">
                <a:effectLst/>
                <a:latin typeface="Times New Roman" panose="02020603050405020304" pitchFamily="18" charset="0"/>
                <a:ea typeface="Calibri" panose="020F0502020204030204" pitchFamily="34" charset="0"/>
                <a:cs typeface="Arial" panose="020B0604020202020204" pitchFamily="34" charset="0"/>
              </a:rPr>
              <a:t>Skok</a:t>
            </a:r>
            <a:r>
              <a:rPr lang="en-US" sz="1500" dirty="0">
                <a:effectLst/>
                <a:latin typeface="Times New Roman" panose="02020603050405020304" pitchFamily="18" charset="0"/>
                <a:ea typeface="Calibri" panose="020F0502020204030204" pitchFamily="34" charset="0"/>
                <a:cs typeface="Arial" panose="020B0604020202020204" pitchFamily="34" charset="0"/>
              </a:rPr>
              <a:t>, W. and Baker, S., 2018. Evaluating the impact of Uber on London's taxi service: A strategic review. Knowledge and 	Process Management, 25(4), pp.232-246.</a:t>
            </a:r>
          </a:p>
          <a:p>
            <a:pPr marL="0" indent="0">
              <a:lnSpc>
                <a:spcPct val="107000"/>
              </a:lnSpc>
              <a:spcAft>
                <a:spcPts val="800"/>
              </a:spcAft>
              <a:buNone/>
            </a:pP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3329321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40000"/>
              </a:schemeClr>
            </a:gs>
            <a:gs pos="100000">
              <a:schemeClr val="phClr">
                <a:shade val="92000"/>
                <a:hueMod val="104000"/>
                <a:satMod val="140000"/>
                <a:lumMod val="48000"/>
              </a:schemeClr>
            </a:gs>
          </a:gsLst>
          <a:lin ang="5040000" scaled="0"/>
        </a:gradFill>
        <a:blipFill>
          <a:blip xmlns:r="http://schemas.openxmlformats.org/officeDocument/2006/relationships" r:embed="rId1">
            <a:duotone>
              <a:schemeClr val="phClr">
                <a:shade val="48000"/>
                <a:hueMod val="106000"/>
                <a:satMod val="140000"/>
                <a:lumMod val="42000"/>
              </a:schemeClr>
              <a:schemeClr val="phClr">
                <a:tint val="98000"/>
                <a:hueMod val="92000"/>
                <a:satMod val="220000"/>
                <a:lumMod val="90000"/>
              </a:schemeClr>
            </a:duotone>
          </a:blip>
          <a:stretch/>
        </a:blipFill>
      </a:bgFillStyleLst>
    </a:fmtScheme>
  </a:themeElements>
  <a:objectDefaults/>
  <a:extraClrSchemeLst/>
  <a:extLst>
    <a:ext uri="{05A4C25C-085E-4340-85A3-A5531E510DB2}">
      <thm15:themeFamily xmlns:thm15="http://schemas.microsoft.com/office/thememl/2012/main" name="TF77815013_Problem-solution cycle_RVA_v3" id="{20834410-FC37-46AC-ACB7-FB202F8C4BA9}" vid="{1ED24379-BFF7-4E2F-B7EC-A47C906E21A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B579702B-25C7-40D7-9E29-7686B11A9660}">
  <ds:schemaRefs>
    <ds:schemaRef ds:uri="http://schemas.microsoft.com/sharepoint/v3/contenttype/forms"/>
  </ds:schemaRefs>
</ds:datastoreItem>
</file>

<file path=customXml/itemProps2.xml><?xml version="1.0" encoding="utf-8"?>
<ds:datastoreItem xmlns:ds="http://schemas.openxmlformats.org/officeDocument/2006/customXml" ds:itemID="{A7C0B241-13E5-418D-8920-D23491E2D2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7866CFD-F94E-4AE5-ACEA-86FEC0F48A10}">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Problemsolution cycle </Template>
  <TotalTime>6200</TotalTime>
  <Words>3548</Words>
  <Application>Microsoft Office PowerPoint</Application>
  <PresentationFormat>Widescreen</PresentationFormat>
  <Paragraphs>123</Paragraphs>
  <Slides>17</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Tahoma</vt:lpstr>
      <vt:lpstr>Times New Roman</vt:lpstr>
      <vt:lpstr>Tw Cen MT</vt:lpstr>
      <vt:lpstr>Circuit</vt:lpstr>
      <vt:lpstr>Change &amp; Stability Management (BMMB 7000D) MBA Assignment 2022</vt:lpstr>
      <vt:lpstr>PowerPoint Presentation</vt:lpstr>
      <vt:lpstr>PowerPoint Presentation</vt:lpstr>
      <vt:lpstr>                   Introduction</vt:lpstr>
      <vt:lpstr>               Introduction continues</vt:lpstr>
      <vt:lpstr>IMPORTANCE OF CHANGE</vt:lpstr>
      <vt:lpstr>Policy towards zero-emission</vt:lpstr>
      <vt:lpstr>Charging Facilities</vt:lpstr>
      <vt:lpstr>PowerPoint Presentation</vt:lpstr>
      <vt:lpstr>PowerPoint Presentation</vt:lpstr>
      <vt:lpstr>Low Emission Zone &amp; THEORETICAL PERSPECTIVES</vt:lpstr>
      <vt:lpstr>Culture Significance IN project</vt:lpstr>
      <vt:lpstr>Transformational leadership</vt:lpstr>
      <vt:lpstr>Delivery Plan for consumer awareness </vt:lpstr>
      <vt:lpstr>Conclusion</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Change &amp; Stability Management</dc:title>
  <dc:creator>Admin</dc:creator>
  <cp:lastModifiedBy>George Uzonwa (2013467)</cp:lastModifiedBy>
  <cp:revision>24</cp:revision>
  <dcterms:created xsi:type="dcterms:W3CDTF">2022-06-07T10:56:25Z</dcterms:created>
  <dcterms:modified xsi:type="dcterms:W3CDTF">2022-06-28T22:10:41Z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