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charts/chart2.xml" ContentType="application/vnd.openxmlformats-officedocument.drawingml.chart+xml"/>
  <Override PartName="/ppt/charts/style2.xml" ContentType="application/vnd.ms-office.chartstyle+xml"/>
  <Override PartName="/ppt/charts/colors2.xml" ContentType="application/vnd.ms-office.chartcolorstyl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FD9000"/>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973A9947-FAD6-654A-ADB4-AC2D100C53C5}" v="170" dt="2024-02-06T14:12:04.84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9484"/>
    <p:restoredTop sz="94611"/>
  </p:normalViewPr>
  <p:slideViewPr>
    <p:cSldViewPr snapToGrid="0">
      <p:cViewPr>
        <p:scale>
          <a:sx n="114" d="100"/>
          <a:sy n="114" d="100"/>
        </p:scale>
        <p:origin x="824" y="-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7"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1.xml"/><Relationship Id="rId1" Type="http://schemas.microsoft.com/office/2011/relationships/chartStyle" Target="style1.xml"/></Relationships>
</file>

<file path=ppt/charts/_rels/chart2.xml.rels><?xml version="1.0" encoding="UTF-8" standalone="yes"?>
<Relationships xmlns="http://schemas.openxmlformats.org/package/2006/relationships"><Relationship Id="rId3" Type="http://schemas.openxmlformats.org/officeDocument/2006/relationships/oleObject" Target="Book1" TargetMode="External"/><Relationship Id="rId2" Type="http://schemas.microsoft.com/office/2011/relationships/chartColorStyle" Target="colors2.xml"/><Relationship Id="rId1" Type="http://schemas.microsoft.com/office/2011/relationships/chartStyle" Target="style2.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r>
              <a:rPr lang="en-GB" sz="1200" dirty="0"/>
              <a:t>Vote for reburial of General Franco in Congress of Deputies</a:t>
            </a:r>
          </a:p>
        </c:rich>
      </c:tx>
      <c:overlay val="0"/>
      <c:spPr>
        <a:noFill/>
        <a:ln>
          <a:noFill/>
        </a:ln>
        <a:effectLst/>
      </c:spPr>
      <c:txPr>
        <a:bodyPr rot="0" spcFirstLastPara="1" vertOverflow="ellipsis" vert="horz" wrap="square" anchor="ctr" anchorCtr="1"/>
        <a:lstStyle/>
        <a:p>
          <a:pPr>
            <a:defRPr sz="18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C203-3B4D-BBDC-8912B8A57C46}"/>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C203-3B4D-BBDC-8912B8A57C46}"/>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C203-3B4D-BBDC-8912B8A57C46}"/>
              </c:ext>
            </c:extLst>
          </c:dPt>
          <c:dPt>
            <c:idx val="3"/>
            <c:bubble3D val="0"/>
            <c:spPr>
              <a:solidFill>
                <a:schemeClr val="accent4"/>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7-C203-3B4D-BBDC-8912B8A57C46}"/>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00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Sheet1!$A$1:$A$4</c:f>
              <c:strCache>
                <c:ptCount val="4"/>
                <c:pt idx="1">
                  <c:v>in favour</c:v>
                </c:pt>
                <c:pt idx="2">
                  <c:v>against</c:v>
                </c:pt>
                <c:pt idx="3">
                  <c:v>abstained</c:v>
                </c:pt>
              </c:strCache>
            </c:strRef>
          </c:cat>
          <c:val>
            <c:numRef>
              <c:f>Sheet1!$B$1:$B$4</c:f>
              <c:numCache>
                <c:formatCode>General</c:formatCode>
                <c:ptCount val="4"/>
                <c:pt idx="1">
                  <c:v>172</c:v>
                </c:pt>
                <c:pt idx="2">
                  <c:v>2</c:v>
                </c:pt>
                <c:pt idx="3">
                  <c:v>164</c:v>
                </c:pt>
              </c:numCache>
            </c:numRef>
          </c:val>
          <c:extLst>
            <c:ext xmlns:c16="http://schemas.microsoft.com/office/drawing/2014/chart" uri="{C3380CC4-5D6E-409C-BE32-E72D297353CC}">
              <c16:uniqueId val="{00000008-C203-3B4D-BBDC-8912B8A57C46}"/>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legendEntry>
        <c:idx val="0"/>
        <c:delete val="1"/>
      </c:legendEntry>
      <c:layout>
        <c:manualLayout>
          <c:xMode val="edge"/>
          <c:yMode val="edge"/>
          <c:x val="0.69967712958686046"/>
          <c:y val="0.33925428232454352"/>
          <c:w val="0.21148708402290498"/>
          <c:h val="0.40035801484058181"/>
        </c:manualLayout>
      </c:layout>
      <c:overlay val="0"/>
      <c:spPr>
        <a:solidFill>
          <a:schemeClr val="lt1">
            <a:lumMod val="95000"/>
            <a:alpha val="39000"/>
          </a:schemeClr>
        </a:solidFill>
        <a:ln>
          <a:noFill/>
        </a:ln>
        <a:effectLst/>
      </c:spPr>
      <c:txPr>
        <a:bodyPr rot="0" spcFirstLastPara="1" vertOverflow="ellipsis" vert="horz" wrap="square" anchor="ctr" anchorCtr="1"/>
        <a:lstStyle/>
        <a:p>
          <a:pPr>
            <a:defRPr sz="900"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hart2.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GB"/>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baseline="0">
                <a:solidFill>
                  <a:schemeClr val="dk1">
                    <a:lumMod val="75000"/>
                    <a:lumOff val="25000"/>
                  </a:schemeClr>
                </a:solidFill>
                <a:latin typeface="+mn-lt"/>
                <a:ea typeface="+mn-ea"/>
                <a:cs typeface="+mn-cs"/>
              </a:defRPr>
            </a:pPr>
            <a:r>
              <a:rPr lang="en-GB" sz="1600"/>
              <a:t>Public response</a:t>
            </a:r>
          </a:p>
        </c:rich>
      </c:tx>
      <c:overlay val="0"/>
      <c:spPr>
        <a:noFill/>
        <a:ln>
          <a:noFill/>
        </a:ln>
        <a:effectLst/>
      </c:spPr>
      <c:txPr>
        <a:bodyPr rot="0" spcFirstLastPara="1" vertOverflow="ellipsis" vert="horz" wrap="square" anchor="ctr" anchorCtr="1"/>
        <a:lstStyle/>
        <a:p>
          <a:pPr>
            <a:defRPr sz="1600" b="1" i="0" u="none" strike="noStrike" kern="1200" baseline="0">
              <a:solidFill>
                <a:schemeClr val="dk1">
                  <a:lumMod val="75000"/>
                  <a:lumOff val="25000"/>
                </a:schemeClr>
              </a:solidFill>
              <a:latin typeface="+mn-lt"/>
              <a:ea typeface="+mn-ea"/>
              <a:cs typeface="+mn-cs"/>
            </a:defRPr>
          </a:pPr>
          <a:endParaRPr lang="en-US"/>
        </a:p>
      </c:txPr>
    </c:title>
    <c:autoTitleDeleted val="0"/>
    <c:plotArea>
      <c:layout/>
      <c:pieChart>
        <c:varyColors val="1"/>
        <c:ser>
          <c:idx val="0"/>
          <c:order val="0"/>
          <c:dPt>
            <c:idx val="0"/>
            <c:bubble3D val="0"/>
            <c:spPr>
              <a:solidFill>
                <a:schemeClr val="accent1"/>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1-A676-EA44-BEA2-7EE6FA16529B}"/>
              </c:ext>
            </c:extLst>
          </c:dPt>
          <c:dPt>
            <c:idx val="1"/>
            <c:bubble3D val="0"/>
            <c:spPr>
              <a:solidFill>
                <a:schemeClr val="accent2"/>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3-A676-EA44-BEA2-7EE6FA16529B}"/>
              </c:ext>
            </c:extLst>
          </c:dPt>
          <c:dPt>
            <c:idx val="2"/>
            <c:bubble3D val="0"/>
            <c:spPr>
              <a:solidFill>
                <a:schemeClr val="accent3"/>
              </a:solidFill>
              <a:ln>
                <a:noFill/>
              </a:ln>
              <a:effectLst>
                <a:outerShdw blurRad="254000" sx="102000" sy="102000" algn="ctr" rotWithShape="0">
                  <a:prstClr val="black">
                    <a:alpha val="20000"/>
                  </a:prstClr>
                </a:outerShdw>
              </a:effectLst>
            </c:spPr>
            <c:extLst>
              <c:ext xmlns:c16="http://schemas.microsoft.com/office/drawing/2014/chart" uri="{C3380CC4-5D6E-409C-BE32-E72D297353CC}">
                <c16:uniqueId val="{00000005-A676-EA44-BEA2-7EE6FA16529B}"/>
              </c:ext>
            </c:extLst>
          </c:dPt>
          <c:dLbls>
            <c:spPr>
              <a:pattFill prst="pct75">
                <a:fgClr>
                  <a:schemeClr val="dk1">
                    <a:lumMod val="75000"/>
                    <a:lumOff val="25000"/>
                  </a:schemeClr>
                </a:fgClr>
                <a:bgClr>
                  <a:schemeClr val="dk1">
                    <a:lumMod val="65000"/>
                    <a:lumOff val="35000"/>
                  </a:schemeClr>
                </a:bgClr>
              </a:pattFill>
              <a:ln>
                <a:noFill/>
              </a:ln>
              <a:effectLst>
                <a:outerShdw blurRad="50800" dist="38100" dir="2700000" algn="tl" rotWithShape="0">
                  <a:prstClr val="black">
                    <a:alpha val="40000"/>
                  </a:prstClr>
                </a:outerShdw>
              </a:effectLst>
            </c:spPr>
            <c:txPr>
              <a:bodyPr rot="0" spcFirstLastPara="1" vertOverflow="ellipsis" vert="horz" wrap="square" lIns="38100" tIns="19050" rIns="38100" bIns="19050" anchor="ctr" anchorCtr="1">
                <a:spAutoFit/>
              </a:bodyPr>
              <a:lstStyle/>
              <a:p>
                <a:pPr>
                  <a:defRPr sz="1330" b="1" i="0" u="none" strike="noStrike" kern="1200" baseline="0">
                    <a:solidFill>
                      <a:schemeClr val="lt1"/>
                    </a:solidFill>
                    <a:latin typeface="+mn-lt"/>
                    <a:ea typeface="+mn-ea"/>
                    <a:cs typeface="+mn-cs"/>
                  </a:defRPr>
                </a:pPr>
                <a:endParaRPr lang="en-US"/>
              </a:p>
            </c:txPr>
            <c:dLblPos val="ctr"/>
            <c:showLegendKey val="0"/>
            <c:showVal val="0"/>
            <c:showCatName val="0"/>
            <c:showSerName val="0"/>
            <c:showPercent val="1"/>
            <c:showBubbleSize val="0"/>
            <c:showLeaderLines val="1"/>
            <c:leaderLines>
              <c:spPr>
                <a:ln w="9525">
                  <a:solidFill>
                    <a:schemeClr val="dk1">
                      <a:lumMod val="50000"/>
                      <a:lumOff val="50000"/>
                    </a:schemeClr>
                  </a:solidFill>
                </a:ln>
                <a:effectLst/>
              </c:spPr>
            </c:leaderLines>
            <c:extLst>
              <c:ext xmlns:c15="http://schemas.microsoft.com/office/drawing/2012/chart" uri="{CE6537A1-D6FC-4f65-9D91-7224C49458BB}"/>
            </c:extLst>
          </c:dLbls>
          <c:cat>
            <c:strRef>
              <c:f>[Book1]Sheet1!$A$1:$A$3</c:f>
              <c:strCache>
                <c:ptCount val="3"/>
                <c:pt idx="0">
                  <c:v>Supporters</c:v>
                </c:pt>
                <c:pt idx="1">
                  <c:v>Against</c:v>
                </c:pt>
                <c:pt idx="2">
                  <c:v>undecided</c:v>
                </c:pt>
              </c:strCache>
            </c:strRef>
          </c:cat>
          <c:val>
            <c:numRef>
              <c:f>[Book1]Sheet1!$B$1:$B$3</c:f>
              <c:numCache>
                <c:formatCode>General</c:formatCode>
                <c:ptCount val="3"/>
                <c:pt idx="0">
                  <c:v>43</c:v>
                </c:pt>
                <c:pt idx="1">
                  <c:v>32.5</c:v>
                </c:pt>
                <c:pt idx="2">
                  <c:v>24.5</c:v>
                </c:pt>
              </c:numCache>
            </c:numRef>
          </c:val>
          <c:extLst>
            <c:ext xmlns:c16="http://schemas.microsoft.com/office/drawing/2014/chart" uri="{C3380CC4-5D6E-409C-BE32-E72D297353CC}">
              <c16:uniqueId val="{00000006-A676-EA44-BEA2-7EE6FA16529B}"/>
            </c:ext>
          </c:extLst>
        </c:ser>
        <c:dLbls>
          <c:dLblPos val="ctr"/>
          <c:showLegendKey val="0"/>
          <c:showVal val="0"/>
          <c:showCatName val="0"/>
          <c:showSerName val="0"/>
          <c:showPercent val="1"/>
          <c:showBubbleSize val="0"/>
          <c:showLeaderLines val="1"/>
        </c:dLbls>
        <c:firstSliceAng val="0"/>
      </c:pieChart>
      <c:spPr>
        <a:noFill/>
        <a:ln>
          <a:noFill/>
        </a:ln>
        <a:effectLst/>
      </c:spPr>
    </c:plotArea>
    <c:legend>
      <c:legendPos val="r"/>
      <c:overlay val="0"/>
      <c:spPr>
        <a:solidFill>
          <a:schemeClr val="lt1">
            <a:lumMod val="95000"/>
            <a:alpha val="39000"/>
          </a:schemeClr>
        </a:solidFill>
        <a:ln>
          <a:noFill/>
        </a:ln>
        <a:effectLst/>
      </c:spPr>
      <c:txPr>
        <a:bodyPr rot="0" spcFirstLastPara="1" vertOverflow="ellipsis" vert="horz" wrap="square" anchor="ctr" anchorCtr="1"/>
        <a:lstStyle/>
        <a:p>
          <a:pPr>
            <a:defRPr sz="1197" b="0" i="0" u="none" strike="noStrike" kern="1200" baseline="0">
              <a:solidFill>
                <a:schemeClr val="dk1">
                  <a:lumMod val="75000"/>
                  <a:lumOff val="25000"/>
                </a:schemeClr>
              </a:solidFill>
              <a:latin typeface="+mn-lt"/>
              <a:ea typeface="+mn-ea"/>
              <a:cs typeface="+mn-cs"/>
            </a:defRPr>
          </a:pPr>
          <a:endParaRPr lang="en-US"/>
        </a:p>
      </c:txPr>
    </c:legend>
    <c:plotVisOnly val="1"/>
    <c:dispBlanksAs val="gap"/>
    <c:extLst>
      <c:ext xmlns:c16r3="http://schemas.microsoft.com/office/drawing/2017/03/chart" uri="{56B9EC1D-385E-4148-901F-78D8002777C0}">
        <c16r3:dataDisplayOptions16>
          <c16r3:dispNaAsBlank val="1"/>
        </c16r3:dataDisplayOptions16>
      </c:ext>
    </c:extLst>
    <c:showDLblsOverMax val="0"/>
  </c:chart>
  <c: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colors2.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900"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900"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900"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00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900"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900"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900"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18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900"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900" kern="1200"/>
  </cs:valueAxis>
  <cs:wall>
    <cs:lnRef idx="0"/>
    <cs:fillRef idx="0"/>
    <cs:effectRef idx="0"/>
    <cs:fontRef idx="minor">
      <a:schemeClr val="dk1"/>
    </cs:fontRef>
  </cs:wall>
</cs:chartStyle>
</file>

<file path=ppt/charts/style2.xml><?xml version="1.0" encoding="utf-8"?>
<cs:chartStyle xmlns:cs="http://schemas.microsoft.com/office/drawing/2012/chartStyle" xmlns:a="http://schemas.openxmlformats.org/drawingml/2006/main" id="253">
  <cs:axisTitle>
    <cs:lnRef idx="0"/>
    <cs:fillRef idx="0"/>
    <cs:effectRef idx="0"/>
    <cs:fontRef idx="minor">
      <a:schemeClr val="dk1">
        <a:lumMod val="75000"/>
        <a:lumOff val="25000"/>
      </a:schemeClr>
    </cs:fontRef>
    <cs:defRPr sz="1197" b="1" kern="1200"/>
  </cs:axisTitle>
  <cs:categoryAxis>
    <cs:lnRef idx="0"/>
    <cs:fillRef idx="0"/>
    <cs:effectRef idx="0"/>
    <cs:fontRef idx="minor">
      <a:schemeClr val="dk1">
        <a:lumMod val="75000"/>
        <a:lumOff val="25000"/>
      </a:schemeClr>
    </cs:fontRef>
    <cs:spPr>
      <a:ln w="19050" cap="flat" cmpd="sng" algn="ctr">
        <a:solidFill>
          <a:schemeClr val="dk1">
            <a:lumMod val="75000"/>
            <a:lumOff val="25000"/>
          </a:schemeClr>
        </a:solidFill>
        <a:round/>
      </a:ln>
    </cs:spPr>
    <cs:defRPr sz="1197" kern="1200" cap="all" baseline="0"/>
  </cs:categoryAxis>
  <cs:chartArea>
    <cs:lnRef idx="0"/>
    <cs:fillRef idx="0"/>
    <cs:effectRef idx="0"/>
    <cs:fontRef idx="minor">
      <a:schemeClr val="dk1"/>
    </cs:fontRef>
    <cs:spPr>
      <a:gradFill flip="none" rotWithShape="1">
        <a:gsLst>
          <a:gs pos="0">
            <a:schemeClr val="lt1"/>
          </a:gs>
          <a:gs pos="39000">
            <a:schemeClr val="lt1"/>
          </a:gs>
          <a:gs pos="100000">
            <a:schemeClr val="lt1">
              <a:lumMod val="75000"/>
            </a:schemeClr>
          </a:gs>
        </a:gsLst>
        <a:path path="circle">
          <a:fillToRect l="50000" t="-80000" r="50000" b="180000"/>
        </a:path>
        <a:tileRect/>
      </a:gradFill>
      <a:ln w="9525" cap="flat" cmpd="sng" algn="ctr">
        <a:solidFill>
          <a:schemeClr val="dk1">
            <a:lumMod val="25000"/>
            <a:lumOff val="75000"/>
          </a:schemeClr>
        </a:solidFill>
        <a:round/>
      </a:ln>
    </cs:spPr>
    <cs:defRPr sz="1197" kern="1200"/>
  </cs:chartArea>
  <cs:dataLabel>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dataLabel>
  <cs:dataLabelCallout>
    <cs:lnRef idx="0"/>
    <cs:fillRef idx="0"/>
    <cs:effectRef idx="0"/>
    <cs:fontRef idx="minor">
      <a:schemeClr val="lt1"/>
    </cs:fontRef>
    <cs:spPr>
      <a:pattFill prst="pct75">
        <a:fgClr>
          <a:schemeClr val="dk1">
            <a:lumMod val="75000"/>
            <a:lumOff val="25000"/>
          </a:schemeClr>
        </a:fgClr>
        <a:bgClr>
          <a:schemeClr val="dk1">
            <a:lumMod val="65000"/>
            <a:lumOff val="35000"/>
          </a:schemeClr>
        </a:bgClr>
      </a:pattFill>
      <a:effectLst>
        <a:outerShdw blurRad="50800" dist="38100" dir="2700000" algn="tl" rotWithShape="0">
          <a:prstClr val="black">
            <a:alpha val="40000"/>
          </a:prstClr>
        </a:outerShdw>
      </a:effectLst>
    </cs:spPr>
    <cs:defRPr sz="1330" b="1" i="0" u="none" strike="noStrike" kern="1200" baseline="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
  <cs:dataPoint3D>
    <cs:lnRef idx="0"/>
    <cs:fillRef idx="0">
      <cs:styleClr val="auto"/>
    </cs:fillRef>
    <cs:effectRef idx="0"/>
    <cs:fontRef idx="minor">
      <a:schemeClr val="dk1"/>
    </cs:fontRef>
    <cs:spPr>
      <a:solidFill>
        <a:schemeClr val="phClr"/>
      </a:solidFill>
      <a:effectLst>
        <a:outerShdw blurRad="254000" sx="102000" sy="102000" algn="ctr" rotWithShape="0">
          <a:prstClr val="black">
            <a:alpha val="20000"/>
          </a:prstClr>
        </a:outerShdw>
      </a:effectLst>
    </cs:spPr>
  </cs:dataPoint3D>
  <cs:dataPointLine>
    <cs:lnRef idx="0">
      <cs:styleClr val="auto"/>
    </cs:lnRef>
    <cs:fillRef idx="0"/>
    <cs:effectRef idx="0"/>
    <cs:fontRef idx="minor">
      <a:schemeClr val="dk1"/>
    </cs:fontRef>
    <cs:spPr>
      <a:ln w="31750" cap="rnd">
        <a:solidFill>
          <a:schemeClr val="phClr">
            <a:alpha val="85000"/>
          </a:schemeClr>
        </a:solidFill>
        <a:round/>
      </a:ln>
    </cs:spPr>
  </cs:dataPointLine>
  <cs:dataPointMarker>
    <cs:lnRef idx="0"/>
    <cs:fillRef idx="0">
      <cs:styleClr val="auto"/>
    </cs:fillRef>
    <cs:effectRef idx="0"/>
    <cs:fontRef idx="minor">
      <a:schemeClr val="dk1"/>
    </cs:fontRef>
    <cs:spPr>
      <a:solidFill>
        <a:schemeClr val="phClr">
          <a:alpha val="85000"/>
        </a:schemeClr>
      </a:solidFill>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75000"/>
        <a:lumOff val="25000"/>
      </a:schemeClr>
    </cs:fontRef>
    <cs:spPr>
      <a:ln w="9525">
        <a:solidFill>
          <a:schemeClr val="dk1">
            <a:lumMod val="35000"/>
            <a:lumOff val="65000"/>
          </a:schemeClr>
        </a:solidFill>
      </a:ln>
    </cs:spPr>
    <cs:defRPr sz="1197" kern="1200"/>
  </cs:dataTable>
  <cs:downBar>
    <cs:lnRef idx="0"/>
    <cs:fillRef idx="0"/>
    <cs:effectRef idx="0"/>
    <cs:fontRef idx="minor">
      <a:schemeClr val="dk1"/>
    </cs:fontRef>
    <cs:spPr>
      <a:solidFill>
        <a:schemeClr val="dk1">
          <a:lumMod val="50000"/>
          <a:lumOff val="50000"/>
        </a:schemeClr>
      </a:solidFill>
      <a:ln w="9525">
        <a:solidFill>
          <a:schemeClr val="dk1">
            <a:lumMod val="65000"/>
            <a:lumOff val="35000"/>
          </a:schemeClr>
        </a:solidFill>
      </a:ln>
    </cs:spPr>
  </cs:downBar>
  <cs:dropLine>
    <cs:lnRef idx="0"/>
    <cs:fillRef idx="0"/>
    <cs:effectRef idx="0"/>
    <cs:fontRef idx="minor">
      <a:schemeClr val="dk1"/>
    </cs:fontRef>
    <cs:spPr>
      <a:ln w="9525">
        <a:solidFill>
          <a:schemeClr val="dk1">
            <a:lumMod val="35000"/>
            <a:lumOff val="65000"/>
          </a:schemeClr>
        </a:solidFill>
        <a:prstDash val="dash"/>
      </a:ln>
    </cs:spPr>
  </cs:dropLine>
  <cs:errorBar>
    <cs:lnRef idx="0"/>
    <cs:fillRef idx="0"/>
    <cs:effectRef idx="0"/>
    <cs:fontRef idx="minor">
      <a:schemeClr val="dk1"/>
    </cs:fontRef>
    <cs:spPr>
      <a:ln w="9525">
        <a:solidFill>
          <a:schemeClr val="dk1">
            <a:lumMod val="65000"/>
            <a:lumOff val="35000"/>
          </a:schemeClr>
        </a:solidFill>
        <a:round/>
      </a:ln>
    </cs:spPr>
  </cs:errorBar>
  <cs:floor>
    <cs:lnRef idx="0"/>
    <cs:fillRef idx="0"/>
    <cs:effectRef idx="0"/>
    <cs:fontRef idx="minor">
      <a:schemeClr val="dk1"/>
    </cs:fontRef>
  </cs:floor>
  <cs:gridlineMajor>
    <cs:lnRef idx="0"/>
    <cs:fillRef idx="0"/>
    <cs:effectRef idx="0"/>
    <cs:fontRef idx="minor">
      <a:schemeClr val="dk1"/>
    </cs:fontRef>
    <cs:spPr>
      <a:ln w="9525" cap="flat" cmpd="sng" algn="ctr">
        <a:gradFill>
          <a:gsLst>
            <a:gs pos="100000">
              <a:schemeClr val="dk1">
                <a:lumMod val="95000"/>
                <a:lumOff val="5000"/>
                <a:alpha val="42000"/>
              </a:schemeClr>
            </a:gs>
            <a:gs pos="0">
              <a:schemeClr val="lt1">
                <a:lumMod val="75000"/>
                <a:alpha val="36000"/>
              </a:schemeClr>
            </a:gs>
          </a:gsLst>
          <a:lin ang="5400000" scaled="0"/>
        </a:gradFill>
        <a:round/>
      </a:ln>
    </cs:spPr>
  </cs:gridlineMajor>
  <cs:gridlineMinor>
    <cs:lnRef idx="0"/>
    <cs:fillRef idx="0"/>
    <cs:effectRef idx="0"/>
    <cs:fontRef idx="minor">
      <a:schemeClr val="dk1"/>
    </cs:fontRef>
    <cs:spPr>
      <a:ln>
        <a:gradFill>
          <a:gsLst>
            <a:gs pos="100000">
              <a:schemeClr val="dk1">
                <a:lumMod val="95000"/>
                <a:lumOff val="5000"/>
                <a:alpha val="42000"/>
              </a:schemeClr>
            </a:gs>
            <a:gs pos="0">
              <a:schemeClr val="lt1">
                <a:lumMod val="75000"/>
                <a:alpha val="36000"/>
              </a:schemeClr>
            </a:gs>
          </a:gsLst>
          <a:lin ang="5400000" scaled="0"/>
        </a:gradFill>
      </a:ln>
    </cs:spPr>
  </cs:gridlineMinor>
  <cs:hiLoLine>
    <cs:lnRef idx="0"/>
    <cs:fillRef idx="0"/>
    <cs:effectRef idx="0"/>
    <cs:fontRef idx="minor">
      <a:schemeClr val="dk1"/>
    </cs:fontRef>
    <cs:spPr>
      <a:ln w="9525">
        <a:solidFill>
          <a:schemeClr val="dk1">
            <a:lumMod val="35000"/>
            <a:lumOff val="65000"/>
          </a:schemeClr>
        </a:solidFill>
        <a:prstDash val="dash"/>
      </a:ln>
    </cs:spPr>
  </cs:hiLoLine>
  <cs:leaderLine>
    <cs:lnRef idx="0"/>
    <cs:fillRef idx="0"/>
    <cs:effectRef idx="0"/>
    <cs:fontRef idx="minor">
      <a:schemeClr val="dk1"/>
    </cs:fontRef>
    <cs:spPr>
      <a:ln w="9525">
        <a:solidFill>
          <a:schemeClr val="dk1">
            <a:lumMod val="50000"/>
            <a:lumOff val="50000"/>
          </a:schemeClr>
        </a:solidFill>
      </a:ln>
    </cs:spPr>
  </cs:leaderLine>
  <cs:legend>
    <cs:lnRef idx="0"/>
    <cs:fillRef idx="0"/>
    <cs:effectRef idx="0"/>
    <cs:fontRef idx="minor">
      <a:schemeClr val="dk1">
        <a:lumMod val="75000"/>
        <a:lumOff val="25000"/>
      </a:schemeClr>
    </cs:fontRef>
    <cs:spPr>
      <a:solidFill>
        <a:schemeClr val="lt1">
          <a:lumMod val="95000"/>
          <a:alpha val="39000"/>
        </a:schemeClr>
      </a:solidFill>
    </cs:spPr>
    <cs:defRPr sz="1197" kern="1200"/>
  </cs:legend>
  <cs:plotArea>
    <cs:lnRef idx="0"/>
    <cs:fillRef idx="0"/>
    <cs:effectRef idx="0"/>
    <cs:fontRef idx="minor">
      <a:schemeClr val="dk1"/>
    </cs:fontRef>
  </cs:plotArea>
  <cs:plotArea3D>
    <cs:lnRef idx="0"/>
    <cs:fillRef idx="0"/>
    <cs:effectRef idx="0"/>
    <cs:fontRef idx="minor">
      <a:schemeClr val="dk1"/>
    </cs:fontRef>
  </cs:plotArea3D>
  <cs:seriesAxis>
    <cs:lnRef idx="0"/>
    <cs:fillRef idx="0"/>
    <cs:effectRef idx="0"/>
    <cs:fontRef idx="minor">
      <a:schemeClr val="dk1">
        <a:lumMod val="75000"/>
        <a:lumOff val="25000"/>
      </a:schemeClr>
    </cs:fontRef>
    <cs:spPr>
      <a:ln w="31750" cap="flat" cmpd="sng" algn="ctr">
        <a:solidFill>
          <a:schemeClr val="dk1">
            <a:lumMod val="75000"/>
            <a:lumOff val="25000"/>
          </a:schemeClr>
        </a:solidFill>
        <a:round/>
      </a:ln>
    </cs:spPr>
    <cs:defRPr sz="1197" kern="1200"/>
  </cs:seriesAxis>
  <cs:seriesLine>
    <cs:lnRef idx="0"/>
    <cs:fillRef idx="0"/>
    <cs:effectRef idx="0"/>
    <cs:fontRef idx="minor">
      <a:schemeClr val="dk1"/>
    </cs:fontRef>
    <cs:spPr>
      <a:ln w="9525">
        <a:solidFill>
          <a:schemeClr val="dk1">
            <a:lumMod val="50000"/>
            <a:lumOff val="50000"/>
          </a:schemeClr>
        </a:solidFill>
        <a:round/>
      </a:ln>
    </cs:spPr>
  </cs:seriesLine>
  <cs:title>
    <cs:lnRef idx="0"/>
    <cs:fillRef idx="0"/>
    <cs:effectRef idx="0"/>
    <cs:fontRef idx="minor">
      <a:schemeClr val="dk1">
        <a:lumMod val="75000"/>
        <a:lumOff val="25000"/>
      </a:schemeClr>
    </cs:fontRef>
    <cs:defRPr sz="2200" b="1" kern="120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75000"/>
        <a:lumOff val="25000"/>
      </a:schemeClr>
    </cs:fontRef>
    <cs:defRPr sz="1197" kern="1200"/>
  </cs:trendlineLabel>
  <cs:upBar>
    <cs:lnRef idx="0"/>
    <cs:fillRef idx="0"/>
    <cs:effectRef idx="0"/>
    <cs:fontRef idx="minor">
      <a:schemeClr val="dk1"/>
    </cs:fontRef>
    <cs:spPr>
      <a:solidFill>
        <a:schemeClr val="lt1"/>
      </a:solidFill>
      <a:ln w="9525">
        <a:solidFill>
          <a:schemeClr val="dk1">
            <a:lumMod val="65000"/>
            <a:lumOff val="35000"/>
          </a:schemeClr>
        </a:solidFill>
      </a:ln>
    </cs:spPr>
  </cs:upBar>
  <cs:valueAxis>
    <cs:lnRef idx="0"/>
    <cs:fillRef idx="0"/>
    <cs:effectRef idx="0"/>
    <cs:fontRef idx="minor">
      <a:schemeClr val="dk1">
        <a:lumMod val="75000"/>
        <a:lumOff val="25000"/>
      </a:schemeClr>
    </cs:fontRef>
    <cs:spPr>
      <a:ln>
        <a:noFill/>
      </a:ln>
    </cs:spPr>
    <cs:defRPr sz="1197" kern="1200"/>
  </cs:valueAxis>
  <cs:wall>
    <cs:lnRef idx="0"/>
    <cs:fillRef idx="0"/>
    <cs:effectRef idx="0"/>
    <cs:fontRef idx="minor">
      <a:schemeClr val="dk1"/>
    </cs:fontRef>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7EAC3A-B734-C242-669C-71738B6E0A96}"/>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2626964-744A-DC79-ADCF-F8B951E037F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EC554EB3-082D-9FB1-6350-7DD9B05B4493}"/>
              </a:ext>
            </a:extLst>
          </p:cNvPr>
          <p:cNvSpPr>
            <a:spLocks noGrp="1"/>
          </p:cNvSpPr>
          <p:nvPr>
            <p:ph type="dt" sz="half" idx="10"/>
          </p:nvPr>
        </p:nvSpPr>
        <p:spPr/>
        <p:txBody>
          <a:bodyPr/>
          <a:lstStyle/>
          <a:p>
            <a:fld id="{D3D7763A-8010-C746-BF10-780BFFFF20D1}" type="datetimeFigureOut">
              <a:rPr lang="en-GB" smtClean="0"/>
              <a:t>03/02/2024</a:t>
            </a:fld>
            <a:endParaRPr lang="en-GB"/>
          </a:p>
        </p:txBody>
      </p:sp>
      <p:sp>
        <p:nvSpPr>
          <p:cNvPr id="5" name="Footer Placeholder 4">
            <a:extLst>
              <a:ext uri="{FF2B5EF4-FFF2-40B4-BE49-F238E27FC236}">
                <a16:creationId xmlns:a16="http://schemas.microsoft.com/office/drawing/2014/main" id="{299DB420-6651-9D20-83BE-6211BB9920B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CBDC98-42E0-B3BC-A0CF-946C13EA86C6}"/>
              </a:ext>
            </a:extLst>
          </p:cNvPr>
          <p:cNvSpPr>
            <a:spLocks noGrp="1"/>
          </p:cNvSpPr>
          <p:nvPr>
            <p:ph type="sldNum" sz="quarter" idx="12"/>
          </p:nvPr>
        </p:nvSpPr>
        <p:spPr/>
        <p:txBody>
          <a:bodyPr/>
          <a:lstStyle/>
          <a:p>
            <a:fld id="{92A80DA1-24C1-F64A-A5E2-2D3BDC14C280}" type="slidenum">
              <a:rPr lang="en-GB" smtClean="0"/>
              <a:t>‹#›</a:t>
            </a:fld>
            <a:endParaRPr lang="en-GB"/>
          </a:p>
        </p:txBody>
      </p:sp>
    </p:spTree>
    <p:extLst>
      <p:ext uri="{BB962C8B-B14F-4D97-AF65-F5344CB8AC3E}">
        <p14:creationId xmlns:p14="http://schemas.microsoft.com/office/powerpoint/2010/main" val="3964003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ADAFBE-0537-30D1-C48C-77397662CD1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1F0B7066-8A44-A951-2DBA-A06133D1A9A0}"/>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B2DFAC6-F489-4F3E-B41D-007AF0427A43}"/>
              </a:ext>
            </a:extLst>
          </p:cNvPr>
          <p:cNvSpPr>
            <a:spLocks noGrp="1"/>
          </p:cNvSpPr>
          <p:nvPr>
            <p:ph type="dt" sz="half" idx="10"/>
          </p:nvPr>
        </p:nvSpPr>
        <p:spPr/>
        <p:txBody>
          <a:bodyPr/>
          <a:lstStyle/>
          <a:p>
            <a:fld id="{D3D7763A-8010-C746-BF10-780BFFFF20D1}" type="datetimeFigureOut">
              <a:rPr lang="en-GB" smtClean="0"/>
              <a:t>03/02/2024</a:t>
            </a:fld>
            <a:endParaRPr lang="en-GB"/>
          </a:p>
        </p:txBody>
      </p:sp>
      <p:sp>
        <p:nvSpPr>
          <p:cNvPr id="5" name="Footer Placeholder 4">
            <a:extLst>
              <a:ext uri="{FF2B5EF4-FFF2-40B4-BE49-F238E27FC236}">
                <a16:creationId xmlns:a16="http://schemas.microsoft.com/office/drawing/2014/main" id="{B49B3572-2DDD-C88D-C708-A3D7EE64A82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AED7B01-579F-7787-20F3-2AA24AB6ACC7}"/>
              </a:ext>
            </a:extLst>
          </p:cNvPr>
          <p:cNvSpPr>
            <a:spLocks noGrp="1"/>
          </p:cNvSpPr>
          <p:nvPr>
            <p:ph type="sldNum" sz="quarter" idx="12"/>
          </p:nvPr>
        </p:nvSpPr>
        <p:spPr/>
        <p:txBody>
          <a:bodyPr/>
          <a:lstStyle/>
          <a:p>
            <a:fld id="{92A80DA1-24C1-F64A-A5E2-2D3BDC14C280}" type="slidenum">
              <a:rPr lang="en-GB" smtClean="0"/>
              <a:t>‹#›</a:t>
            </a:fld>
            <a:endParaRPr lang="en-GB"/>
          </a:p>
        </p:txBody>
      </p:sp>
    </p:spTree>
    <p:extLst>
      <p:ext uri="{BB962C8B-B14F-4D97-AF65-F5344CB8AC3E}">
        <p14:creationId xmlns:p14="http://schemas.microsoft.com/office/powerpoint/2010/main" val="9638113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D011C25-8AC8-7D89-A4EF-68AA246C580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D182CC91-AE3C-B3A0-ED88-3A4843B521D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0A48089-5EBB-FFEE-E18B-5E686B0C2CE5}"/>
              </a:ext>
            </a:extLst>
          </p:cNvPr>
          <p:cNvSpPr>
            <a:spLocks noGrp="1"/>
          </p:cNvSpPr>
          <p:nvPr>
            <p:ph type="dt" sz="half" idx="10"/>
          </p:nvPr>
        </p:nvSpPr>
        <p:spPr/>
        <p:txBody>
          <a:bodyPr/>
          <a:lstStyle/>
          <a:p>
            <a:fld id="{D3D7763A-8010-C746-BF10-780BFFFF20D1}" type="datetimeFigureOut">
              <a:rPr lang="en-GB" smtClean="0"/>
              <a:t>03/02/2024</a:t>
            </a:fld>
            <a:endParaRPr lang="en-GB"/>
          </a:p>
        </p:txBody>
      </p:sp>
      <p:sp>
        <p:nvSpPr>
          <p:cNvPr id="5" name="Footer Placeholder 4">
            <a:extLst>
              <a:ext uri="{FF2B5EF4-FFF2-40B4-BE49-F238E27FC236}">
                <a16:creationId xmlns:a16="http://schemas.microsoft.com/office/drawing/2014/main" id="{AF9F42ED-BA03-281F-43C6-3FEDC78579A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0E3158D-393D-428D-74BC-AEC6B834B711}"/>
              </a:ext>
            </a:extLst>
          </p:cNvPr>
          <p:cNvSpPr>
            <a:spLocks noGrp="1"/>
          </p:cNvSpPr>
          <p:nvPr>
            <p:ph type="sldNum" sz="quarter" idx="12"/>
          </p:nvPr>
        </p:nvSpPr>
        <p:spPr/>
        <p:txBody>
          <a:bodyPr/>
          <a:lstStyle/>
          <a:p>
            <a:fld id="{92A80DA1-24C1-F64A-A5E2-2D3BDC14C280}" type="slidenum">
              <a:rPr lang="en-GB" smtClean="0"/>
              <a:t>‹#›</a:t>
            </a:fld>
            <a:endParaRPr lang="en-GB"/>
          </a:p>
        </p:txBody>
      </p:sp>
    </p:spTree>
    <p:extLst>
      <p:ext uri="{BB962C8B-B14F-4D97-AF65-F5344CB8AC3E}">
        <p14:creationId xmlns:p14="http://schemas.microsoft.com/office/powerpoint/2010/main" val="15320162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4BE364-D1A9-BEB3-8F37-8FEF7680C391}"/>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EA3837A2-B69A-5C5D-0A91-6418C7C6A0B0}"/>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45C57F55-030E-82C1-C513-7BF06914B7E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81DAEA34-FD25-6427-DB7E-85A1C58D4398}"/>
              </a:ext>
            </a:extLst>
          </p:cNvPr>
          <p:cNvSpPr>
            <a:spLocks noGrp="1"/>
          </p:cNvSpPr>
          <p:nvPr>
            <p:ph type="dt" sz="half" idx="10"/>
          </p:nvPr>
        </p:nvSpPr>
        <p:spPr/>
        <p:txBody>
          <a:bodyPr/>
          <a:lstStyle/>
          <a:p>
            <a:fld id="{D3D7763A-8010-C746-BF10-780BFFFF20D1}" type="datetimeFigureOut">
              <a:rPr lang="en-GB" smtClean="0"/>
              <a:t>03/02/2024</a:t>
            </a:fld>
            <a:endParaRPr lang="en-GB"/>
          </a:p>
        </p:txBody>
      </p:sp>
      <p:sp>
        <p:nvSpPr>
          <p:cNvPr id="6" name="Footer Placeholder 5">
            <a:extLst>
              <a:ext uri="{FF2B5EF4-FFF2-40B4-BE49-F238E27FC236}">
                <a16:creationId xmlns:a16="http://schemas.microsoft.com/office/drawing/2014/main" id="{8153E217-AA21-627B-D109-D74A632DCE1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B87E87F-165D-B2CC-9B95-B19F62A1D824}"/>
              </a:ext>
            </a:extLst>
          </p:cNvPr>
          <p:cNvSpPr>
            <a:spLocks noGrp="1"/>
          </p:cNvSpPr>
          <p:nvPr>
            <p:ph type="sldNum" sz="quarter" idx="12"/>
          </p:nvPr>
        </p:nvSpPr>
        <p:spPr/>
        <p:txBody>
          <a:bodyPr/>
          <a:lstStyle/>
          <a:p>
            <a:fld id="{92A80DA1-24C1-F64A-A5E2-2D3BDC14C280}" type="slidenum">
              <a:rPr lang="en-GB" smtClean="0"/>
              <a:t>‹#›</a:t>
            </a:fld>
            <a:endParaRPr lang="en-GB"/>
          </a:p>
        </p:txBody>
      </p:sp>
    </p:spTree>
    <p:extLst>
      <p:ext uri="{BB962C8B-B14F-4D97-AF65-F5344CB8AC3E}">
        <p14:creationId xmlns:p14="http://schemas.microsoft.com/office/powerpoint/2010/main" val="11694012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E1BABB-5519-6491-5CBA-8EF4579EDABA}"/>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2364E896-5A19-EAA6-D81D-1B8D802D93FA}"/>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2297771A-4FEC-FA83-4EEE-4EA5957DF48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42AF4C5C-85D5-1E39-46F4-8EEC5FFF173D}"/>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08C61F27-AAC1-A353-DF9E-010647B556BA}"/>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4D502848-67A6-8DE2-0334-C6666002D032}"/>
              </a:ext>
            </a:extLst>
          </p:cNvPr>
          <p:cNvSpPr>
            <a:spLocks noGrp="1"/>
          </p:cNvSpPr>
          <p:nvPr>
            <p:ph type="dt" sz="half" idx="10"/>
          </p:nvPr>
        </p:nvSpPr>
        <p:spPr/>
        <p:txBody>
          <a:bodyPr/>
          <a:lstStyle/>
          <a:p>
            <a:fld id="{D3D7763A-8010-C746-BF10-780BFFFF20D1}" type="datetimeFigureOut">
              <a:rPr lang="en-GB" smtClean="0"/>
              <a:t>03/02/2024</a:t>
            </a:fld>
            <a:endParaRPr lang="en-GB"/>
          </a:p>
        </p:txBody>
      </p:sp>
      <p:sp>
        <p:nvSpPr>
          <p:cNvPr id="8" name="Footer Placeholder 7">
            <a:extLst>
              <a:ext uri="{FF2B5EF4-FFF2-40B4-BE49-F238E27FC236}">
                <a16:creationId xmlns:a16="http://schemas.microsoft.com/office/drawing/2014/main" id="{92570D7F-AEC5-29B9-9197-98A29055993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DFEC3E4-E448-4E48-0034-23BECC4EB205}"/>
              </a:ext>
            </a:extLst>
          </p:cNvPr>
          <p:cNvSpPr>
            <a:spLocks noGrp="1"/>
          </p:cNvSpPr>
          <p:nvPr>
            <p:ph type="sldNum" sz="quarter" idx="12"/>
          </p:nvPr>
        </p:nvSpPr>
        <p:spPr/>
        <p:txBody>
          <a:bodyPr/>
          <a:lstStyle/>
          <a:p>
            <a:fld id="{92A80DA1-24C1-F64A-A5E2-2D3BDC14C280}" type="slidenum">
              <a:rPr lang="en-GB" smtClean="0"/>
              <a:t>‹#›</a:t>
            </a:fld>
            <a:endParaRPr lang="en-GB"/>
          </a:p>
        </p:txBody>
      </p:sp>
    </p:spTree>
    <p:extLst>
      <p:ext uri="{BB962C8B-B14F-4D97-AF65-F5344CB8AC3E}">
        <p14:creationId xmlns:p14="http://schemas.microsoft.com/office/powerpoint/2010/main" val="22655453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9658B1C-0B55-5A74-D349-0A6B072EBDFA}"/>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7AEF1794-DEBC-B9B6-C9EC-C0CA99BDB88E}"/>
              </a:ext>
            </a:extLst>
          </p:cNvPr>
          <p:cNvSpPr>
            <a:spLocks noGrp="1"/>
          </p:cNvSpPr>
          <p:nvPr>
            <p:ph type="dt" sz="half" idx="10"/>
          </p:nvPr>
        </p:nvSpPr>
        <p:spPr/>
        <p:txBody>
          <a:bodyPr/>
          <a:lstStyle/>
          <a:p>
            <a:fld id="{D3D7763A-8010-C746-BF10-780BFFFF20D1}" type="datetimeFigureOut">
              <a:rPr lang="en-GB" smtClean="0"/>
              <a:t>03/02/2024</a:t>
            </a:fld>
            <a:endParaRPr lang="en-GB"/>
          </a:p>
        </p:txBody>
      </p:sp>
      <p:sp>
        <p:nvSpPr>
          <p:cNvPr id="4" name="Footer Placeholder 3">
            <a:extLst>
              <a:ext uri="{FF2B5EF4-FFF2-40B4-BE49-F238E27FC236}">
                <a16:creationId xmlns:a16="http://schemas.microsoft.com/office/drawing/2014/main" id="{AA7A55FA-18C5-9DA1-70D1-81BA619890A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8B11199F-8274-6AE1-D600-BB4B2944841F}"/>
              </a:ext>
            </a:extLst>
          </p:cNvPr>
          <p:cNvSpPr>
            <a:spLocks noGrp="1"/>
          </p:cNvSpPr>
          <p:nvPr>
            <p:ph type="sldNum" sz="quarter" idx="12"/>
          </p:nvPr>
        </p:nvSpPr>
        <p:spPr/>
        <p:txBody>
          <a:bodyPr/>
          <a:lstStyle/>
          <a:p>
            <a:fld id="{92A80DA1-24C1-F64A-A5E2-2D3BDC14C280}" type="slidenum">
              <a:rPr lang="en-GB" smtClean="0"/>
              <a:t>‹#›</a:t>
            </a:fld>
            <a:endParaRPr lang="en-GB"/>
          </a:p>
        </p:txBody>
      </p:sp>
    </p:spTree>
    <p:extLst>
      <p:ext uri="{BB962C8B-B14F-4D97-AF65-F5344CB8AC3E}">
        <p14:creationId xmlns:p14="http://schemas.microsoft.com/office/powerpoint/2010/main" val="344461127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442C79-687C-6F49-DB88-6225ECBA1D5A}"/>
              </a:ext>
            </a:extLst>
          </p:cNvPr>
          <p:cNvSpPr>
            <a:spLocks noGrp="1"/>
          </p:cNvSpPr>
          <p:nvPr>
            <p:ph type="dt" sz="half" idx="10"/>
          </p:nvPr>
        </p:nvSpPr>
        <p:spPr/>
        <p:txBody>
          <a:bodyPr/>
          <a:lstStyle/>
          <a:p>
            <a:fld id="{D3D7763A-8010-C746-BF10-780BFFFF20D1}" type="datetimeFigureOut">
              <a:rPr lang="en-GB" smtClean="0"/>
              <a:t>03/02/2024</a:t>
            </a:fld>
            <a:endParaRPr lang="en-GB"/>
          </a:p>
        </p:txBody>
      </p:sp>
      <p:sp>
        <p:nvSpPr>
          <p:cNvPr id="3" name="Footer Placeholder 2">
            <a:extLst>
              <a:ext uri="{FF2B5EF4-FFF2-40B4-BE49-F238E27FC236}">
                <a16:creationId xmlns:a16="http://schemas.microsoft.com/office/drawing/2014/main" id="{3337C88D-FA3C-FD97-A4BB-2B616DA9D5B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9D98427F-DB14-0ECE-6785-5C7A18FB0E90}"/>
              </a:ext>
            </a:extLst>
          </p:cNvPr>
          <p:cNvSpPr>
            <a:spLocks noGrp="1"/>
          </p:cNvSpPr>
          <p:nvPr>
            <p:ph type="sldNum" sz="quarter" idx="12"/>
          </p:nvPr>
        </p:nvSpPr>
        <p:spPr/>
        <p:txBody>
          <a:bodyPr/>
          <a:lstStyle/>
          <a:p>
            <a:fld id="{92A80DA1-24C1-F64A-A5E2-2D3BDC14C280}" type="slidenum">
              <a:rPr lang="en-GB" smtClean="0"/>
              <a:t>‹#›</a:t>
            </a:fld>
            <a:endParaRPr lang="en-GB"/>
          </a:p>
        </p:txBody>
      </p:sp>
    </p:spTree>
    <p:extLst>
      <p:ext uri="{BB962C8B-B14F-4D97-AF65-F5344CB8AC3E}">
        <p14:creationId xmlns:p14="http://schemas.microsoft.com/office/powerpoint/2010/main" val="169538682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DC1CA1-DED6-7EDA-4387-4D861C778C1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3911F47-CB26-56EA-2842-1A81B208DBDA}"/>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EB0DF795-8459-D307-18A3-000685C722E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FED3359C-98F3-8946-1CFA-897200A6A94F}"/>
              </a:ext>
            </a:extLst>
          </p:cNvPr>
          <p:cNvSpPr>
            <a:spLocks noGrp="1"/>
          </p:cNvSpPr>
          <p:nvPr>
            <p:ph type="dt" sz="half" idx="10"/>
          </p:nvPr>
        </p:nvSpPr>
        <p:spPr/>
        <p:txBody>
          <a:bodyPr/>
          <a:lstStyle/>
          <a:p>
            <a:fld id="{D3D7763A-8010-C746-BF10-780BFFFF20D1}" type="datetimeFigureOut">
              <a:rPr lang="en-GB" smtClean="0"/>
              <a:t>03/02/2024</a:t>
            </a:fld>
            <a:endParaRPr lang="en-GB"/>
          </a:p>
        </p:txBody>
      </p:sp>
      <p:sp>
        <p:nvSpPr>
          <p:cNvPr id="6" name="Footer Placeholder 5">
            <a:extLst>
              <a:ext uri="{FF2B5EF4-FFF2-40B4-BE49-F238E27FC236}">
                <a16:creationId xmlns:a16="http://schemas.microsoft.com/office/drawing/2014/main" id="{96EFD719-EF19-6041-3CDC-FC95A921998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9A3CEC9-7382-7BF4-913D-EC3DC3F06391}"/>
              </a:ext>
            </a:extLst>
          </p:cNvPr>
          <p:cNvSpPr>
            <a:spLocks noGrp="1"/>
          </p:cNvSpPr>
          <p:nvPr>
            <p:ph type="sldNum" sz="quarter" idx="12"/>
          </p:nvPr>
        </p:nvSpPr>
        <p:spPr/>
        <p:txBody>
          <a:bodyPr/>
          <a:lstStyle/>
          <a:p>
            <a:fld id="{92A80DA1-24C1-F64A-A5E2-2D3BDC14C280}" type="slidenum">
              <a:rPr lang="en-GB" smtClean="0"/>
              <a:t>‹#›</a:t>
            </a:fld>
            <a:endParaRPr lang="en-GB"/>
          </a:p>
        </p:txBody>
      </p:sp>
    </p:spTree>
    <p:extLst>
      <p:ext uri="{BB962C8B-B14F-4D97-AF65-F5344CB8AC3E}">
        <p14:creationId xmlns:p14="http://schemas.microsoft.com/office/powerpoint/2010/main" val="8400330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0D79F9-CA71-7019-07A3-D047DE911CC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EDFF671D-8B0C-2DE2-140E-B74B6AD1C2C6}"/>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0E6B869-BC54-65E4-D1E8-106F691963A6}"/>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407CD57F-F45E-7D00-68D9-91527F78C10A}"/>
              </a:ext>
            </a:extLst>
          </p:cNvPr>
          <p:cNvSpPr>
            <a:spLocks noGrp="1"/>
          </p:cNvSpPr>
          <p:nvPr>
            <p:ph type="dt" sz="half" idx="10"/>
          </p:nvPr>
        </p:nvSpPr>
        <p:spPr/>
        <p:txBody>
          <a:bodyPr/>
          <a:lstStyle/>
          <a:p>
            <a:fld id="{D3D7763A-8010-C746-BF10-780BFFFF20D1}" type="datetimeFigureOut">
              <a:rPr lang="en-GB" smtClean="0"/>
              <a:t>03/02/2024</a:t>
            </a:fld>
            <a:endParaRPr lang="en-GB"/>
          </a:p>
        </p:txBody>
      </p:sp>
      <p:sp>
        <p:nvSpPr>
          <p:cNvPr id="6" name="Footer Placeholder 5">
            <a:extLst>
              <a:ext uri="{FF2B5EF4-FFF2-40B4-BE49-F238E27FC236}">
                <a16:creationId xmlns:a16="http://schemas.microsoft.com/office/drawing/2014/main" id="{9EDA59CA-1C34-63EF-97B7-1C6596CD5E5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8F0144D-E18B-4E51-96AD-F5A629014C44}"/>
              </a:ext>
            </a:extLst>
          </p:cNvPr>
          <p:cNvSpPr>
            <a:spLocks noGrp="1"/>
          </p:cNvSpPr>
          <p:nvPr>
            <p:ph type="sldNum" sz="quarter" idx="12"/>
          </p:nvPr>
        </p:nvSpPr>
        <p:spPr/>
        <p:txBody>
          <a:bodyPr/>
          <a:lstStyle/>
          <a:p>
            <a:fld id="{92A80DA1-24C1-F64A-A5E2-2D3BDC14C280}" type="slidenum">
              <a:rPr lang="en-GB" smtClean="0"/>
              <a:t>‹#›</a:t>
            </a:fld>
            <a:endParaRPr lang="en-GB"/>
          </a:p>
        </p:txBody>
      </p:sp>
    </p:spTree>
    <p:extLst>
      <p:ext uri="{BB962C8B-B14F-4D97-AF65-F5344CB8AC3E}">
        <p14:creationId xmlns:p14="http://schemas.microsoft.com/office/powerpoint/2010/main" val="184113188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DCF9A4-892E-E0A5-CF0B-9A4633130A81}"/>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0CC45571-5498-A933-152A-1F041B9987FC}"/>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5556B6C0-BADE-91AA-7870-BA04EE561784}"/>
              </a:ext>
            </a:extLst>
          </p:cNvPr>
          <p:cNvSpPr>
            <a:spLocks noGrp="1"/>
          </p:cNvSpPr>
          <p:nvPr>
            <p:ph type="dt" sz="half" idx="10"/>
          </p:nvPr>
        </p:nvSpPr>
        <p:spPr/>
        <p:txBody>
          <a:bodyPr/>
          <a:lstStyle/>
          <a:p>
            <a:fld id="{D3D7763A-8010-C746-BF10-780BFFFF20D1}" type="datetimeFigureOut">
              <a:rPr lang="en-GB" smtClean="0"/>
              <a:t>03/02/2024</a:t>
            </a:fld>
            <a:endParaRPr lang="en-GB"/>
          </a:p>
        </p:txBody>
      </p:sp>
      <p:sp>
        <p:nvSpPr>
          <p:cNvPr id="5" name="Footer Placeholder 4">
            <a:extLst>
              <a:ext uri="{FF2B5EF4-FFF2-40B4-BE49-F238E27FC236}">
                <a16:creationId xmlns:a16="http://schemas.microsoft.com/office/drawing/2014/main" id="{3BA51EF0-A126-C1C3-73F8-E167531BF0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EDAD858-E54C-E26D-2508-DBFC1A440B66}"/>
              </a:ext>
            </a:extLst>
          </p:cNvPr>
          <p:cNvSpPr>
            <a:spLocks noGrp="1"/>
          </p:cNvSpPr>
          <p:nvPr>
            <p:ph type="sldNum" sz="quarter" idx="12"/>
          </p:nvPr>
        </p:nvSpPr>
        <p:spPr/>
        <p:txBody>
          <a:bodyPr/>
          <a:lstStyle/>
          <a:p>
            <a:fld id="{92A80DA1-24C1-F64A-A5E2-2D3BDC14C280}" type="slidenum">
              <a:rPr lang="en-GB" smtClean="0"/>
              <a:t>‹#›</a:t>
            </a:fld>
            <a:endParaRPr lang="en-GB"/>
          </a:p>
        </p:txBody>
      </p:sp>
    </p:spTree>
    <p:extLst>
      <p:ext uri="{BB962C8B-B14F-4D97-AF65-F5344CB8AC3E}">
        <p14:creationId xmlns:p14="http://schemas.microsoft.com/office/powerpoint/2010/main" val="104751464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42DF8C8D-41E7-FA2E-4A75-143903BC4848}"/>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48A48A06-EE12-FCBA-A89B-8D947F055261}"/>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D060091E-74B3-A572-22C2-43A5B845D886}"/>
              </a:ext>
            </a:extLst>
          </p:cNvPr>
          <p:cNvSpPr>
            <a:spLocks noGrp="1"/>
          </p:cNvSpPr>
          <p:nvPr>
            <p:ph type="dt" sz="half" idx="10"/>
          </p:nvPr>
        </p:nvSpPr>
        <p:spPr/>
        <p:txBody>
          <a:bodyPr/>
          <a:lstStyle/>
          <a:p>
            <a:fld id="{D3D7763A-8010-C746-BF10-780BFFFF20D1}" type="datetimeFigureOut">
              <a:rPr lang="en-GB" smtClean="0"/>
              <a:t>03/02/2024</a:t>
            </a:fld>
            <a:endParaRPr lang="en-GB"/>
          </a:p>
        </p:txBody>
      </p:sp>
      <p:sp>
        <p:nvSpPr>
          <p:cNvPr id="5" name="Footer Placeholder 4">
            <a:extLst>
              <a:ext uri="{FF2B5EF4-FFF2-40B4-BE49-F238E27FC236}">
                <a16:creationId xmlns:a16="http://schemas.microsoft.com/office/drawing/2014/main" id="{520E33CF-0827-4284-B022-8C039A799EB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4FC303C-6E45-C2F4-8723-370FA93FE042}"/>
              </a:ext>
            </a:extLst>
          </p:cNvPr>
          <p:cNvSpPr>
            <a:spLocks noGrp="1"/>
          </p:cNvSpPr>
          <p:nvPr>
            <p:ph type="sldNum" sz="quarter" idx="12"/>
          </p:nvPr>
        </p:nvSpPr>
        <p:spPr/>
        <p:txBody>
          <a:bodyPr/>
          <a:lstStyle/>
          <a:p>
            <a:fld id="{92A80DA1-24C1-F64A-A5E2-2D3BDC14C280}" type="slidenum">
              <a:rPr lang="en-GB" smtClean="0"/>
              <a:t>‹#›</a:t>
            </a:fld>
            <a:endParaRPr lang="en-GB"/>
          </a:p>
        </p:txBody>
      </p:sp>
    </p:spTree>
    <p:extLst>
      <p:ext uri="{BB962C8B-B14F-4D97-AF65-F5344CB8AC3E}">
        <p14:creationId xmlns:p14="http://schemas.microsoft.com/office/powerpoint/2010/main" val="28207196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1C7BA6-B80F-0A6B-6FE3-4D32580131C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F5ECFD1B-57BB-0FF8-22D9-3194B336D95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D561313-556B-C894-D3A5-DD22356E59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D3D7763A-8010-C746-BF10-780BFFFF20D1}" type="datetimeFigureOut">
              <a:rPr lang="en-GB" smtClean="0"/>
              <a:t>03/02/2024</a:t>
            </a:fld>
            <a:endParaRPr lang="en-GB"/>
          </a:p>
        </p:txBody>
      </p:sp>
      <p:sp>
        <p:nvSpPr>
          <p:cNvPr id="5" name="Footer Placeholder 4">
            <a:extLst>
              <a:ext uri="{FF2B5EF4-FFF2-40B4-BE49-F238E27FC236}">
                <a16:creationId xmlns:a16="http://schemas.microsoft.com/office/drawing/2014/main" id="{DA69D77C-33FE-5E7B-D8FD-17F8B204088C}"/>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83269F5-EAA7-C19D-061C-4E0E71F5C3A4}"/>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2A80DA1-24C1-F64A-A5E2-2D3BDC14C280}" type="slidenum">
              <a:rPr lang="en-GB" smtClean="0"/>
              <a:t>‹#›</a:t>
            </a:fld>
            <a:endParaRPr lang="en-GB"/>
          </a:p>
        </p:txBody>
      </p:sp>
    </p:spTree>
    <p:extLst>
      <p:ext uri="{BB962C8B-B14F-4D97-AF65-F5344CB8AC3E}">
        <p14:creationId xmlns:p14="http://schemas.microsoft.com/office/powerpoint/2010/main" val="217185662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hyperlink" Target="https://encyclopedia.ushmm.org/content/en/article/spanish-civil-war#:~:text=The%20Spanish%20Civil%20War%20proved,%2C%20torture%2C%20or%20other%20brutalities" TargetMode="External"/><Relationship Id="rId3" Type="http://schemas.openxmlformats.org/officeDocument/2006/relationships/image" Target="../media/image2.png"/><Relationship Id="rId7" Type="http://schemas.openxmlformats.org/officeDocument/2006/relationships/hyperlink" Target="https://www.theguardian.com/world/2017/may/11/its-shameful-for-francos-victims-spanish-mps-agree-to-exhume-dictator" TargetMode="External"/><Relationship Id="rId2" Type="http://schemas.openxmlformats.org/officeDocument/2006/relationships/image" Target="../media/image1.png"/><Relationship Id="rId1" Type="http://schemas.openxmlformats.org/officeDocument/2006/relationships/slideLayout" Target="../slideLayouts/slideLayout8.xml"/><Relationship Id="rId6" Type="http://schemas.openxmlformats.org/officeDocument/2006/relationships/hyperlink" Target="https://thesocietypages.org/holocaust-genocide/daddy-who-was-franco-the-grave-of-the-dictator-and-spains-memory-problem/" TargetMode="External"/><Relationship Id="rId5" Type="http://schemas.openxmlformats.org/officeDocument/2006/relationships/chart" Target="../charts/chart2.xml"/><Relationship Id="rId10" Type="http://schemas.openxmlformats.org/officeDocument/2006/relationships/hyperlink" Target="https://www.newtral.es/tag/cementerio-el-pardo-mingorrubio/" TargetMode="External"/><Relationship Id="rId4" Type="http://schemas.openxmlformats.org/officeDocument/2006/relationships/chart" Target="../charts/chart1.xml"/><Relationship Id="rId9" Type="http://schemas.openxmlformats.org/officeDocument/2006/relationships/image" Target="../media/image3.jpe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1031" name="Rectangle 1030">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DIVIDED: Experts and locals on digging up dictator Franco from the Valley  of the Fallen in special Olive Press report from Madrid - Olive Press News  Spain">
            <a:extLst>
              <a:ext uri="{FF2B5EF4-FFF2-40B4-BE49-F238E27FC236}">
                <a16:creationId xmlns:a16="http://schemas.microsoft.com/office/drawing/2014/main" id="{097E6BC6-7721-6836-DEFB-F24338936838}"/>
              </a:ext>
            </a:extLst>
          </p:cNvPr>
          <p:cNvPicPr>
            <a:picLocks noChangeAspect="1" noChangeArrowheads="1"/>
          </p:cNvPicPr>
          <p:nvPr/>
        </p:nvPicPr>
        <p:blipFill rotWithShape="1">
          <a:blip r:embed="rId2">
            <a:alphaModFix/>
            <a:extLst>
              <a:ext uri="{28A0092B-C50C-407E-A947-70E740481C1C}">
                <a14:useLocalDpi xmlns:a14="http://schemas.microsoft.com/office/drawing/2010/main" val="0"/>
              </a:ext>
            </a:extLst>
          </a:blip>
          <a:srcRect t="30769"/>
          <a:stretch/>
        </p:blipFill>
        <p:spPr bwMode="auto">
          <a:xfrm>
            <a:off x="18" y="0"/>
            <a:ext cx="12191982" cy="6858000"/>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D6F9D3BA-8F3E-3D20-921F-3A0680499C85}"/>
              </a:ext>
            </a:extLst>
          </p:cNvPr>
          <p:cNvSpPr txBox="1"/>
          <p:nvPr/>
        </p:nvSpPr>
        <p:spPr>
          <a:xfrm>
            <a:off x="-1" y="49325"/>
            <a:ext cx="7159083" cy="421412"/>
          </a:xfrm>
          <a:prstGeom prst="rect">
            <a:avLst/>
          </a:prstGeom>
        </p:spPr>
        <p:txBody>
          <a:bodyPr vert="horz" lIns="91440" tIns="45720" rIns="91440" bIns="45720" rtlCol="0" anchor="b">
            <a:normAutofit fontScale="77500" lnSpcReduction="20000"/>
          </a:bodyPr>
          <a:lstStyle/>
          <a:p>
            <a:pPr>
              <a:lnSpc>
                <a:spcPct val="90000"/>
              </a:lnSpc>
              <a:spcBef>
                <a:spcPct val="0"/>
              </a:spcBef>
              <a:spcAft>
                <a:spcPts val="600"/>
              </a:spcAft>
            </a:pPr>
            <a:r>
              <a:rPr lang="en-US" sz="2800" u="sng" dirty="0">
                <a:solidFill>
                  <a:srgbClr val="FFFFFF"/>
                </a:solidFill>
                <a:latin typeface="+mj-lt"/>
                <a:ea typeface="+mj-ea"/>
                <a:cs typeface="+mj-cs"/>
              </a:rPr>
              <a:t>The Conflict about General Franco Exhumation and reburial</a:t>
            </a:r>
          </a:p>
        </p:txBody>
      </p:sp>
      <p:sp>
        <p:nvSpPr>
          <p:cNvPr id="6" name="TextBox 5">
            <a:extLst>
              <a:ext uri="{FF2B5EF4-FFF2-40B4-BE49-F238E27FC236}">
                <a16:creationId xmlns:a16="http://schemas.microsoft.com/office/drawing/2014/main" id="{C786DE3A-F265-8557-8CE1-80337B40396E}"/>
              </a:ext>
            </a:extLst>
          </p:cNvPr>
          <p:cNvSpPr txBox="1"/>
          <p:nvPr/>
        </p:nvSpPr>
        <p:spPr>
          <a:xfrm>
            <a:off x="462898" y="2212172"/>
            <a:ext cx="2109253" cy="1877437"/>
          </a:xfrm>
          <a:prstGeom prst="rect">
            <a:avLst/>
          </a:prstGeom>
          <a:noFill/>
          <a:ln w="28575">
            <a:solidFill>
              <a:srgbClr val="FF0000"/>
            </a:solidFill>
          </a:ln>
        </p:spPr>
        <p:txBody>
          <a:bodyPr wrap="square" rtlCol="0">
            <a:spAutoFit/>
          </a:bodyPr>
          <a:lstStyle/>
          <a:p>
            <a:r>
              <a:rPr lang="en-GB" sz="2000" b="1" i="0" u="none" strike="noStrike" dirty="0">
                <a:effectLst/>
              </a:rPr>
              <a:t>198 votes to one </a:t>
            </a:r>
            <a:r>
              <a:rPr lang="en-GB" sz="1600" i="0" u="none" strike="noStrike" dirty="0">
                <a:effectLst/>
              </a:rPr>
              <a:t>voted to rebury General Franco in a smaller and more private tomb and out of the Valley of th</a:t>
            </a:r>
            <a:r>
              <a:rPr lang="en-GB" sz="1600" dirty="0"/>
              <a:t>e Fallen</a:t>
            </a:r>
            <a:r>
              <a:rPr lang="en-GB" sz="1600" i="0" u="none" strike="noStrike" dirty="0">
                <a:effectLst/>
              </a:rPr>
              <a:t> </a:t>
            </a:r>
            <a:endParaRPr lang="en-GB" sz="1400" dirty="0"/>
          </a:p>
        </p:txBody>
      </p:sp>
      <p:sp>
        <p:nvSpPr>
          <p:cNvPr id="7" name="TextBox 6">
            <a:extLst>
              <a:ext uri="{FF2B5EF4-FFF2-40B4-BE49-F238E27FC236}">
                <a16:creationId xmlns:a16="http://schemas.microsoft.com/office/drawing/2014/main" id="{FC667A9E-495F-F7D9-5C62-CEC3B7D353ED}"/>
              </a:ext>
            </a:extLst>
          </p:cNvPr>
          <p:cNvSpPr txBox="1"/>
          <p:nvPr/>
        </p:nvSpPr>
        <p:spPr>
          <a:xfrm>
            <a:off x="85762" y="878161"/>
            <a:ext cx="2901244" cy="1107996"/>
          </a:xfrm>
          <a:prstGeom prst="rect">
            <a:avLst/>
          </a:prstGeom>
          <a:noFill/>
          <a:ln w="28575">
            <a:solidFill>
              <a:srgbClr val="FF0000"/>
            </a:solidFill>
          </a:ln>
        </p:spPr>
        <p:txBody>
          <a:bodyPr wrap="square" rtlCol="0">
            <a:spAutoFit/>
          </a:bodyPr>
          <a:lstStyle/>
          <a:p>
            <a:r>
              <a:rPr lang="en-GB" b="1" dirty="0"/>
              <a:t>140 MPs </a:t>
            </a:r>
            <a:r>
              <a:rPr lang="en-GB" sz="1600" dirty="0"/>
              <a:t>from the ruling conservative People’s party (PP) and the Republican Left of Catalonia (ERC) party abstained.</a:t>
            </a:r>
          </a:p>
        </p:txBody>
      </p:sp>
      <p:pic>
        <p:nvPicPr>
          <p:cNvPr id="10" name="Picture 2" descr="University of Wales Trinity Saint David launches 'One Planet' Governance  Post-graduate Certificate | The One Planet Centre">
            <a:extLst>
              <a:ext uri="{FF2B5EF4-FFF2-40B4-BE49-F238E27FC236}">
                <a16:creationId xmlns:a16="http://schemas.microsoft.com/office/drawing/2014/main" id="{5CA08926-E7B9-DF2E-0380-466B60CF014A}"/>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5996" y="6528522"/>
            <a:ext cx="710496" cy="329477"/>
          </a:xfrm>
          <a:prstGeom prst="rect">
            <a:avLst/>
          </a:prstGeom>
          <a:noFill/>
          <a:extLst>
            <a:ext uri="{909E8E84-426E-40DD-AFC4-6F175D3DCCD1}">
              <a14:hiddenFill xmlns:a14="http://schemas.microsoft.com/office/drawing/2010/main">
                <a:solidFill>
                  <a:srgbClr val="FFFFFF"/>
                </a:solidFill>
              </a14:hiddenFill>
            </a:ext>
          </a:extLst>
        </p:spPr>
      </p:pic>
      <p:sp>
        <p:nvSpPr>
          <p:cNvPr id="11" name="TextBox 10">
            <a:extLst>
              <a:ext uri="{FF2B5EF4-FFF2-40B4-BE49-F238E27FC236}">
                <a16:creationId xmlns:a16="http://schemas.microsoft.com/office/drawing/2014/main" id="{051C8DC2-42C4-F1EC-4B21-C12BB583183B}"/>
              </a:ext>
            </a:extLst>
          </p:cNvPr>
          <p:cNvSpPr txBox="1"/>
          <p:nvPr/>
        </p:nvSpPr>
        <p:spPr>
          <a:xfrm>
            <a:off x="716492" y="6577844"/>
            <a:ext cx="2133600" cy="230832"/>
          </a:xfrm>
          <a:prstGeom prst="rect">
            <a:avLst/>
          </a:prstGeom>
          <a:noFill/>
        </p:spPr>
        <p:txBody>
          <a:bodyPr wrap="square" rtlCol="0">
            <a:spAutoFit/>
          </a:bodyPr>
          <a:lstStyle/>
          <a:p>
            <a:r>
              <a:rPr lang="en-GB" sz="900" dirty="0"/>
              <a:t>Matt Gaff 2203979</a:t>
            </a:r>
          </a:p>
        </p:txBody>
      </p:sp>
      <p:sp>
        <p:nvSpPr>
          <p:cNvPr id="2" name="TextBox 1">
            <a:extLst>
              <a:ext uri="{FF2B5EF4-FFF2-40B4-BE49-F238E27FC236}">
                <a16:creationId xmlns:a16="http://schemas.microsoft.com/office/drawing/2014/main" id="{367066B6-A9FA-3CA0-E481-ED1BF9FEF7BA}"/>
              </a:ext>
            </a:extLst>
          </p:cNvPr>
          <p:cNvSpPr txBox="1"/>
          <p:nvPr/>
        </p:nvSpPr>
        <p:spPr>
          <a:xfrm>
            <a:off x="270933" y="4645828"/>
            <a:ext cx="3575539" cy="1261884"/>
          </a:xfrm>
          <a:prstGeom prst="rect">
            <a:avLst/>
          </a:prstGeom>
          <a:noFill/>
          <a:ln w="28575">
            <a:solidFill>
              <a:srgbClr val="FF0000"/>
            </a:solidFill>
          </a:ln>
        </p:spPr>
        <p:txBody>
          <a:bodyPr wrap="square" rtlCol="0">
            <a:spAutoFit/>
          </a:bodyPr>
          <a:lstStyle/>
          <a:p>
            <a:r>
              <a:rPr lang="en-GB" b="0" i="0" u="none" strike="noStrike" dirty="0">
                <a:effectLst/>
                <a:cs typeface="Gujarati Sangam MN" pitchFamily="2" charset="0"/>
              </a:rPr>
              <a:t>An El Mundo poll this month said </a:t>
            </a:r>
            <a:r>
              <a:rPr lang="en-GB" sz="2000" b="1" i="0" u="none" strike="noStrike" dirty="0">
                <a:effectLst/>
                <a:cs typeface="Gujarati Sangam MN" pitchFamily="2" charset="0"/>
              </a:rPr>
              <a:t>43% supported </a:t>
            </a:r>
            <a:r>
              <a:rPr lang="en-GB" b="0" i="0" u="none" strike="noStrike" dirty="0">
                <a:effectLst/>
                <a:cs typeface="Gujarati Sangam MN" pitchFamily="2" charset="0"/>
              </a:rPr>
              <a:t>the move, with </a:t>
            </a:r>
            <a:r>
              <a:rPr lang="en-GB" sz="2000" b="1" i="0" u="none" strike="noStrike" dirty="0">
                <a:effectLst/>
                <a:cs typeface="Gujarati Sangam MN" pitchFamily="2" charset="0"/>
              </a:rPr>
              <a:t>32.5% against </a:t>
            </a:r>
            <a:r>
              <a:rPr lang="en-GB" b="0" i="0" u="none" strike="noStrike" dirty="0">
                <a:effectLst/>
                <a:cs typeface="Gujarati Sangam MN" pitchFamily="2" charset="0"/>
              </a:rPr>
              <a:t>and the rest undecided</a:t>
            </a:r>
            <a:r>
              <a:rPr lang="en-GB" b="0" i="0" u="none" strike="noStrike" dirty="0">
                <a:effectLst/>
                <a:latin typeface="Gujarati Sangam MN" pitchFamily="2" charset="0"/>
                <a:cs typeface="Gujarati Sangam MN" pitchFamily="2" charset="0"/>
              </a:rPr>
              <a:t>.</a:t>
            </a:r>
            <a:endParaRPr lang="en-GB" dirty="0">
              <a:latin typeface="Gujarati Sangam MN" pitchFamily="2" charset="0"/>
              <a:cs typeface="Gujarati Sangam MN" pitchFamily="2" charset="0"/>
            </a:endParaRPr>
          </a:p>
        </p:txBody>
      </p:sp>
      <p:graphicFrame>
        <p:nvGraphicFramePr>
          <p:cNvPr id="4" name="Chart 3">
            <a:extLst>
              <a:ext uri="{FF2B5EF4-FFF2-40B4-BE49-F238E27FC236}">
                <a16:creationId xmlns:a16="http://schemas.microsoft.com/office/drawing/2014/main" id="{D688D67A-DAD5-B0AA-03C8-7539693DD640}"/>
              </a:ext>
            </a:extLst>
          </p:cNvPr>
          <p:cNvGraphicFramePr>
            <a:graphicFrameLocks/>
          </p:cNvGraphicFramePr>
          <p:nvPr>
            <p:extLst>
              <p:ext uri="{D42A27DB-BD31-4B8C-83A1-F6EECF244321}">
                <p14:modId xmlns:p14="http://schemas.microsoft.com/office/powerpoint/2010/main" val="1294872059"/>
              </p:ext>
            </p:extLst>
          </p:nvPr>
        </p:nvGraphicFramePr>
        <p:xfrm>
          <a:off x="3199303" y="827321"/>
          <a:ext cx="2838894" cy="1917933"/>
        </p:xfrm>
        <a:graphic>
          <a:graphicData uri="http://schemas.openxmlformats.org/drawingml/2006/chart">
            <c:chart xmlns:c="http://schemas.openxmlformats.org/drawingml/2006/chart" xmlns:r="http://schemas.openxmlformats.org/officeDocument/2006/relationships" r:id="rId4"/>
          </a:graphicData>
        </a:graphic>
      </p:graphicFrame>
      <p:graphicFrame>
        <p:nvGraphicFramePr>
          <p:cNvPr id="3" name="Chart 2">
            <a:extLst>
              <a:ext uri="{FF2B5EF4-FFF2-40B4-BE49-F238E27FC236}">
                <a16:creationId xmlns:a16="http://schemas.microsoft.com/office/drawing/2014/main" id="{B7F1B13E-320B-54D4-A507-5D4E090256A2}"/>
              </a:ext>
            </a:extLst>
          </p:cNvPr>
          <p:cNvGraphicFramePr>
            <a:graphicFrameLocks/>
          </p:cNvGraphicFramePr>
          <p:nvPr>
            <p:extLst>
              <p:ext uri="{D42A27DB-BD31-4B8C-83A1-F6EECF244321}">
                <p14:modId xmlns:p14="http://schemas.microsoft.com/office/powerpoint/2010/main" val="3980484534"/>
              </p:ext>
            </p:extLst>
          </p:nvPr>
        </p:nvGraphicFramePr>
        <p:xfrm>
          <a:off x="4111390" y="4246894"/>
          <a:ext cx="2710641" cy="1971542"/>
        </p:xfrm>
        <a:graphic>
          <a:graphicData uri="http://schemas.openxmlformats.org/drawingml/2006/chart">
            <c:chart xmlns:c="http://schemas.openxmlformats.org/drawingml/2006/chart" xmlns:r="http://schemas.openxmlformats.org/officeDocument/2006/relationships" r:id="rId5"/>
          </a:graphicData>
        </a:graphic>
      </p:graphicFrame>
      <p:cxnSp>
        <p:nvCxnSpPr>
          <p:cNvPr id="13" name="Straight Arrow Connector 12">
            <a:extLst>
              <a:ext uri="{FF2B5EF4-FFF2-40B4-BE49-F238E27FC236}">
                <a16:creationId xmlns:a16="http://schemas.microsoft.com/office/drawing/2014/main" id="{559FE8C0-F769-9612-023F-599C75A76BDE}"/>
              </a:ext>
            </a:extLst>
          </p:cNvPr>
          <p:cNvCxnSpPr>
            <a:cxnSpLocks/>
          </p:cNvCxnSpPr>
          <p:nvPr/>
        </p:nvCxnSpPr>
        <p:spPr>
          <a:xfrm>
            <a:off x="2939116" y="1475253"/>
            <a:ext cx="821430" cy="311034"/>
          </a:xfrm>
          <a:prstGeom prst="straightConnector1">
            <a:avLst/>
          </a:prstGeom>
          <a:ln w="57150">
            <a:solidFill>
              <a:srgbClr val="FFC000"/>
            </a:solidFill>
            <a:tailEnd type="triangle"/>
          </a:ln>
        </p:spPr>
        <p:style>
          <a:lnRef idx="1">
            <a:schemeClr val="accent1"/>
          </a:lnRef>
          <a:fillRef idx="0">
            <a:schemeClr val="accent1"/>
          </a:fillRef>
          <a:effectRef idx="0">
            <a:schemeClr val="accent1"/>
          </a:effectRef>
          <a:fontRef idx="minor">
            <a:schemeClr val="tx1"/>
          </a:fontRef>
        </p:style>
      </p:cxnSp>
      <p:cxnSp>
        <p:nvCxnSpPr>
          <p:cNvPr id="15" name="Straight Arrow Connector 14">
            <a:extLst>
              <a:ext uri="{FF2B5EF4-FFF2-40B4-BE49-F238E27FC236}">
                <a16:creationId xmlns:a16="http://schemas.microsoft.com/office/drawing/2014/main" id="{10A31A0D-5D74-FBCB-A2BE-CA05E6036245}"/>
              </a:ext>
            </a:extLst>
          </p:cNvPr>
          <p:cNvCxnSpPr>
            <a:cxnSpLocks/>
          </p:cNvCxnSpPr>
          <p:nvPr/>
        </p:nvCxnSpPr>
        <p:spPr>
          <a:xfrm flipV="1">
            <a:off x="2305195" y="2077539"/>
            <a:ext cx="2089273" cy="775593"/>
          </a:xfrm>
          <a:prstGeom prst="straightConnector1">
            <a:avLst/>
          </a:prstGeom>
          <a:ln w="57150">
            <a:solidFill>
              <a:srgbClr val="FD9000"/>
            </a:solidFill>
            <a:tailEnd type="triangle"/>
          </a:ln>
        </p:spPr>
        <p:style>
          <a:lnRef idx="1">
            <a:schemeClr val="accent1"/>
          </a:lnRef>
          <a:fillRef idx="0">
            <a:schemeClr val="accent1"/>
          </a:fillRef>
          <a:effectRef idx="0">
            <a:schemeClr val="accent1"/>
          </a:effectRef>
          <a:fontRef idx="minor">
            <a:schemeClr val="tx1"/>
          </a:fontRef>
        </p:style>
      </p:cxnSp>
      <p:sp>
        <p:nvSpPr>
          <p:cNvPr id="20" name="TextBox 19">
            <a:extLst>
              <a:ext uri="{FF2B5EF4-FFF2-40B4-BE49-F238E27FC236}">
                <a16:creationId xmlns:a16="http://schemas.microsoft.com/office/drawing/2014/main" id="{4AAD0872-37DB-8981-6214-628E56B4D1E8}"/>
              </a:ext>
            </a:extLst>
          </p:cNvPr>
          <p:cNvSpPr txBox="1"/>
          <p:nvPr/>
        </p:nvSpPr>
        <p:spPr>
          <a:xfrm>
            <a:off x="9156951" y="3489313"/>
            <a:ext cx="2572151" cy="307777"/>
          </a:xfrm>
          <a:prstGeom prst="rect">
            <a:avLst/>
          </a:prstGeom>
          <a:noFill/>
          <a:ln w="28575">
            <a:solidFill>
              <a:srgbClr val="FF0000"/>
            </a:solidFill>
          </a:ln>
        </p:spPr>
        <p:txBody>
          <a:bodyPr wrap="square" rtlCol="0">
            <a:spAutoFit/>
          </a:bodyPr>
          <a:lstStyle/>
          <a:p>
            <a:r>
              <a:rPr lang="en-GB" sz="1400" dirty="0"/>
              <a:t>General Franco’s new Gravesite</a:t>
            </a:r>
          </a:p>
        </p:txBody>
      </p:sp>
      <p:cxnSp>
        <p:nvCxnSpPr>
          <p:cNvPr id="30" name="Straight Arrow Connector 29">
            <a:extLst>
              <a:ext uri="{FF2B5EF4-FFF2-40B4-BE49-F238E27FC236}">
                <a16:creationId xmlns:a16="http://schemas.microsoft.com/office/drawing/2014/main" id="{A9C60627-985D-8202-AE0C-C8A65B7B07BE}"/>
              </a:ext>
            </a:extLst>
          </p:cNvPr>
          <p:cNvCxnSpPr>
            <a:cxnSpLocks/>
          </p:cNvCxnSpPr>
          <p:nvPr/>
        </p:nvCxnSpPr>
        <p:spPr>
          <a:xfrm>
            <a:off x="5326912" y="3732028"/>
            <a:ext cx="3805459" cy="380719"/>
          </a:xfrm>
          <a:prstGeom prst="straightConnector1">
            <a:avLst/>
          </a:prstGeom>
          <a:ln w="57150">
            <a:solidFill>
              <a:srgbClr val="FF0000"/>
            </a:solidFill>
            <a:headEnd type="triangle"/>
            <a:tailEnd type="triangle"/>
          </a:ln>
        </p:spPr>
        <p:style>
          <a:lnRef idx="1">
            <a:schemeClr val="accent1"/>
          </a:lnRef>
          <a:fillRef idx="0">
            <a:schemeClr val="accent1"/>
          </a:fillRef>
          <a:effectRef idx="0">
            <a:schemeClr val="accent1"/>
          </a:effectRef>
          <a:fontRef idx="minor">
            <a:schemeClr val="tx1"/>
          </a:fontRef>
        </p:style>
      </p:cxnSp>
      <p:sp>
        <p:nvSpPr>
          <p:cNvPr id="31" name="TextBox 30">
            <a:extLst>
              <a:ext uri="{FF2B5EF4-FFF2-40B4-BE49-F238E27FC236}">
                <a16:creationId xmlns:a16="http://schemas.microsoft.com/office/drawing/2014/main" id="{5D3098CC-DBF1-CE7D-0E20-3C7375F92310}"/>
              </a:ext>
            </a:extLst>
          </p:cNvPr>
          <p:cNvSpPr txBox="1"/>
          <p:nvPr/>
        </p:nvSpPr>
        <p:spPr>
          <a:xfrm>
            <a:off x="2972650" y="3025758"/>
            <a:ext cx="1927934" cy="615553"/>
          </a:xfrm>
          <a:prstGeom prst="rect">
            <a:avLst/>
          </a:prstGeom>
          <a:noFill/>
          <a:ln w="28575">
            <a:solidFill>
              <a:srgbClr val="FF0000"/>
            </a:solidFill>
          </a:ln>
        </p:spPr>
        <p:txBody>
          <a:bodyPr wrap="square" rtlCol="0">
            <a:spAutoFit/>
          </a:bodyPr>
          <a:lstStyle/>
          <a:p>
            <a:r>
              <a:rPr lang="en-GB" dirty="0"/>
              <a:t>Former Tomb</a:t>
            </a:r>
          </a:p>
          <a:p>
            <a:r>
              <a:rPr lang="en-GB" sz="1400" dirty="0"/>
              <a:t>Valley of the Fallen</a:t>
            </a:r>
            <a:r>
              <a:rPr lang="en-GB" sz="1600" dirty="0"/>
              <a:t> </a:t>
            </a:r>
          </a:p>
        </p:txBody>
      </p:sp>
      <p:cxnSp>
        <p:nvCxnSpPr>
          <p:cNvPr id="33" name="Straight Arrow Connector 32">
            <a:extLst>
              <a:ext uri="{FF2B5EF4-FFF2-40B4-BE49-F238E27FC236}">
                <a16:creationId xmlns:a16="http://schemas.microsoft.com/office/drawing/2014/main" id="{B31B7B88-001D-50AC-EFE9-504E83055BB7}"/>
              </a:ext>
            </a:extLst>
          </p:cNvPr>
          <p:cNvCxnSpPr/>
          <p:nvPr/>
        </p:nvCxnSpPr>
        <p:spPr>
          <a:xfrm>
            <a:off x="4338084" y="3695541"/>
            <a:ext cx="871869" cy="71427"/>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
        <p:nvSpPr>
          <p:cNvPr id="34" name="TextBox 33">
            <a:extLst>
              <a:ext uri="{FF2B5EF4-FFF2-40B4-BE49-F238E27FC236}">
                <a16:creationId xmlns:a16="http://schemas.microsoft.com/office/drawing/2014/main" id="{47D46463-F05E-98D1-F736-BD7FC7868650}"/>
              </a:ext>
            </a:extLst>
          </p:cNvPr>
          <p:cNvSpPr txBox="1"/>
          <p:nvPr/>
        </p:nvSpPr>
        <p:spPr>
          <a:xfrm>
            <a:off x="6635569" y="665409"/>
            <a:ext cx="5277011" cy="2400657"/>
          </a:xfrm>
          <a:prstGeom prst="rect">
            <a:avLst/>
          </a:prstGeom>
          <a:noFill/>
          <a:ln w="28575">
            <a:solidFill>
              <a:srgbClr val="FF0000"/>
            </a:solidFill>
          </a:ln>
        </p:spPr>
        <p:txBody>
          <a:bodyPr wrap="square" rtlCol="0">
            <a:spAutoFit/>
          </a:bodyPr>
          <a:lstStyle/>
          <a:p>
            <a:r>
              <a:rPr lang="en-GB" sz="1600" u="sng" dirty="0"/>
              <a:t>Why is General Franco disliked?</a:t>
            </a:r>
            <a:endParaRPr lang="en-GB" sz="1600" b="0" i="0" u="none" strike="noStrike" dirty="0">
              <a:effectLst/>
              <a:latin typeface="proxima-nova"/>
            </a:endParaRPr>
          </a:p>
          <a:p>
            <a:endParaRPr lang="en-GB" sz="1400" dirty="0">
              <a:latin typeface="proxima-nova"/>
            </a:endParaRPr>
          </a:p>
          <a:p>
            <a:r>
              <a:rPr lang="en-GB" sz="1400" b="0" i="0" u="none" strike="noStrike" dirty="0">
                <a:effectLst/>
                <a:latin typeface="proxima-nova"/>
              </a:rPr>
              <a:t>Franco ordered </a:t>
            </a:r>
            <a:r>
              <a:rPr lang="en-GB" b="1" i="0" u="none" strike="noStrike" dirty="0">
                <a:effectLst/>
                <a:latin typeface="proxima-nova"/>
              </a:rPr>
              <a:t>200,000 to 400,000</a:t>
            </a:r>
            <a:r>
              <a:rPr lang="en-GB" sz="1600" b="0" i="0" u="none" strike="noStrike" dirty="0">
                <a:effectLst/>
                <a:latin typeface="proxima-nova"/>
              </a:rPr>
              <a:t> </a:t>
            </a:r>
            <a:r>
              <a:rPr lang="en-GB" sz="1400" b="0" i="0" u="none" strike="noStrike" dirty="0">
                <a:effectLst/>
                <a:latin typeface="proxima-nova"/>
              </a:rPr>
              <a:t>deaths in more than 190 concentration camps. Franco is often compared to Hitler and Mussolini.</a:t>
            </a:r>
          </a:p>
          <a:p>
            <a:endParaRPr lang="en-GB" sz="1400" dirty="0">
              <a:latin typeface="proxima-nova"/>
            </a:endParaRPr>
          </a:p>
          <a:p>
            <a:r>
              <a:rPr lang="en-GB" b="1" dirty="0">
                <a:latin typeface="proxima-nova"/>
              </a:rPr>
              <a:t>500,000</a:t>
            </a:r>
            <a:r>
              <a:rPr lang="en-GB" sz="1400" dirty="0">
                <a:latin typeface="proxima-nova"/>
              </a:rPr>
              <a:t> died in the civil war conflict. In 1940, Nazi authorities conscripted Spanish Republicans for forced labour and deported more than 30,000 to Germany, half of them ended up in concentration camps.</a:t>
            </a:r>
            <a:endParaRPr lang="en-GB" sz="1400" dirty="0"/>
          </a:p>
        </p:txBody>
      </p:sp>
      <p:sp>
        <p:nvSpPr>
          <p:cNvPr id="12" name="TextBox 11">
            <a:extLst>
              <a:ext uri="{FF2B5EF4-FFF2-40B4-BE49-F238E27FC236}">
                <a16:creationId xmlns:a16="http://schemas.microsoft.com/office/drawing/2014/main" id="{BCC3D97A-6831-C930-B106-7C165BABFC52}"/>
              </a:ext>
            </a:extLst>
          </p:cNvPr>
          <p:cNvSpPr txBox="1"/>
          <p:nvPr/>
        </p:nvSpPr>
        <p:spPr>
          <a:xfrm>
            <a:off x="5326912" y="6221483"/>
            <a:ext cx="7490832" cy="646331"/>
          </a:xfrm>
          <a:prstGeom prst="rect">
            <a:avLst/>
          </a:prstGeom>
          <a:noFill/>
        </p:spPr>
        <p:txBody>
          <a:bodyPr wrap="square">
            <a:spAutoFit/>
          </a:bodyPr>
          <a:lstStyle/>
          <a:p>
            <a:r>
              <a:rPr lang="en-GB" sz="900" dirty="0">
                <a:hlinkClick r:id="rId6"/>
              </a:rPr>
              <a:t>https://thesocietypages.org/holocaust-genocide/daddy-who-was-franco-the-grave-of-the-dictator-and-spains-memory-problem/</a:t>
            </a:r>
            <a:endParaRPr lang="en-GB" sz="900" dirty="0"/>
          </a:p>
          <a:p>
            <a:r>
              <a:rPr lang="en-GB" sz="900" dirty="0">
                <a:hlinkClick r:id="rId7"/>
              </a:rPr>
              <a:t>https://www.theguardian.com/world/2017/may/11/its-shameful-for-francos-victims-spanish-mps-agree-to-exhume-dictator</a:t>
            </a:r>
            <a:r>
              <a:rPr lang="en-GB" sz="900" dirty="0"/>
              <a:t> </a:t>
            </a:r>
          </a:p>
          <a:p>
            <a:r>
              <a:rPr lang="en-GB" sz="900" dirty="0">
                <a:hlinkClick r:id="rId8"/>
              </a:rPr>
              <a:t>https://encyclopedia.ushmm.org/content/en/article/spanish-civil-war#:~:text=The%20Spanish%20Civil%20War%20proved,%2C%20torture%2C%20or%20other%20brutalities</a:t>
            </a:r>
            <a:r>
              <a:rPr lang="en-GB" sz="900" dirty="0"/>
              <a:t>.</a:t>
            </a:r>
          </a:p>
        </p:txBody>
      </p:sp>
      <p:pic>
        <p:nvPicPr>
          <p:cNvPr id="14" name="Picture 13">
            <a:extLst>
              <a:ext uri="{FF2B5EF4-FFF2-40B4-BE49-F238E27FC236}">
                <a16:creationId xmlns:a16="http://schemas.microsoft.com/office/drawing/2014/main" id="{4A69A17B-72B7-2141-43D8-1FA31C7A3987}"/>
              </a:ext>
            </a:extLst>
          </p:cNvPr>
          <p:cNvPicPr>
            <a:picLocks noChangeAspect="1"/>
          </p:cNvPicPr>
          <p:nvPr/>
        </p:nvPicPr>
        <p:blipFill>
          <a:blip r:embed="rId9"/>
          <a:stretch>
            <a:fillRect/>
          </a:stretch>
        </p:blipFill>
        <p:spPr>
          <a:xfrm>
            <a:off x="9173366" y="3814884"/>
            <a:ext cx="1511300" cy="1346200"/>
          </a:xfrm>
          <a:prstGeom prst="rect">
            <a:avLst/>
          </a:prstGeom>
        </p:spPr>
      </p:pic>
      <p:sp>
        <p:nvSpPr>
          <p:cNvPr id="17" name="TextBox 16">
            <a:extLst>
              <a:ext uri="{FF2B5EF4-FFF2-40B4-BE49-F238E27FC236}">
                <a16:creationId xmlns:a16="http://schemas.microsoft.com/office/drawing/2014/main" id="{06465924-DE74-D8F1-07E1-A4CE54A3419B}"/>
              </a:ext>
            </a:extLst>
          </p:cNvPr>
          <p:cNvSpPr txBox="1"/>
          <p:nvPr/>
        </p:nvSpPr>
        <p:spPr>
          <a:xfrm>
            <a:off x="9026029" y="5093732"/>
            <a:ext cx="4098958" cy="215444"/>
          </a:xfrm>
          <a:prstGeom prst="rect">
            <a:avLst/>
          </a:prstGeom>
          <a:noFill/>
        </p:spPr>
        <p:txBody>
          <a:bodyPr wrap="square">
            <a:spAutoFit/>
          </a:bodyPr>
          <a:lstStyle/>
          <a:p>
            <a:r>
              <a:rPr lang="en-GB" sz="800" dirty="0">
                <a:hlinkClick r:id="rId10"/>
              </a:rPr>
              <a:t>https://www.newtral.es/tag/cementerio-el-pardo-mingorrubio</a:t>
            </a:r>
            <a:r>
              <a:rPr lang="en-GB" sz="300" dirty="0">
                <a:hlinkClick r:id="rId10"/>
              </a:rPr>
              <a:t>/</a:t>
            </a:r>
            <a:r>
              <a:rPr lang="en-GB" sz="300" dirty="0"/>
              <a:t> </a:t>
            </a:r>
          </a:p>
        </p:txBody>
      </p:sp>
      <p:cxnSp>
        <p:nvCxnSpPr>
          <p:cNvPr id="21" name="Straight Arrow Connector 20">
            <a:extLst>
              <a:ext uri="{FF2B5EF4-FFF2-40B4-BE49-F238E27FC236}">
                <a16:creationId xmlns:a16="http://schemas.microsoft.com/office/drawing/2014/main" id="{3AAFDF7F-7312-21EB-F6AC-5AF42253D506}"/>
              </a:ext>
            </a:extLst>
          </p:cNvPr>
          <p:cNvCxnSpPr>
            <a:cxnSpLocks/>
          </p:cNvCxnSpPr>
          <p:nvPr/>
        </p:nvCxnSpPr>
        <p:spPr>
          <a:xfrm>
            <a:off x="9445083" y="3766968"/>
            <a:ext cx="21237" cy="494668"/>
          </a:xfrm>
          <a:prstGeom prst="straightConnector1">
            <a:avLst/>
          </a:prstGeom>
          <a:ln w="57150">
            <a:solidFill>
              <a:srgbClr val="FF0000"/>
            </a:solidFill>
            <a:tailEnd type="triangle"/>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237781539"/>
      </p:ext>
    </p:extLst>
  </p:cSld>
  <p:clrMapOvr>
    <a:overrideClrMapping bg1="dk1" tx1="lt1" bg2="dk2" tx2="lt2" accent1="accent1" accent2="accent2" accent3="accent3" accent4="accent4" accent5="accent5" accent6="accent6" hlink="hlink" folHlink="folHlink"/>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5164</TotalTime>
  <Words>245</Words>
  <Application>Microsoft Macintosh PowerPoint</Application>
  <PresentationFormat>Widescreen</PresentationFormat>
  <Paragraphs>19</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Arial</vt:lpstr>
      <vt:lpstr>Calibri</vt:lpstr>
      <vt:lpstr>Calibri Light</vt:lpstr>
      <vt:lpstr>Gujarati Sangam MN</vt:lpstr>
      <vt:lpstr>proxima-nova</vt:lpstr>
      <vt:lpstr>Office Theme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Matt Gaff (2203979)</dc:creator>
  <cp:lastModifiedBy>Matt Gaff</cp:lastModifiedBy>
  <cp:revision>2</cp:revision>
  <dcterms:created xsi:type="dcterms:W3CDTF">2024-01-30T14:28:57Z</dcterms:created>
  <dcterms:modified xsi:type="dcterms:W3CDTF">2024-02-06T14:37:02Z</dcterms:modified>
</cp:coreProperties>
</file>