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97" r:id="rId2"/>
    <p:sldMasterId id="2147483678" r:id="rId3"/>
  </p:sldMasterIdLst>
  <p:notesMasterIdLst>
    <p:notesMasterId r:id="rId58"/>
  </p:notesMasterIdLst>
  <p:sldIdLst>
    <p:sldId id="279" r:id="rId4"/>
    <p:sldId id="280" r:id="rId5"/>
    <p:sldId id="281" r:id="rId6"/>
    <p:sldId id="282" r:id="rId7"/>
    <p:sldId id="283" r:id="rId8"/>
    <p:sldId id="284" r:id="rId9"/>
    <p:sldId id="285" r:id="rId10"/>
    <p:sldId id="286" r:id="rId11"/>
    <p:sldId id="287" r:id="rId12"/>
    <p:sldId id="288" r:id="rId13"/>
    <p:sldId id="289" r:id="rId14"/>
    <p:sldId id="290" r:id="rId15"/>
    <p:sldId id="268" r:id="rId16"/>
    <p:sldId id="269" r:id="rId17"/>
    <p:sldId id="270" r:id="rId18"/>
    <p:sldId id="271" r:id="rId19"/>
    <p:sldId id="275" r:id="rId20"/>
    <p:sldId id="272" r:id="rId21"/>
    <p:sldId id="273" r:id="rId22"/>
    <p:sldId id="274" r:id="rId23"/>
    <p:sldId id="276" r:id="rId24"/>
    <p:sldId id="277" r:id="rId25"/>
    <p:sldId id="278" r:id="rId26"/>
    <p:sldId id="256" r:id="rId27"/>
    <p:sldId id="261" r:id="rId28"/>
    <p:sldId id="257" r:id="rId29"/>
    <p:sldId id="266" r:id="rId30"/>
    <p:sldId id="258" r:id="rId31"/>
    <p:sldId id="259" r:id="rId32"/>
    <p:sldId id="260" r:id="rId33"/>
    <p:sldId id="264" r:id="rId34"/>
    <p:sldId id="262" r:id="rId35"/>
    <p:sldId id="263" r:id="rId36"/>
    <p:sldId id="265" r:id="rId37"/>
    <p:sldId id="267" r:id="rId38"/>
    <p:sldId id="307" r:id="rId39"/>
    <p:sldId id="308" r:id="rId40"/>
    <p:sldId id="309" r:id="rId41"/>
    <p:sldId id="291" r:id="rId42"/>
    <p:sldId id="292" r:id="rId43"/>
    <p:sldId id="293" r:id="rId44"/>
    <p:sldId id="294" r:id="rId45"/>
    <p:sldId id="295" r:id="rId46"/>
    <p:sldId id="296" r:id="rId47"/>
    <p:sldId id="297" r:id="rId48"/>
    <p:sldId id="298" r:id="rId49"/>
    <p:sldId id="299" r:id="rId50"/>
    <p:sldId id="300" r:id="rId51"/>
    <p:sldId id="301" r:id="rId52"/>
    <p:sldId id="302" r:id="rId53"/>
    <p:sldId id="303" r:id="rId54"/>
    <p:sldId id="304" r:id="rId55"/>
    <p:sldId id="305" r:id="rId56"/>
    <p:sldId id="306" r:id="rId5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E461A2-353B-4C03-BE39-B92CA568FECE}" v="1" dt="2021-01-18T20:50:04.1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70" d="100"/>
          <a:sy n="70" d="100"/>
        </p:scale>
        <p:origin x="38" y="6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63" Type="http://schemas.microsoft.com/office/2016/11/relationships/changesInfo" Target="changesInfos/changesInfo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notesMaster" Target="notesMasters/notesMaster1.xml"/><Relationship Id="rId5" Type="http://schemas.openxmlformats.org/officeDocument/2006/relationships/slide" Target="slides/slide2.xml"/><Relationship Id="rId61" Type="http://schemas.openxmlformats.org/officeDocument/2006/relationships/theme" Target="theme/theme1.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microsoft.com/office/2015/10/relationships/revisionInfo" Target="revisionInfo.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presProps" Target="presProps.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dward cotter" userId="f2e2ab392ca0e51b" providerId="LiveId" clId="{F9E461A2-353B-4C03-BE39-B92CA568FECE}"/>
    <pc:docChg chg="custSel addSld modSld">
      <pc:chgData name="edward cotter" userId="f2e2ab392ca0e51b" providerId="LiveId" clId="{F9E461A2-353B-4C03-BE39-B92CA568FECE}" dt="2021-01-18T20:56:07.234" v="90" actId="207"/>
      <pc:docMkLst>
        <pc:docMk/>
      </pc:docMkLst>
      <pc:sldChg chg="addSp delSp modSp new mod">
        <pc:chgData name="edward cotter" userId="f2e2ab392ca0e51b" providerId="LiveId" clId="{F9E461A2-353B-4C03-BE39-B92CA568FECE}" dt="2021-01-18T20:52:17.902" v="16" actId="20577"/>
        <pc:sldMkLst>
          <pc:docMk/>
          <pc:sldMk cId="1921724402" sldId="307"/>
        </pc:sldMkLst>
        <pc:spChg chg="del">
          <ac:chgData name="edward cotter" userId="f2e2ab392ca0e51b" providerId="LiveId" clId="{F9E461A2-353B-4C03-BE39-B92CA568FECE}" dt="2021-01-18T20:49:51.169" v="2" actId="21"/>
          <ac:spMkLst>
            <pc:docMk/>
            <pc:sldMk cId="1921724402" sldId="307"/>
            <ac:spMk id="2" creationId="{427077A3-FB35-442E-B5AB-2F8B30668711}"/>
          </ac:spMkLst>
        </pc:spChg>
        <pc:spChg chg="del">
          <ac:chgData name="edward cotter" userId="f2e2ab392ca0e51b" providerId="LiveId" clId="{F9E461A2-353B-4C03-BE39-B92CA568FECE}" dt="2021-01-18T20:49:49.173" v="1" actId="21"/>
          <ac:spMkLst>
            <pc:docMk/>
            <pc:sldMk cId="1921724402" sldId="307"/>
            <ac:spMk id="3" creationId="{C47360E0-7830-4A2A-B108-6180AA3FB8E8}"/>
          </ac:spMkLst>
        </pc:spChg>
        <pc:spChg chg="add mod">
          <ac:chgData name="edward cotter" userId="f2e2ab392ca0e51b" providerId="LiveId" clId="{F9E461A2-353B-4C03-BE39-B92CA568FECE}" dt="2021-01-18T20:52:17.902" v="16" actId="20577"/>
          <ac:spMkLst>
            <pc:docMk/>
            <pc:sldMk cId="1921724402" sldId="307"/>
            <ac:spMk id="5" creationId="{34C2C21D-5A42-4607-97FE-47C9BC386463}"/>
          </ac:spMkLst>
        </pc:spChg>
      </pc:sldChg>
      <pc:sldChg chg="delSp modSp new mod">
        <pc:chgData name="edward cotter" userId="f2e2ab392ca0e51b" providerId="LiveId" clId="{F9E461A2-353B-4C03-BE39-B92CA568FECE}" dt="2021-01-18T20:54:34.676" v="65" actId="20577"/>
        <pc:sldMkLst>
          <pc:docMk/>
          <pc:sldMk cId="3218971940" sldId="308"/>
        </pc:sldMkLst>
        <pc:spChg chg="del">
          <ac:chgData name="edward cotter" userId="f2e2ab392ca0e51b" providerId="LiveId" clId="{F9E461A2-353B-4C03-BE39-B92CA568FECE}" dt="2021-01-18T20:53:29.124" v="20" actId="21"/>
          <ac:spMkLst>
            <pc:docMk/>
            <pc:sldMk cId="3218971940" sldId="308"/>
            <ac:spMk id="2" creationId="{6364270B-B7AF-4DC5-A985-D7FDC15486AC}"/>
          </ac:spMkLst>
        </pc:spChg>
        <pc:spChg chg="mod">
          <ac:chgData name="edward cotter" userId="f2e2ab392ca0e51b" providerId="LiveId" clId="{F9E461A2-353B-4C03-BE39-B92CA568FECE}" dt="2021-01-18T20:54:34.676" v="65" actId="20577"/>
          <ac:spMkLst>
            <pc:docMk/>
            <pc:sldMk cId="3218971940" sldId="308"/>
            <ac:spMk id="3" creationId="{40A60FAA-1AD4-4401-8AC6-959E966ED958}"/>
          </ac:spMkLst>
        </pc:spChg>
      </pc:sldChg>
      <pc:sldChg chg="delSp modSp new mod">
        <pc:chgData name="edward cotter" userId="f2e2ab392ca0e51b" providerId="LiveId" clId="{F9E461A2-353B-4C03-BE39-B92CA568FECE}" dt="2021-01-18T20:56:07.234" v="90" actId="207"/>
        <pc:sldMkLst>
          <pc:docMk/>
          <pc:sldMk cId="2023202929" sldId="309"/>
        </pc:sldMkLst>
        <pc:spChg chg="del mod">
          <ac:chgData name="edward cotter" userId="f2e2ab392ca0e51b" providerId="LiveId" clId="{F9E461A2-353B-4C03-BE39-B92CA568FECE}" dt="2021-01-18T20:55:31.420" v="86" actId="21"/>
          <ac:spMkLst>
            <pc:docMk/>
            <pc:sldMk cId="2023202929" sldId="309"/>
            <ac:spMk id="2" creationId="{904F9074-F2E0-4202-BE19-68ADF5B6D972}"/>
          </ac:spMkLst>
        </pc:spChg>
        <pc:spChg chg="mod">
          <ac:chgData name="edward cotter" userId="f2e2ab392ca0e51b" providerId="LiveId" clId="{F9E461A2-353B-4C03-BE39-B92CA568FECE}" dt="2021-01-18T20:56:07.234" v="90" actId="207"/>
          <ac:spMkLst>
            <pc:docMk/>
            <pc:sldMk cId="2023202929" sldId="309"/>
            <ac:spMk id="3" creationId="{86E33D03-43B9-44C3-98C9-0045F2E34C3F}"/>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4" Type="http://schemas.openxmlformats.org/officeDocument/2006/relationships/image" Target="../media/image41.svg"/></Relationships>
</file>

<file path=ppt/diagrams/_rels/data3.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svg"/><Relationship Id="rId1" Type="http://schemas.openxmlformats.org/officeDocument/2006/relationships/image" Target="../media/image54.png"/><Relationship Id="rId6" Type="http://schemas.openxmlformats.org/officeDocument/2006/relationships/image" Target="../media/image59.svg"/><Relationship Id="rId5" Type="http://schemas.openxmlformats.org/officeDocument/2006/relationships/image" Target="../media/image58.png"/><Relationship Id="rId4" Type="http://schemas.openxmlformats.org/officeDocument/2006/relationships/image" Target="../media/image57.svg"/></Relationships>
</file>

<file path=ppt/diagrams/_rels/data5.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svg"/><Relationship Id="rId1" Type="http://schemas.openxmlformats.org/officeDocument/2006/relationships/image" Target="../media/image60.png"/><Relationship Id="rId6" Type="http://schemas.openxmlformats.org/officeDocument/2006/relationships/image" Target="../media/image65.svg"/><Relationship Id="rId5" Type="http://schemas.openxmlformats.org/officeDocument/2006/relationships/image" Target="../media/image64.png"/><Relationship Id="rId4" Type="http://schemas.openxmlformats.org/officeDocument/2006/relationships/image" Target="../media/image63.svg"/></Relationships>
</file>

<file path=ppt/diagrams/_rels/data9.xml.rels><?xml version="1.0" encoding="UTF-8" standalone="yes"?>
<Relationships xmlns="http://schemas.openxmlformats.org/package/2006/relationships"><Relationship Id="rId8" Type="http://schemas.openxmlformats.org/officeDocument/2006/relationships/image" Target="../media/image73.svg"/><Relationship Id="rId3" Type="http://schemas.openxmlformats.org/officeDocument/2006/relationships/image" Target="../media/image68.png"/><Relationship Id="rId7" Type="http://schemas.openxmlformats.org/officeDocument/2006/relationships/image" Target="../media/image72.png"/><Relationship Id="rId2" Type="http://schemas.openxmlformats.org/officeDocument/2006/relationships/image" Target="../media/image67.svg"/><Relationship Id="rId1" Type="http://schemas.openxmlformats.org/officeDocument/2006/relationships/image" Target="../media/image66.png"/><Relationship Id="rId6" Type="http://schemas.openxmlformats.org/officeDocument/2006/relationships/image" Target="../media/image71.svg"/><Relationship Id="rId5" Type="http://schemas.openxmlformats.org/officeDocument/2006/relationships/image" Target="../media/image70.png"/><Relationship Id="rId4" Type="http://schemas.openxmlformats.org/officeDocument/2006/relationships/image" Target="../media/image6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4" Type="http://schemas.openxmlformats.org/officeDocument/2006/relationships/image" Target="../media/image4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svg"/><Relationship Id="rId1" Type="http://schemas.openxmlformats.org/officeDocument/2006/relationships/image" Target="../media/image54.png"/><Relationship Id="rId6" Type="http://schemas.openxmlformats.org/officeDocument/2006/relationships/image" Target="../media/image59.svg"/><Relationship Id="rId5" Type="http://schemas.openxmlformats.org/officeDocument/2006/relationships/image" Target="../media/image58.png"/><Relationship Id="rId4" Type="http://schemas.openxmlformats.org/officeDocument/2006/relationships/image" Target="../media/image57.svg"/></Relationships>
</file>

<file path=ppt/diagrams/_rels/drawing5.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svg"/><Relationship Id="rId1" Type="http://schemas.openxmlformats.org/officeDocument/2006/relationships/image" Target="../media/image60.png"/><Relationship Id="rId6" Type="http://schemas.openxmlformats.org/officeDocument/2006/relationships/image" Target="../media/image65.svg"/><Relationship Id="rId5" Type="http://schemas.openxmlformats.org/officeDocument/2006/relationships/image" Target="../media/image64.png"/><Relationship Id="rId4" Type="http://schemas.openxmlformats.org/officeDocument/2006/relationships/image" Target="../media/image63.svg"/></Relationships>
</file>

<file path=ppt/diagrams/_rels/drawing9.xml.rels><?xml version="1.0" encoding="UTF-8" standalone="yes"?>
<Relationships xmlns="http://schemas.openxmlformats.org/package/2006/relationships"><Relationship Id="rId8" Type="http://schemas.openxmlformats.org/officeDocument/2006/relationships/image" Target="../media/image73.svg"/><Relationship Id="rId3" Type="http://schemas.openxmlformats.org/officeDocument/2006/relationships/image" Target="../media/image68.png"/><Relationship Id="rId7" Type="http://schemas.openxmlformats.org/officeDocument/2006/relationships/image" Target="../media/image72.png"/><Relationship Id="rId2" Type="http://schemas.openxmlformats.org/officeDocument/2006/relationships/image" Target="../media/image67.svg"/><Relationship Id="rId1" Type="http://schemas.openxmlformats.org/officeDocument/2006/relationships/image" Target="../media/image66.png"/><Relationship Id="rId6" Type="http://schemas.openxmlformats.org/officeDocument/2006/relationships/image" Target="../media/image71.svg"/><Relationship Id="rId5" Type="http://schemas.openxmlformats.org/officeDocument/2006/relationships/image" Target="../media/image70.png"/><Relationship Id="rId4" Type="http://schemas.openxmlformats.org/officeDocument/2006/relationships/image" Target="../media/image6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E31C92-25A0-4B95-ADCE-413C09C56F86}"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3205DB2-45BB-4E3D-8586-FDCF62678814}">
      <dgm:prSet/>
      <dgm:spPr/>
      <dgm:t>
        <a:bodyPr/>
        <a:lstStyle/>
        <a:p>
          <a:r>
            <a:rPr lang="en-US"/>
            <a:t>THE TECHNIQUEST LEARNING PROGRAMME </a:t>
          </a:r>
        </a:p>
      </dgm:t>
    </dgm:pt>
    <dgm:pt modelId="{7FE6ADCA-4F77-4511-BFD1-8DD064505E08}" type="parTrans" cxnId="{FA6E3598-25C5-41F3-B0F0-B723B4B61310}">
      <dgm:prSet/>
      <dgm:spPr/>
      <dgm:t>
        <a:bodyPr/>
        <a:lstStyle/>
        <a:p>
          <a:endParaRPr lang="en-US"/>
        </a:p>
      </dgm:t>
    </dgm:pt>
    <dgm:pt modelId="{DBCCD048-885F-45B2-BC91-57F76E41EE8B}" type="sibTrans" cxnId="{FA6E3598-25C5-41F3-B0F0-B723B4B61310}">
      <dgm:prSet/>
      <dgm:spPr/>
      <dgm:t>
        <a:bodyPr/>
        <a:lstStyle/>
        <a:p>
          <a:endParaRPr lang="en-US"/>
        </a:p>
      </dgm:t>
    </dgm:pt>
    <dgm:pt modelId="{10E3F69F-976B-4F5A-8DE7-FB159F6A73BA}">
      <dgm:prSet/>
      <dgm:spPr/>
      <dgm:t>
        <a:bodyPr/>
        <a:lstStyle/>
        <a:p>
          <a:r>
            <a:rPr lang="en-US"/>
            <a:t>THE DIGITAL OUTREACH PROGRAMME </a:t>
          </a:r>
        </a:p>
      </dgm:t>
    </dgm:pt>
    <dgm:pt modelId="{A96057F6-FF9B-4706-AF45-95BF1CDB8CFF}" type="parTrans" cxnId="{416F2B59-E5D8-4957-A50C-9812F1378D74}">
      <dgm:prSet/>
      <dgm:spPr/>
      <dgm:t>
        <a:bodyPr/>
        <a:lstStyle/>
        <a:p>
          <a:endParaRPr lang="en-US"/>
        </a:p>
      </dgm:t>
    </dgm:pt>
    <dgm:pt modelId="{081770BF-89C5-463A-B5F7-0D739B093C81}" type="sibTrans" cxnId="{416F2B59-E5D8-4957-A50C-9812F1378D74}">
      <dgm:prSet/>
      <dgm:spPr/>
      <dgm:t>
        <a:bodyPr/>
        <a:lstStyle/>
        <a:p>
          <a:endParaRPr lang="en-US"/>
        </a:p>
      </dgm:t>
    </dgm:pt>
    <dgm:pt modelId="{4C66BD47-81D0-4273-A4D2-8768F2EEF93E}">
      <dgm:prSet/>
      <dgm:spPr/>
      <dgm:t>
        <a:bodyPr/>
        <a:lstStyle/>
        <a:p>
          <a:r>
            <a:rPr lang="en-US"/>
            <a:t>DIGITAL SCIENCE SHOWS</a:t>
          </a:r>
        </a:p>
      </dgm:t>
    </dgm:pt>
    <dgm:pt modelId="{53142670-8316-4663-9137-B8CD32752262}" type="parTrans" cxnId="{98CE2758-77F1-424E-9269-F109D708E44F}">
      <dgm:prSet/>
      <dgm:spPr/>
      <dgm:t>
        <a:bodyPr/>
        <a:lstStyle/>
        <a:p>
          <a:endParaRPr lang="en-US"/>
        </a:p>
      </dgm:t>
    </dgm:pt>
    <dgm:pt modelId="{E51FF0B9-D8AE-4AC2-9519-FF792B47D3BE}" type="sibTrans" cxnId="{98CE2758-77F1-424E-9269-F109D708E44F}">
      <dgm:prSet/>
      <dgm:spPr/>
      <dgm:t>
        <a:bodyPr/>
        <a:lstStyle/>
        <a:p>
          <a:endParaRPr lang="en-US"/>
        </a:p>
      </dgm:t>
    </dgm:pt>
    <dgm:pt modelId="{7E1FEEA2-98F0-4084-86C6-10B36AE683A3}">
      <dgm:prSet/>
      <dgm:spPr/>
      <dgm:t>
        <a:bodyPr/>
        <a:lstStyle/>
        <a:p>
          <a:r>
            <a:rPr lang="en-US"/>
            <a:t>SHOW NIGHT LIGHT </a:t>
          </a:r>
        </a:p>
      </dgm:t>
    </dgm:pt>
    <dgm:pt modelId="{277CE0FE-3230-4750-8CD8-CE915FFF312C}" type="parTrans" cxnId="{D1D05652-4685-4C89-B88D-6CB10B4CCC5F}">
      <dgm:prSet/>
      <dgm:spPr/>
      <dgm:t>
        <a:bodyPr/>
        <a:lstStyle/>
        <a:p>
          <a:endParaRPr lang="en-US"/>
        </a:p>
      </dgm:t>
    </dgm:pt>
    <dgm:pt modelId="{F02A078D-921D-4844-BBBD-1781957BFDCC}" type="sibTrans" cxnId="{D1D05652-4685-4C89-B88D-6CB10B4CCC5F}">
      <dgm:prSet/>
      <dgm:spPr/>
      <dgm:t>
        <a:bodyPr/>
        <a:lstStyle/>
        <a:p>
          <a:endParaRPr lang="en-US"/>
        </a:p>
      </dgm:t>
    </dgm:pt>
    <dgm:pt modelId="{85EFC299-B3FC-4A1A-905C-B46C02E8E274}" type="pres">
      <dgm:prSet presAssocID="{29E31C92-25A0-4B95-ADCE-413C09C56F86}" presName="root" presStyleCnt="0">
        <dgm:presLayoutVars>
          <dgm:dir/>
          <dgm:resizeHandles val="exact"/>
        </dgm:presLayoutVars>
      </dgm:prSet>
      <dgm:spPr/>
    </dgm:pt>
    <dgm:pt modelId="{3B0E24B2-447D-4260-B999-D712F69D9843}" type="pres">
      <dgm:prSet presAssocID="{33205DB2-45BB-4E3D-8586-FDCF62678814}" presName="compNode" presStyleCnt="0"/>
      <dgm:spPr/>
    </dgm:pt>
    <dgm:pt modelId="{04383B9B-93A9-4453-9701-F1287B5D3C40}" type="pres">
      <dgm:prSet presAssocID="{33205DB2-45BB-4E3D-8586-FDCF6267881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B5551001-C259-40C5-8A07-A18323DDCBC5}" type="pres">
      <dgm:prSet presAssocID="{33205DB2-45BB-4E3D-8586-FDCF62678814}" presName="spaceRect" presStyleCnt="0"/>
      <dgm:spPr/>
    </dgm:pt>
    <dgm:pt modelId="{E3D0475A-4C17-4DB3-B7F2-4A87F7CEA4CB}" type="pres">
      <dgm:prSet presAssocID="{33205DB2-45BB-4E3D-8586-FDCF62678814}" presName="textRect" presStyleLbl="revTx" presStyleIdx="0" presStyleCnt="4">
        <dgm:presLayoutVars>
          <dgm:chMax val="1"/>
          <dgm:chPref val="1"/>
        </dgm:presLayoutVars>
      </dgm:prSet>
      <dgm:spPr/>
    </dgm:pt>
    <dgm:pt modelId="{C1584ABE-29B9-4DF0-AC02-22A9837B7F90}" type="pres">
      <dgm:prSet presAssocID="{DBCCD048-885F-45B2-BC91-57F76E41EE8B}" presName="sibTrans" presStyleCnt="0"/>
      <dgm:spPr/>
    </dgm:pt>
    <dgm:pt modelId="{DF4CC1D4-3D84-44DE-9D98-5523233F2B67}" type="pres">
      <dgm:prSet presAssocID="{10E3F69F-976B-4F5A-8DE7-FB159F6A73BA}" presName="compNode" presStyleCnt="0"/>
      <dgm:spPr/>
    </dgm:pt>
    <dgm:pt modelId="{B824A96E-205E-4543-9C4E-A70FB367E1CC}" type="pres">
      <dgm:prSet presAssocID="{10E3F69F-976B-4F5A-8DE7-FB159F6A73B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3A83E9CC-4AD5-4CD7-B00B-670167E428FD}" type="pres">
      <dgm:prSet presAssocID="{10E3F69F-976B-4F5A-8DE7-FB159F6A73BA}" presName="spaceRect" presStyleCnt="0"/>
      <dgm:spPr/>
    </dgm:pt>
    <dgm:pt modelId="{1230DEA7-7D81-4953-813F-D65306B7EFEF}" type="pres">
      <dgm:prSet presAssocID="{10E3F69F-976B-4F5A-8DE7-FB159F6A73BA}" presName="textRect" presStyleLbl="revTx" presStyleIdx="1" presStyleCnt="4">
        <dgm:presLayoutVars>
          <dgm:chMax val="1"/>
          <dgm:chPref val="1"/>
        </dgm:presLayoutVars>
      </dgm:prSet>
      <dgm:spPr/>
    </dgm:pt>
    <dgm:pt modelId="{7F1364C9-666A-4CB0-BB2A-E9DDB88F3AA7}" type="pres">
      <dgm:prSet presAssocID="{081770BF-89C5-463A-B5F7-0D739B093C81}" presName="sibTrans" presStyleCnt="0"/>
      <dgm:spPr/>
    </dgm:pt>
    <dgm:pt modelId="{F2EDE24D-AE57-4D67-ABDF-536F1ADAC6AF}" type="pres">
      <dgm:prSet presAssocID="{4C66BD47-81D0-4273-A4D2-8768F2EEF93E}" presName="compNode" presStyleCnt="0"/>
      <dgm:spPr/>
    </dgm:pt>
    <dgm:pt modelId="{301AF10E-3811-4EB5-8E52-D441353E2300}" type="pres">
      <dgm:prSet presAssocID="{4C66BD47-81D0-4273-A4D2-8768F2EEF93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itor"/>
        </a:ext>
      </dgm:extLst>
    </dgm:pt>
    <dgm:pt modelId="{C8BE5F50-57E4-4F46-BEEB-A72064871152}" type="pres">
      <dgm:prSet presAssocID="{4C66BD47-81D0-4273-A4D2-8768F2EEF93E}" presName="spaceRect" presStyleCnt="0"/>
      <dgm:spPr/>
    </dgm:pt>
    <dgm:pt modelId="{A1451C1E-D644-4EE7-A750-C1C215CAF5A6}" type="pres">
      <dgm:prSet presAssocID="{4C66BD47-81D0-4273-A4D2-8768F2EEF93E}" presName="textRect" presStyleLbl="revTx" presStyleIdx="2" presStyleCnt="4">
        <dgm:presLayoutVars>
          <dgm:chMax val="1"/>
          <dgm:chPref val="1"/>
        </dgm:presLayoutVars>
      </dgm:prSet>
      <dgm:spPr/>
    </dgm:pt>
    <dgm:pt modelId="{7BE15355-F973-4692-8C06-3A96FE945B02}" type="pres">
      <dgm:prSet presAssocID="{E51FF0B9-D8AE-4AC2-9519-FF792B47D3BE}" presName="sibTrans" presStyleCnt="0"/>
      <dgm:spPr/>
    </dgm:pt>
    <dgm:pt modelId="{FC3E897A-B286-43ED-975A-F3993EE62168}" type="pres">
      <dgm:prSet presAssocID="{7E1FEEA2-98F0-4084-86C6-10B36AE683A3}" presName="compNode" presStyleCnt="0"/>
      <dgm:spPr/>
    </dgm:pt>
    <dgm:pt modelId="{A80223AF-387D-4679-8932-19E1564BBE66}" type="pres">
      <dgm:prSet presAssocID="{7E1FEEA2-98F0-4084-86C6-10B36AE683A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on and stars"/>
        </a:ext>
      </dgm:extLst>
    </dgm:pt>
    <dgm:pt modelId="{D951BA71-31D2-444A-AAF8-634B4DD3AB16}" type="pres">
      <dgm:prSet presAssocID="{7E1FEEA2-98F0-4084-86C6-10B36AE683A3}" presName="spaceRect" presStyleCnt="0"/>
      <dgm:spPr/>
    </dgm:pt>
    <dgm:pt modelId="{5688CCC0-17A5-4301-8916-A33ED00D8AA0}" type="pres">
      <dgm:prSet presAssocID="{7E1FEEA2-98F0-4084-86C6-10B36AE683A3}" presName="textRect" presStyleLbl="revTx" presStyleIdx="3" presStyleCnt="4">
        <dgm:presLayoutVars>
          <dgm:chMax val="1"/>
          <dgm:chPref val="1"/>
        </dgm:presLayoutVars>
      </dgm:prSet>
      <dgm:spPr/>
    </dgm:pt>
  </dgm:ptLst>
  <dgm:cxnLst>
    <dgm:cxn modelId="{2A355F19-EF8C-48E1-96EB-56887C9B7F8E}" type="presOf" srcId="{7E1FEEA2-98F0-4084-86C6-10B36AE683A3}" destId="{5688CCC0-17A5-4301-8916-A33ED00D8AA0}" srcOrd="0" destOrd="0" presId="urn:microsoft.com/office/officeart/2018/2/layout/IconLabelList"/>
    <dgm:cxn modelId="{845D5E52-D319-462A-A4E9-A9BE0E92F061}" type="presOf" srcId="{4C66BD47-81D0-4273-A4D2-8768F2EEF93E}" destId="{A1451C1E-D644-4EE7-A750-C1C215CAF5A6}" srcOrd="0" destOrd="0" presId="urn:microsoft.com/office/officeart/2018/2/layout/IconLabelList"/>
    <dgm:cxn modelId="{D1D05652-4685-4C89-B88D-6CB10B4CCC5F}" srcId="{29E31C92-25A0-4B95-ADCE-413C09C56F86}" destId="{7E1FEEA2-98F0-4084-86C6-10B36AE683A3}" srcOrd="3" destOrd="0" parTransId="{277CE0FE-3230-4750-8CD8-CE915FFF312C}" sibTransId="{F02A078D-921D-4844-BBBD-1781957BFDCC}"/>
    <dgm:cxn modelId="{98CE2758-77F1-424E-9269-F109D708E44F}" srcId="{29E31C92-25A0-4B95-ADCE-413C09C56F86}" destId="{4C66BD47-81D0-4273-A4D2-8768F2EEF93E}" srcOrd="2" destOrd="0" parTransId="{53142670-8316-4663-9137-B8CD32752262}" sibTransId="{E51FF0B9-D8AE-4AC2-9519-FF792B47D3BE}"/>
    <dgm:cxn modelId="{416F2B59-E5D8-4957-A50C-9812F1378D74}" srcId="{29E31C92-25A0-4B95-ADCE-413C09C56F86}" destId="{10E3F69F-976B-4F5A-8DE7-FB159F6A73BA}" srcOrd="1" destOrd="0" parTransId="{A96057F6-FF9B-4706-AF45-95BF1CDB8CFF}" sibTransId="{081770BF-89C5-463A-B5F7-0D739B093C81}"/>
    <dgm:cxn modelId="{294BA987-5C3F-4BC3-9896-2A6F72DA3FF3}" type="presOf" srcId="{29E31C92-25A0-4B95-ADCE-413C09C56F86}" destId="{85EFC299-B3FC-4A1A-905C-B46C02E8E274}" srcOrd="0" destOrd="0" presId="urn:microsoft.com/office/officeart/2018/2/layout/IconLabelList"/>
    <dgm:cxn modelId="{FA6E3598-25C5-41F3-B0F0-B723B4B61310}" srcId="{29E31C92-25A0-4B95-ADCE-413C09C56F86}" destId="{33205DB2-45BB-4E3D-8586-FDCF62678814}" srcOrd="0" destOrd="0" parTransId="{7FE6ADCA-4F77-4511-BFD1-8DD064505E08}" sibTransId="{DBCCD048-885F-45B2-BC91-57F76E41EE8B}"/>
    <dgm:cxn modelId="{96FADCC5-6614-44C0-8F76-0FA80458C48C}" type="presOf" srcId="{10E3F69F-976B-4F5A-8DE7-FB159F6A73BA}" destId="{1230DEA7-7D81-4953-813F-D65306B7EFEF}" srcOrd="0" destOrd="0" presId="urn:microsoft.com/office/officeart/2018/2/layout/IconLabelList"/>
    <dgm:cxn modelId="{92CFC2EC-2DC9-4F60-B280-A4810B2574A9}" type="presOf" srcId="{33205DB2-45BB-4E3D-8586-FDCF62678814}" destId="{E3D0475A-4C17-4DB3-B7F2-4A87F7CEA4CB}" srcOrd="0" destOrd="0" presId="urn:microsoft.com/office/officeart/2018/2/layout/IconLabelList"/>
    <dgm:cxn modelId="{C7B61D89-87A2-4430-8857-F1EB6AA3B626}" type="presParOf" srcId="{85EFC299-B3FC-4A1A-905C-B46C02E8E274}" destId="{3B0E24B2-447D-4260-B999-D712F69D9843}" srcOrd="0" destOrd="0" presId="urn:microsoft.com/office/officeart/2018/2/layout/IconLabelList"/>
    <dgm:cxn modelId="{A54DFB17-31E2-44C9-9A7C-98A2E3A7065B}" type="presParOf" srcId="{3B0E24B2-447D-4260-B999-D712F69D9843}" destId="{04383B9B-93A9-4453-9701-F1287B5D3C40}" srcOrd="0" destOrd="0" presId="urn:microsoft.com/office/officeart/2018/2/layout/IconLabelList"/>
    <dgm:cxn modelId="{96EBE6D5-8E1F-47A5-8E4A-7395DF27308C}" type="presParOf" srcId="{3B0E24B2-447D-4260-B999-D712F69D9843}" destId="{B5551001-C259-40C5-8A07-A18323DDCBC5}" srcOrd="1" destOrd="0" presId="urn:microsoft.com/office/officeart/2018/2/layout/IconLabelList"/>
    <dgm:cxn modelId="{E3CF595D-6E7C-42C5-B7F1-D9087EF53122}" type="presParOf" srcId="{3B0E24B2-447D-4260-B999-D712F69D9843}" destId="{E3D0475A-4C17-4DB3-B7F2-4A87F7CEA4CB}" srcOrd="2" destOrd="0" presId="urn:microsoft.com/office/officeart/2018/2/layout/IconLabelList"/>
    <dgm:cxn modelId="{967FA96E-39FD-4AEE-A316-37F497DAEFA7}" type="presParOf" srcId="{85EFC299-B3FC-4A1A-905C-B46C02E8E274}" destId="{C1584ABE-29B9-4DF0-AC02-22A9837B7F90}" srcOrd="1" destOrd="0" presId="urn:microsoft.com/office/officeart/2018/2/layout/IconLabelList"/>
    <dgm:cxn modelId="{BE5AA2EA-DBBB-4AD6-9181-701D334C00EF}" type="presParOf" srcId="{85EFC299-B3FC-4A1A-905C-B46C02E8E274}" destId="{DF4CC1D4-3D84-44DE-9D98-5523233F2B67}" srcOrd="2" destOrd="0" presId="urn:microsoft.com/office/officeart/2018/2/layout/IconLabelList"/>
    <dgm:cxn modelId="{3DC09768-A433-461E-8D05-512533BFBC91}" type="presParOf" srcId="{DF4CC1D4-3D84-44DE-9D98-5523233F2B67}" destId="{B824A96E-205E-4543-9C4E-A70FB367E1CC}" srcOrd="0" destOrd="0" presId="urn:microsoft.com/office/officeart/2018/2/layout/IconLabelList"/>
    <dgm:cxn modelId="{202ABAFC-521A-4067-A6B8-CDC3646591B4}" type="presParOf" srcId="{DF4CC1D4-3D84-44DE-9D98-5523233F2B67}" destId="{3A83E9CC-4AD5-4CD7-B00B-670167E428FD}" srcOrd="1" destOrd="0" presId="urn:microsoft.com/office/officeart/2018/2/layout/IconLabelList"/>
    <dgm:cxn modelId="{29743464-6CD6-4526-B92A-9B6CB73FCF83}" type="presParOf" srcId="{DF4CC1D4-3D84-44DE-9D98-5523233F2B67}" destId="{1230DEA7-7D81-4953-813F-D65306B7EFEF}" srcOrd="2" destOrd="0" presId="urn:microsoft.com/office/officeart/2018/2/layout/IconLabelList"/>
    <dgm:cxn modelId="{CFFF7FC4-18FA-4077-A2A6-4739D04A3AF5}" type="presParOf" srcId="{85EFC299-B3FC-4A1A-905C-B46C02E8E274}" destId="{7F1364C9-666A-4CB0-BB2A-E9DDB88F3AA7}" srcOrd="3" destOrd="0" presId="urn:microsoft.com/office/officeart/2018/2/layout/IconLabelList"/>
    <dgm:cxn modelId="{E71BA8C6-EEDC-4AFA-9A88-B67141C6E094}" type="presParOf" srcId="{85EFC299-B3FC-4A1A-905C-B46C02E8E274}" destId="{F2EDE24D-AE57-4D67-ABDF-536F1ADAC6AF}" srcOrd="4" destOrd="0" presId="urn:microsoft.com/office/officeart/2018/2/layout/IconLabelList"/>
    <dgm:cxn modelId="{B996BC12-DCEA-4133-A49C-B30030BC25FF}" type="presParOf" srcId="{F2EDE24D-AE57-4D67-ABDF-536F1ADAC6AF}" destId="{301AF10E-3811-4EB5-8E52-D441353E2300}" srcOrd="0" destOrd="0" presId="urn:microsoft.com/office/officeart/2018/2/layout/IconLabelList"/>
    <dgm:cxn modelId="{940C5A00-D33F-48AC-9352-0F515E17D72E}" type="presParOf" srcId="{F2EDE24D-AE57-4D67-ABDF-536F1ADAC6AF}" destId="{C8BE5F50-57E4-4F46-BEEB-A72064871152}" srcOrd="1" destOrd="0" presId="urn:microsoft.com/office/officeart/2018/2/layout/IconLabelList"/>
    <dgm:cxn modelId="{E524E626-E8AB-483B-90EE-7828A4B766F3}" type="presParOf" srcId="{F2EDE24D-AE57-4D67-ABDF-536F1ADAC6AF}" destId="{A1451C1E-D644-4EE7-A750-C1C215CAF5A6}" srcOrd="2" destOrd="0" presId="urn:microsoft.com/office/officeart/2018/2/layout/IconLabelList"/>
    <dgm:cxn modelId="{6F6D9450-3018-4FA0-A97B-D03821F1AF3F}" type="presParOf" srcId="{85EFC299-B3FC-4A1A-905C-B46C02E8E274}" destId="{7BE15355-F973-4692-8C06-3A96FE945B02}" srcOrd="5" destOrd="0" presId="urn:microsoft.com/office/officeart/2018/2/layout/IconLabelList"/>
    <dgm:cxn modelId="{CFB2089C-8629-46C0-A198-9BC61550BCD7}" type="presParOf" srcId="{85EFC299-B3FC-4A1A-905C-B46C02E8E274}" destId="{FC3E897A-B286-43ED-975A-F3993EE62168}" srcOrd="6" destOrd="0" presId="urn:microsoft.com/office/officeart/2018/2/layout/IconLabelList"/>
    <dgm:cxn modelId="{3A74FABD-4C12-4963-8A06-EC91873D1149}" type="presParOf" srcId="{FC3E897A-B286-43ED-975A-F3993EE62168}" destId="{A80223AF-387D-4679-8932-19E1564BBE66}" srcOrd="0" destOrd="0" presId="urn:microsoft.com/office/officeart/2018/2/layout/IconLabelList"/>
    <dgm:cxn modelId="{35FAD5FA-290E-4FD3-B0BE-49E1B3F5794E}" type="presParOf" srcId="{FC3E897A-B286-43ED-975A-F3993EE62168}" destId="{D951BA71-31D2-444A-AAF8-634B4DD3AB16}" srcOrd="1" destOrd="0" presId="urn:microsoft.com/office/officeart/2018/2/layout/IconLabelList"/>
    <dgm:cxn modelId="{89011A38-1B67-44A6-80C0-A260736275A9}" type="presParOf" srcId="{FC3E897A-B286-43ED-975A-F3993EE62168}" destId="{5688CCC0-17A5-4301-8916-A33ED00D8AA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816A91-9891-4431-8BD4-C22F31062E03}"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0118CA7B-3B86-4BBC-8812-ABE8995B8B6E}">
      <dgm:prSet/>
      <dgm:spPr/>
      <dgm:t>
        <a:bodyPr/>
        <a:lstStyle/>
        <a:p>
          <a:pPr>
            <a:lnSpc>
              <a:spcPct val="100000"/>
            </a:lnSpc>
          </a:pPr>
          <a:r>
            <a:rPr lang="en-GB" dirty="0">
              <a:solidFill>
                <a:srgbClr val="FFFF00"/>
              </a:solidFill>
            </a:rPr>
            <a:t>Situated in Cardiff Bay </a:t>
          </a:r>
          <a:endParaRPr lang="en-US" dirty="0">
            <a:solidFill>
              <a:srgbClr val="FFFF00"/>
            </a:solidFill>
          </a:endParaRPr>
        </a:p>
      </dgm:t>
    </dgm:pt>
    <dgm:pt modelId="{7B09446E-45D2-4755-8D91-71B5A6EB8DB5}" type="parTrans" cxnId="{E780FB87-9169-4E54-9C72-94B6529BCD6F}">
      <dgm:prSet/>
      <dgm:spPr/>
      <dgm:t>
        <a:bodyPr/>
        <a:lstStyle/>
        <a:p>
          <a:endParaRPr lang="en-US"/>
        </a:p>
      </dgm:t>
    </dgm:pt>
    <dgm:pt modelId="{08DC2783-BC2D-4F89-A4DE-23E4F18F96D4}" type="sibTrans" cxnId="{E780FB87-9169-4E54-9C72-94B6529BCD6F}">
      <dgm:prSet/>
      <dgm:spPr/>
      <dgm:t>
        <a:bodyPr/>
        <a:lstStyle/>
        <a:p>
          <a:endParaRPr lang="en-US"/>
        </a:p>
      </dgm:t>
    </dgm:pt>
    <dgm:pt modelId="{AFA48C40-AC01-4038-9667-368E86742C4E}">
      <dgm:prSet/>
      <dgm:spPr/>
      <dgm:t>
        <a:bodyPr/>
        <a:lstStyle/>
        <a:p>
          <a:pPr>
            <a:lnSpc>
              <a:spcPct val="100000"/>
            </a:lnSpc>
          </a:pPr>
          <a:r>
            <a:rPr lang="en-GB" dirty="0">
              <a:solidFill>
                <a:srgbClr val="FFFF00"/>
              </a:solidFill>
            </a:rPr>
            <a:t>Founded in 1986 by Professor John </a:t>
          </a:r>
          <a:r>
            <a:rPr lang="en-GB" dirty="0" err="1">
              <a:solidFill>
                <a:srgbClr val="FFFF00"/>
              </a:solidFill>
            </a:rPr>
            <a:t>Beetlestone</a:t>
          </a:r>
          <a:r>
            <a:rPr lang="en-GB" dirty="0">
              <a:solidFill>
                <a:srgbClr val="FFFF00"/>
              </a:solidFill>
            </a:rPr>
            <a:t> </a:t>
          </a:r>
          <a:endParaRPr lang="en-US" dirty="0">
            <a:solidFill>
              <a:srgbClr val="FFFF00"/>
            </a:solidFill>
          </a:endParaRPr>
        </a:p>
      </dgm:t>
    </dgm:pt>
    <dgm:pt modelId="{C8EAFAD2-4837-4FB2-B153-119D6A86B778}" type="parTrans" cxnId="{E56ABDB0-D38B-4069-8721-21E1464F01F3}">
      <dgm:prSet/>
      <dgm:spPr/>
      <dgm:t>
        <a:bodyPr/>
        <a:lstStyle/>
        <a:p>
          <a:endParaRPr lang="en-US"/>
        </a:p>
      </dgm:t>
    </dgm:pt>
    <dgm:pt modelId="{4664A2B4-8FAB-401C-BE06-DF4FD14EEE7E}" type="sibTrans" cxnId="{E56ABDB0-D38B-4069-8721-21E1464F01F3}">
      <dgm:prSet/>
      <dgm:spPr/>
      <dgm:t>
        <a:bodyPr/>
        <a:lstStyle/>
        <a:p>
          <a:endParaRPr lang="en-US"/>
        </a:p>
      </dgm:t>
    </dgm:pt>
    <dgm:pt modelId="{84682813-428C-4166-BAC1-4DB28EE4F7D6}" type="pres">
      <dgm:prSet presAssocID="{27816A91-9891-4431-8BD4-C22F31062E03}" presName="root" presStyleCnt="0">
        <dgm:presLayoutVars>
          <dgm:dir/>
          <dgm:resizeHandles val="exact"/>
        </dgm:presLayoutVars>
      </dgm:prSet>
      <dgm:spPr/>
    </dgm:pt>
    <dgm:pt modelId="{12F0E6C6-9B54-4F68-B4FB-B1E9086DA51D}" type="pres">
      <dgm:prSet presAssocID="{0118CA7B-3B86-4BBC-8812-ABE8995B8B6E}" presName="compNode" presStyleCnt="0"/>
      <dgm:spPr/>
    </dgm:pt>
    <dgm:pt modelId="{906BA547-93D9-4897-8466-BC4617C4DBB5}" type="pres">
      <dgm:prSet presAssocID="{0118CA7B-3B86-4BBC-8812-ABE8995B8B6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rker"/>
        </a:ext>
      </dgm:extLst>
    </dgm:pt>
    <dgm:pt modelId="{7125F888-B767-414C-973E-6E57B48E7A2F}" type="pres">
      <dgm:prSet presAssocID="{0118CA7B-3B86-4BBC-8812-ABE8995B8B6E}" presName="spaceRect" presStyleCnt="0"/>
      <dgm:spPr/>
    </dgm:pt>
    <dgm:pt modelId="{3AA18B6F-D004-4AB1-ABA5-9C87AC7375EF}" type="pres">
      <dgm:prSet presAssocID="{0118CA7B-3B86-4BBC-8812-ABE8995B8B6E}" presName="textRect" presStyleLbl="revTx" presStyleIdx="0" presStyleCnt="2">
        <dgm:presLayoutVars>
          <dgm:chMax val="1"/>
          <dgm:chPref val="1"/>
        </dgm:presLayoutVars>
      </dgm:prSet>
      <dgm:spPr/>
    </dgm:pt>
    <dgm:pt modelId="{031B0F94-BB46-4561-8E7D-CA04496B797F}" type="pres">
      <dgm:prSet presAssocID="{08DC2783-BC2D-4F89-A4DE-23E4F18F96D4}" presName="sibTrans" presStyleCnt="0"/>
      <dgm:spPr/>
    </dgm:pt>
    <dgm:pt modelId="{EB37728A-A745-493A-9852-A675503B8FD5}" type="pres">
      <dgm:prSet presAssocID="{AFA48C40-AC01-4038-9667-368E86742C4E}" presName="compNode" presStyleCnt="0"/>
      <dgm:spPr/>
    </dgm:pt>
    <dgm:pt modelId="{CFE6CF36-A2CC-4DFE-B2E2-7EC90AA812E5}" type="pres">
      <dgm:prSet presAssocID="{AFA48C40-AC01-4038-9667-368E86742C4E}" presName="iconRect" presStyleLbl="node1" presStyleIdx="1" presStyleCnt="2" custLinFactNeighborX="-3034" custLinFactNeighborY="-211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ffice Worker"/>
        </a:ext>
      </dgm:extLst>
    </dgm:pt>
    <dgm:pt modelId="{4B059571-CC4D-402E-B6FA-11FD535BD69B}" type="pres">
      <dgm:prSet presAssocID="{AFA48C40-AC01-4038-9667-368E86742C4E}" presName="spaceRect" presStyleCnt="0"/>
      <dgm:spPr/>
    </dgm:pt>
    <dgm:pt modelId="{4273EAD3-8514-463C-B7BB-DA9912A7BDD3}" type="pres">
      <dgm:prSet presAssocID="{AFA48C40-AC01-4038-9667-368E86742C4E}" presName="textRect" presStyleLbl="revTx" presStyleIdx="1" presStyleCnt="2">
        <dgm:presLayoutVars>
          <dgm:chMax val="1"/>
          <dgm:chPref val="1"/>
        </dgm:presLayoutVars>
      </dgm:prSet>
      <dgm:spPr/>
    </dgm:pt>
  </dgm:ptLst>
  <dgm:cxnLst>
    <dgm:cxn modelId="{1A5DEB33-8BC8-447D-8DF6-89B6874938E9}" type="presOf" srcId="{0118CA7B-3B86-4BBC-8812-ABE8995B8B6E}" destId="{3AA18B6F-D004-4AB1-ABA5-9C87AC7375EF}" srcOrd="0" destOrd="0" presId="urn:microsoft.com/office/officeart/2018/2/layout/IconLabelList"/>
    <dgm:cxn modelId="{7A249F65-AD0E-4CAE-B8B3-27F8CF9DB9DB}" type="presOf" srcId="{27816A91-9891-4431-8BD4-C22F31062E03}" destId="{84682813-428C-4166-BAC1-4DB28EE4F7D6}" srcOrd="0" destOrd="0" presId="urn:microsoft.com/office/officeart/2018/2/layout/IconLabelList"/>
    <dgm:cxn modelId="{E780FB87-9169-4E54-9C72-94B6529BCD6F}" srcId="{27816A91-9891-4431-8BD4-C22F31062E03}" destId="{0118CA7B-3B86-4BBC-8812-ABE8995B8B6E}" srcOrd="0" destOrd="0" parTransId="{7B09446E-45D2-4755-8D91-71B5A6EB8DB5}" sibTransId="{08DC2783-BC2D-4F89-A4DE-23E4F18F96D4}"/>
    <dgm:cxn modelId="{E56ABDB0-D38B-4069-8721-21E1464F01F3}" srcId="{27816A91-9891-4431-8BD4-C22F31062E03}" destId="{AFA48C40-AC01-4038-9667-368E86742C4E}" srcOrd="1" destOrd="0" parTransId="{C8EAFAD2-4837-4FB2-B153-119D6A86B778}" sibTransId="{4664A2B4-8FAB-401C-BE06-DF4FD14EEE7E}"/>
    <dgm:cxn modelId="{86B0CBF1-1AF2-4100-B9DE-B938FC28D058}" type="presOf" srcId="{AFA48C40-AC01-4038-9667-368E86742C4E}" destId="{4273EAD3-8514-463C-B7BB-DA9912A7BDD3}" srcOrd="0" destOrd="0" presId="urn:microsoft.com/office/officeart/2018/2/layout/IconLabelList"/>
    <dgm:cxn modelId="{61823BFF-4F15-442C-AEAF-EFE83A0E2B07}" type="presParOf" srcId="{84682813-428C-4166-BAC1-4DB28EE4F7D6}" destId="{12F0E6C6-9B54-4F68-B4FB-B1E9086DA51D}" srcOrd="0" destOrd="0" presId="urn:microsoft.com/office/officeart/2018/2/layout/IconLabelList"/>
    <dgm:cxn modelId="{97A8EFB2-8650-405C-B5C1-A638D35E5EAE}" type="presParOf" srcId="{12F0E6C6-9B54-4F68-B4FB-B1E9086DA51D}" destId="{906BA547-93D9-4897-8466-BC4617C4DBB5}" srcOrd="0" destOrd="0" presId="urn:microsoft.com/office/officeart/2018/2/layout/IconLabelList"/>
    <dgm:cxn modelId="{3E83941C-E629-4795-87DA-8EEECAB16538}" type="presParOf" srcId="{12F0E6C6-9B54-4F68-B4FB-B1E9086DA51D}" destId="{7125F888-B767-414C-973E-6E57B48E7A2F}" srcOrd="1" destOrd="0" presId="urn:microsoft.com/office/officeart/2018/2/layout/IconLabelList"/>
    <dgm:cxn modelId="{B9DD5118-EE11-4687-A358-2D5CD492A994}" type="presParOf" srcId="{12F0E6C6-9B54-4F68-B4FB-B1E9086DA51D}" destId="{3AA18B6F-D004-4AB1-ABA5-9C87AC7375EF}" srcOrd="2" destOrd="0" presId="urn:microsoft.com/office/officeart/2018/2/layout/IconLabelList"/>
    <dgm:cxn modelId="{01F31236-C6D9-4BDD-8E59-BDEE05FBA5CB}" type="presParOf" srcId="{84682813-428C-4166-BAC1-4DB28EE4F7D6}" destId="{031B0F94-BB46-4561-8E7D-CA04496B797F}" srcOrd="1" destOrd="0" presId="urn:microsoft.com/office/officeart/2018/2/layout/IconLabelList"/>
    <dgm:cxn modelId="{6B5475B3-6A7E-4C4E-AFF4-D4882CEAD439}" type="presParOf" srcId="{84682813-428C-4166-BAC1-4DB28EE4F7D6}" destId="{EB37728A-A745-493A-9852-A675503B8FD5}" srcOrd="2" destOrd="0" presId="urn:microsoft.com/office/officeart/2018/2/layout/IconLabelList"/>
    <dgm:cxn modelId="{820785ED-1F7D-4A45-B3CF-546A6BA20C2B}" type="presParOf" srcId="{EB37728A-A745-493A-9852-A675503B8FD5}" destId="{CFE6CF36-A2CC-4DFE-B2E2-7EC90AA812E5}" srcOrd="0" destOrd="0" presId="urn:microsoft.com/office/officeart/2018/2/layout/IconLabelList"/>
    <dgm:cxn modelId="{44671CB9-4CD9-4A50-AE6F-108E07DC556C}" type="presParOf" srcId="{EB37728A-A745-493A-9852-A675503B8FD5}" destId="{4B059571-CC4D-402E-B6FA-11FD535BD69B}" srcOrd="1" destOrd="0" presId="urn:microsoft.com/office/officeart/2018/2/layout/IconLabelList"/>
    <dgm:cxn modelId="{CFAEDC8C-E1FF-419F-A495-6D5F0C39CC99}" type="presParOf" srcId="{EB37728A-A745-493A-9852-A675503B8FD5}" destId="{4273EAD3-8514-463C-B7BB-DA9912A7BDD3}" srcOrd="2" destOrd="0" presId="urn:microsoft.com/office/officeart/2018/2/layout/IconLabelList"/>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6CE0D00-13B0-4068-AF76-883F14A2371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43E099E-2B93-4955-959B-3360C39CC973}">
      <dgm:prSet/>
      <dgm:spPr/>
      <dgm:t>
        <a:bodyPr/>
        <a:lstStyle/>
        <a:p>
          <a:r>
            <a:rPr lang="en-GB"/>
            <a:t>People used to believe, in the 1800s and prior, that children were not very skilled at thinking and were less skilled in comparison to adults. Therefore, Piaget showed through his work that children have an entirely different thought process than adults and demonstrated this throughout his work. </a:t>
          </a:r>
          <a:endParaRPr lang="en-US"/>
        </a:p>
      </dgm:t>
    </dgm:pt>
    <dgm:pt modelId="{3D18977E-C29C-4ED8-8D08-227253B5CE64}" type="parTrans" cxnId="{6BC39846-F1D3-424B-AB68-9E0E7130D0D2}">
      <dgm:prSet/>
      <dgm:spPr/>
      <dgm:t>
        <a:bodyPr/>
        <a:lstStyle/>
        <a:p>
          <a:endParaRPr lang="en-US"/>
        </a:p>
      </dgm:t>
    </dgm:pt>
    <dgm:pt modelId="{68222A1A-1BD7-46FA-B791-38944988E2B2}" type="sibTrans" cxnId="{6BC39846-F1D3-424B-AB68-9E0E7130D0D2}">
      <dgm:prSet/>
      <dgm:spPr/>
      <dgm:t>
        <a:bodyPr/>
        <a:lstStyle/>
        <a:p>
          <a:endParaRPr lang="en-US"/>
        </a:p>
      </dgm:t>
    </dgm:pt>
    <dgm:pt modelId="{401C0DCB-E96C-4ADC-9ABB-495F7814BE03}">
      <dgm:prSet/>
      <dgm:spPr/>
      <dgm:t>
        <a:bodyPr/>
        <a:lstStyle/>
        <a:p>
          <a:r>
            <a:rPr lang="en-GB"/>
            <a:t>He showed that children’s brains are constantly developing in order to be able to utilise the skill to be able to reason and to use hypotheses in their thought process. </a:t>
          </a:r>
          <a:endParaRPr lang="en-US"/>
        </a:p>
      </dgm:t>
    </dgm:pt>
    <dgm:pt modelId="{9A2DD8C5-F01B-4449-95D1-25363EE1D0AB}" type="parTrans" cxnId="{E11A5304-D848-48D8-931E-0F9A74D7E969}">
      <dgm:prSet/>
      <dgm:spPr/>
      <dgm:t>
        <a:bodyPr/>
        <a:lstStyle/>
        <a:p>
          <a:endParaRPr lang="en-US"/>
        </a:p>
      </dgm:t>
    </dgm:pt>
    <dgm:pt modelId="{861EC4E9-01B8-4093-895F-A23F5C4EEAB5}" type="sibTrans" cxnId="{E11A5304-D848-48D8-931E-0F9A74D7E969}">
      <dgm:prSet/>
      <dgm:spPr/>
      <dgm:t>
        <a:bodyPr/>
        <a:lstStyle/>
        <a:p>
          <a:endParaRPr lang="en-US"/>
        </a:p>
      </dgm:t>
    </dgm:pt>
    <dgm:pt modelId="{642E4734-1C7A-4824-AD92-B201FAEE026C}">
      <dgm:prSet/>
      <dgm:spPr/>
      <dgm:t>
        <a:bodyPr/>
        <a:lstStyle/>
        <a:p>
          <a:r>
            <a:rPr lang="en-GB"/>
            <a:t>He allowed us to see that their thinking changes as they learn new things and that new experiences challenge what they previously thought. </a:t>
          </a:r>
          <a:endParaRPr lang="en-US"/>
        </a:p>
      </dgm:t>
    </dgm:pt>
    <dgm:pt modelId="{A2B6B4FC-8B94-4A99-8004-9A0718B0C5DA}" type="parTrans" cxnId="{AB33AB7F-373D-4E93-BEC2-C978FD4237DB}">
      <dgm:prSet/>
      <dgm:spPr/>
      <dgm:t>
        <a:bodyPr/>
        <a:lstStyle/>
        <a:p>
          <a:endParaRPr lang="en-US"/>
        </a:p>
      </dgm:t>
    </dgm:pt>
    <dgm:pt modelId="{61C754B4-0B28-4F55-A63C-B9A31FCCFB01}" type="sibTrans" cxnId="{AB33AB7F-373D-4E93-BEC2-C978FD4237DB}">
      <dgm:prSet/>
      <dgm:spPr/>
      <dgm:t>
        <a:bodyPr/>
        <a:lstStyle/>
        <a:p>
          <a:endParaRPr lang="en-US"/>
        </a:p>
      </dgm:t>
    </dgm:pt>
    <dgm:pt modelId="{EC717569-BFAC-4145-AA9E-EA7305021BA0}" type="pres">
      <dgm:prSet presAssocID="{16CE0D00-13B0-4068-AF76-883F14A2371B}" presName="root" presStyleCnt="0">
        <dgm:presLayoutVars>
          <dgm:dir/>
          <dgm:resizeHandles val="exact"/>
        </dgm:presLayoutVars>
      </dgm:prSet>
      <dgm:spPr/>
    </dgm:pt>
    <dgm:pt modelId="{74C3FBC8-3B3A-437F-A4C6-357B17B9A3A5}" type="pres">
      <dgm:prSet presAssocID="{943E099E-2B93-4955-959B-3360C39CC973}" presName="compNode" presStyleCnt="0"/>
      <dgm:spPr/>
    </dgm:pt>
    <dgm:pt modelId="{68CCC0C4-3971-43F4-B643-AEA304A8CF80}" type="pres">
      <dgm:prSet presAssocID="{943E099E-2B93-4955-959B-3360C39CC973}" presName="bgRect" presStyleLbl="bgShp" presStyleIdx="0" presStyleCnt="3"/>
      <dgm:spPr/>
    </dgm:pt>
    <dgm:pt modelId="{0B8A6DD4-7516-494B-BF63-97C800542AC6}" type="pres">
      <dgm:prSet presAssocID="{943E099E-2B93-4955-959B-3360C39CC97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6D74B916-5962-43FA-B5C8-5D4E7874150A}" type="pres">
      <dgm:prSet presAssocID="{943E099E-2B93-4955-959B-3360C39CC973}" presName="spaceRect" presStyleCnt="0"/>
      <dgm:spPr/>
    </dgm:pt>
    <dgm:pt modelId="{8F6CD96D-8D1F-461B-A7A6-5C6B63E63E49}" type="pres">
      <dgm:prSet presAssocID="{943E099E-2B93-4955-959B-3360C39CC973}" presName="parTx" presStyleLbl="revTx" presStyleIdx="0" presStyleCnt="3">
        <dgm:presLayoutVars>
          <dgm:chMax val="0"/>
          <dgm:chPref val="0"/>
        </dgm:presLayoutVars>
      </dgm:prSet>
      <dgm:spPr/>
    </dgm:pt>
    <dgm:pt modelId="{1192813B-AE06-4226-9527-D4D0F42F098A}" type="pres">
      <dgm:prSet presAssocID="{68222A1A-1BD7-46FA-B791-38944988E2B2}" presName="sibTrans" presStyleCnt="0"/>
      <dgm:spPr/>
    </dgm:pt>
    <dgm:pt modelId="{7F5F8369-301D-45FB-895E-8CDD4F8DCFA6}" type="pres">
      <dgm:prSet presAssocID="{401C0DCB-E96C-4ADC-9ABB-495F7814BE03}" presName="compNode" presStyleCnt="0"/>
      <dgm:spPr/>
    </dgm:pt>
    <dgm:pt modelId="{9BD7583C-A92A-4751-A04A-7BDDE88A33C7}" type="pres">
      <dgm:prSet presAssocID="{401C0DCB-E96C-4ADC-9ABB-495F7814BE03}" presName="bgRect" presStyleLbl="bgShp" presStyleIdx="1" presStyleCnt="3"/>
      <dgm:spPr/>
    </dgm:pt>
    <dgm:pt modelId="{FA8B9530-4736-47D3-8C3F-E1B0041985BA}" type="pres">
      <dgm:prSet presAssocID="{401C0DCB-E96C-4ADC-9ABB-495F7814BE0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A534157D-34F9-499C-AC88-ACC45DC19A30}" type="pres">
      <dgm:prSet presAssocID="{401C0DCB-E96C-4ADC-9ABB-495F7814BE03}" presName="spaceRect" presStyleCnt="0"/>
      <dgm:spPr/>
    </dgm:pt>
    <dgm:pt modelId="{B5F87125-A460-4240-B1BB-6EC02430166A}" type="pres">
      <dgm:prSet presAssocID="{401C0DCB-E96C-4ADC-9ABB-495F7814BE03}" presName="parTx" presStyleLbl="revTx" presStyleIdx="1" presStyleCnt="3">
        <dgm:presLayoutVars>
          <dgm:chMax val="0"/>
          <dgm:chPref val="0"/>
        </dgm:presLayoutVars>
      </dgm:prSet>
      <dgm:spPr/>
    </dgm:pt>
    <dgm:pt modelId="{F73B49DB-F331-4EC5-8CE7-8E71A7668007}" type="pres">
      <dgm:prSet presAssocID="{861EC4E9-01B8-4093-895F-A23F5C4EEAB5}" presName="sibTrans" presStyleCnt="0"/>
      <dgm:spPr/>
    </dgm:pt>
    <dgm:pt modelId="{352BA2C5-7304-4BA7-9689-90B728777774}" type="pres">
      <dgm:prSet presAssocID="{642E4734-1C7A-4824-AD92-B201FAEE026C}" presName="compNode" presStyleCnt="0"/>
      <dgm:spPr/>
    </dgm:pt>
    <dgm:pt modelId="{55F8D8B7-6668-4CC0-8007-DB10E5156391}" type="pres">
      <dgm:prSet presAssocID="{642E4734-1C7A-4824-AD92-B201FAEE026C}" presName="bgRect" presStyleLbl="bgShp" presStyleIdx="2" presStyleCnt="3"/>
      <dgm:spPr/>
    </dgm:pt>
    <dgm:pt modelId="{3066153E-4831-4BF3-9297-4FFFE08D1B21}" type="pres">
      <dgm:prSet presAssocID="{642E4734-1C7A-4824-AD92-B201FAEE026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56245648-D4CE-49DE-81CD-76D09DD2A7FA}" type="pres">
      <dgm:prSet presAssocID="{642E4734-1C7A-4824-AD92-B201FAEE026C}" presName="spaceRect" presStyleCnt="0"/>
      <dgm:spPr/>
    </dgm:pt>
    <dgm:pt modelId="{4747123B-2349-4A4E-8EF3-FFE0D1931E1A}" type="pres">
      <dgm:prSet presAssocID="{642E4734-1C7A-4824-AD92-B201FAEE026C}" presName="parTx" presStyleLbl="revTx" presStyleIdx="2" presStyleCnt="3">
        <dgm:presLayoutVars>
          <dgm:chMax val="0"/>
          <dgm:chPref val="0"/>
        </dgm:presLayoutVars>
      </dgm:prSet>
      <dgm:spPr/>
    </dgm:pt>
  </dgm:ptLst>
  <dgm:cxnLst>
    <dgm:cxn modelId="{17B53600-EDA7-4D4F-B8F7-B1BDC03749D3}" type="presOf" srcId="{16CE0D00-13B0-4068-AF76-883F14A2371B}" destId="{EC717569-BFAC-4145-AA9E-EA7305021BA0}" srcOrd="0" destOrd="0" presId="urn:microsoft.com/office/officeart/2018/2/layout/IconVerticalSolidList"/>
    <dgm:cxn modelId="{E11A5304-D848-48D8-931E-0F9A74D7E969}" srcId="{16CE0D00-13B0-4068-AF76-883F14A2371B}" destId="{401C0DCB-E96C-4ADC-9ABB-495F7814BE03}" srcOrd="1" destOrd="0" parTransId="{9A2DD8C5-F01B-4449-95D1-25363EE1D0AB}" sibTransId="{861EC4E9-01B8-4093-895F-A23F5C4EEAB5}"/>
    <dgm:cxn modelId="{BBBCA216-8A02-4715-ADDB-1D468534C132}" type="presOf" srcId="{642E4734-1C7A-4824-AD92-B201FAEE026C}" destId="{4747123B-2349-4A4E-8EF3-FFE0D1931E1A}" srcOrd="0" destOrd="0" presId="urn:microsoft.com/office/officeart/2018/2/layout/IconVerticalSolidList"/>
    <dgm:cxn modelId="{6BC39846-F1D3-424B-AB68-9E0E7130D0D2}" srcId="{16CE0D00-13B0-4068-AF76-883F14A2371B}" destId="{943E099E-2B93-4955-959B-3360C39CC973}" srcOrd="0" destOrd="0" parTransId="{3D18977E-C29C-4ED8-8D08-227253B5CE64}" sibTransId="{68222A1A-1BD7-46FA-B791-38944988E2B2}"/>
    <dgm:cxn modelId="{AB33AB7F-373D-4E93-BEC2-C978FD4237DB}" srcId="{16CE0D00-13B0-4068-AF76-883F14A2371B}" destId="{642E4734-1C7A-4824-AD92-B201FAEE026C}" srcOrd="2" destOrd="0" parTransId="{A2B6B4FC-8B94-4A99-8004-9A0718B0C5DA}" sibTransId="{61C754B4-0B28-4F55-A63C-B9A31FCCFB01}"/>
    <dgm:cxn modelId="{EAD346E8-8278-47ED-B0B0-88224EA7A4CD}" type="presOf" srcId="{401C0DCB-E96C-4ADC-9ABB-495F7814BE03}" destId="{B5F87125-A460-4240-B1BB-6EC02430166A}" srcOrd="0" destOrd="0" presId="urn:microsoft.com/office/officeart/2018/2/layout/IconVerticalSolidList"/>
    <dgm:cxn modelId="{6C2046FD-AAEA-43DD-9FF0-AA2F60ABC0E7}" type="presOf" srcId="{943E099E-2B93-4955-959B-3360C39CC973}" destId="{8F6CD96D-8D1F-461B-A7A6-5C6B63E63E49}" srcOrd="0" destOrd="0" presId="urn:microsoft.com/office/officeart/2018/2/layout/IconVerticalSolidList"/>
    <dgm:cxn modelId="{83D14553-FBAA-4F8D-88B9-29919EB92342}" type="presParOf" srcId="{EC717569-BFAC-4145-AA9E-EA7305021BA0}" destId="{74C3FBC8-3B3A-437F-A4C6-357B17B9A3A5}" srcOrd="0" destOrd="0" presId="urn:microsoft.com/office/officeart/2018/2/layout/IconVerticalSolidList"/>
    <dgm:cxn modelId="{CAA1862E-3FB3-4C9C-BAD8-EB29CCE845D3}" type="presParOf" srcId="{74C3FBC8-3B3A-437F-A4C6-357B17B9A3A5}" destId="{68CCC0C4-3971-43F4-B643-AEA304A8CF80}" srcOrd="0" destOrd="0" presId="urn:microsoft.com/office/officeart/2018/2/layout/IconVerticalSolidList"/>
    <dgm:cxn modelId="{391B96B6-423D-4338-820A-7555B694A043}" type="presParOf" srcId="{74C3FBC8-3B3A-437F-A4C6-357B17B9A3A5}" destId="{0B8A6DD4-7516-494B-BF63-97C800542AC6}" srcOrd="1" destOrd="0" presId="urn:microsoft.com/office/officeart/2018/2/layout/IconVerticalSolidList"/>
    <dgm:cxn modelId="{E5DC9269-573F-48F0-B0DD-50A5C715AA35}" type="presParOf" srcId="{74C3FBC8-3B3A-437F-A4C6-357B17B9A3A5}" destId="{6D74B916-5962-43FA-B5C8-5D4E7874150A}" srcOrd="2" destOrd="0" presId="urn:microsoft.com/office/officeart/2018/2/layout/IconVerticalSolidList"/>
    <dgm:cxn modelId="{A8F94D94-DE9D-447F-94EF-A24F9CFB7A7F}" type="presParOf" srcId="{74C3FBC8-3B3A-437F-A4C6-357B17B9A3A5}" destId="{8F6CD96D-8D1F-461B-A7A6-5C6B63E63E49}" srcOrd="3" destOrd="0" presId="urn:microsoft.com/office/officeart/2018/2/layout/IconVerticalSolidList"/>
    <dgm:cxn modelId="{5CCF1FE3-1DE5-4AB9-9E09-E24C4837C985}" type="presParOf" srcId="{EC717569-BFAC-4145-AA9E-EA7305021BA0}" destId="{1192813B-AE06-4226-9527-D4D0F42F098A}" srcOrd="1" destOrd="0" presId="urn:microsoft.com/office/officeart/2018/2/layout/IconVerticalSolidList"/>
    <dgm:cxn modelId="{EC3AF34F-40CC-46B1-ACC1-00987A8D2EE6}" type="presParOf" srcId="{EC717569-BFAC-4145-AA9E-EA7305021BA0}" destId="{7F5F8369-301D-45FB-895E-8CDD4F8DCFA6}" srcOrd="2" destOrd="0" presId="urn:microsoft.com/office/officeart/2018/2/layout/IconVerticalSolidList"/>
    <dgm:cxn modelId="{AB196D2C-E4A7-47D4-BF85-AE090120647B}" type="presParOf" srcId="{7F5F8369-301D-45FB-895E-8CDD4F8DCFA6}" destId="{9BD7583C-A92A-4751-A04A-7BDDE88A33C7}" srcOrd="0" destOrd="0" presId="urn:microsoft.com/office/officeart/2018/2/layout/IconVerticalSolidList"/>
    <dgm:cxn modelId="{3F19AF5E-0423-4692-B24C-3DDF336F3445}" type="presParOf" srcId="{7F5F8369-301D-45FB-895E-8CDD4F8DCFA6}" destId="{FA8B9530-4736-47D3-8C3F-E1B0041985BA}" srcOrd="1" destOrd="0" presId="urn:microsoft.com/office/officeart/2018/2/layout/IconVerticalSolidList"/>
    <dgm:cxn modelId="{A3032136-0E94-47B9-8EB0-12816EBC1541}" type="presParOf" srcId="{7F5F8369-301D-45FB-895E-8CDD4F8DCFA6}" destId="{A534157D-34F9-499C-AC88-ACC45DC19A30}" srcOrd="2" destOrd="0" presId="urn:microsoft.com/office/officeart/2018/2/layout/IconVerticalSolidList"/>
    <dgm:cxn modelId="{2802605D-9D14-4D42-977C-2D019660610E}" type="presParOf" srcId="{7F5F8369-301D-45FB-895E-8CDD4F8DCFA6}" destId="{B5F87125-A460-4240-B1BB-6EC02430166A}" srcOrd="3" destOrd="0" presId="urn:microsoft.com/office/officeart/2018/2/layout/IconVerticalSolidList"/>
    <dgm:cxn modelId="{C091454D-2719-45B1-80B8-8D93CB277B72}" type="presParOf" srcId="{EC717569-BFAC-4145-AA9E-EA7305021BA0}" destId="{F73B49DB-F331-4EC5-8CE7-8E71A7668007}" srcOrd="3" destOrd="0" presId="urn:microsoft.com/office/officeart/2018/2/layout/IconVerticalSolidList"/>
    <dgm:cxn modelId="{6AA45B65-E678-414F-8E2F-0537B51D9290}" type="presParOf" srcId="{EC717569-BFAC-4145-AA9E-EA7305021BA0}" destId="{352BA2C5-7304-4BA7-9689-90B728777774}" srcOrd="4" destOrd="0" presId="urn:microsoft.com/office/officeart/2018/2/layout/IconVerticalSolidList"/>
    <dgm:cxn modelId="{73456DA0-5A0D-47F6-A6EF-CD06C22FC3CC}" type="presParOf" srcId="{352BA2C5-7304-4BA7-9689-90B728777774}" destId="{55F8D8B7-6668-4CC0-8007-DB10E5156391}" srcOrd="0" destOrd="0" presId="urn:microsoft.com/office/officeart/2018/2/layout/IconVerticalSolidList"/>
    <dgm:cxn modelId="{B8A72551-56E5-44CB-8912-6A07BBE80ABB}" type="presParOf" srcId="{352BA2C5-7304-4BA7-9689-90B728777774}" destId="{3066153E-4831-4BF3-9297-4FFFE08D1B21}" srcOrd="1" destOrd="0" presId="urn:microsoft.com/office/officeart/2018/2/layout/IconVerticalSolidList"/>
    <dgm:cxn modelId="{E415C2C9-D79A-4397-8600-73BE083B19BC}" type="presParOf" srcId="{352BA2C5-7304-4BA7-9689-90B728777774}" destId="{56245648-D4CE-49DE-81CD-76D09DD2A7FA}" srcOrd="2" destOrd="0" presId="urn:microsoft.com/office/officeart/2018/2/layout/IconVerticalSolidList"/>
    <dgm:cxn modelId="{985EAAC2-10A6-49A5-AE88-2911E19FCA59}" type="presParOf" srcId="{352BA2C5-7304-4BA7-9689-90B728777774}" destId="{4747123B-2349-4A4E-8EF3-FFE0D1931E1A}"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F5E4219-94C8-4CE4-8D4D-4E7505C6C948}" type="doc">
      <dgm:prSet loTypeId="urn:microsoft.com/office/officeart/2005/8/layout/matrix2" loCatId="matrix" qsTypeId="urn:microsoft.com/office/officeart/2005/8/quickstyle/simple5" qsCatId="simple" csTypeId="urn:microsoft.com/office/officeart/2005/8/colors/colorful2" csCatId="colorful"/>
      <dgm:spPr/>
      <dgm:t>
        <a:bodyPr/>
        <a:lstStyle/>
        <a:p>
          <a:endParaRPr lang="en-US"/>
        </a:p>
      </dgm:t>
    </dgm:pt>
    <dgm:pt modelId="{2A1754AB-CD4B-43B6-8FE2-EF69D5D49D9E}">
      <dgm:prSet/>
      <dgm:spPr/>
      <dgm:t>
        <a:bodyPr/>
        <a:lstStyle/>
        <a:p>
          <a:r>
            <a:rPr lang="en-GB"/>
            <a:t>7-11-years-old: concrete operational stage </a:t>
          </a:r>
          <a:endParaRPr lang="en-US"/>
        </a:p>
      </dgm:t>
    </dgm:pt>
    <dgm:pt modelId="{C7C7D634-A0A7-4902-BBE9-878C1B85D136}" type="parTrans" cxnId="{7E071517-271E-42A7-A926-A0B223FFC817}">
      <dgm:prSet/>
      <dgm:spPr/>
      <dgm:t>
        <a:bodyPr/>
        <a:lstStyle/>
        <a:p>
          <a:endParaRPr lang="en-US"/>
        </a:p>
      </dgm:t>
    </dgm:pt>
    <dgm:pt modelId="{A86EA15A-51F2-4F35-A226-BDECB5E5127A}" type="sibTrans" cxnId="{7E071517-271E-42A7-A926-A0B223FFC817}">
      <dgm:prSet/>
      <dgm:spPr/>
      <dgm:t>
        <a:bodyPr/>
        <a:lstStyle/>
        <a:p>
          <a:endParaRPr lang="en-US"/>
        </a:p>
      </dgm:t>
    </dgm:pt>
    <dgm:pt modelId="{AE9DDCCA-E6C3-4B72-A458-525BA0DB8DF3}">
      <dgm:prSet/>
      <dgm:spPr/>
      <dgm:t>
        <a:bodyPr/>
        <a:lstStyle/>
        <a:p>
          <a:r>
            <a:rPr lang="en-GB"/>
            <a:t>As this is the age range I wish to work with, I saw this as more relevant to my research. </a:t>
          </a:r>
          <a:endParaRPr lang="en-US"/>
        </a:p>
      </dgm:t>
    </dgm:pt>
    <dgm:pt modelId="{FE279502-9E8E-4155-9A30-155BA63CAA97}" type="parTrans" cxnId="{42BDD171-A564-493F-9176-FF4DC0514532}">
      <dgm:prSet/>
      <dgm:spPr/>
      <dgm:t>
        <a:bodyPr/>
        <a:lstStyle/>
        <a:p>
          <a:endParaRPr lang="en-US"/>
        </a:p>
      </dgm:t>
    </dgm:pt>
    <dgm:pt modelId="{576C6032-0B6D-4A24-B753-F5BDF15384B6}" type="sibTrans" cxnId="{42BDD171-A564-493F-9176-FF4DC0514532}">
      <dgm:prSet/>
      <dgm:spPr/>
      <dgm:t>
        <a:bodyPr/>
        <a:lstStyle/>
        <a:p>
          <a:endParaRPr lang="en-US"/>
        </a:p>
      </dgm:t>
    </dgm:pt>
    <dgm:pt modelId="{6F1196F1-FED1-4FB1-AE03-6ED71C6FC509}">
      <dgm:prSet/>
      <dgm:spPr/>
      <dgm:t>
        <a:bodyPr/>
        <a:lstStyle/>
        <a:p>
          <a:r>
            <a:rPr lang="en-GB"/>
            <a:t>Due to the child being more sociocentric, children recognise that other children and/or people have different views to those of their own. However, they may not be able to fully comprehend what those other views are. Children have the ability to look at a problem from numerous different perspectives and are able to solve multiple parts of a problem all at the same time. </a:t>
          </a:r>
          <a:endParaRPr lang="en-US"/>
        </a:p>
      </dgm:t>
    </dgm:pt>
    <dgm:pt modelId="{7E73E810-2934-43A9-A235-38FC1BDC2B04}" type="parTrans" cxnId="{E242EBF3-3616-4BAE-9FF0-DEFF63F8D285}">
      <dgm:prSet/>
      <dgm:spPr/>
      <dgm:t>
        <a:bodyPr/>
        <a:lstStyle/>
        <a:p>
          <a:endParaRPr lang="en-US"/>
        </a:p>
      </dgm:t>
    </dgm:pt>
    <dgm:pt modelId="{0EC4CA60-95CF-4026-9816-36824BFE0781}" type="sibTrans" cxnId="{E242EBF3-3616-4BAE-9FF0-DEFF63F8D285}">
      <dgm:prSet/>
      <dgm:spPr/>
      <dgm:t>
        <a:bodyPr/>
        <a:lstStyle/>
        <a:p>
          <a:endParaRPr lang="en-US"/>
        </a:p>
      </dgm:t>
    </dgm:pt>
    <dgm:pt modelId="{32AA326C-C90D-48B9-9075-AE4FE7660A20}">
      <dgm:prSet/>
      <dgm:spPr/>
      <dgm:t>
        <a:bodyPr/>
        <a:lstStyle/>
        <a:p>
          <a:r>
            <a:rPr lang="en-GB"/>
            <a:t>Children at this age can think logically but can only draw from experience; they cannot use logic from abstract ideas. </a:t>
          </a:r>
          <a:endParaRPr lang="en-US"/>
        </a:p>
      </dgm:t>
    </dgm:pt>
    <dgm:pt modelId="{D4147C4D-40A2-48B9-B57B-D3A681AF564D}" type="parTrans" cxnId="{2A50398E-73E9-46E2-AE6F-09FFEDC8A65F}">
      <dgm:prSet/>
      <dgm:spPr/>
      <dgm:t>
        <a:bodyPr/>
        <a:lstStyle/>
        <a:p>
          <a:endParaRPr lang="en-US"/>
        </a:p>
      </dgm:t>
    </dgm:pt>
    <dgm:pt modelId="{EDECED84-8068-45D5-BC43-D69334BE9743}" type="sibTrans" cxnId="{2A50398E-73E9-46E2-AE6F-09FFEDC8A65F}">
      <dgm:prSet/>
      <dgm:spPr/>
      <dgm:t>
        <a:bodyPr/>
        <a:lstStyle/>
        <a:p>
          <a:endParaRPr lang="en-US"/>
        </a:p>
      </dgm:t>
    </dgm:pt>
    <dgm:pt modelId="{ACD09245-9BDB-604B-91B3-8E627863B063}" type="pres">
      <dgm:prSet presAssocID="{9F5E4219-94C8-4CE4-8D4D-4E7505C6C948}" presName="matrix" presStyleCnt="0">
        <dgm:presLayoutVars>
          <dgm:chMax val="1"/>
          <dgm:dir/>
          <dgm:resizeHandles val="exact"/>
        </dgm:presLayoutVars>
      </dgm:prSet>
      <dgm:spPr/>
    </dgm:pt>
    <dgm:pt modelId="{0132177A-1AE8-F44E-9F8C-6178CFFD0F24}" type="pres">
      <dgm:prSet presAssocID="{9F5E4219-94C8-4CE4-8D4D-4E7505C6C948}" presName="axisShape" presStyleLbl="bgShp" presStyleIdx="0" presStyleCnt="1" custLinFactNeighborY="-6181"/>
      <dgm:spPr/>
    </dgm:pt>
    <dgm:pt modelId="{7A417080-2DE9-F141-B807-8B95C1CE8E2E}" type="pres">
      <dgm:prSet presAssocID="{9F5E4219-94C8-4CE4-8D4D-4E7505C6C948}" presName="rect1" presStyleLbl="node1" presStyleIdx="0" presStyleCnt="4">
        <dgm:presLayoutVars>
          <dgm:chMax val="0"/>
          <dgm:chPref val="0"/>
          <dgm:bulletEnabled val="1"/>
        </dgm:presLayoutVars>
      </dgm:prSet>
      <dgm:spPr/>
    </dgm:pt>
    <dgm:pt modelId="{8D18D1F2-16D1-C34B-9A1D-D412E45F7004}" type="pres">
      <dgm:prSet presAssocID="{9F5E4219-94C8-4CE4-8D4D-4E7505C6C948}" presName="rect2" presStyleLbl="node1" presStyleIdx="1" presStyleCnt="4">
        <dgm:presLayoutVars>
          <dgm:chMax val="0"/>
          <dgm:chPref val="0"/>
          <dgm:bulletEnabled val="1"/>
        </dgm:presLayoutVars>
      </dgm:prSet>
      <dgm:spPr/>
    </dgm:pt>
    <dgm:pt modelId="{2A1A9B8F-1895-CB4C-ADF4-AFCFB616100C}" type="pres">
      <dgm:prSet presAssocID="{9F5E4219-94C8-4CE4-8D4D-4E7505C6C948}" presName="rect3" presStyleLbl="node1" presStyleIdx="2" presStyleCnt="4">
        <dgm:presLayoutVars>
          <dgm:chMax val="0"/>
          <dgm:chPref val="0"/>
          <dgm:bulletEnabled val="1"/>
        </dgm:presLayoutVars>
      </dgm:prSet>
      <dgm:spPr/>
    </dgm:pt>
    <dgm:pt modelId="{D4164C55-AD3A-3C43-A5AA-5DD6C247B9B6}" type="pres">
      <dgm:prSet presAssocID="{9F5E4219-94C8-4CE4-8D4D-4E7505C6C948}" presName="rect4" presStyleLbl="node1" presStyleIdx="3" presStyleCnt="4">
        <dgm:presLayoutVars>
          <dgm:chMax val="0"/>
          <dgm:chPref val="0"/>
          <dgm:bulletEnabled val="1"/>
        </dgm:presLayoutVars>
      </dgm:prSet>
      <dgm:spPr/>
    </dgm:pt>
  </dgm:ptLst>
  <dgm:cxnLst>
    <dgm:cxn modelId="{7E071517-271E-42A7-A926-A0B223FFC817}" srcId="{9F5E4219-94C8-4CE4-8D4D-4E7505C6C948}" destId="{2A1754AB-CD4B-43B6-8FE2-EF69D5D49D9E}" srcOrd="0" destOrd="0" parTransId="{C7C7D634-A0A7-4902-BBE9-878C1B85D136}" sibTransId="{A86EA15A-51F2-4F35-A226-BDECB5E5127A}"/>
    <dgm:cxn modelId="{A89C0963-9B6C-4844-A665-5AB3E9DA318D}" type="presOf" srcId="{2A1754AB-CD4B-43B6-8FE2-EF69D5D49D9E}" destId="{7A417080-2DE9-F141-B807-8B95C1CE8E2E}" srcOrd="0" destOrd="0" presId="urn:microsoft.com/office/officeart/2005/8/layout/matrix2"/>
    <dgm:cxn modelId="{485CDC4B-87FD-9746-A928-50C64AB2C94D}" type="presOf" srcId="{9F5E4219-94C8-4CE4-8D4D-4E7505C6C948}" destId="{ACD09245-9BDB-604B-91B3-8E627863B063}" srcOrd="0" destOrd="0" presId="urn:microsoft.com/office/officeart/2005/8/layout/matrix2"/>
    <dgm:cxn modelId="{13C6A34F-617C-2741-8680-B14F20BEC18E}" type="presOf" srcId="{6F1196F1-FED1-4FB1-AE03-6ED71C6FC509}" destId="{2A1A9B8F-1895-CB4C-ADF4-AFCFB616100C}" srcOrd="0" destOrd="0" presId="urn:microsoft.com/office/officeart/2005/8/layout/matrix2"/>
    <dgm:cxn modelId="{42BDD171-A564-493F-9176-FF4DC0514532}" srcId="{9F5E4219-94C8-4CE4-8D4D-4E7505C6C948}" destId="{AE9DDCCA-E6C3-4B72-A458-525BA0DB8DF3}" srcOrd="1" destOrd="0" parTransId="{FE279502-9E8E-4155-9A30-155BA63CAA97}" sibTransId="{576C6032-0B6D-4A24-B753-F5BDF15384B6}"/>
    <dgm:cxn modelId="{BC1E0354-66AA-3541-95F9-433FCCA82B00}" type="presOf" srcId="{32AA326C-C90D-48B9-9075-AE4FE7660A20}" destId="{D4164C55-AD3A-3C43-A5AA-5DD6C247B9B6}" srcOrd="0" destOrd="0" presId="urn:microsoft.com/office/officeart/2005/8/layout/matrix2"/>
    <dgm:cxn modelId="{39022159-71EF-4049-AA4E-D3892E9B2320}" type="presOf" srcId="{AE9DDCCA-E6C3-4B72-A458-525BA0DB8DF3}" destId="{8D18D1F2-16D1-C34B-9A1D-D412E45F7004}" srcOrd="0" destOrd="0" presId="urn:microsoft.com/office/officeart/2005/8/layout/matrix2"/>
    <dgm:cxn modelId="{2A50398E-73E9-46E2-AE6F-09FFEDC8A65F}" srcId="{9F5E4219-94C8-4CE4-8D4D-4E7505C6C948}" destId="{32AA326C-C90D-48B9-9075-AE4FE7660A20}" srcOrd="3" destOrd="0" parTransId="{D4147C4D-40A2-48B9-B57B-D3A681AF564D}" sibTransId="{EDECED84-8068-45D5-BC43-D69334BE9743}"/>
    <dgm:cxn modelId="{E242EBF3-3616-4BAE-9FF0-DEFF63F8D285}" srcId="{9F5E4219-94C8-4CE4-8D4D-4E7505C6C948}" destId="{6F1196F1-FED1-4FB1-AE03-6ED71C6FC509}" srcOrd="2" destOrd="0" parTransId="{7E73E810-2934-43A9-A235-38FC1BDC2B04}" sibTransId="{0EC4CA60-95CF-4026-9816-36824BFE0781}"/>
    <dgm:cxn modelId="{CE44261F-D2AA-FC49-B310-299FF284C209}" type="presParOf" srcId="{ACD09245-9BDB-604B-91B3-8E627863B063}" destId="{0132177A-1AE8-F44E-9F8C-6178CFFD0F24}" srcOrd="0" destOrd="0" presId="urn:microsoft.com/office/officeart/2005/8/layout/matrix2"/>
    <dgm:cxn modelId="{10ED6206-BBC4-1B45-8307-1CE6945967B8}" type="presParOf" srcId="{ACD09245-9BDB-604B-91B3-8E627863B063}" destId="{7A417080-2DE9-F141-B807-8B95C1CE8E2E}" srcOrd="1" destOrd="0" presId="urn:microsoft.com/office/officeart/2005/8/layout/matrix2"/>
    <dgm:cxn modelId="{DF7AFA3F-95B1-C543-B8A7-369B5A33B6EC}" type="presParOf" srcId="{ACD09245-9BDB-604B-91B3-8E627863B063}" destId="{8D18D1F2-16D1-C34B-9A1D-D412E45F7004}" srcOrd="2" destOrd="0" presId="urn:microsoft.com/office/officeart/2005/8/layout/matrix2"/>
    <dgm:cxn modelId="{1DE2702B-B767-2A4F-BB1A-05A73A037F4E}" type="presParOf" srcId="{ACD09245-9BDB-604B-91B3-8E627863B063}" destId="{2A1A9B8F-1895-CB4C-ADF4-AFCFB616100C}" srcOrd="3" destOrd="0" presId="urn:microsoft.com/office/officeart/2005/8/layout/matrix2"/>
    <dgm:cxn modelId="{809C1AD6-A580-D840-BD7C-EDE07890FBC7}" type="presParOf" srcId="{ACD09245-9BDB-604B-91B3-8E627863B063}" destId="{D4164C55-AD3A-3C43-A5AA-5DD6C247B9B6}"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43B54D9-D556-400E-BB35-3085B8B2029D}"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CE14A19-F2C5-4847-B10A-8808E1604588}">
      <dgm:prSet/>
      <dgm:spPr/>
      <dgm:t>
        <a:bodyPr/>
        <a:lstStyle/>
        <a:p>
          <a:r>
            <a:rPr lang="en-GB"/>
            <a:t>An education setting should have a well-designed water play area, as well as access to sand. The reason for this is because sand and water encourage constructive play as you can make and build so many different things using these materials. (Ihn, 1998)</a:t>
          </a:r>
          <a:endParaRPr lang="en-US"/>
        </a:p>
      </dgm:t>
    </dgm:pt>
    <dgm:pt modelId="{37602EF4-D196-4779-88CC-B1B081676EED}" type="parTrans" cxnId="{A48674A4-85D0-4542-A021-C11368F85D50}">
      <dgm:prSet/>
      <dgm:spPr/>
      <dgm:t>
        <a:bodyPr/>
        <a:lstStyle/>
        <a:p>
          <a:endParaRPr lang="en-US"/>
        </a:p>
      </dgm:t>
    </dgm:pt>
    <dgm:pt modelId="{06BDC7B1-EC66-47D7-BB90-B47E285CD1AF}" type="sibTrans" cxnId="{A48674A4-85D0-4542-A021-C11368F85D50}">
      <dgm:prSet/>
      <dgm:spPr/>
      <dgm:t>
        <a:bodyPr/>
        <a:lstStyle/>
        <a:p>
          <a:endParaRPr lang="en-US"/>
        </a:p>
      </dgm:t>
    </dgm:pt>
    <dgm:pt modelId="{41BE786F-C5C1-4FA3-845E-695C598F5AEE}">
      <dgm:prSet/>
      <dgm:spPr/>
      <dgm:t>
        <a:bodyPr/>
        <a:lstStyle/>
        <a:p>
          <a:r>
            <a:rPr lang="en-GB"/>
            <a:t>With regards to the playground area, there should also be a hardtop surface/transition area between the classroom and playground. This is because it encourages play with hard surfaces. Instead of sand and water, they will use unit and hollow blocks, woodwork benches, art easels, as well as paint. </a:t>
          </a:r>
          <a:endParaRPr lang="en-US"/>
        </a:p>
      </dgm:t>
    </dgm:pt>
    <dgm:pt modelId="{0AFCA8EB-CB9F-4514-BD74-E6E21AA342E1}" type="parTrans" cxnId="{996E788F-3B7E-41A9-B506-4DDAF576C4F8}">
      <dgm:prSet/>
      <dgm:spPr/>
      <dgm:t>
        <a:bodyPr/>
        <a:lstStyle/>
        <a:p>
          <a:endParaRPr lang="en-US"/>
        </a:p>
      </dgm:t>
    </dgm:pt>
    <dgm:pt modelId="{DB9DD7E8-D64F-4D7C-A9E0-553B9E88DC1D}" type="sibTrans" cxnId="{996E788F-3B7E-41A9-B506-4DDAF576C4F8}">
      <dgm:prSet/>
      <dgm:spPr/>
      <dgm:t>
        <a:bodyPr/>
        <a:lstStyle/>
        <a:p>
          <a:endParaRPr lang="en-US"/>
        </a:p>
      </dgm:t>
    </dgm:pt>
    <dgm:pt modelId="{9618A04F-83CE-4565-B8A4-F0CB09C3A572}">
      <dgm:prSet/>
      <dgm:spPr/>
      <dgm:t>
        <a:bodyPr/>
        <a:lstStyle/>
        <a:p>
          <a:r>
            <a:rPr lang="en-GB"/>
            <a:t>Another aspect that encourages a range of constructive play is a garden area. </a:t>
          </a:r>
          <a:endParaRPr lang="en-US"/>
        </a:p>
      </dgm:t>
    </dgm:pt>
    <dgm:pt modelId="{B72CB892-B9E5-40D3-A5F9-6598EB899B2E}" type="parTrans" cxnId="{B61B745F-4130-4C36-BA36-4C2FAE3D48C4}">
      <dgm:prSet/>
      <dgm:spPr/>
      <dgm:t>
        <a:bodyPr/>
        <a:lstStyle/>
        <a:p>
          <a:endParaRPr lang="en-US"/>
        </a:p>
      </dgm:t>
    </dgm:pt>
    <dgm:pt modelId="{9E93EB60-5264-4629-B03A-9E7A5E38E48F}" type="sibTrans" cxnId="{B61B745F-4130-4C36-BA36-4C2FAE3D48C4}">
      <dgm:prSet/>
      <dgm:spPr/>
      <dgm:t>
        <a:bodyPr/>
        <a:lstStyle/>
        <a:p>
          <a:endParaRPr lang="en-US"/>
        </a:p>
      </dgm:t>
    </dgm:pt>
    <dgm:pt modelId="{509AEE03-93AB-4E7D-AAAB-445F06C8EBEE}" type="pres">
      <dgm:prSet presAssocID="{343B54D9-D556-400E-BB35-3085B8B2029D}" presName="root" presStyleCnt="0">
        <dgm:presLayoutVars>
          <dgm:dir/>
          <dgm:resizeHandles val="exact"/>
        </dgm:presLayoutVars>
      </dgm:prSet>
      <dgm:spPr/>
    </dgm:pt>
    <dgm:pt modelId="{B38771DD-6F7E-4DAE-9A0F-130961144A29}" type="pres">
      <dgm:prSet presAssocID="{9CE14A19-F2C5-4847-B10A-8808E1604588}" presName="compNode" presStyleCnt="0"/>
      <dgm:spPr/>
    </dgm:pt>
    <dgm:pt modelId="{C458D85D-1186-48E4-89B1-021EF8A260EA}" type="pres">
      <dgm:prSet presAssocID="{9CE14A19-F2C5-4847-B10A-8808E160458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cket and shovel"/>
        </a:ext>
      </dgm:extLst>
    </dgm:pt>
    <dgm:pt modelId="{913A6F57-5B67-42B5-98C3-659D38EFC396}" type="pres">
      <dgm:prSet presAssocID="{9CE14A19-F2C5-4847-B10A-8808E1604588}" presName="spaceRect" presStyleCnt="0"/>
      <dgm:spPr/>
    </dgm:pt>
    <dgm:pt modelId="{D2BAB6C7-FF42-43AE-A0F5-C05E311B465C}" type="pres">
      <dgm:prSet presAssocID="{9CE14A19-F2C5-4847-B10A-8808E1604588}" presName="textRect" presStyleLbl="revTx" presStyleIdx="0" presStyleCnt="3">
        <dgm:presLayoutVars>
          <dgm:chMax val="1"/>
          <dgm:chPref val="1"/>
        </dgm:presLayoutVars>
      </dgm:prSet>
      <dgm:spPr/>
    </dgm:pt>
    <dgm:pt modelId="{310CFD9E-CE1F-40A3-B165-1D972B4AB2F7}" type="pres">
      <dgm:prSet presAssocID="{06BDC7B1-EC66-47D7-BB90-B47E285CD1AF}" presName="sibTrans" presStyleCnt="0"/>
      <dgm:spPr/>
    </dgm:pt>
    <dgm:pt modelId="{F1868920-4501-42E1-BF0D-6549D491977C}" type="pres">
      <dgm:prSet presAssocID="{41BE786F-C5C1-4FA3-845E-695C598F5AEE}" presName="compNode" presStyleCnt="0"/>
      <dgm:spPr/>
    </dgm:pt>
    <dgm:pt modelId="{D9904B05-8A0E-42E0-8BFC-1CEA29EF2CCA}" type="pres">
      <dgm:prSet presAssocID="{41BE786F-C5C1-4FA3-845E-695C598F5AE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rk scene"/>
        </a:ext>
      </dgm:extLst>
    </dgm:pt>
    <dgm:pt modelId="{E07C011C-736D-4F6A-A3A7-70BACF5C6357}" type="pres">
      <dgm:prSet presAssocID="{41BE786F-C5C1-4FA3-845E-695C598F5AEE}" presName="spaceRect" presStyleCnt="0"/>
      <dgm:spPr/>
    </dgm:pt>
    <dgm:pt modelId="{EFD425B8-7533-4BFC-BF90-B289CF2463BB}" type="pres">
      <dgm:prSet presAssocID="{41BE786F-C5C1-4FA3-845E-695C598F5AEE}" presName="textRect" presStyleLbl="revTx" presStyleIdx="1" presStyleCnt="3">
        <dgm:presLayoutVars>
          <dgm:chMax val="1"/>
          <dgm:chPref val="1"/>
        </dgm:presLayoutVars>
      </dgm:prSet>
      <dgm:spPr/>
    </dgm:pt>
    <dgm:pt modelId="{7DE64E49-60F7-4C87-B9A4-0385F67770B4}" type="pres">
      <dgm:prSet presAssocID="{DB9DD7E8-D64F-4D7C-A9E0-553B9E88DC1D}" presName="sibTrans" presStyleCnt="0"/>
      <dgm:spPr/>
    </dgm:pt>
    <dgm:pt modelId="{BCBCB6BC-C3D2-4472-9D35-64E7CF89C16C}" type="pres">
      <dgm:prSet presAssocID="{9618A04F-83CE-4565-B8A4-F0CB09C3A572}" presName="compNode" presStyleCnt="0"/>
      <dgm:spPr/>
    </dgm:pt>
    <dgm:pt modelId="{814748F5-DCC1-45F1-90A4-870FC644ABFE}" type="pres">
      <dgm:prSet presAssocID="{9618A04F-83CE-4565-B8A4-F0CB09C3A57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eciduous tree"/>
        </a:ext>
      </dgm:extLst>
    </dgm:pt>
    <dgm:pt modelId="{B37DC497-C458-4112-A45B-0258CA9EDFA4}" type="pres">
      <dgm:prSet presAssocID="{9618A04F-83CE-4565-B8A4-F0CB09C3A572}" presName="spaceRect" presStyleCnt="0"/>
      <dgm:spPr/>
    </dgm:pt>
    <dgm:pt modelId="{E1C4CD1D-8823-45B3-87B5-EFB7EABB966E}" type="pres">
      <dgm:prSet presAssocID="{9618A04F-83CE-4565-B8A4-F0CB09C3A572}" presName="textRect" presStyleLbl="revTx" presStyleIdx="2" presStyleCnt="3">
        <dgm:presLayoutVars>
          <dgm:chMax val="1"/>
          <dgm:chPref val="1"/>
        </dgm:presLayoutVars>
      </dgm:prSet>
      <dgm:spPr/>
    </dgm:pt>
  </dgm:ptLst>
  <dgm:cxnLst>
    <dgm:cxn modelId="{B61B745F-4130-4C36-BA36-4C2FAE3D48C4}" srcId="{343B54D9-D556-400E-BB35-3085B8B2029D}" destId="{9618A04F-83CE-4565-B8A4-F0CB09C3A572}" srcOrd="2" destOrd="0" parTransId="{B72CB892-B9E5-40D3-A5F9-6598EB899B2E}" sibTransId="{9E93EB60-5264-4629-B03A-9E7A5E38E48F}"/>
    <dgm:cxn modelId="{0EE3D564-5002-47BE-B9F3-0E6A088EB119}" type="presOf" srcId="{9618A04F-83CE-4565-B8A4-F0CB09C3A572}" destId="{E1C4CD1D-8823-45B3-87B5-EFB7EABB966E}" srcOrd="0" destOrd="0" presId="urn:microsoft.com/office/officeart/2018/2/layout/IconLabelList"/>
    <dgm:cxn modelId="{5FF4EB6C-E8BD-40DB-AB33-465C0CF1F364}" type="presOf" srcId="{9CE14A19-F2C5-4847-B10A-8808E1604588}" destId="{D2BAB6C7-FF42-43AE-A0F5-C05E311B465C}" srcOrd="0" destOrd="0" presId="urn:microsoft.com/office/officeart/2018/2/layout/IconLabelList"/>
    <dgm:cxn modelId="{0633887E-EB9E-4C30-8E34-B9FE236C2A18}" type="presOf" srcId="{41BE786F-C5C1-4FA3-845E-695C598F5AEE}" destId="{EFD425B8-7533-4BFC-BF90-B289CF2463BB}" srcOrd="0" destOrd="0" presId="urn:microsoft.com/office/officeart/2018/2/layout/IconLabelList"/>
    <dgm:cxn modelId="{05AF0288-F88B-44D1-866B-64D47F864F5F}" type="presOf" srcId="{343B54D9-D556-400E-BB35-3085B8B2029D}" destId="{509AEE03-93AB-4E7D-AAAB-445F06C8EBEE}" srcOrd="0" destOrd="0" presId="urn:microsoft.com/office/officeart/2018/2/layout/IconLabelList"/>
    <dgm:cxn modelId="{996E788F-3B7E-41A9-B506-4DDAF576C4F8}" srcId="{343B54D9-D556-400E-BB35-3085B8B2029D}" destId="{41BE786F-C5C1-4FA3-845E-695C598F5AEE}" srcOrd="1" destOrd="0" parTransId="{0AFCA8EB-CB9F-4514-BD74-E6E21AA342E1}" sibTransId="{DB9DD7E8-D64F-4D7C-A9E0-553B9E88DC1D}"/>
    <dgm:cxn modelId="{A48674A4-85D0-4542-A021-C11368F85D50}" srcId="{343B54D9-D556-400E-BB35-3085B8B2029D}" destId="{9CE14A19-F2C5-4847-B10A-8808E1604588}" srcOrd="0" destOrd="0" parTransId="{37602EF4-D196-4779-88CC-B1B081676EED}" sibTransId="{06BDC7B1-EC66-47D7-BB90-B47E285CD1AF}"/>
    <dgm:cxn modelId="{7FCE35A7-43A8-4138-A9D1-4536C361B879}" type="presParOf" srcId="{509AEE03-93AB-4E7D-AAAB-445F06C8EBEE}" destId="{B38771DD-6F7E-4DAE-9A0F-130961144A29}" srcOrd="0" destOrd="0" presId="urn:microsoft.com/office/officeart/2018/2/layout/IconLabelList"/>
    <dgm:cxn modelId="{44138FDD-8364-4F5C-9379-383ADB5BE650}" type="presParOf" srcId="{B38771DD-6F7E-4DAE-9A0F-130961144A29}" destId="{C458D85D-1186-48E4-89B1-021EF8A260EA}" srcOrd="0" destOrd="0" presId="urn:microsoft.com/office/officeart/2018/2/layout/IconLabelList"/>
    <dgm:cxn modelId="{A12AC14B-2823-495D-B19E-2ED58A05640A}" type="presParOf" srcId="{B38771DD-6F7E-4DAE-9A0F-130961144A29}" destId="{913A6F57-5B67-42B5-98C3-659D38EFC396}" srcOrd="1" destOrd="0" presId="urn:microsoft.com/office/officeart/2018/2/layout/IconLabelList"/>
    <dgm:cxn modelId="{AB04957C-E40C-4672-9D6C-8F2BFF58E7D3}" type="presParOf" srcId="{B38771DD-6F7E-4DAE-9A0F-130961144A29}" destId="{D2BAB6C7-FF42-43AE-A0F5-C05E311B465C}" srcOrd="2" destOrd="0" presId="urn:microsoft.com/office/officeart/2018/2/layout/IconLabelList"/>
    <dgm:cxn modelId="{3CC1C6A8-B0B8-4AF7-9E4A-154794A46E3F}" type="presParOf" srcId="{509AEE03-93AB-4E7D-AAAB-445F06C8EBEE}" destId="{310CFD9E-CE1F-40A3-B165-1D972B4AB2F7}" srcOrd="1" destOrd="0" presId="urn:microsoft.com/office/officeart/2018/2/layout/IconLabelList"/>
    <dgm:cxn modelId="{A65A4CD4-1AFC-4A76-ABE8-BAC8825D3D27}" type="presParOf" srcId="{509AEE03-93AB-4E7D-AAAB-445F06C8EBEE}" destId="{F1868920-4501-42E1-BF0D-6549D491977C}" srcOrd="2" destOrd="0" presId="urn:microsoft.com/office/officeart/2018/2/layout/IconLabelList"/>
    <dgm:cxn modelId="{B00AB4E9-45FF-4539-8D38-2E854B4F4CBD}" type="presParOf" srcId="{F1868920-4501-42E1-BF0D-6549D491977C}" destId="{D9904B05-8A0E-42E0-8BFC-1CEA29EF2CCA}" srcOrd="0" destOrd="0" presId="urn:microsoft.com/office/officeart/2018/2/layout/IconLabelList"/>
    <dgm:cxn modelId="{10E2AE23-B939-4A95-8356-AC6A190F7653}" type="presParOf" srcId="{F1868920-4501-42E1-BF0D-6549D491977C}" destId="{E07C011C-736D-4F6A-A3A7-70BACF5C6357}" srcOrd="1" destOrd="0" presId="urn:microsoft.com/office/officeart/2018/2/layout/IconLabelList"/>
    <dgm:cxn modelId="{4F6E31EB-002D-4759-96C7-1BF689994AA9}" type="presParOf" srcId="{F1868920-4501-42E1-BF0D-6549D491977C}" destId="{EFD425B8-7533-4BFC-BF90-B289CF2463BB}" srcOrd="2" destOrd="0" presId="urn:microsoft.com/office/officeart/2018/2/layout/IconLabelList"/>
    <dgm:cxn modelId="{371B1B00-5F8F-4655-A242-AF18C8683536}" type="presParOf" srcId="{509AEE03-93AB-4E7D-AAAB-445F06C8EBEE}" destId="{7DE64E49-60F7-4C87-B9A4-0385F67770B4}" srcOrd="3" destOrd="0" presId="urn:microsoft.com/office/officeart/2018/2/layout/IconLabelList"/>
    <dgm:cxn modelId="{05B3AFE8-9991-4F80-9A71-7FF4955390D9}" type="presParOf" srcId="{509AEE03-93AB-4E7D-AAAB-445F06C8EBEE}" destId="{BCBCB6BC-C3D2-4472-9D35-64E7CF89C16C}" srcOrd="4" destOrd="0" presId="urn:microsoft.com/office/officeart/2018/2/layout/IconLabelList"/>
    <dgm:cxn modelId="{E8CDD2FF-E2A8-4367-968B-16594C86FB53}" type="presParOf" srcId="{BCBCB6BC-C3D2-4472-9D35-64E7CF89C16C}" destId="{814748F5-DCC1-45F1-90A4-870FC644ABFE}" srcOrd="0" destOrd="0" presId="urn:microsoft.com/office/officeart/2018/2/layout/IconLabelList"/>
    <dgm:cxn modelId="{9EA0C180-C2D8-4B9D-95DB-C60344465C5C}" type="presParOf" srcId="{BCBCB6BC-C3D2-4472-9D35-64E7CF89C16C}" destId="{B37DC497-C458-4112-A45B-0258CA9EDFA4}" srcOrd="1" destOrd="0" presId="urn:microsoft.com/office/officeart/2018/2/layout/IconLabelList"/>
    <dgm:cxn modelId="{5B5CF375-641E-4071-A772-F1481352DFB4}" type="presParOf" srcId="{BCBCB6BC-C3D2-4472-9D35-64E7CF89C16C}" destId="{E1C4CD1D-8823-45B3-87B5-EFB7EABB966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B7AE781-5964-47A9-B3C3-F33C8C3CE629}" type="doc">
      <dgm:prSet loTypeId="urn:microsoft.com/office/officeart/2016/7/layout/RepeatingBendingProcessNew" loCatId="process" qsTypeId="urn:microsoft.com/office/officeart/2005/8/quickstyle/simple5" qsCatId="simple" csTypeId="urn:microsoft.com/office/officeart/2005/8/colors/colorful1" csCatId="colorful" phldr="1"/>
      <dgm:spPr/>
      <dgm:t>
        <a:bodyPr/>
        <a:lstStyle/>
        <a:p>
          <a:endParaRPr lang="en-US"/>
        </a:p>
      </dgm:t>
    </dgm:pt>
    <dgm:pt modelId="{7973BFDC-9D6B-4B58-B938-0F8EBEE12EAC}">
      <dgm:prSet/>
      <dgm:spPr/>
      <dgm:t>
        <a:bodyPr/>
        <a:lstStyle/>
        <a:p>
          <a:r>
            <a:rPr lang="en-GB" dirty="0"/>
            <a:t>Bruner was concerned with regards to how knowledge can be represented and organised through different modes of thinking. </a:t>
          </a:r>
          <a:endParaRPr lang="en-US" dirty="0"/>
        </a:p>
      </dgm:t>
    </dgm:pt>
    <dgm:pt modelId="{A95AA78A-C442-42B0-9D6B-3380CE18C76D}" type="parTrans" cxnId="{95840E96-CD08-4AF2-BDE6-E7055C8FFDB9}">
      <dgm:prSet/>
      <dgm:spPr/>
      <dgm:t>
        <a:bodyPr/>
        <a:lstStyle/>
        <a:p>
          <a:endParaRPr lang="en-US"/>
        </a:p>
      </dgm:t>
    </dgm:pt>
    <dgm:pt modelId="{6495B92D-781C-471F-ADB0-60740160485C}" type="sibTrans" cxnId="{95840E96-CD08-4AF2-BDE6-E7055C8FFDB9}">
      <dgm:prSet/>
      <dgm:spPr/>
      <dgm:t>
        <a:bodyPr/>
        <a:lstStyle/>
        <a:p>
          <a:endParaRPr lang="en-US"/>
        </a:p>
      </dgm:t>
    </dgm:pt>
    <dgm:pt modelId="{B55C6B12-510F-4307-8354-A2DF65998DBC}">
      <dgm:prSet/>
      <dgm:spPr/>
      <dgm:t>
        <a:bodyPr/>
        <a:lstStyle/>
        <a:p>
          <a:r>
            <a:rPr lang="en-GB" dirty="0"/>
            <a:t>Throughout his research, carried out in 1966, he suggested three different modes of thinking when it comes to the cognitive development of children. These were:</a:t>
          </a:r>
          <a:endParaRPr lang="en-US" dirty="0"/>
        </a:p>
      </dgm:t>
    </dgm:pt>
    <dgm:pt modelId="{03055B17-507B-415E-B9F2-B665A154A6B4}" type="parTrans" cxnId="{4C66ED9C-E10A-44A6-BCCA-7A7EE6EB09B0}">
      <dgm:prSet/>
      <dgm:spPr/>
      <dgm:t>
        <a:bodyPr/>
        <a:lstStyle/>
        <a:p>
          <a:endParaRPr lang="en-US"/>
        </a:p>
      </dgm:t>
    </dgm:pt>
    <dgm:pt modelId="{FDB20A7C-DD53-4843-A738-B5FB7BAB0C2B}" type="sibTrans" cxnId="{4C66ED9C-E10A-44A6-BCCA-7A7EE6EB09B0}">
      <dgm:prSet/>
      <dgm:spPr/>
      <dgm:t>
        <a:bodyPr/>
        <a:lstStyle/>
        <a:p>
          <a:endParaRPr lang="en-US"/>
        </a:p>
      </dgm:t>
    </dgm:pt>
    <dgm:pt modelId="{ECACF405-8AAE-4D26-9169-9685CADF7C0E}">
      <dgm:prSet/>
      <dgm:spPr/>
      <dgm:t>
        <a:bodyPr/>
        <a:lstStyle/>
        <a:p>
          <a:r>
            <a:rPr lang="en-GB"/>
            <a:t>Enactive representation (action)</a:t>
          </a:r>
          <a:endParaRPr lang="en-US"/>
        </a:p>
      </dgm:t>
    </dgm:pt>
    <dgm:pt modelId="{A2CAD59E-E3D5-4205-BFAF-A1FFD8AD505A}" type="parTrans" cxnId="{BADAB27B-A3F0-4BE7-93EB-297B3F801E2E}">
      <dgm:prSet/>
      <dgm:spPr/>
      <dgm:t>
        <a:bodyPr/>
        <a:lstStyle/>
        <a:p>
          <a:endParaRPr lang="en-US"/>
        </a:p>
      </dgm:t>
    </dgm:pt>
    <dgm:pt modelId="{8CE5B512-27B0-4934-A3A7-0A8EB85B619B}" type="sibTrans" cxnId="{BADAB27B-A3F0-4BE7-93EB-297B3F801E2E}">
      <dgm:prSet/>
      <dgm:spPr/>
      <dgm:t>
        <a:bodyPr/>
        <a:lstStyle/>
        <a:p>
          <a:endParaRPr lang="en-US"/>
        </a:p>
      </dgm:t>
    </dgm:pt>
    <dgm:pt modelId="{9151D711-23B2-4AAB-8E94-A0A764AB59CC}">
      <dgm:prSet/>
      <dgm:spPr/>
      <dgm:t>
        <a:bodyPr/>
        <a:lstStyle/>
        <a:p>
          <a:r>
            <a:rPr lang="en-GB"/>
            <a:t>Iconic representation (image)</a:t>
          </a:r>
          <a:endParaRPr lang="en-US"/>
        </a:p>
      </dgm:t>
    </dgm:pt>
    <dgm:pt modelId="{85A737AB-4FF5-4D3B-B5B2-F68045C07BEF}" type="parTrans" cxnId="{15FD8BDC-C277-4438-8D26-622F8D039C9D}">
      <dgm:prSet/>
      <dgm:spPr/>
      <dgm:t>
        <a:bodyPr/>
        <a:lstStyle/>
        <a:p>
          <a:endParaRPr lang="en-US"/>
        </a:p>
      </dgm:t>
    </dgm:pt>
    <dgm:pt modelId="{2477CBE0-6F0E-4292-9095-7D24E31C77B6}" type="sibTrans" cxnId="{15FD8BDC-C277-4438-8D26-622F8D039C9D}">
      <dgm:prSet/>
      <dgm:spPr/>
      <dgm:t>
        <a:bodyPr/>
        <a:lstStyle/>
        <a:p>
          <a:endParaRPr lang="en-US"/>
        </a:p>
      </dgm:t>
    </dgm:pt>
    <dgm:pt modelId="{AB470DAF-B75D-4C97-A67A-A53FAD959355}">
      <dgm:prSet/>
      <dgm:spPr/>
      <dgm:t>
        <a:bodyPr/>
        <a:lstStyle/>
        <a:p>
          <a:r>
            <a:rPr lang="en-GB"/>
            <a:t>Symbolic representation (language)</a:t>
          </a:r>
          <a:endParaRPr lang="en-US"/>
        </a:p>
      </dgm:t>
    </dgm:pt>
    <dgm:pt modelId="{6BC75363-4294-408A-862D-CAD6E1FC16AF}" type="parTrans" cxnId="{7BE30BA9-2018-45BC-939C-677C617DA174}">
      <dgm:prSet/>
      <dgm:spPr/>
      <dgm:t>
        <a:bodyPr/>
        <a:lstStyle/>
        <a:p>
          <a:endParaRPr lang="en-US"/>
        </a:p>
      </dgm:t>
    </dgm:pt>
    <dgm:pt modelId="{771471BA-F279-4D73-BDE3-8734A7B84368}" type="sibTrans" cxnId="{7BE30BA9-2018-45BC-939C-677C617DA174}">
      <dgm:prSet/>
      <dgm:spPr/>
      <dgm:t>
        <a:bodyPr/>
        <a:lstStyle/>
        <a:p>
          <a:endParaRPr lang="en-US"/>
        </a:p>
      </dgm:t>
    </dgm:pt>
    <dgm:pt modelId="{D4C7C67C-D343-4474-BF7E-42552CDCC428}">
      <dgm:prSet/>
      <dgm:spPr/>
      <dgm:t>
        <a:bodyPr/>
        <a:lstStyle/>
        <a:p>
          <a:r>
            <a:rPr lang="en-GB"/>
            <a:t>His theory, known as his constructivist theory, suggests that when challenged with new materials, a child should progress from enactive to iconic to symbolic representation; this has proven to work for adults, also. </a:t>
          </a:r>
          <a:endParaRPr lang="en-US"/>
        </a:p>
      </dgm:t>
    </dgm:pt>
    <dgm:pt modelId="{4B6100F2-F12E-4D87-B9F7-F6AD512C60EB}" type="parTrans" cxnId="{1EDBE57C-73AA-4CCE-A5B2-00A83A1C4258}">
      <dgm:prSet/>
      <dgm:spPr/>
      <dgm:t>
        <a:bodyPr/>
        <a:lstStyle/>
        <a:p>
          <a:endParaRPr lang="en-US"/>
        </a:p>
      </dgm:t>
    </dgm:pt>
    <dgm:pt modelId="{6FCA07C5-1C98-4507-969B-7D3BA244B30B}" type="sibTrans" cxnId="{1EDBE57C-73AA-4CCE-A5B2-00A83A1C4258}">
      <dgm:prSet/>
      <dgm:spPr/>
      <dgm:t>
        <a:bodyPr/>
        <a:lstStyle/>
        <a:p>
          <a:endParaRPr lang="en-US"/>
        </a:p>
      </dgm:t>
    </dgm:pt>
    <dgm:pt modelId="{2E3AA44A-9451-4AD2-B4F8-155B7192C7D4}">
      <dgm:prSet/>
      <dgm:spPr/>
      <dgm:t>
        <a:bodyPr/>
        <a:lstStyle/>
        <a:p>
          <a:r>
            <a:rPr lang="en-GB" dirty="0"/>
            <a:t>In comparison to Piaget, his work insinuates that a learner, even from a young age, has the capability to learn any material, on the condition that the instruction is organised properly. </a:t>
          </a:r>
          <a:endParaRPr lang="en-US" dirty="0"/>
        </a:p>
      </dgm:t>
    </dgm:pt>
    <dgm:pt modelId="{DA82C303-A1AB-4E0C-A925-301767E755CE}" type="parTrans" cxnId="{77CF4ACA-389D-4A3C-823E-1A7B23FEB782}">
      <dgm:prSet/>
      <dgm:spPr/>
      <dgm:t>
        <a:bodyPr/>
        <a:lstStyle/>
        <a:p>
          <a:endParaRPr lang="en-US"/>
        </a:p>
      </dgm:t>
    </dgm:pt>
    <dgm:pt modelId="{BFEB9929-F26C-4E94-8EB9-00561D485F3B}" type="sibTrans" cxnId="{77CF4ACA-389D-4A3C-823E-1A7B23FEB782}">
      <dgm:prSet/>
      <dgm:spPr/>
      <dgm:t>
        <a:bodyPr/>
        <a:lstStyle/>
        <a:p>
          <a:endParaRPr lang="en-US"/>
        </a:p>
      </dgm:t>
    </dgm:pt>
    <dgm:pt modelId="{E1C5BDC0-B8DA-8644-9C44-7A6C78ECB694}" type="pres">
      <dgm:prSet presAssocID="{CB7AE781-5964-47A9-B3C3-F33C8C3CE629}" presName="Name0" presStyleCnt="0">
        <dgm:presLayoutVars>
          <dgm:dir/>
          <dgm:resizeHandles val="exact"/>
        </dgm:presLayoutVars>
      </dgm:prSet>
      <dgm:spPr/>
    </dgm:pt>
    <dgm:pt modelId="{B7268FB2-09F3-0848-A6A4-F0C662464CBF}" type="pres">
      <dgm:prSet presAssocID="{7973BFDC-9D6B-4B58-B938-0F8EBEE12EAC}" presName="node" presStyleLbl="node1" presStyleIdx="0" presStyleCnt="4" custScaleX="158692" custScaleY="174731">
        <dgm:presLayoutVars>
          <dgm:bulletEnabled val="1"/>
        </dgm:presLayoutVars>
      </dgm:prSet>
      <dgm:spPr/>
    </dgm:pt>
    <dgm:pt modelId="{526A93CB-B361-5146-BB28-C8ACECC4D3F1}" type="pres">
      <dgm:prSet presAssocID="{6495B92D-781C-471F-ADB0-60740160485C}" presName="sibTrans" presStyleLbl="sibTrans1D1" presStyleIdx="0" presStyleCnt="3"/>
      <dgm:spPr/>
    </dgm:pt>
    <dgm:pt modelId="{46CD5FCA-CB3F-5042-958B-C6A5C2071DAC}" type="pres">
      <dgm:prSet presAssocID="{6495B92D-781C-471F-ADB0-60740160485C}" presName="connectorText" presStyleLbl="sibTrans1D1" presStyleIdx="0" presStyleCnt="3"/>
      <dgm:spPr/>
    </dgm:pt>
    <dgm:pt modelId="{BA523851-245A-0846-84FF-8A9D8D5F4C6A}" type="pres">
      <dgm:prSet presAssocID="{B55C6B12-510F-4307-8354-A2DF65998DBC}" presName="node" presStyleLbl="node1" presStyleIdx="1" presStyleCnt="4" custScaleX="147247" custScaleY="152840">
        <dgm:presLayoutVars>
          <dgm:bulletEnabled val="1"/>
        </dgm:presLayoutVars>
      </dgm:prSet>
      <dgm:spPr/>
    </dgm:pt>
    <dgm:pt modelId="{022F09E0-A962-584E-BF6B-136024B9F4F3}" type="pres">
      <dgm:prSet presAssocID="{FDB20A7C-DD53-4843-A738-B5FB7BAB0C2B}" presName="sibTrans" presStyleLbl="sibTrans1D1" presStyleIdx="1" presStyleCnt="3"/>
      <dgm:spPr/>
    </dgm:pt>
    <dgm:pt modelId="{7024E41F-F3D0-954E-A14E-1BDCDB1AA5DB}" type="pres">
      <dgm:prSet presAssocID="{FDB20A7C-DD53-4843-A738-B5FB7BAB0C2B}" presName="connectorText" presStyleLbl="sibTrans1D1" presStyleIdx="1" presStyleCnt="3"/>
      <dgm:spPr/>
    </dgm:pt>
    <dgm:pt modelId="{33B29854-25F5-A248-8BCE-1DCDE089EFD1}" type="pres">
      <dgm:prSet presAssocID="{D4C7C67C-D343-4474-BF7E-42552CDCC428}" presName="node" presStyleLbl="node1" presStyleIdx="2" presStyleCnt="4" custScaleX="144659" custScaleY="156129">
        <dgm:presLayoutVars>
          <dgm:bulletEnabled val="1"/>
        </dgm:presLayoutVars>
      </dgm:prSet>
      <dgm:spPr/>
    </dgm:pt>
    <dgm:pt modelId="{E4160A81-0EC5-004F-A0AF-658E7D25199F}" type="pres">
      <dgm:prSet presAssocID="{6FCA07C5-1C98-4507-969B-7D3BA244B30B}" presName="sibTrans" presStyleLbl="sibTrans1D1" presStyleIdx="2" presStyleCnt="3"/>
      <dgm:spPr/>
    </dgm:pt>
    <dgm:pt modelId="{5AB9B513-3EA6-4547-8337-3B37AEC349E2}" type="pres">
      <dgm:prSet presAssocID="{6FCA07C5-1C98-4507-969B-7D3BA244B30B}" presName="connectorText" presStyleLbl="sibTrans1D1" presStyleIdx="2" presStyleCnt="3"/>
      <dgm:spPr/>
    </dgm:pt>
    <dgm:pt modelId="{C23D292E-56FF-9144-A947-71C572740C9C}" type="pres">
      <dgm:prSet presAssocID="{2E3AA44A-9451-4AD2-B4F8-155B7192C7D4}" presName="node" presStyleLbl="node1" presStyleIdx="3" presStyleCnt="4" custScaleX="150998" custScaleY="140888">
        <dgm:presLayoutVars>
          <dgm:bulletEnabled val="1"/>
        </dgm:presLayoutVars>
      </dgm:prSet>
      <dgm:spPr/>
    </dgm:pt>
  </dgm:ptLst>
  <dgm:cxnLst>
    <dgm:cxn modelId="{3B9C690A-FBCB-C240-A696-E27EB18B4422}" type="presOf" srcId="{CB7AE781-5964-47A9-B3C3-F33C8C3CE629}" destId="{E1C5BDC0-B8DA-8644-9C44-7A6C78ECB694}" srcOrd="0" destOrd="0" presId="urn:microsoft.com/office/officeart/2016/7/layout/RepeatingBendingProcessNew"/>
    <dgm:cxn modelId="{A12A2813-0285-0346-89CB-0E8B5304B76E}" type="presOf" srcId="{D4C7C67C-D343-4474-BF7E-42552CDCC428}" destId="{33B29854-25F5-A248-8BCE-1DCDE089EFD1}" srcOrd="0" destOrd="0" presId="urn:microsoft.com/office/officeart/2016/7/layout/RepeatingBendingProcessNew"/>
    <dgm:cxn modelId="{B0951414-A069-9742-90D6-FC544A1C3296}" type="presOf" srcId="{6495B92D-781C-471F-ADB0-60740160485C}" destId="{526A93CB-B361-5146-BB28-C8ACECC4D3F1}" srcOrd="0" destOrd="0" presId="urn:microsoft.com/office/officeart/2016/7/layout/RepeatingBendingProcessNew"/>
    <dgm:cxn modelId="{9A67F71E-8D28-B74F-847C-5F217FF45EA3}" type="presOf" srcId="{6FCA07C5-1C98-4507-969B-7D3BA244B30B}" destId="{E4160A81-0EC5-004F-A0AF-658E7D25199F}" srcOrd="0" destOrd="0" presId="urn:microsoft.com/office/officeart/2016/7/layout/RepeatingBendingProcessNew"/>
    <dgm:cxn modelId="{DFB7FC4F-96B6-F04D-8BFC-2AD7061F3954}" type="presOf" srcId="{B55C6B12-510F-4307-8354-A2DF65998DBC}" destId="{BA523851-245A-0846-84FF-8A9D8D5F4C6A}" srcOrd="0" destOrd="0" presId="urn:microsoft.com/office/officeart/2016/7/layout/RepeatingBendingProcessNew"/>
    <dgm:cxn modelId="{B6EFB47A-84B1-F74D-8AB3-BB93C5EAE7FD}" type="presOf" srcId="{9151D711-23B2-4AAB-8E94-A0A764AB59CC}" destId="{BA523851-245A-0846-84FF-8A9D8D5F4C6A}" srcOrd="0" destOrd="2" presId="urn:microsoft.com/office/officeart/2016/7/layout/RepeatingBendingProcessNew"/>
    <dgm:cxn modelId="{BADAB27B-A3F0-4BE7-93EB-297B3F801E2E}" srcId="{B55C6B12-510F-4307-8354-A2DF65998DBC}" destId="{ECACF405-8AAE-4D26-9169-9685CADF7C0E}" srcOrd="0" destOrd="0" parTransId="{A2CAD59E-E3D5-4205-BFAF-A1FFD8AD505A}" sibTransId="{8CE5B512-27B0-4934-A3A7-0A8EB85B619B}"/>
    <dgm:cxn modelId="{1EDBE57C-73AA-4CCE-A5B2-00A83A1C4258}" srcId="{CB7AE781-5964-47A9-B3C3-F33C8C3CE629}" destId="{D4C7C67C-D343-4474-BF7E-42552CDCC428}" srcOrd="2" destOrd="0" parTransId="{4B6100F2-F12E-4D87-B9F7-F6AD512C60EB}" sibTransId="{6FCA07C5-1C98-4507-969B-7D3BA244B30B}"/>
    <dgm:cxn modelId="{95840E96-CD08-4AF2-BDE6-E7055C8FFDB9}" srcId="{CB7AE781-5964-47A9-B3C3-F33C8C3CE629}" destId="{7973BFDC-9D6B-4B58-B938-0F8EBEE12EAC}" srcOrd="0" destOrd="0" parTransId="{A95AA78A-C442-42B0-9D6B-3380CE18C76D}" sibTransId="{6495B92D-781C-471F-ADB0-60740160485C}"/>
    <dgm:cxn modelId="{91176896-4541-8441-AE3A-C3AA9E98EB7C}" type="presOf" srcId="{FDB20A7C-DD53-4843-A738-B5FB7BAB0C2B}" destId="{7024E41F-F3D0-954E-A14E-1BDCDB1AA5DB}" srcOrd="1" destOrd="0" presId="urn:microsoft.com/office/officeart/2016/7/layout/RepeatingBendingProcessNew"/>
    <dgm:cxn modelId="{4C66ED9C-E10A-44A6-BCCA-7A7EE6EB09B0}" srcId="{CB7AE781-5964-47A9-B3C3-F33C8C3CE629}" destId="{B55C6B12-510F-4307-8354-A2DF65998DBC}" srcOrd="1" destOrd="0" parTransId="{03055B17-507B-415E-B9F2-B665A154A6B4}" sibTransId="{FDB20A7C-DD53-4843-A738-B5FB7BAB0C2B}"/>
    <dgm:cxn modelId="{7BE30BA9-2018-45BC-939C-677C617DA174}" srcId="{B55C6B12-510F-4307-8354-A2DF65998DBC}" destId="{AB470DAF-B75D-4C97-A67A-A53FAD959355}" srcOrd="2" destOrd="0" parTransId="{6BC75363-4294-408A-862D-CAD6E1FC16AF}" sibTransId="{771471BA-F279-4D73-BDE3-8734A7B84368}"/>
    <dgm:cxn modelId="{EA438DAD-79A7-1447-84C3-C6CE6C25B3E2}" type="presOf" srcId="{2E3AA44A-9451-4AD2-B4F8-155B7192C7D4}" destId="{C23D292E-56FF-9144-A947-71C572740C9C}" srcOrd="0" destOrd="0" presId="urn:microsoft.com/office/officeart/2016/7/layout/RepeatingBendingProcessNew"/>
    <dgm:cxn modelId="{078CDDAD-1AF4-524E-9640-ABB36E04B4F6}" type="presOf" srcId="{ECACF405-8AAE-4D26-9169-9685CADF7C0E}" destId="{BA523851-245A-0846-84FF-8A9D8D5F4C6A}" srcOrd="0" destOrd="1" presId="urn:microsoft.com/office/officeart/2016/7/layout/RepeatingBendingProcessNew"/>
    <dgm:cxn modelId="{77CF4ACA-389D-4A3C-823E-1A7B23FEB782}" srcId="{CB7AE781-5964-47A9-B3C3-F33C8C3CE629}" destId="{2E3AA44A-9451-4AD2-B4F8-155B7192C7D4}" srcOrd="3" destOrd="0" parTransId="{DA82C303-A1AB-4E0C-A925-301767E755CE}" sibTransId="{BFEB9929-F26C-4E94-8EB9-00561D485F3B}"/>
    <dgm:cxn modelId="{3EDF1ECE-1965-7D49-A949-A7303A323400}" type="presOf" srcId="{FDB20A7C-DD53-4843-A738-B5FB7BAB0C2B}" destId="{022F09E0-A962-584E-BF6B-136024B9F4F3}" srcOrd="0" destOrd="0" presId="urn:microsoft.com/office/officeart/2016/7/layout/RepeatingBendingProcessNew"/>
    <dgm:cxn modelId="{9F783CCF-BA9F-B14D-8016-84589D6BA7FB}" type="presOf" srcId="{6FCA07C5-1C98-4507-969B-7D3BA244B30B}" destId="{5AB9B513-3EA6-4547-8337-3B37AEC349E2}" srcOrd="1" destOrd="0" presId="urn:microsoft.com/office/officeart/2016/7/layout/RepeatingBendingProcessNew"/>
    <dgm:cxn modelId="{484340D5-1D46-0143-889B-6E77815F48B2}" type="presOf" srcId="{6495B92D-781C-471F-ADB0-60740160485C}" destId="{46CD5FCA-CB3F-5042-958B-C6A5C2071DAC}" srcOrd="1" destOrd="0" presId="urn:microsoft.com/office/officeart/2016/7/layout/RepeatingBendingProcessNew"/>
    <dgm:cxn modelId="{15FD8BDC-C277-4438-8D26-622F8D039C9D}" srcId="{B55C6B12-510F-4307-8354-A2DF65998DBC}" destId="{9151D711-23B2-4AAB-8E94-A0A764AB59CC}" srcOrd="1" destOrd="0" parTransId="{85A737AB-4FF5-4D3B-B5B2-F68045C07BEF}" sibTransId="{2477CBE0-6F0E-4292-9095-7D24E31C77B6}"/>
    <dgm:cxn modelId="{D6FCBEE3-3253-274D-B033-C532757DA57F}" type="presOf" srcId="{AB470DAF-B75D-4C97-A67A-A53FAD959355}" destId="{BA523851-245A-0846-84FF-8A9D8D5F4C6A}" srcOrd="0" destOrd="3" presId="urn:microsoft.com/office/officeart/2016/7/layout/RepeatingBendingProcessNew"/>
    <dgm:cxn modelId="{0DE433EF-6BDB-3141-BA89-C0A65B06A96D}" type="presOf" srcId="{7973BFDC-9D6B-4B58-B938-0F8EBEE12EAC}" destId="{B7268FB2-09F3-0848-A6A4-F0C662464CBF}" srcOrd="0" destOrd="0" presId="urn:microsoft.com/office/officeart/2016/7/layout/RepeatingBendingProcessNew"/>
    <dgm:cxn modelId="{007035A7-833F-F14F-BDC8-B1E9D55C30C9}" type="presParOf" srcId="{E1C5BDC0-B8DA-8644-9C44-7A6C78ECB694}" destId="{B7268FB2-09F3-0848-A6A4-F0C662464CBF}" srcOrd="0" destOrd="0" presId="urn:microsoft.com/office/officeart/2016/7/layout/RepeatingBendingProcessNew"/>
    <dgm:cxn modelId="{A2254E16-C545-6D4A-8443-8DD939436A15}" type="presParOf" srcId="{E1C5BDC0-B8DA-8644-9C44-7A6C78ECB694}" destId="{526A93CB-B361-5146-BB28-C8ACECC4D3F1}" srcOrd="1" destOrd="0" presId="urn:microsoft.com/office/officeart/2016/7/layout/RepeatingBendingProcessNew"/>
    <dgm:cxn modelId="{9E0C7D0C-EC08-9F47-8FB1-6375F39BBC53}" type="presParOf" srcId="{526A93CB-B361-5146-BB28-C8ACECC4D3F1}" destId="{46CD5FCA-CB3F-5042-958B-C6A5C2071DAC}" srcOrd="0" destOrd="0" presId="urn:microsoft.com/office/officeart/2016/7/layout/RepeatingBendingProcessNew"/>
    <dgm:cxn modelId="{B0F7FE4C-B60E-C54C-A081-BDD3B6F1F88A}" type="presParOf" srcId="{E1C5BDC0-B8DA-8644-9C44-7A6C78ECB694}" destId="{BA523851-245A-0846-84FF-8A9D8D5F4C6A}" srcOrd="2" destOrd="0" presId="urn:microsoft.com/office/officeart/2016/7/layout/RepeatingBendingProcessNew"/>
    <dgm:cxn modelId="{D05E6058-7527-9445-B1B5-08832B95C976}" type="presParOf" srcId="{E1C5BDC0-B8DA-8644-9C44-7A6C78ECB694}" destId="{022F09E0-A962-584E-BF6B-136024B9F4F3}" srcOrd="3" destOrd="0" presId="urn:microsoft.com/office/officeart/2016/7/layout/RepeatingBendingProcessNew"/>
    <dgm:cxn modelId="{BB78F75B-3AED-FE40-8309-70DE6EB3F697}" type="presParOf" srcId="{022F09E0-A962-584E-BF6B-136024B9F4F3}" destId="{7024E41F-F3D0-954E-A14E-1BDCDB1AA5DB}" srcOrd="0" destOrd="0" presId="urn:microsoft.com/office/officeart/2016/7/layout/RepeatingBendingProcessNew"/>
    <dgm:cxn modelId="{E6762174-1395-D44A-A095-606063E3044A}" type="presParOf" srcId="{E1C5BDC0-B8DA-8644-9C44-7A6C78ECB694}" destId="{33B29854-25F5-A248-8BCE-1DCDE089EFD1}" srcOrd="4" destOrd="0" presId="urn:microsoft.com/office/officeart/2016/7/layout/RepeatingBendingProcessNew"/>
    <dgm:cxn modelId="{DFB4D854-A84E-FA48-8ACF-87304E79764A}" type="presParOf" srcId="{E1C5BDC0-B8DA-8644-9C44-7A6C78ECB694}" destId="{E4160A81-0EC5-004F-A0AF-658E7D25199F}" srcOrd="5" destOrd="0" presId="urn:microsoft.com/office/officeart/2016/7/layout/RepeatingBendingProcessNew"/>
    <dgm:cxn modelId="{2E053EC6-BD82-724B-9A29-3F4254200437}" type="presParOf" srcId="{E4160A81-0EC5-004F-A0AF-658E7D25199F}" destId="{5AB9B513-3EA6-4547-8337-3B37AEC349E2}" srcOrd="0" destOrd="0" presId="urn:microsoft.com/office/officeart/2016/7/layout/RepeatingBendingProcessNew"/>
    <dgm:cxn modelId="{1D4AEF76-76DF-5149-AAF5-1B34AFF38650}" type="presParOf" srcId="{E1C5BDC0-B8DA-8644-9C44-7A6C78ECB694}" destId="{C23D292E-56FF-9144-A947-71C572740C9C}" srcOrd="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D4D613E-5D0D-4891-BAB8-75217519E9BB}" type="doc">
      <dgm:prSet loTypeId="urn:microsoft.com/office/officeart/2005/8/layout/vProcess5" loCatId="process" qsTypeId="urn:microsoft.com/office/officeart/2005/8/quickstyle/simple5" qsCatId="simple" csTypeId="urn:microsoft.com/office/officeart/2005/8/colors/colorful2" csCatId="colorful"/>
      <dgm:spPr/>
      <dgm:t>
        <a:bodyPr/>
        <a:lstStyle/>
        <a:p>
          <a:endParaRPr lang="en-US"/>
        </a:p>
      </dgm:t>
    </dgm:pt>
    <dgm:pt modelId="{1DFB49F1-93E9-41ED-B906-695958878777}">
      <dgm:prSet/>
      <dgm:spPr/>
      <dgm:t>
        <a:bodyPr/>
        <a:lstStyle/>
        <a:p>
          <a:r>
            <a:rPr lang="en-GB"/>
            <a:t>Enactive </a:t>
          </a:r>
          <a:endParaRPr lang="en-US"/>
        </a:p>
      </dgm:t>
    </dgm:pt>
    <dgm:pt modelId="{917272EF-6695-4019-98B4-38B0E85047C0}" type="parTrans" cxnId="{329DE000-7882-4077-9B57-99CD54C8C635}">
      <dgm:prSet/>
      <dgm:spPr/>
      <dgm:t>
        <a:bodyPr/>
        <a:lstStyle/>
        <a:p>
          <a:endParaRPr lang="en-US"/>
        </a:p>
      </dgm:t>
    </dgm:pt>
    <dgm:pt modelId="{4BB2B9A4-677E-4AFA-9223-015091938E73}" type="sibTrans" cxnId="{329DE000-7882-4077-9B57-99CD54C8C635}">
      <dgm:prSet/>
      <dgm:spPr/>
      <dgm:t>
        <a:bodyPr/>
        <a:lstStyle/>
        <a:p>
          <a:endParaRPr lang="en-US"/>
        </a:p>
      </dgm:t>
    </dgm:pt>
    <dgm:pt modelId="{1AF60F9C-BA0D-4E9E-9DDE-20B64DDBC63B}">
      <dgm:prSet/>
      <dgm:spPr/>
      <dgm:t>
        <a:bodyPr/>
        <a:lstStyle/>
        <a:p>
          <a:r>
            <a:rPr lang="en-GB"/>
            <a:t>This representation segment focuses on the encoding and storage of information. This basically means that there is manipulation of objects without any internal representation of the objects. </a:t>
          </a:r>
          <a:endParaRPr lang="en-US"/>
        </a:p>
      </dgm:t>
    </dgm:pt>
    <dgm:pt modelId="{3C0D2F62-A49D-4796-BEBD-0FAEAC39247A}" type="parTrans" cxnId="{49BD472F-8FDD-42EB-AAFB-8914F69A8663}">
      <dgm:prSet/>
      <dgm:spPr/>
      <dgm:t>
        <a:bodyPr/>
        <a:lstStyle/>
        <a:p>
          <a:endParaRPr lang="en-US"/>
        </a:p>
      </dgm:t>
    </dgm:pt>
    <dgm:pt modelId="{3B266DB2-7499-4A64-BE80-DBFF83759059}" type="sibTrans" cxnId="{49BD472F-8FDD-42EB-AAFB-8914F69A8663}">
      <dgm:prSet/>
      <dgm:spPr/>
      <dgm:t>
        <a:bodyPr/>
        <a:lstStyle/>
        <a:p>
          <a:endParaRPr lang="en-US"/>
        </a:p>
      </dgm:t>
    </dgm:pt>
    <dgm:pt modelId="{4ACA1CFE-002C-4A15-890F-FFAEF3B82961}">
      <dgm:prSet/>
      <dgm:spPr/>
      <dgm:t>
        <a:bodyPr/>
        <a:lstStyle/>
        <a:p>
          <a:r>
            <a:rPr lang="en-GB"/>
            <a:t>An example of this is when a baby shakes a rattle and hears a noise: the baby has deliberately manipulated the rattle to produce a sound as the outcome. </a:t>
          </a:r>
          <a:endParaRPr lang="en-US"/>
        </a:p>
      </dgm:t>
    </dgm:pt>
    <dgm:pt modelId="{C1AD4FEF-D48F-4E86-A6B6-829F9C164E68}" type="parTrans" cxnId="{E58A1346-88D5-48F0-9759-841997082298}">
      <dgm:prSet/>
      <dgm:spPr/>
      <dgm:t>
        <a:bodyPr/>
        <a:lstStyle/>
        <a:p>
          <a:endParaRPr lang="en-US"/>
        </a:p>
      </dgm:t>
    </dgm:pt>
    <dgm:pt modelId="{B9AAC4E8-3978-437C-84B3-05225A7C950C}" type="sibTrans" cxnId="{E58A1346-88D5-48F0-9759-841997082298}">
      <dgm:prSet/>
      <dgm:spPr/>
      <dgm:t>
        <a:bodyPr/>
        <a:lstStyle/>
        <a:p>
          <a:endParaRPr lang="en-US"/>
        </a:p>
      </dgm:t>
    </dgm:pt>
    <dgm:pt modelId="{631A306E-4914-4230-A934-116A8F3CBB99}">
      <dgm:prSet/>
      <dgm:spPr/>
      <dgm:t>
        <a:bodyPr/>
        <a:lstStyle/>
        <a:p>
          <a:r>
            <a:rPr lang="en-GB"/>
            <a:t>When doing this further down the line, the baby may shake its hand and expect a rattle. However, the baby does not have the capability to understand that he does not have an internal representation of the rattle, thus resulting in not knowing that you need the rattle to make the sound. </a:t>
          </a:r>
          <a:endParaRPr lang="en-US"/>
        </a:p>
      </dgm:t>
    </dgm:pt>
    <dgm:pt modelId="{718D09B3-1ED7-4F78-8189-F54E50A7B18D}" type="parTrans" cxnId="{1BE3DB41-A267-48BF-B2E0-2BC072A29ECF}">
      <dgm:prSet/>
      <dgm:spPr/>
      <dgm:t>
        <a:bodyPr/>
        <a:lstStyle/>
        <a:p>
          <a:endParaRPr lang="en-US"/>
        </a:p>
      </dgm:t>
    </dgm:pt>
    <dgm:pt modelId="{6BE70C59-4CF7-4867-B075-B5E118EF81FA}" type="sibTrans" cxnId="{1BE3DB41-A267-48BF-B2E0-2BC072A29ECF}">
      <dgm:prSet/>
      <dgm:spPr/>
      <dgm:t>
        <a:bodyPr/>
        <a:lstStyle/>
        <a:p>
          <a:endParaRPr lang="en-US"/>
        </a:p>
      </dgm:t>
    </dgm:pt>
    <dgm:pt modelId="{C2F5350D-5713-4D47-90B5-CC22AF9A5EB7}" type="pres">
      <dgm:prSet presAssocID="{CD4D613E-5D0D-4891-BAB8-75217519E9BB}" presName="outerComposite" presStyleCnt="0">
        <dgm:presLayoutVars>
          <dgm:chMax val="5"/>
          <dgm:dir/>
          <dgm:resizeHandles val="exact"/>
        </dgm:presLayoutVars>
      </dgm:prSet>
      <dgm:spPr/>
    </dgm:pt>
    <dgm:pt modelId="{65CC00FB-F2E8-1049-B48D-D9E886ECE457}" type="pres">
      <dgm:prSet presAssocID="{CD4D613E-5D0D-4891-BAB8-75217519E9BB}" presName="dummyMaxCanvas" presStyleCnt="0">
        <dgm:presLayoutVars/>
      </dgm:prSet>
      <dgm:spPr/>
    </dgm:pt>
    <dgm:pt modelId="{5284017A-FBB5-C54B-8106-D212A7BD4C90}" type="pres">
      <dgm:prSet presAssocID="{CD4D613E-5D0D-4891-BAB8-75217519E9BB}" presName="FourNodes_1" presStyleLbl="node1" presStyleIdx="0" presStyleCnt="4">
        <dgm:presLayoutVars>
          <dgm:bulletEnabled val="1"/>
        </dgm:presLayoutVars>
      </dgm:prSet>
      <dgm:spPr/>
    </dgm:pt>
    <dgm:pt modelId="{C4D2CD53-9F1F-034F-A984-237A07331669}" type="pres">
      <dgm:prSet presAssocID="{CD4D613E-5D0D-4891-BAB8-75217519E9BB}" presName="FourNodes_2" presStyleLbl="node1" presStyleIdx="1" presStyleCnt="4">
        <dgm:presLayoutVars>
          <dgm:bulletEnabled val="1"/>
        </dgm:presLayoutVars>
      </dgm:prSet>
      <dgm:spPr/>
    </dgm:pt>
    <dgm:pt modelId="{A43D5E9D-1BFC-B249-AE58-B611870116F4}" type="pres">
      <dgm:prSet presAssocID="{CD4D613E-5D0D-4891-BAB8-75217519E9BB}" presName="FourNodes_3" presStyleLbl="node1" presStyleIdx="2" presStyleCnt="4">
        <dgm:presLayoutVars>
          <dgm:bulletEnabled val="1"/>
        </dgm:presLayoutVars>
      </dgm:prSet>
      <dgm:spPr/>
    </dgm:pt>
    <dgm:pt modelId="{5A18E086-9FBF-EE4E-9FFE-2000AF03A913}" type="pres">
      <dgm:prSet presAssocID="{CD4D613E-5D0D-4891-BAB8-75217519E9BB}" presName="FourNodes_4" presStyleLbl="node1" presStyleIdx="3" presStyleCnt="4">
        <dgm:presLayoutVars>
          <dgm:bulletEnabled val="1"/>
        </dgm:presLayoutVars>
      </dgm:prSet>
      <dgm:spPr/>
    </dgm:pt>
    <dgm:pt modelId="{E7617AF5-5418-4948-B1B9-8C297E6D9293}" type="pres">
      <dgm:prSet presAssocID="{CD4D613E-5D0D-4891-BAB8-75217519E9BB}" presName="FourConn_1-2" presStyleLbl="fgAccFollowNode1" presStyleIdx="0" presStyleCnt="3">
        <dgm:presLayoutVars>
          <dgm:bulletEnabled val="1"/>
        </dgm:presLayoutVars>
      </dgm:prSet>
      <dgm:spPr/>
    </dgm:pt>
    <dgm:pt modelId="{9706AF20-57DA-8F46-8C24-F7283410AE33}" type="pres">
      <dgm:prSet presAssocID="{CD4D613E-5D0D-4891-BAB8-75217519E9BB}" presName="FourConn_2-3" presStyleLbl="fgAccFollowNode1" presStyleIdx="1" presStyleCnt="3">
        <dgm:presLayoutVars>
          <dgm:bulletEnabled val="1"/>
        </dgm:presLayoutVars>
      </dgm:prSet>
      <dgm:spPr/>
    </dgm:pt>
    <dgm:pt modelId="{5A134972-382F-054D-9105-AA993E4FECB9}" type="pres">
      <dgm:prSet presAssocID="{CD4D613E-5D0D-4891-BAB8-75217519E9BB}" presName="FourConn_3-4" presStyleLbl="fgAccFollowNode1" presStyleIdx="2" presStyleCnt="3">
        <dgm:presLayoutVars>
          <dgm:bulletEnabled val="1"/>
        </dgm:presLayoutVars>
      </dgm:prSet>
      <dgm:spPr/>
    </dgm:pt>
    <dgm:pt modelId="{0F79EA8C-5FE7-4345-B3F1-B95FD0594F74}" type="pres">
      <dgm:prSet presAssocID="{CD4D613E-5D0D-4891-BAB8-75217519E9BB}" presName="FourNodes_1_text" presStyleLbl="node1" presStyleIdx="3" presStyleCnt="4">
        <dgm:presLayoutVars>
          <dgm:bulletEnabled val="1"/>
        </dgm:presLayoutVars>
      </dgm:prSet>
      <dgm:spPr/>
    </dgm:pt>
    <dgm:pt modelId="{BFE538CC-50AC-094E-8C52-DAAC9C2F8446}" type="pres">
      <dgm:prSet presAssocID="{CD4D613E-5D0D-4891-BAB8-75217519E9BB}" presName="FourNodes_2_text" presStyleLbl="node1" presStyleIdx="3" presStyleCnt="4">
        <dgm:presLayoutVars>
          <dgm:bulletEnabled val="1"/>
        </dgm:presLayoutVars>
      </dgm:prSet>
      <dgm:spPr/>
    </dgm:pt>
    <dgm:pt modelId="{808FA09C-C453-2248-AE9E-33AE23AFAA52}" type="pres">
      <dgm:prSet presAssocID="{CD4D613E-5D0D-4891-BAB8-75217519E9BB}" presName="FourNodes_3_text" presStyleLbl="node1" presStyleIdx="3" presStyleCnt="4">
        <dgm:presLayoutVars>
          <dgm:bulletEnabled val="1"/>
        </dgm:presLayoutVars>
      </dgm:prSet>
      <dgm:spPr/>
    </dgm:pt>
    <dgm:pt modelId="{39CCCAB2-CE78-9245-B0A0-C5A65886D457}" type="pres">
      <dgm:prSet presAssocID="{CD4D613E-5D0D-4891-BAB8-75217519E9BB}" presName="FourNodes_4_text" presStyleLbl="node1" presStyleIdx="3" presStyleCnt="4">
        <dgm:presLayoutVars>
          <dgm:bulletEnabled val="1"/>
        </dgm:presLayoutVars>
      </dgm:prSet>
      <dgm:spPr/>
    </dgm:pt>
  </dgm:ptLst>
  <dgm:cxnLst>
    <dgm:cxn modelId="{329DE000-7882-4077-9B57-99CD54C8C635}" srcId="{CD4D613E-5D0D-4891-BAB8-75217519E9BB}" destId="{1DFB49F1-93E9-41ED-B906-695958878777}" srcOrd="0" destOrd="0" parTransId="{917272EF-6695-4019-98B4-38B0E85047C0}" sibTransId="{4BB2B9A4-677E-4AFA-9223-015091938E73}"/>
    <dgm:cxn modelId="{DAC2E509-69FD-4548-B3F1-5EAAC3DC8F43}" type="presOf" srcId="{1DFB49F1-93E9-41ED-B906-695958878777}" destId="{0F79EA8C-5FE7-4345-B3F1-B95FD0594F74}" srcOrd="1" destOrd="0" presId="urn:microsoft.com/office/officeart/2005/8/layout/vProcess5"/>
    <dgm:cxn modelId="{18A5B61B-031D-8745-924B-7CA5DB14E216}" type="presOf" srcId="{1AF60F9C-BA0D-4E9E-9DDE-20B64DDBC63B}" destId="{C4D2CD53-9F1F-034F-A984-237A07331669}" srcOrd="0" destOrd="0" presId="urn:microsoft.com/office/officeart/2005/8/layout/vProcess5"/>
    <dgm:cxn modelId="{49BD472F-8FDD-42EB-AAFB-8914F69A8663}" srcId="{CD4D613E-5D0D-4891-BAB8-75217519E9BB}" destId="{1AF60F9C-BA0D-4E9E-9DDE-20B64DDBC63B}" srcOrd="1" destOrd="0" parTransId="{3C0D2F62-A49D-4796-BEBD-0FAEAC39247A}" sibTransId="{3B266DB2-7499-4A64-BE80-DBFF83759059}"/>
    <dgm:cxn modelId="{700E5441-A0AA-2F40-8328-58DB8321F760}" type="presOf" srcId="{4ACA1CFE-002C-4A15-890F-FFAEF3B82961}" destId="{808FA09C-C453-2248-AE9E-33AE23AFAA52}" srcOrd="1" destOrd="0" presId="urn:microsoft.com/office/officeart/2005/8/layout/vProcess5"/>
    <dgm:cxn modelId="{1BE3DB41-A267-48BF-B2E0-2BC072A29ECF}" srcId="{CD4D613E-5D0D-4891-BAB8-75217519E9BB}" destId="{631A306E-4914-4230-A934-116A8F3CBB99}" srcOrd="3" destOrd="0" parTransId="{718D09B3-1ED7-4F78-8189-F54E50A7B18D}" sibTransId="{6BE70C59-4CF7-4867-B075-B5E118EF81FA}"/>
    <dgm:cxn modelId="{E58A1346-88D5-48F0-9759-841997082298}" srcId="{CD4D613E-5D0D-4891-BAB8-75217519E9BB}" destId="{4ACA1CFE-002C-4A15-890F-FFAEF3B82961}" srcOrd="2" destOrd="0" parTransId="{C1AD4FEF-D48F-4E86-A6B6-829F9C164E68}" sibTransId="{B9AAC4E8-3978-437C-84B3-05225A7C950C}"/>
    <dgm:cxn modelId="{844D4171-9839-4C45-810E-13029E88B3A5}" type="presOf" srcId="{3B266DB2-7499-4A64-BE80-DBFF83759059}" destId="{9706AF20-57DA-8F46-8C24-F7283410AE33}" srcOrd="0" destOrd="0" presId="urn:microsoft.com/office/officeart/2005/8/layout/vProcess5"/>
    <dgm:cxn modelId="{79E4A698-315D-3948-8D0A-81186D061643}" type="presOf" srcId="{B9AAC4E8-3978-437C-84B3-05225A7C950C}" destId="{5A134972-382F-054D-9105-AA993E4FECB9}" srcOrd="0" destOrd="0" presId="urn:microsoft.com/office/officeart/2005/8/layout/vProcess5"/>
    <dgm:cxn modelId="{98A82EA9-36E8-6642-9695-09BE0795E5C0}" type="presOf" srcId="{1DFB49F1-93E9-41ED-B906-695958878777}" destId="{5284017A-FBB5-C54B-8106-D212A7BD4C90}" srcOrd="0" destOrd="0" presId="urn:microsoft.com/office/officeart/2005/8/layout/vProcess5"/>
    <dgm:cxn modelId="{31E84ABD-DEDC-4F44-A330-03CC569E0A90}" type="presOf" srcId="{631A306E-4914-4230-A934-116A8F3CBB99}" destId="{39CCCAB2-CE78-9245-B0A0-C5A65886D457}" srcOrd="1" destOrd="0" presId="urn:microsoft.com/office/officeart/2005/8/layout/vProcess5"/>
    <dgm:cxn modelId="{317FD1CD-7DBE-474A-B299-757C8781126E}" type="presOf" srcId="{4ACA1CFE-002C-4A15-890F-FFAEF3B82961}" destId="{A43D5E9D-1BFC-B249-AE58-B611870116F4}" srcOrd="0" destOrd="0" presId="urn:microsoft.com/office/officeart/2005/8/layout/vProcess5"/>
    <dgm:cxn modelId="{497996D9-2368-B24F-850E-2BD62F1F4B25}" type="presOf" srcId="{CD4D613E-5D0D-4891-BAB8-75217519E9BB}" destId="{C2F5350D-5713-4D47-90B5-CC22AF9A5EB7}" srcOrd="0" destOrd="0" presId="urn:microsoft.com/office/officeart/2005/8/layout/vProcess5"/>
    <dgm:cxn modelId="{322584F5-879A-924F-8AAF-D4DE5E39DA75}" type="presOf" srcId="{4BB2B9A4-677E-4AFA-9223-015091938E73}" destId="{E7617AF5-5418-4948-B1B9-8C297E6D9293}" srcOrd="0" destOrd="0" presId="urn:microsoft.com/office/officeart/2005/8/layout/vProcess5"/>
    <dgm:cxn modelId="{B2A434F7-C63E-994E-ADF4-3662907D0D27}" type="presOf" srcId="{631A306E-4914-4230-A934-116A8F3CBB99}" destId="{5A18E086-9FBF-EE4E-9FFE-2000AF03A913}" srcOrd="0" destOrd="0" presId="urn:microsoft.com/office/officeart/2005/8/layout/vProcess5"/>
    <dgm:cxn modelId="{712E54FE-A922-7641-B2A0-2F6BD60ED4F7}" type="presOf" srcId="{1AF60F9C-BA0D-4E9E-9DDE-20B64DDBC63B}" destId="{BFE538CC-50AC-094E-8C52-DAAC9C2F8446}" srcOrd="1" destOrd="0" presId="urn:microsoft.com/office/officeart/2005/8/layout/vProcess5"/>
    <dgm:cxn modelId="{1214345D-84BB-4F46-B6B9-63C68DF164B2}" type="presParOf" srcId="{C2F5350D-5713-4D47-90B5-CC22AF9A5EB7}" destId="{65CC00FB-F2E8-1049-B48D-D9E886ECE457}" srcOrd="0" destOrd="0" presId="urn:microsoft.com/office/officeart/2005/8/layout/vProcess5"/>
    <dgm:cxn modelId="{C59C8EAF-6599-A243-AD44-F370F290BFE4}" type="presParOf" srcId="{C2F5350D-5713-4D47-90B5-CC22AF9A5EB7}" destId="{5284017A-FBB5-C54B-8106-D212A7BD4C90}" srcOrd="1" destOrd="0" presId="urn:microsoft.com/office/officeart/2005/8/layout/vProcess5"/>
    <dgm:cxn modelId="{A5142FA9-8FC2-4B4A-999C-0EEFC967E43D}" type="presParOf" srcId="{C2F5350D-5713-4D47-90B5-CC22AF9A5EB7}" destId="{C4D2CD53-9F1F-034F-A984-237A07331669}" srcOrd="2" destOrd="0" presId="urn:microsoft.com/office/officeart/2005/8/layout/vProcess5"/>
    <dgm:cxn modelId="{57244520-43F9-8046-940C-B61DDB9FB295}" type="presParOf" srcId="{C2F5350D-5713-4D47-90B5-CC22AF9A5EB7}" destId="{A43D5E9D-1BFC-B249-AE58-B611870116F4}" srcOrd="3" destOrd="0" presId="urn:microsoft.com/office/officeart/2005/8/layout/vProcess5"/>
    <dgm:cxn modelId="{F4EACDFF-66EB-5345-8AF2-92BBDE0ABC54}" type="presParOf" srcId="{C2F5350D-5713-4D47-90B5-CC22AF9A5EB7}" destId="{5A18E086-9FBF-EE4E-9FFE-2000AF03A913}" srcOrd="4" destOrd="0" presId="urn:microsoft.com/office/officeart/2005/8/layout/vProcess5"/>
    <dgm:cxn modelId="{D7449FA2-A3EF-E644-8694-75C9610626D6}" type="presParOf" srcId="{C2F5350D-5713-4D47-90B5-CC22AF9A5EB7}" destId="{E7617AF5-5418-4948-B1B9-8C297E6D9293}" srcOrd="5" destOrd="0" presId="urn:microsoft.com/office/officeart/2005/8/layout/vProcess5"/>
    <dgm:cxn modelId="{CAB860DC-3ED1-764C-BCE6-3D71D043584B}" type="presParOf" srcId="{C2F5350D-5713-4D47-90B5-CC22AF9A5EB7}" destId="{9706AF20-57DA-8F46-8C24-F7283410AE33}" srcOrd="6" destOrd="0" presId="urn:microsoft.com/office/officeart/2005/8/layout/vProcess5"/>
    <dgm:cxn modelId="{6AFD0C73-3E3E-7549-8FA4-054DA53125FB}" type="presParOf" srcId="{C2F5350D-5713-4D47-90B5-CC22AF9A5EB7}" destId="{5A134972-382F-054D-9105-AA993E4FECB9}" srcOrd="7" destOrd="0" presId="urn:microsoft.com/office/officeart/2005/8/layout/vProcess5"/>
    <dgm:cxn modelId="{B727A498-A8D4-F941-AA6F-9E838AAE3B1E}" type="presParOf" srcId="{C2F5350D-5713-4D47-90B5-CC22AF9A5EB7}" destId="{0F79EA8C-5FE7-4345-B3F1-B95FD0594F74}" srcOrd="8" destOrd="0" presId="urn:microsoft.com/office/officeart/2005/8/layout/vProcess5"/>
    <dgm:cxn modelId="{30334566-DCEB-F94B-B1A3-1C98F51660F9}" type="presParOf" srcId="{C2F5350D-5713-4D47-90B5-CC22AF9A5EB7}" destId="{BFE538CC-50AC-094E-8C52-DAAC9C2F8446}" srcOrd="9" destOrd="0" presId="urn:microsoft.com/office/officeart/2005/8/layout/vProcess5"/>
    <dgm:cxn modelId="{EEAE4B93-3897-B14D-B80E-968BE448932E}" type="presParOf" srcId="{C2F5350D-5713-4D47-90B5-CC22AF9A5EB7}" destId="{808FA09C-C453-2248-AE9E-33AE23AFAA52}" srcOrd="10" destOrd="0" presId="urn:microsoft.com/office/officeart/2005/8/layout/vProcess5"/>
    <dgm:cxn modelId="{61E3FEB6-5AAA-CF47-8462-1CFAEC0D4108}" type="presParOf" srcId="{C2F5350D-5713-4D47-90B5-CC22AF9A5EB7}" destId="{39CCCAB2-CE78-9245-B0A0-C5A65886D457}"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EAB556A-9CA4-4EB5-98AC-F6DB5C38AC21}" type="doc">
      <dgm:prSet loTypeId="urn:microsoft.com/office/officeart/2005/8/layout/vProcess5" loCatId="process" qsTypeId="urn:microsoft.com/office/officeart/2005/8/quickstyle/simple5" qsCatId="simple" csTypeId="urn:microsoft.com/office/officeart/2005/8/colors/colorful2" csCatId="colorful"/>
      <dgm:spPr/>
      <dgm:t>
        <a:bodyPr/>
        <a:lstStyle/>
        <a:p>
          <a:endParaRPr lang="en-US"/>
        </a:p>
      </dgm:t>
    </dgm:pt>
    <dgm:pt modelId="{3CFB44F5-4286-4BCC-AF47-1F7707EDFB1F}">
      <dgm:prSet/>
      <dgm:spPr/>
      <dgm:t>
        <a:bodyPr/>
        <a:lstStyle/>
        <a:p>
          <a:r>
            <a:rPr lang="en-GB"/>
            <a:t>Iconic </a:t>
          </a:r>
          <a:endParaRPr lang="en-US"/>
        </a:p>
      </dgm:t>
    </dgm:pt>
    <dgm:pt modelId="{B2FAA0A0-31ED-4452-9026-A6CFD752CC3E}" type="parTrans" cxnId="{899C3777-B1FA-4472-948E-FA37860CDE28}">
      <dgm:prSet/>
      <dgm:spPr/>
      <dgm:t>
        <a:bodyPr/>
        <a:lstStyle/>
        <a:p>
          <a:endParaRPr lang="en-US"/>
        </a:p>
      </dgm:t>
    </dgm:pt>
    <dgm:pt modelId="{97D7DDE4-9614-4AB8-9780-5BB7772BE459}" type="sibTrans" cxnId="{899C3777-B1FA-4472-948E-FA37860CDE28}">
      <dgm:prSet/>
      <dgm:spPr/>
      <dgm:t>
        <a:bodyPr/>
        <a:lstStyle/>
        <a:p>
          <a:endParaRPr lang="en-US"/>
        </a:p>
      </dgm:t>
    </dgm:pt>
    <dgm:pt modelId="{85A63418-7944-4823-9B26-5FF990B34B31}">
      <dgm:prSet/>
      <dgm:spPr/>
      <dgm:t>
        <a:bodyPr/>
        <a:lstStyle/>
        <a:p>
          <a:r>
            <a:rPr lang="en-GB"/>
            <a:t>This is where a child will experience this between one and six-years-old. </a:t>
          </a:r>
          <a:endParaRPr lang="en-US"/>
        </a:p>
      </dgm:t>
    </dgm:pt>
    <dgm:pt modelId="{3699F163-2E11-47CF-8BE4-4FFBB1147E0B}" type="parTrans" cxnId="{1FE0B90A-AE5C-4A92-B245-CD8800FC03FA}">
      <dgm:prSet/>
      <dgm:spPr/>
      <dgm:t>
        <a:bodyPr/>
        <a:lstStyle/>
        <a:p>
          <a:endParaRPr lang="en-US"/>
        </a:p>
      </dgm:t>
    </dgm:pt>
    <dgm:pt modelId="{26DA5F23-4890-4507-A3A0-4CDDB4C64825}" type="sibTrans" cxnId="{1FE0B90A-AE5C-4A92-B245-CD8800FC03FA}">
      <dgm:prSet/>
      <dgm:spPr/>
      <dgm:t>
        <a:bodyPr/>
        <a:lstStyle/>
        <a:p>
          <a:endParaRPr lang="en-US"/>
        </a:p>
      </dgm:t>
    </dgm:pt>
    <dgm:pt modelId="{031A635B-D684-4B63-BF21-FC6BD420F60B}">
      <dgm:prSet/>
      <dgm:spPr/>
      <dgm:t>
        <a:bodyPr/>
        <a:lstStyle/>
        <a:p>
          <a:r>
            <a:rPr lang="en-GB"/>
            <a:t>This is also where information is stored as sensory images, known as icons, and they are normally visual ones, sort of like pictures in the mind. For some people, this is conscious. However, some say they do not experience it. </a:t>
          </a:r>
          <a:endParaRPr lang="en-US"/>
        </a:p>
      </dgm:t>
    </dgm:pt>
    <dgm:pt modelId="{BB213C38-D62A-40DF-99BC-1266FEDC2CB2}" type="parTrans" cxnId="{1BD2EF93-A499-488F-B08F-E1A383F892F0}">
      <dgm:prSet/>
      <dgm:spPr/>
      <dgm:t>
        <a:bodyPr/>
        <a:lstStyle/>
        <a:p>
          <a:endParaRPr lang="en-US"/>
        </a:p>
      </dgm:t>
    </dgm:pt>
    <dgm:pt modelId="{E126CE77-DBF6-4841-B285-A54837AF1582}" type="sibTrans" cxnId="{1BD2EF93-A499-488F-B08F-E1A383F892F0}">
      <dgm:prSet/>
      <dgm:spPr/>
      <dgm:t>
        <a:bodyPr/>
        <a:lstStyle/>
        <a:p>
          <a:endParaRPr lang="en-US"/>
        </a:p>
      </dgm:t>
    </dgm:pt>
    <dgm:pt modelId="{94ABEDFE-6FDB-45BA-BB94-AFB799E14A79}">
      <dgm:prSet/>
      <dgm:spPr/>
      <dgm:t>
        <a:bodyPr/>
        <a:lstStyle/>
        <a:p>
          <a:r>
            <a:rPr lang="en-GB"/>
            <a:t>When we are studying a new subject, this is said as to why it is useful to have diagrams or images to accompany the verbal information. </a:t>
          </a:r>
          <a:endParaRPr lang="en-US"/>
        </a:p>
      </dgm:t>
    </dgm:pt>
    <dgm:pt modelId="{4F594041-AD9C-4510-B904-E4B2284F4E9C}" type="parTrans" cxnId="{FC17E3E2-78AB-4941-B43F-EA0F8265EFAB}">
      <dgm:prSet/>
      <dgm:spPr/>
      <dgm:t>
        <a:bodyPr/>
        <a:lstStyle/>
        <a:p>
          <a:endParaRPr lang="en-US"/>
        </a:p>
      </dgm:t>
    </dgm:pt>
    <dgm:pt modelId="{79719684-741D-46BA-95C4-420F7587D2C3}" type="sibTrans" cxnId="{FC17E3E2-78AB-4941-B43F-EA0F8265EFAB}">
      <dgm:prSet/>
      <dgm:spPr/>
      <dgm:t>
        <a:bodyPr/>
        <a:lstStyle/>
        <a:p>
          <a:endParaRPr lang="en-US"/>
        </a:p>
      </dgm:t>
    </dgm:pt>
    <dgm:pt modelId="{34D26897-C4D9-4905-BB6D-1D84E71D749B}">
      <dgm:prSet/>
      <dgm:spPr/>
      <dgm:t>
        <a:bodyPr/>
        <a:lstStyle/>
        <a:p>
          <a:r>
            <a:rPr lang="en-GB"/>
            <a:t>Other icons, as well as thinking are based on the use of other mental images, for example, hearing, smell or touch. </a:t>
          </a:r>
          <a:endParaRPr lang="en-US"/>
        </a:p>
      </dgm:t>
    </dgm:pt>
    <dgm:pt modelId="{D110BF22-BD15-48E6-BE3F-F1722E9C16E5}" type="parTrans" cxnId="{25A00A10-548B-43DE-ABB5-210FAAE19CD8}">
      <dgm:prSet/>
      <dgm:spPr/>
      <dgm:t>
        <a:bodyPr/>
        <a:lstStyle/>
        <a:p>
          <a:endParaRPr lang="en-US"/>
        </a:p>
      </dgm:t>
    </dgm:pt>
    <dgm:pt modelId="{C59022D6-5178-4453-A73C-6237D6496004}" type="sibTrans" cxnId="{25A00A10-548B-43DE-ABB5-210FAAE19CD8}">
      <dgm:prSet/>
      <dgm:spPr/>
      <dgm:t>
        <a:bodyPr/>
        <a:lstStyle/>
        <a:p>
          <a:endParaRPr lang="en-US"/>
        </a:p>
      </dgm:t>
    </dgm:pt>
    <dgm:pt modelId="{CB75165D-F744-744F-9933-A69037418C4F}" type="pres">
      <dgm:prSet presAssocID="{0EAB556A-9CA4-4EB5-98AC-F6DB5C38AC21}" presName="outerComposite" presStyleCnt="0">
        <dgm:presLayoutVars>
          <dgm:chMax val="5"/>
          <dgm:dir/>
          <dgm:resizeHandles val="exact"/>
        </dgm:presLayoutVars>
      </dgm:prSet>
      <dgm:spPr/>
    </dgm:pt>
    <dgm:pt modelId="{C447A2FE-58E3-C240-A43F-9F1CF1DFE6A1}" type="pres">
      <dgm:prSet presAssocID="{0EAB556A-9CA4-4EB5-98AC-F6DB5C38AC21}" presName="dummyMaxCanvas" presStyleCnt="0">
        <dgm:presLayoutVars/>
      </dgm:prSet>
      <dgm:spPr/>
    </dgm:pt>
    <dgm:pt modelId="{0B5F1AD4-5F5C-AA4F-890E-4F1403A317E5}" type="pres">
      <dgm:prSet presAssocID="{0EAB556A-9CA4-4EB5-98AC-F6DB5C38AC21}" presName="FiveNodes_1" presStyleLbl="node1" presStyleIdx="0" presStyleCnt="5">
        <dgm:presLayoutVars>
          <dgm:bulletEnabled val="1"/>
        </dgm:presLayoutVars>
      </dgm:prSet>
      <dgm:spPr/>
    </dgm:pt>
    <dgm:pt modelId="{CBFC3483-0FE9-9549-8BFC-2AEE02A5743E}" type="pres">
      <dgm:prSet presAssocID="{0EAB556A-9CA4-4EB5-98AC-F6DB5C38AC21}" presName="FiveNodes_2" presStyleLbl="node1" presStyleIdx="1" presStyleCnt="5">
        <dgm:presLayoutVars>
          <dgm:bulletEnabled val="1"/>
        </dgm:presLayoutVars>
      </dgm:prSet>
      <dgm:spPr/>
    </dgm:pt>
    <dgm:pt modelId="{68201498-CED2-F243-9389-34B7BD6ED3C5}" type="pres">
      <dgm:prSet presAssocID="{0EAB556A-9CA4-4EB5-98AC-F6DB5C38AC21}" presName="FiveNodes_3" presStyleLbl="node1" presStyleIdx="2" presStyleCnt="5">
        <dgm:presLayoutVars>
          <dgm:bulletEnabled val="1"/>
        </dgm:presLayoutVars>
      </dgm:prSet>
      <dgm:spPr/>
    </dgm:pt>
    <dgm:pt modelId="{5638FFC0-C6ED-1F45-A717-B3762DF0A8EA}" type="pres">
      <dgm:prSet presAssocID="{0EAB556A-9CA4-4EB5-98AC-F6DB5C38AC21}" presName="FiveNodes_4" presStyleLbl="node1" presStyleIdx="3" presStyleCnt="5">
        <dgm:presLayoutVars>
          <dgm:bulletEnabled val="1"/>
        </dgm:presLayoutVars>
      </dgm:prSet>
      <dgm:spPr/>
    </dgm:pt>
    <dgm:pt modelId="{263B7932-95CC-874B-A2DF-21FC5357319A}" type="pres">
      <dgm:prSet presAssocID="{0EAB556A-9CA4-4EB5-98AC-F6DB5C38AC21}" presName="FiveNodes_5" presStyleLbl="node1" presStyleIdx="4" presStyleCnt="5">
        <dgm:presLayoutVars>
          <dgm:bulletEnabled val="1"/>
        </dgm:presLayoutVars>
      </dgm:prSet>
      <dgm:spPr/>
    </dgm:pt>
    <dgm:pt modelId="{E53EDD7A-6C0A-A140-9B44-B777887B5867}" type="pres">
      <dgm:prSet presAssocID="{0EAB556A-9CA4-4EB5-98AC-F6DB5C38AC21}" presName="FiveConn_1-2" presStyleLbl="fgAccFollowNode1" presStyleIdx="0" presStyleCnt="4">
        <dgm:presLayoutVars>
          <dgm:bulletEnabled val="1"/>
        </dgm:presLayoutVars>
      </dgm:prSet>
      <dgm:spPr/>
    </dgm:pt>
    <dgm:pt modelId="{B47DB610-E4B4-4A41-B8B0-725908E3D969}" type="pres">
      <dgm:prSet presAssocID="{0EAB556A-9CA4-4EB5-98AC-F6DB5C38AC21}" presName="FiveConn_2-3" presStyleLbl="fgAccFollowNode1" presStyleIdx="1" presStyleCnt="4">
        <dgm:presLayoutVars>
          <dgm:bulletEnabled val="1"/>
        </dgm:presLayoutVars>
      </dgm:prSet>
      <dgm:spPr/>
    </dgm:pt>
    <dgm:pt modelId="{906F5E23-410A-9C45-A35C-D8F6E7D67B73}" type="pres">
      <dgm:prSet presAssocID="{0EAB556A-9CA4-4EB5-98AC-F6DB5C38AC21}" presName="FiveConn_3-4" presStyleLbl="fgAccFollowNode1" presStyleIdx="2" presStyleCnt="4">
        <dgm:presLayoutVars>
          <dgm:bulletEnabled val="1"/>
        </dgm:presLayoutVars>
      </dgm:prSet>
      <dgm:spPr/>
    </dgm:pt>
    <dgm:pt modelId="{79B32196-B292-E44D-B3B4-2916DF51CE4A}" type="pres">
      <dgm:prSet presAssocID="{0EAB556A-9CA4-4EB5-98AC-F6DB5C38AC21}" presName="FiveConn_4-5" presStyleLbl="fgAccFollowNode1" presStyleIdx="3" presStyleCnt="4">
        <dgm:presLayoutVars>
          <dgm:bulletEnabled val="1"/>
        </dgm:presLayoutVars>
      </dgm:prSet>
      <dgm:spPr/>
    </dgm:pt>
    <dgm:pt modelId="{D7FBACAC-4062-E946-9D54-AC5AAACD93A9}" type="pres">
      <dgm:prSet presAssocID="{0EAB556A-9CA4-4EB5-98AC-F6DB5C38AC21}" presName="FiveNodes_1_text" presStyleLbl="node1" presStyleIdx="4" presStyleCnt="5">
        <dgm:presLayoutVars>
          <dgm:bulletEnabled val="1"/>
        </dgm:presLayoutVars>
      </dgm:prSet>
      <dgm:spPr/>
    </dgm:pt>
    <dgm:pt modelId="{EE6FB884-C127-844F-90D9-182D72CB3315}" type="pres">
      <dgm:prSet presAssocID="{0EAB556A-9CA4-4EB5-98AC-F6DB5C38AC21}" presName="FiveNodes_2_text" presStyleLbl="node1" presStyleIdx="4" presStyleCnt="5">
        <dgm:presLayoutVars>
          <dgm:bulletEnabled val="1"/>
        </dgm:presLayoutVars>
      </dgm:prSet>
      <dgm:spPr/>
    </dgm:pt>
    <dgm:pt modelId="{36C77BB1-B018-1342-8214-D36D4F0FAB0A}" type="pres">
      <dgm:prSet presAssocID="{0EAB556A-9CA4-4EB5-98AC-F6DB5C38AC21}" presName="FiveNodes_3_text" presStyleLbl="node1" presStyleIdx="4" presStyleCnt="5">
        <dgm:presLayoutVars>
          <dgm:bulletEnabled val="1"/>
        </dgm:presLayoutVars>
      </dgm:prSet>
      <dgm:spPr/>
    </dgm:pt>
    <dgm:pt modelId="{7D1CF41C-EFF0-774D-9D02-DB011FC58D53}" type="pres">
      <dgm:prSet presAssocID="{0EAB556A-9CA4-4EB5-98AC-F6DB5C38AC21}" presName="FiveNodes_4_text" presStyleLbl="node1" presStyleIdx="4" presStyleCnt="5">
        <dgm:presLayoutVars>
          <dgm:bulletEnabled val="1"/>
        </dgm:presLayoutVars>
      </dgm:prSet>
      <dgm:spPr/>
    </dgm:pt>
    <dgm:pt modelId="{2DDA9F39-5213-1E43-BF5B-4AF18A1D32B3}" type="pres">
      <dgm:prSet presAssocID="{0EAB556A-9CA4-4EB5-98AC-F6DB5C38AC21}" presName="FiveNodes_5_text" presStyleLbl="node1" presStyleIdx="4" presStyleCnt="5">
        <dgm:presLayoutVars>
          <dgm:bulletEnabled val="1"/>
        </dgm:presLayoutVars>
      </dgm:prSet>
      <dgm:spPr/>
    </dgm:pt>
  </dgm:ptLst>
  <dgm:cxnLst>
    <dgm:cxn modelId="{1BD7DB04-C1A5-0848-9A0B-17B2D3A37995}" type="presOf" srcId="{79719684-741D-46BA-95C4-420F7587D2C3}" destId="{79B32196-B292-E44D-B3B4-2916DF51CE4A}" srcOrd="0" destOrd="0" presId="urn:microsoft.com/office/officeart/2005/8/layout/vProcess5"/>
    <dgm:cxn modelId="{1FE0B90A-AE5C-4A92-B245-CD8800FC03FA}" srcId="{0EAB556A-9CA4-4EB5-98AC-F6DB5C38AC21}" destId="{85A63418-7944-4823-9B26-5FF990B34B31}" srcOrd="1" destOrd="0" parTransId="{3699F163-2E11-47CF-8BE4-4FFBB1147E0B}" sibTransId="{26DA5F23-4890-4507-A3A0-4CDDB4C64825}"/>
    <dgm:cxn modelId="{25A00A10-548B-43DE-ABB5-210FAAE19CD8}" srcId="{0EAB556A-9CA4-4EB5-98AC-F6DB5C38AC21}" destId="{34D26897-C4D9-4905-BB6D-1D84E71D749B}" srcOrd="4" destOrd="0" parTransId="{D110BF22-BD15-48E6-BE3F-F1722E9C16E5}" sibTransId="{C59022D6-5178-4453-A73C-6237D6496004}"/>
    <dgm:cxn modelId="{3AAC541F-8DAC-A440-B59E-E472AA89DF06}" type="presOf" srcId="{94ABEDFE-6FDB-45BA-BB94-AFB799E14A79}" destId="{7D1CF41C-EFF0-774D-9D02-DB011FC58D53}" srcOrd="1" destOrd="0" presId="urn:microsoft.com/office/officeart/2005/8/layout/vProcess5"/>
    <dgm:cxn modelId="{5135613A-20AB-2D45-BBFF-2E2AC2C52B45}" type="presOf" srcId="{031A635B-D684-4B63-BF21-FC6BD420F60B}" destId="{68201498-CED2-F243-9389-34B7BD6ED3C5}" srcOrd="0" destOrd="0" presId="urn:microsoft.com/office/officeart/2005/8/layout/vProcess5"/>
    <dgm:cxn modelId="{BF08CA47-76C7-214C-89FC-D94EC6AF8147}" type="presOf" srcId="{E126CE77-DBF6-4841-B285-A54837AF1582}" destId="{906F5E23-410A-9C45-A35C-D8F6E7D67B73}" srcOrd="0" destOrd="0" presId="urn:microsoft.com/office/officeart/2005/8/layout/vProcess5"/>
    <dgm:cxn modelId="{899C3777-B1FA-4472-948E-FA37860CDE28}" srcId="{0EAB556A-9CA4-4EB5-98AC-F6DB5C38AC21}" destId="{3CFB44F5-4286-4BCC-AF47-1F7707EDFB1F}" srcOrd="0" destOrd="0" parTransId="{B2FAA0A0-31ED-4452-9026-A6CFD752CC3E}" sibTransId="{97D7DDE4-9614-4AB8-9780-5BB7772BE459}"/>
    <dgm:cxn modelId="{AE0F7D80-E87A-784F-B53B-39140C63834B}" type="presOf" srcId="{97D7DDE4-9614-4AB8-9780-5BB7772BE459}" destId="{E53EDD7A-6C0A-A140-9B44-B777887B5867}" srcOrd="0" destOrd="0" presId="urn:microsoft.com/office/officeart/2005/8/layout/vProcess5"/>
    <dgm:cxn modelId="{3DD5E983-D363-0A44-BC99-75ED3CA36169}" type="presOf" srcId="{031A635B-D684-4B63-BF21-FC6BD420F60B}" destId="{36C77BB1-B018-1342-8214-D36D4F0FAB0A}" srcOrd="1" destOrd="0" presId="urn:microsoft.com/office/officeart/2005/8/layout/vProcess5"/>
    <dgm:cxn modelId="{A908FA85-D366-714A-9736-22FFFEDFC887}" type="presOf" srcId="{85A63418-7944-4823-9B26-5FF990B34B31}" destId="{EE6FB884-C127-844F-90D9-182D72CB3315}" srcOrd="1" destOrd="0" presId="urn:microsoft.com/office/officeart/2005/8/layout/vProcess5"/>
    <dgm:cxn modelId="{1BD2EF93-A499-488F-B08F-E1A383F892F0}" srcId="{0EAB556A-9CA4-4EB5-98AC-F6DB5C38AC21}" destId="{031A635B-D684-4B63-BF21-FC6BD420F60B}" srcOrd="2" destOrd="0" parTransId="{BB213C38-D62A-40DF-99BC-1266FEDC2CB2}" sibTransId="{E126CE77-DBF6-4841-B285-A54837AF1582}"/>
    <dgm:cxn modelId="{48088E99-2DF2-AC44-817E-803C465180F3}" type="presOf" srcId="{3CFB44F5-4286-4BCC-AF47-1F7707EDFB1F}" destId="{0B5F1AD4-5F5C-AA4F-890E-4F1403A317E5}" srcOrd="0" destOrd="0" presId="urn:microsoft.com/office/officeart/2005/8/layout/vProcess5"/>
    <dgm:cxn modelId="{2562EB9E-FAD5-844A-8AFF-4238733AB90E}" type="presOf" srcId="{3CFB44F5-4286-4BCC-AF47-1F7707EDFB1F}" destId="{D7FBACAC-4062-E946-9D54-AC5AAACD93A9}" srcOrd="1" destOrd="0" presId="urn:microsoft.com/office/officeart/2005/8/layout/vProcess5"/>
    <dgm:cxn modelId="{11255CB0-2C5D-A446-94D1-D8B024930AA8}" type="presOf" srcId="{94ABEDFE-6FDB-45BA-BB94-AFB799E14A79}" destId="{5638FFC0-C6ED-1F45-A717-B3762DF0A8EA}" srcOrd="0" destOrd="0" presId="urn:microsoft.com/office/officeart/2005/8/layout/vProcess5"/>
    <dgm:cxn modelId="{EAA6CACE-5AA8-A642-98AD-FC6FFDB63E00}" type="presOf" srcId="{34D26897-C4D9-4905-BB6D-1D84E71D749B}" destId="{2DDA9F39-5213-1E43-BF5B-4AF18A1D32B3}" srcOrd="1" destOrd="0" presId="urn:microsoft.com/office/officeart/2005/8/layout/vProcess5"/>
    <dgm:cxn modelId="{4EE91AD0-ACDF-DE46-ACB9-618A3FC4B6C6}" type="presOf" srcId="{85A63418-7944-4823-9B26-5FF990B34B31}" destId="{CBFC3483-0FE9-9549-8BFC-2AEE02A5743E}" srcOrd="0" destOrd="0" presId="urn:microsoft.com/office/officeart/2005/8/layout/vProcess5"/>
    <dgm:cxn modelId="{595E4EDE-6458-A747-AAB0-F277815C824F}" type="presOf" srcId="{26DA5F23-4890-4507-A3A0-4CDDB4C64825}" destId="{B47DB610-E4B4-4A41-B8B0-725908E3D969}" srcOrd="0" destOrd="0" presId="urn:microsoft.com/office/officeart/2005/8/layout/vProcess5"/>
    <dgm:cxn modelId="{FC17E3E2-78AB-4941-B43F-EA0F8265EFAB}" srcId="{0EAB556A-9CA4-4EB5-98AC-F6DB5C38AC21}" destId="{94ABEDFE-6FDB-45BA-BB94-AFB799E14A79}" srcOrd="3" destOrd="0" parTransId="{4F594041-AD9C-4510-B904-E4B2284F4E9C}" sibTransId="{79719684-741D-46BA-95C4-420F7587D2C3}"/>
    <dgm:cxn modelId="{136EAEE6-B91A-C544-8605-3A765E7295C3}" type="presOf" srcId="{0EAB556A-9CA4-4EB5-98AC-F6DB5C38AC21}" destId="{CB75165D-F744-744F-9933-A69037418C4F}" srcOrd="0" destOrd="0" presId="urn:microsoft.com/office/officeart/2005/8/layout/vProcess5"/>
    <dgm:cxn modelId="{B23527EF-06D8-2848-9384-02D99C904E9E}" type="presOf" srcId="{34D26897-C4D9-4905-BB6D-1D84E71D749B}" destId="{263B7932-95CC-874B-A2DF-21FC5357319A}" srcOrd="0" destOrd="0" presId="urn:microsoft.com/office/officeart/2005/8/layout/vProcess5"/>
    <dgm:cxn modelId="{2F1BD72D-408F-8E4C-B9FE-909FEAEF8CB7}" type="presParOf" srcId="{CB75165D-F744-744F-9933-A69037418C4F}" destId="{C447A2FE-58E3-C240-A43F-9F1CF1DFE6A1}" srcOrd="0" destOrd="0" presId="urn:microsoft.com/office/officeart/2005/8/layout/vProcess5"/>
    <dgm:cxn modelId="{8F4C3FA7-BA34-7449-B9F8-ABFB0229AD78}" type="presParOf" srcId="{CB75165D-F744-744F-9933-A69037418C4F}" destId="{0B5F1AD4-5F5C-AA4F-890E-4F1403A317E5}" srcOrd="1" destOrd="0" presId="urn:microsoft.com/office/officeart/2005/8/layout/vProcess5"/>
    <dgm:cxn modelId="{6B1E2BF2-718C-C14C-BF88-60D054F05A4C}" type="presParOf" srcId="{CB75165D-F744-744F-9933-A69037418C4F}" destId="{CBFC3483-0FE9-9549-8BFC-2AEE02A5743E}" srcOrd="2" destOrd="0" presId="urn:microsoft.com/office/officeart/2005/8/layout/vProcess5"/>
    <dgm:cxn modelId="{42D25780-7524-8348-A463-40EDBE8EFC10}" type="presParOf" srcId="{CB75165D-F744-744F-9933-A69037418C4F}" destId="{68201498-CED2-F243-9389-34B7BD6ED3C5}" srcOrd="3" destOrd="0" presId="urn:microsoft.com/office/officeart/2005/8/layout/vProcess5"/>
    <dgm:cxn modelId="{A5DE8D24-D8CE-4845-931F-5A3EDFE913E8}" type="presParOf" srcId="{CB75165D-F744-744F-9933-A69037418C4F}" destId="{5638FFC0-C6ED-1F45-A717-B3762DF0A8EA}" srcOrd="4" destOrd="0" presId="urn:microsoft.com/office/officeart/2005/8/layout/vProcess5"/>
    <dgm:cxn modelId="{04FCCC66-78BE-8648-A665-FA7B313A7CF6}" type="presParOf" srcId="{CB75165D-F744-744F-9933-A69037418C4F}" destId="{263B7932-95CC-874B-A2DF-21FC5357319A}" srcOrd="5" destOrd="0" presId="urn:microsoft.com/office/officeart/2005/8/layout/vProcess5"/>
    <dgm:cxn modelId="{CAF4D69A-FDC1-2F4F-9A63-67ED93306219}" type="presParOf" srcId="{CB75165D-F744-744F-9933-A69037418C4F}" destId="{E53EDD7A-6C0A-A140-9B44-B777887B5867}" srcOrd="6" destOrd="0" presId="urn:microsoft.com/office/officeart/2005/8/layout/vProcess5"/>
    <dgm:cxn modelId="{52C2748B-667E-124A-9E19-74A782ABF0F6}" type="presParOf" srcId="{CB75165D-F744-744F-9933-A69037418C4F}" destId="{B47DB610-E4B4-4A41-B8B0-725908E3D969}" srcOrd="7" destOrd="0" presId="urn:microsoft.com/office/officeart/2005/8/layout/vProcess5"/>
    <dgm:cxn modelId="{B485AD8A-6180-2C4C-B81F-4329D86A9D2C}" type="presParOf" srcId="{CB75165D-F744-744F-9933-A69037418C4F}" destId="{906F5E23-410A-9C45-A35C-D8F6E7D67B73}" srcOrd="8" destOrd="0" presId="urn:microsoft.com/office/officeart/2005/8/layout/vProcess5"/>
    <dgm:cxn modelId="{D76F8AE1-E4C2-F745-99FE-CE23EE8AD51B}" type="presParOf" srcId="{CB75165D-F744-744F-9933-A69037418C4F}" destId="{79B32196-B292-E44D-B3B4-2916DF51CE4A}" srcOrd="9" destOrd="0" presId="urn:microsoft.com/office/officeart/2005/8/layout/vProcess5"/>
    <dgm:cxn modelId="{1336A128-7F78-FB4F-935E-7BDBC83EC735}" type="presParOf" srcId="{CB75165D-F744-744F-9933-A69037418C4F}" destId="{D7FBACAC-4062-E946-9D54-AC5AAACD93A9}" srcOrd="10" destOrd="0" presId="urn:microsoft.com/office/officeart/2005/8/layout/vProcess5"/>
    <dgm:cxn modelId="{D01F8483-C4EA-2547-9595-0EDF5842A2A6}" type="presParOf" srcId="{CB75165D-F744-744F-9933-A69037418C4F}" destId="{EE6FB884-C127-844F-90D9-182D72CB3315}" srcOrd="11" destOrd="0" presId="urn:microsoft.com/office/officeart/2005/8/layout/vProcess5"/>
    <dgm:cxn modelId="{609E0A4D-C5DE-3246-ACFA-B6311C2841F3}" type="presParOf" srcId="{CB75165D-F744-744F-9933-A69037418C4F}" destId="{36C77BB1-B018-1342-8214-D36D4F0FAB0A}" srcOrd="12" destOrd="0" presId="urn:microsoft.com/office/officeart/2005/8/layout/vProcess5"/>
    <dgm:cxn modelId="{543EBF7A-859C-2841-8C7B-4AE8B88B6A51}" type="presParOf" srcId="{CB75165D-F744-744F-9933-A69037418C4F}" destId="{7D1CF41C-EFF0-774D-9D02-DB011FC58D53}" srcOrd="13" destOrd="0" presId="urn:microsoft.com/office/officeart/2005/8/layout/vProcess5"/>
    <dgm:cxn modelId="{9F4B9B64-D8BB-5B42-88B6-3E09F6659AF5}" type="presParOf" srcId="{CB75165D-F744-744F-9933-A69037418C4F}" destId="{2DDA9F39-5213-1E43-BF5B-4AF18A1D32B3}"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1779F6B-AC0C-455E-AB3D-F9B9B1E3764D}"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652ABBD-6732-466E-BEB0-A8A1C9ACF55D}">
      <dgm:prSet/>
      <dgm:spPr/>
      <dgm:t>
        <a:bodyPr/>
        <a:lstStyle/>
        <a:p>
          <a:pPr>
            <a:defRPr cap="all"/>
          </a:pPr>
          <a:r>
            <a:rPr lang="en-GB"/>
            <a:t>Symbolic </a:t>
          </a:r>
          <a:endParaRPr lang="en-US"/>
        </a:p>
      </dgm:t>
    </dgm:pt>
    <dgm:pt modelId="{50D9A931-9422-4499-802B-8232743AC88C}" type="parTrans" cxnId="{46B91B91-1CD5-4FD7-B0F7-39B29D7B1D9F}">
      <dgm:prSet/>
      <dgm:spPr/>
      <dgm:t>
        <a:bodyPr/>
        <a:lstStyle/>
        <a:p>
          <a:endParaRPr lang="en-US"/>
        </a:p>
      </dgm:t>
    </dgm:pt>
    <dgm:pt modelId="{4BCA0BE7-B567-41F7-AB68-39C8392AEA1A}" type="sibTrans" cxnId="{46B91B91-1CD5-4FD7-B0F7-39B29D7B1D9F}">
      <dgm:prSet/>
      <dgm:spPr/>
      <dgm:t>
        <a:bodyPr/>
        <a:lstStyle/>
        <a:p>
          <a:endParaRPr lang="en-US"/>
        </a:p>
      </dgm:t>
    </dgm:pt>
    <dgm:pt modelId="{7CBB2176-7C67-4F85-9C42-57C39F8A4633}">
      <dgm:prSet/>
      <dgm:spPr/>
      <dgm:t>
        <a:bodyPr/>
        <a:lstStyle/>
        <a:p>
          <a:pPr>
            <a:defRPr cap="all"/>
          </a:pPr>
          <a:r>
            <a:rPr lang="en-GB"/>
            <a:t>This is the last mode in which it develops last. This is where information is stored as a code/symbol, for example, language. This mode develops around six to seven-years-old – it is in correspondence with Piaget’s concrete operational stage. </a:t>
          </a:r>
          <a:endParaRPr lang="en-US"/>
        </a:p>
      </dgm:t>
    </dgm:pt>
    <dgm:pt modelId="{C56EF54A-9CBD-4392-845C-20B0D8558940}" type="parTrans" cxnId="{D5209ED4-E451-412F-805F-47474E052527}">
      <dgm:prSet/>
      <dgm:spPr/>
      <dgm:t>
        <a:bodyPr/>
        <a:lstStyle/>
        <a:p>
          <a:endParaRPr lang="en-US"/>
        </a:p>
      </dgm:t>
    </dgm:pt>
    <dgm:pt modelId="{27AED0FA-C1C3-47F3-A0DE-178226AE4363}" type="sibTrans" cxnId="{D5209ED4-E451-412F-805F-47474E052527}">
      <dgm:prSet/>
      <dgm:spPr/>
      <dgm:t>
        <a:bodyPr/>
        <a:lstStyle/>
        <a:p>
          <a:endParaRPr lang="en-US"/>
        </a:p>
      </dgm:t>
    </dgm:pt>
    <dgm:pt modelId="{6C0EBB9A-C257-4F29-ADFE-3AF48C4E80B3}">
      <dgm:prSet/>
      <dgm:spPr/>
      <dgm:t>
        <a:bodyPr/>
        <a:lstStyle/>
        <a:p>
          <a:pPr>
            <a:defRPr cap="all"/>
          </a:pPr>
          <a:r>
            <a:rPr lang="en-GB"/>
            <a:t>In this mode, knowledge is stored originally as words, mathematical symbols or in the form of other symbols, such as music. </a:t>
          </a:r>
          <a:endParaRPr lang="en-US"/>
        </a:p>
      </dgm:t>
    </dgm:pt>
    <dgm:pt modelId="{BF2C34C1-40D7-49DB-8433-41F3A6A3F42C}" type="parTrans" cxnId="{4A1804E7-2E6E-429F-9D94-051000BD4142}">
      <dgm:prSet/>
      <dgm:spPr/>
      <dgm:t>
        <a:bodyPr/>
        <a:lstStyle/>
        <a:p>
          <a:endParaRPr lang="en-US"/>
        </a:p>
      </dgm:t>
    </dgm:pt>
    <dgm:pt modelId="{C10AB855-0CBE-4D34-9F0E-0D425D216A11}" type="sibTrans" cxnId="{4A1804E7-2E6E-429F-9D94-051000BD4142}">
      <dgm:prSet/>
      <dgm:spPr/>
      <dgm:t>
        <a:bodyPr/>
        <a:lstStyle/>
        <a:p>
          <a:endParaRPr lang="en-US"/>
        </a:p>
      </dgm:t>
    </dgm:pt>
    <dgm:pt modelId="{AE6E27AF-4CDF-4902-B579-4519E2993F47}">
      <dgm:prSet/>
      <dgm:spPr/>
      <dgm:t>
        <a:bodyPr/>
        <a:lstStyle/>
        <a:p>
          <a:pPr>
            <a:defRPr cap="all"/>
          </a:pPr>
          <a:r>
            <a:rPr lang="en-GB"/>
            <a:t>Symbols can be manipulated, ordered, and/or classified. Therefore, the user is not constrained by actions (enactive) or images (iconic). </a:t>
          </a:r>
          <a:endParaRPr lang="en-US"/>
        </a:p>
      </dgm:t>
    </dgm:pt>
    <dgm:pt modelId="{3B26B9FD-89D9-4231-9BB4-D96315698146}" type="parTrans" cxnId="{32D805B0-C735-4E1D-85F0-8ADECFF49A8B}">
      <dgm:prSet/>
      <dgm:spPr/>
      <dgm:t>
        <a:bodyPr/>
        <a:lstStyle/>
        <a:p>
          <a:endParaRPr lang="en-US"/>
        </a:p>
      </dgm:t>
    </dgm:pt>
    <dgm:pt modelId="{A8535827-BEBD-480C-BB2C-CD0540252505}" type="sibTrans" cxnId="{32D805B0-C735-4E1D-85F0-8ADECFF49A8B}">
      <dgm:prSet/>
      <dgm:spPr/>
      <dgm:t>
        <a:bodyPr/>
        <a:lstStyle/>
        <a:p>
          <a:endParaRPr lang="en-US"/>
        </a:p>
      </dgm:t>
    </dgm:pt>
    <dgm:pt modelId="{F41EBBA5-7E6E-4342-9A8D-B96654BCAC79}" type="pres">
      <dgm:prSet presAssocID="{31779F6B-AC0C-455E-AB3D-F9B9B1E3764D}" presName="root" presStyleCnt="0">
        <dgm:presLayoutVars>
          <dgm:dir/>
          <dgm:resizeHandles val="exact"/>
        </dgm:presLayoutVars>
      </dgm:prSet>
      <dgm:spPr/>
    </dgm:pt>
    <dgm:pt modelId="{EADD1DB9-412C-4807-B2D4-E89D19B2496F}" type="pres">
      <dgm:prSet presAssocID="{3652ABBD-6732-466E-BEB0-A8A1C9ACF55D}" presName="compNode" presStyleCnt="0"/>
      <dgm:spPr/>
    </dgm:pt>
    <dgm:pt modelId="{97707EE1-F313-48B4-9CF7-9535AF81FFAC}" type="pres">
      <dgm:prSet presAssocID="{3652ABBD-6732-466E-BEB0-A8A1C9ACF55D}" presName="iconBgRect" presStyleLbl="bgShp" presStyleIdx="0" presStyleCnt="4"/>
      <dgm:spPr/>
    </dgm:pt>
    <dgm:pt modelId="{F84B6047-A4E1-4C8D-8471-1749098357C9}" type="pres">
      <dgm:prSet presAssocID="{3652ABBD-6732-466E-BEB0-A8A1C9ACF55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
        </a:ext>
      </dgm:extLst>
    </dgm:pt>
    <dgm:pt modelId="{18D07B5B-A222-4A1B-A7EF-DBA5B583A18D}" type="pres">
      <dgm:prSet presAssocID="{3652ABBD-6732-466E-BEB0-A8A1C9ACF55D}" presName="spaceRect" presStyleCnt="0"/>
      <dgm:spPr/>
    </dgm:pt>
    <dgm:pt modelId="{B61177A7-8ED6-4775-8E14-6A6F2C543B37}" type="pres">
      <dgm:prSet presAssocID="{3652ABBD-6732-466E-BEB0-A8A1C9ACF55D}" presName="textRect" presStyleLbl="revTx" presStyleIdx="0" presStyleCnt="4">
        <dgm:presLayoutVars>
          <dgm:chMax val="1"/>
          <dgm:chPref val="1"/>
        </dgm:presLayoutVars>
      </dgm:prSet>
      <dgm:spPr/>
    </dgm:pt>
    <dgm:pt modelId="{065A4B25-1FEA-413D-AD12-69F8631F9036}" type="pres">
      <dgm:prSet presAssocID="{4BCA0BE7-B567-41F7-AB68-39C8392AEA1A}" presName="sibTrans" presStyleCnt="0"/>
      <dgm:spPr/>
    </dgm:pt>
    <dgm:pt modelId="{2E547BE2-2D21-4B47-AE24-6CA0A0FF6F31}" type="pres">
      <dgm:prSet presAssocID="{7CBB2176-7C67-4F85-9C42-57C39F8A4633}" presName="compNode" presStyleCnt="0"/>
      <dgm:spPr/>
    </dgm:pt>
    <dgm:pt modelId="{24F585FE-B360-40C5-A8DC-5AC277D49446}" type="pres">
      <dgm:prSet presAssocID="{7CBB2176-7C67-4F85-9C42-57C39F8A4633}" presName="iconBgRect" presStyleLbl="bgShp" presStyleIdx="1" presStyleCnt="4"/>
      <dgm:spPr/>
    </dgm:pt>
    <dgm:pt modelId="{849F4954-86E4-4988-AACF-B15D0F56EB78}" type="pres">
      <dgm:prSet presAssocID="{7CBB2176-7C67-4F85-9C42-57C39F8A463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tabase"/>
        </a:ext>
      </dgm:extLst>
    </dgm:pt>
    <dgm:pt modelId="{0390108F-C25D-4C02-85D0-57DCA70580B4}" type="pres">
      <dgm:prSet presAssocID="{7CBB2176-7C67-4F85-9C42-57C39F8A4633}" presName="spaceRect" presStyleCnt="0"/>
      <dgm:spPr/>
    </dgm:pt>
    <dgm:pt modelId="{1E88F214-D585-46CC-9180-1FC4DAAB3114}" type="pres">
      <dgm:prSet presAssocID="{7CBB2176-7C67-4F85-9C42-57C39F8A4633}" presName="textRect" presStyleLbl="revTx" presStyleIdx="1" presStyleCnt="4">
        <dgm:presLayoutVars>
          <dgm:chMax val="1"/>
          <dgm:chPref val="1"/>
        </dgm:presLayoutVars>
      </dgm:prSet>
      <dgm:spPr/>
    </dgm:pt>
    <dgm:pt modelId="{2A0B3472-E382-4BD4-BE63-ABD817A2F513}" type="pres">
      <dgm:prSet presAssocID="{27AED0FA-C1C3-47F3-A0DE-178226AE4363}" presName="sibTrans" presStyleCnt="0"/>
      <dgm:spPr/>
    </dgm:pt>
    <dgm:pt modelId="{FE3B05E7-BF7F-4545-BA80-A90669BECD78}" type="pres">
      <dgm:prSet presAssocID="{6C0EBB9A-C257-4F29-ADFE-3AF48C4E80B3}" presName="compNode" presStyleCnt="0"/>
      <dgm:spPr/>
    </dgm:pt>
    <dgm:pt modelId="{474A9020-D9B7-4674-AD64-5B2D87510EFD}" type="pres">
      <dgm:prSet presAssocID="{6C0EBB9A-C257-4F29-ADFE-3AF48C4E80B3}" presName="iconBgRect" presStyleLbl="bgShp" presStyleIdx="2" presStyleCnt="4"/>
      <dgm:spPr/>
    </dgm:pt>
    <dgm:pt modelId="{C42FD42D-8FAC-4D1C-86DD-21E4B99815CD}" type="pres">
      <dgm:prSet presAssocID="{6C0EBB9A-C257-4F29-ADFE-3AF48C4E80B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0738E04A-88D2-4955-B2A9-75762772C05F}" type="pres">
      <dgm:prSet presAssocID="{6C0EBB9A-C257-4F29-ADFE-3AF48C4E80B3}" presName="spaceRect" presStyleCnt="0"/>
      <dgm:spPr/>
    </dgm:pt>
    <dgm:pt modelId="{40627625-EAF7-4039-9ADE-F8FD728FF4BD}" type="pres">
      <dgm:prSet presAssocID="{6C0EBB9A-C257-4F29-ADFE-3AF48C4E80B3}" presName="textRect" presStyleLbl="revTx" presStyleIdx="2" presStyleCnt="4">
        <dgm:presLayoutVars>
          <dgm:chMax val="1"/>
          <dgm:chPref val="1"/>
        </dgm:presLayoutVars>
      </dgm:prSet>
      <dgm:spPr/>
    </dgm:pt>
    <dgm:pt modelId="{70367153-BEC1-40E4-BA75-5ABBA4C4FB72}" type="pres">
      <dgm:prSet presAssocID="{C10AB855-0CBE-4D34-9F0E-0D425D216A11}" presName="sibTrans" presStyleCnt="0"/>
      <dgm:spPr/>
    </dgm:pt>
    <dgm:pt modelId="{BB3ECE26-BD96-4A07-B487-416B8026B0CE}" type="pres">
      <dgm:prSet presAssocID="{AE6E27AF-4CDF-4902-B579-4519E2993F47}" presName="compNode" presStyleCnt="0"/>
      <dgm:spPr/>
    </dgm:pt>
    <dgm:pt modelId="{D9D06436-CA0F-450F-802A-A0EF927064A7}" type="pres">
      <dgm:prSet presAssocID="{AE6E27AF-4CDF-4902-B579-4519E2993F47}" presName="iconBgRect" presStyleLbl="bgShp" presStyleIdx="3" presStyleCnt="4"/>
      <dgm:spPr/>
    </dgm:pt>
    <dgm:pt modelId="{A69CDCF4-BD9A-4B53-B49F-DB20FE97F2FC}" type="pres">
      <dgm:prSet presAssocID="{AE6E27AF-4CDF-4902-B579-4519E2993F4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ze"/>
        </a:ext>
      </dgm:extLst>
    </dgm:pt>
    <dgm:pt modelId="{B2216EE0-51E1-4721-8BBF-B6A7931A88AF}" type="pres">
      <dgm:prSet presAssocID="{AE6E27AF-4CDF-4902-B579-4519E2993F47}" presName="spaceRect" presStyleCnt="0"/>
      <dgm:spPr/>
    </dgm:pt>
    <dgm:pt modelId="{922268DA-39EB-4728-B87F-445B2E6A36E8}" type="pres">
      <dgm:prSet presAssocID="{AE6E27AF-4CDF-4902-B579-4519E2993F47}" presName="textRect" presStyleLbl="revTx" presStyleIdx="3" presStyleCnt="4">
        <dgm:presLayoutVars>
          <dgm:chMax val="1"/>
          <dgm:chPref val="1"/>
        </dgm:presLayoutVars>
      </dgm:prSet>
      <dgm:spPr/>
    </dgm:pt>
  </dgm:ptLst>
  <dgm:cxnLst>
    <dgm:cxn modelId="{8D138206-0930-4AC7-A7F4-24AF01235DA8}" type="presOf" srcId="{3652ABBD-6732-466E-BEB0-A8A1C9ACF55D}" destId="{B61177A7-8ED6-4775-8E14-6A6F2C543B37}" srcOrd="0" destOrd="0" presId="urn:microsoft.com/office/officeart/2018/5/layout/IconCircleLabelList"/>
    <dgm:cxn modelId="{FD0A9F3D-7FD1-4C72-9AF1-579143B36A8C}" type="presOf" srcId="{6C0EBB9A-C257-4F29-ADFE-3AF48C4E80B3}" destId="{40627625-EAF7-4039-9ADE-F8FD728FF4BD}" srcOrd="0" destOrd="0" presId="urn:microsoft.com/office/officeart/2018/5/layout/IconCircleLabelList"/>
    <dgm:cxn modelId="{458AF83F-50D6-4D3C-B4EE-0ED9129CC1D4}" type="presOf" srcId="{7CBB2176-7C67-4F85-9C42-57C39F8A4633}" destId="{1E88F214-D585-46CC-9180-1FC4DAAB3114}" srcOrd="0" destOrd="0" presId="urn:microsoft.com/office/officeart/2018/5/layout/IconCircleLabelList"/>
    <dgm:cxn modelId="{46B91B91-1CD5-4FD7-B0F7-39B29D7B1D9F}" srcId="{31779F6B-AC0C-455E-AB3D-F9B9B1E3764D}" destId="{3652ABBD-6732-466E-BEB0-A8A1C9ACF55D}" srcOrd="0" destOrd="0" parTransId="{50D9A931-9422-4499-802B-8232743AC88C}" sibTransId="{4BCA0BE7-B567-41F7-AB68-39C8392AEA1A}"/>
    <dgm:cxn modelId="{32D805B0-C735-4E1D-85F0-8ADECFF49A8B}" srcId="{31779F6B-AC0C-455E-AB3D-F9B9B1E3764D}" destId="{AE6E27AF-4CDF-4902-B579-4519E2993F47}" srcOrd="3" destOrd="0" parTransId="{3B26B9FD-89D9-4231-9BB4-D96315698146}" sibTransId="{A8535827-BEBD-480C-BB2C-CD0540252505}"/>
    <dgm:cxn modelId="{C4F12EB6-3644-42CD-B130-9751710E4E39}" type="presOf" srcId="{AE6E27AF-4CDF-4902-B579-4519E2993F47}" destId="{922268DA-39EB-4728-B87F-445B2E6A36E8}" srcOrd="0" destOrd="0" presId="urn:microsoft.com/office/officeart/2018/5/layout/IconCircleLabelList"/>
    <dgm:cxn modelId="{D5209ED4-E451-412F-805F-47474E052527}" srcId="{31779F6B-AC0C-455E-AB3D-F9B9B1E3764D}" destId="{7CBB2176-7C67-4F85-9C42-57C39F8A4633}" srcOrd="1" destOrd="0" parTransId="{C56EF54A-9CBD-4392-845C-20B0D8558940}" sibTransId="{27AED0FA-C1C3-47F3-A0DE-178226AE4363}"/>
    <dgm:cxn modelId="{4A1804E7-2E6E-429F-9D94-051000BD4142}" srcId="{31779F6B-AC0C-455E-AB3D-F9B9B1E3764D}" destId="{6C0EBB9A-C257-4F29-ADFE-3AF48C4E80B3}" srcOrd="2" destOrd="0" parTransId="{BF2C34C1-40D7-49DB-8433-41F3A6A3F42C}" sibTransId="{C10AB855-0CBE-4D34-9F0E-0D425D216A11}"/>
    <dgm:cxn modelId="{5AE2DDFB-A925-4642-B364-0F957782B6F6}" type="presOf" srcId="{31779F6B-AC0C-455E-AB3D-F9B9B1E3764D}" destId="{F41EBBA5-7E6E-4342-9A8D-B96654BCAC79}" srcOrd="0" destOrd="0" presId="urn:microsoft.com/office/officeart/2018/5/layout/IconCircleLabelList"/>
    <dgm:cxn modelId="{0F9B366B-B83F-4241-9F01-88F6335D103D}" type="presParOf" srcId="{F41EBBA5-7E6E-4342-9A8D-B96654BCAC79}" destId="{EADD1DB9-412C-4807-B2D4-E89D19B2496F}" srcOrd="0" destOrd="0" presId="urn:microsoft.com/office/officeart/2018/5/layout/IconCircleLabelList"/>
    <dgm:cxn modelId="{4C122135-5744-4D31-A9CB-957AEBB60691}" type="presParOf" srcId="{EADD1DB9-412C-4807-B2D4-E89D19B2496F}" destId="{97707EE1-F313-48B4-9CF7-9535AF81FFAC}" srcOrd="0" destOrd="0" presId="urn:microsoft.com/office/officeart/2018/5/layout/IconCircleLabelList"/>
    <dgm:cxn modelId="{AA75FE67-0422-4C48-A9D0-F85D2C7F3986}" type="presParOf" srcId="{EADD1DB9-412C-4807-B2D4-E89D19B2496F}" destId="{F84B6047-A4E1-4C8D-8471-1749098357C9}" srcOrd="1" destOrd="0" presId="urn:microsoft.com/office/officeart/2018/5/layout/IconCircleLabelList"/>
    <dgm:cxn modelId="{93004C97-A55A-4493-AAEB-4F5767A9F58E}" type="presParOf" srcId="{EADD1DB9-412C-4807-B2D4-E89D19B2496F}" destId="{18D07B5B-A222-4A1B-A7EF-DBA5B583A18D}" srcOrd="2" destOrd="0" presId="urn:microsoft.com/office/officeart/2018/5/layout/IconCircleLabelList"/>
    <dgm:cxn modelId="{3EAA47E1-2F10-4D1E-B6D5-AB9A813D45E2}" type="presParOf" srcId="{EADD1DB9-412C-4807-B2D4-E89D19B2496F}" destId="{B61177A7-8ED6-4775-8E14-6A6F2C543B37}" srcOrd="3" destOrd="0" presId="urn:microsoft.com/office/officeart/2018/5/layout/IconCircleLabelList"/>
    <dgm:cxn modelId="{0BB50DD6-09E1-49AE-A20D-B1054CC9BBA6}" type="presParOf" srcId="{F41EBBA5-7E6E-4342-9A8D-B96654BCAC79}" destId="{065A4B25-1FEA-413D-AD12-69F8631F9036}" srcOrd="1" destOrd="0" presId="urn:microsoft.com/office/officeart/2018/5/layout/IconCircleLabelList"/>
    <dgm:cxn modelId="{E4898A5E-3335-40BF-94B4-1E3B5958F7D4}" type="presParOf" srcId="{F41EBBA5-7E6E-4342-9A8D-B96654BCAC79}" destId="{2E547BE2-2D21-4B47-AE24-6CA0A0FF6F31}" srcOrd="2" destOrd="0" presId="urn:microsoft.com/office/officeart/2018/5/layout/IconCircleLabelList"/>
    <dgm:cxn modelId="{E4DB09F7-485F-4C22-954C-3625BF63C935}" type="presParOf" srcId="{2E547BE2-2D21-4B47-AE24-6CA0A0FF6F31}" destId="{24F585FE-B360-40C5-A8DC-5AC277D49446}" srcOrd="0" destOrd="0" presId="urn:microsoft.com/office/officeart/2018/5/layout/IconCircleLabelList"/>
    <dgm:cxn modelId="{BED464A0-196D-44D1-B22B-5D5FA45CF9A0}" type="presParOf" srcId="{2E547BE2-2D21-4B47-AE24-6CA0A0FF6F31}" destId="{849F4954-86E4-4988-AACF-B15D0F56EB78}" srcOrd="1" destOrd="0" presId="urn:microsoft.com/office/officeart/2018/5/layout/IconCircleLabelList"/>
    <dgm:cxn modelId="{541B0B2A-3173-4691-A970-33C17C0C7322}" type="presParOf" srcId="{2E547BE2-2D21-4B47-AE24-6CA0A0FF6F31}" destId="{0390108F-C25D-4C02-85D0-57DCA70580B4}" srcOrd="2" destOrd="0" presId="urn:microsoft.com/office/officeart/2018/5/layout/IconCircleLabelList"/>
    <dgm:cxn modelId="{9ED329E0-5A80-4F01-AC73-65A62D82C3DA}" type="presParOf" srcId="{2E547BE2-2D21-4B47-AE24-6CA0A0FF6F31}" destId="{1E88F214-D585-46CC-9180-1FC4DAAB3114}" srcOrd="3" destOrd="0" presId="urn:microsoft.com/office/officeart/2018/5/layout/IconCircleLabelList"/>
    <dgm:cxn modelId="{A82294B7-F403-4333-9789-42B53243E5DA}" type="presParOf" srcId="{F41EBBA5-7E6E-4342-9A8D-B96654BCAC79}" destId="{2A0B3472-E382-4BD4-BE63-ABD817A2F513}" srcOrd="3" destOrd="0" presId="urn:microsoft.com/office/officeart/2018/5/layout/IconCircleLabelList"/>
    <dgm:cxn modelId="{5A7E0B4B-2361-4DDA-8561-F967C9B03651}" type="presParOf" srcId="{F41EBBA5-7E6E-4342-9A8D-B96654BCAC79}" destId="{FE3B05E7-BF7F-4545-BA80-A90669BECD78}" srcOrd="4" destOrd="0" presId="urn:microsoft.com/office/officeart/2018/5/layout/IconCircleLabelList"/>
    <dgm:cxn modelId="{D263E8DE-9D05-49B1-B968-F7AB2249EE71}" type="presParOf" srcId="{FE3B05E7-BF7F-4545-BA80-A90669BECD78}" destId="{474A9020-D9B7-4674-AD64-5B2D87510EFD}" srcOrd="0" destOrd="0" presId="urn:microsoft.com/office/officeart/2018/5/layout/IconCircleLabelList"/>
    <dgm:cxn modelId="{C0CF8D91-9B18-4AAE-A496-B047E019A479}" type="presParOf" srcId="{FE3B05E7-BF7F-4545-BA80-A90669BECD78}" destId="{C42FD42D-8FAC-4D1C-86DD-21E4B99815CD}" srcOrd="1" destOrd="0" presId="urn:microsoft.com/office/officeart/2018/5/layout/IconCircleLabelList"/>
    <dgm:cxn modelId="{95610AB1-85FF-49DB-843B-70A812AAFEEF}" type="presParOf" srcId="{FE3B05E7-BF7F-4545-BA80-A90669BECD78}" destId="{0738E04A-88D2-4955-B2A9-75762772C05F}" srcOrd="2" destOrd="0" presId="urn:microsoft.com/office/officeart/2018/5/layout/IconCircleLabelList"/>
    <dgm:cxn modelId="{AC68DD6B-B8D2-4F71-BDB6-20678186D185}" type="presParOf" srcId="{FE3B05E7-BF7F-4545-BA80-A90669BECD78}" destId="{40627625-EAF7-4039-9ADE-F8FD728FF4BD}" srcOrd="3" destOrd="0" presId="urn:microsoft.com/office/officeart/2018/5/layout/IconCircleLabelList"/>
    <dgm:cxn modelId="{0266B540-6AD7-4517-9A5B-1C95EDBD6C42}" type="presParOf" srcId="{F41EBBA5-7E6E-4342-9A8D-B96654BCAC79}" destId="{70367153-BEC1-40E4-BA75-5ABBA4C4FB72}" srcOrd="5" destOrd="0" presId="urn:microsoft.com/office/officeart/2018/5/layout/IconCircleLabelList"/>
    <dgm:cxn modelId="{A7DAAE27-8434-4458-A109-7C87BD022136}" type="presParOf" srcId="{F41EBBA5-7E6E-4342-9A8D-B96654BCAC79}" destId="{BB3ECE26-BD96-4A07-B487-416B8026B0CE}" srcOrd="6" destOrd="0" presId="urn:microsoft.com/office/officeart/2018/5/layout/IconCircleLabelList"/>
    <dgm:cxn modelId="{675A49C5-58C6-4519-8B0F-73DEC173C739}" type="presParOf" srcId="{BB3ECE26-BD96-4A07-B487-416B8026B0CE}" destId="{D9D06436-CA0F-450F-802A-A0EF927064A7}" srcOrd="0" destOrd="0" presId="urn:microsoft.com/office/officeart/2018/5/layout/IconCircleLabelList"/>
    <dgm:cxn modelId="{36910C68-0FBA-4A24-A771-9336AB02D64E}" type="presParOf" srcId="{BB3ECE26-BD96-4A07-B487-416B8026B0CE}" destId="{A69CDCF4-BD9A-4B53-B49F-DB20FE97F2FC}" srcOrd="1" destOrd="0" presId="urn:microsoft.com/office/officeart/2018/5/layout/IconCircleLabelList"/>
    <dgm:cxn modelId="{8F1B5BB3-F471-4E3D-8E55-BADED5625E40}" type="presParOf" srcId="{BB3ECE26-BD96-4A07-B487-416B8026B0CE}" destId="{B2216EE0-51E1-4721-8BBF-B6A7931A88AF}" srcOrd="2" destOrd="0" presId="urn:microsoft.com/office/officeart/2018/5/layout/IconCircleLabelList"/>
    <dgm:cxn modelId="{C00FCB14-0598-46D9-A7AC-F42F3565D6D6}" type="presParOf" srcId="{BB3ECE26-BD96-4A07-B487-416B8026B0CE}" destId="{922268DA-39EB-4728-B87F-445B2E6A36E8}"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383B9B-93A9-4453-9701-F1287B5D3C40}">
      <dsp:nvSpPr>
        <dsp:cNvPr id="0" name=""/>
        <dsp:cNvSpPr/>
      </dsp:nvSpPr>
      <dsp:spPr>
        <a:xfrm>
          <a:off x="970752" y="855834"/>
          <a:ext cx="927160" cy="9271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3D0475A-4C17-4DB3-B7F2-4A87F7CEA4CB}">
      <dsp:nvSpPr>
        <dsp:cNvPr id="0" name=""/>
        <dsp:cNvSpPr/>
      </dsp:nvSpPr>
      <dsp:spPr>
        <a:xfrm>
          <a:off x="404154" y="2073827"/>
          <a:ext cx="206035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THE TECHNIQUEST LEARNING PROGRAMME </a:t>
          </a:r>
        </a:p>
      </dsp:txBody>
      <dsp:txXfrm>
        <a:off x="404154" y="2073827"/>
        <a:ext cx="2060357" cy="720000"/>
      </dsp:txXfrm>
    </dsp:sp>
    <dsp:sp modelId="{B824A96E-205E-4543-9C4E-A70FB367E1CC}">
      <dsp:nvSpPr>
        <dsp:cNvPr id="0" name=""/>
        <dsp:cNvSpPr/>
      </dsp:nvSpPr>
      <dsp:spPr>
        <a:xfrm>
          <a:off x="3391672" y="855834"/>
          <a:ext cx="927160" cy="9271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230DEA7-7D81-4953-813F-D65306B7EFEF}">
      <dsp:nvSpPr>
        <dsp:cNvPr id="0" name=""/>
        <dsp:cNvSpPr/>
      </dsp:nvSpPr>
      <dsp:spPr>
        <a:xfrm>
          <a:off x="2825074" y="2073827"/>
          <a:ext cx="206035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THE DIGITAL OUTREACH PROGRAMME </a:t>
          </a:r>
        </a:p>
      </dsp:txBody>
      <dsp:txXfrm>
        <a:off x="2825074" y="2073827"/>
        <a:ext cx="2060357" cy="720000"/>
      </dsp:txXfrm>
    </dsp:sp>
    <dsp:sp modelId="{301AF10E-3811-4EB5-8E52-D441353E2300}">
      <dsp:nvSpPr>
        <dsp:cNvPr id="0" name=""/>
        <dsp:cNvSpPr/>
      </dsp:nvSpPr>
      <dsp:spPr>
        <a:xfrm>
          <a:off x="5812591" y="855834"/>
          <a:ext cx="927160" cy="9271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1451C1E-D644-4EE7-A750-C1C215CAF5A6}">
      <dsp:nvSpPr>
        <dsp:cNvPr id="0" name=""/>
        <dsp:cNvSpPr/>
      </dsp:nvSpPr>
      <dsp:spPr>
        <a:xfrm>
          <a:off x="5245993" y="2073827"/>
          <a:ext cx="206035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DIGITAL SCIENCE SHOWS</a:t>
          </a:r>
        </a:p>
      </dsp:txBody>
      <dsp:txXfrm>
        <a:off x="5245993" y="2073827"/>
        <a:ext cx="2060357" cy="720000"/>
      </dsp:txXfrm>
    </dsp:sp>
    <dsp:sp modelId="{A80223AF-387D-4679-8932-19E1564BBE66}">
      <dsp:nvSpPr>
        <dsp:cNvPr id="0" name=""/>
        <dsp:cNvSpPr/>
      </dsp:nvSpPr>
      <dsp:spPr>
        <a:xfrm>
          <a:off x="8233511" y="855834"/>
          <a:ext cx="927160" cy="92716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688CCC0-17A5-4301-8916-A33ED00D8AA0}">
      <dsp:nvSpPr>
        <dsp:cNvPr id="0" name=""/>
        <dsp:cNvSpPr/>
      </dsp:nvSpPr>
      <dsp:spPr>
        <a:xfrm>
          <a:off x="7666913" y="2073827"/>
          <a:ext cx="206035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SHOW NIGHT LIGHT </a:t>
          </a:r>
        </a:p>
      </dsp:txBody>
      <dsp:txXfrm>
        <a:off x="7666913" y="2073827"/>
        <a:ext cx="2060357"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6BA547-93D9-4897-8466-BC4617C4DBB5}">
      <dsp:nvSpPr>
        <dsp:cNvPr id="0" name=""/>
        <dsp:cNvSpPr/>
      </dsp:nvSpPr>
      <dsp:spPr>
        <a:xfrm>
          <a:off x="1555712" y="257368"/>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A18B6F-D004-4AB1-ABA5-9C87AC7375EF}">
      <dsp:nvSpPr>
        <dsp:cNvPr id="0" name=""/>
        <dsp:cNvSpPr/>
      </dsp:nvSpPr>
      <dsp:spPr>
        <a:xfrm>
          <a:off x="367712" y="2671764"/>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dirty="0">
              <a:solidFill>
                <a:srgbClr val="FFFF00"/>
              </a:solidFill>
            </a:rPr>
            <a:t>Situated in Cardiff Bay </a:t>
          </a:r>
          <a:endParaRPr lang="en-US" sz="2300" kern="1200" dirty="0">
            <a:solidFill>
              <a:srgbClr val="FFFF00"/>
            </a:solidFill>
          </a:endParaRPr>
        </a:p>
      </dsp:txBody>
      <dsp:txXfrm>
        <a:off x="367712" y="2671764"/>
        <a:ext cx="4320000" cy="720000"/>
      </dsp:txXfrm>
    </dsp:sp>
    <dsp:sp modelId="{CFE6CF36-A2CC-4DFE-B2E2-7EC90AA812E5}">
      <dsp:nvSpPr>
        <dsp:cNvPr id="0" name=""/>
        <dsp:cNvSpPr/>
      </dsp:nvSpPr>
      <dsp:spPr>
        <a:xfrm>
          <a:off x="6572731" y="216311"/>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73EAD3-8514-463C-B7BB-DA9912A7BDD3}">
      <dsp:nvSpPr>
        <dsp:cNvPr id="0" name=""/>
        <dsp:cNvSpPr/>
      </dsp:nvSpPr>
      <dsp:spPr>
        <a:xfrm>
          <a:off x="5443712" y="2671764"/>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dirty="0">
              <a:solidFill>
                <a:srgbClr val="FFFF00"/>
              </a:solidFill>
            </a:rPr>
            <a:t>Founded in 1986 by Professor John </a:t>
          </a:r>
          <a:r>
            <a:rPr lang="en-GB" sz="2300" kern="1200" dirty="0" err="1">
              <a:solidFill>
                <a:srgbClr val="FFFF00"/>
              </a:solidFill>
            </a:rPr>
            <a:t>Beetlestone</a:t>
          </a:r>
          <a:r>
            <a:rPr lang="en-GB" sz="2300" kern="1200" dirty="0">
              <a:solidFill>
                <a:srgbClr val="FFFF00"/>
              </a:solidFill>
            </a:rPr>
            <a:t> </a:t>
          </a:r>
          <a:endParaRPr lang="en-US" sz="2300" kern="1200" dirty="0">
            <a:solidFill>
              <a:srgbClr val="FFFF00"/>
            </a:solidFill>
          </a:endParaRPr>
        </a:p>
      </dsp:txBody>
      <dsp:txXfrm>
        <a:off x="5443712" y="2671764"/>
        <a:ext cx="432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CCC0C4-3971-43F4-B643-AEA304A8CF80}">
      <dsp:nvSpPr>
        <dsp:cNvPr id="0" name=""/>
        <dsp:cNvSpPr/>
      </dsp:nvSpPr>
      <dsp:spPr>
        <a:xfrm>
          <a:off x="0" y="680"/>
          <a:ext cx="6261100" cy="14997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8A6DD4-7516-494B-BF63-97C800542AC6}">
      <dsp:nvSpPr>
        <dsp:cNvPr id="0" name=""/>
        <dsp:cNvSpPr/>
      </dsp:nvSpPr>
      <dsp:spPr>
        <a:xfrm>
          <a:off x="453667" y="338119"/>
          <a:ext cx="824850" cy="8248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F6CD96D-8D1F-461B-A7A6-5C6B63E63E49}">
      <dsp:nvSpPr>
        <dsp:cNvPr id="0" name=""/>
        <dsp:cNvSpPr/>
      </dsp:nvSpPr>
      <dsp:spPr>
        <a:xfrm>
          <a:off x="1732185" y="680"/>
          <a:ext cx="4477361" cy="1593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41" tIns="168641" rIns="168641" bIns="168641" numCol="1" spcCol="1270" anchor="ctr" anchorCtr="0">
          <a:noAutofit/>
        </a:bodyPr>
        <a:lstStyle/>
        <a:p>
          <a:pPr marL="0" lvl="0" indent="0" algn="l" defTabSz="622300">
            <a:lnSpc>
              <a:spcPct val="90000"/>
            </a:lnSpc>
            <a:spcBef>
              <a:spcPct val="0"/>
            </a:spcBef>
            <a:spcAft>
              <a:spcPct val="35000"/>
            </a:spcAft>
            <a:buNone/>
          </a:pPr>
          <a:r>
            <a:rPr lang="en-GB" sz="1400" kern="1200"/>
            <a:t>People used to believe, in the 1800s and prior, that children were not very skilled at thinking and were less skilled in comparison to adults. Therefore, Piaget showed through his work that children have an entirely different thought process than adults and demonstrated this throughout his work. </a:t>
          </a:r>
          <a:endParaRPr lang="en-US" sz="1400" kern="1200"/>
        </a:p>
      </dsp:txBody>
      <dsp:txXfrm>
        <a:off x="1732185" y="680"/>
        <a:ext cx="4477361" cy="1593460"/>
      </dsp:txXfrm>
    </dsp:sp>
    <dsp:sp modelId="{9BD7583C-A92A-4751-A04A-7BDDE88A33C7}">
      <dsp:nvSpPr>
        <dsp:cNvPr id="0" name=""/>
        <dsp:cNvSpPr/>
      </dsp:nvSpPr>
      <dsp:spPr>
        <a:xfrm>
          <a:off x="0" y="1992507"/>
          <a:ext cx="6261100" cy="14997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8B9530-4736-47D3-8C3F-E1B0041985BA}">
      <dsp:nvSpPr>
        <dsp:cNvPr id="0" name=""/>
        <dsp:cNvSpPr/>
      </dsp:nvSpPr>
      <dsp:spPr>
        <a:xfrm>
          <a:off x="453667" y="2329945"/>
          <a:ext cx="824850" cy="8248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5F87125-A460-4240-B1BB-6EC02430166A}">
      <dsp:nvSpPr>
        <dsp:cNvPr id="0" name=""/>
        <dsp:cNvSpPr/>
      </dsp:nvSpPr>
      <dsp:spPr>
        <a:xfrm>
          <a:off x="1732185" y="1992507"/>
          <a:ext cx="4477361" cy="1593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41" tIns="168641" rIns="168641" bIns="168641" numCol="1" spcCol="1270" anchor="ctr" anchorCtr="0">
          <a:noAutofit/>
        </a:bodyPr>
        <a:lstStyle/>
        <a:p>
          <a:pPr marL="0" lvl="0" indent="0" algn="l" defTabSz="622300">
            <a:lnSpc>
              <a:spcPct val="90000"/>
            </a:lnSpc>
            <a:spcBef>
              <a:spcPct val="0"/>
            </a:spcBef>
            <a:spcAft>
              <a:spcPct val="35000"/>
            </a:spcAft>
            <a:buNone/>
          </a:pPr>
          <a:r>
            <a:rPr lang="en-GB" sz="1400" kern="1200"/>
            <a:t>He showed that children’s brains are constantly developing in order to be able to utilise the skill to be able to reason and to use hypotheses in their thought process. </a:t>
          </a:r>
          <a:endParaRPr lang="en-US" sz="1400" kern="1200"/>
        </a:p>
      </dsp:txBody>
      <dsp:txXfrm>
        <a:off x="1732185" y="1992507"/>
        <a:ext cx="4477361" cy="1593460"/>
      </dsp:txXfrm>
    </dsp:sp>
    <dsp:sp modelId="{55F8D8B7-6668-4CC0-8007-DB10E5156391}">
      <dsp:nvSpPr>
        <dsp:cNvPr id="0" name=""/>
        <dsp:cNvSpPr/>
      </dsp:nvSpPr>
      <dsp:spPr>
        <a:xfrm>
          <a:off x="0" y="3984333"/>
          <a:ext cx="6261100" cy="149972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66153E-4831-4BF3-9297-4FFFE08D1B21}">
      <dsp:nvSpPr>
        <dsp:cNvPr id="0" name=""/>
        <dsp:cNvSpPr/>
      </dsp:nvSpPr>
      <dsp:spPr>
        <a:xfrm>
          <a:off x="453667" y="4321771"/>
          <a:ext cx="824850" cy="8248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47123B-2349-4A4E-8EF3-FFE0D1931E1A}">
      <dsp:nvSpPr>
        <dsp:cNvPr id="0" name=""/>
        <dsp:cNvSpPr/>
      </dsp:nvSpPr>
      <dsp:spPr>
        <a:xfrm>
          <a:off x="1732185" y="3984333"/>
          <a:ext cx="4477361" cy="1593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41" tIns="168641" rIns="168641" bIns="168641" numCol="1" spcCol="1270" anchor="ctr" anchorCtr="0">
          <a:noAutofit/>
        </a:bodyPr>
        <a:lstStyle/>
        <a:p>
          <a:pPr marL="0" lvl="0" indent="0" algn="l" defTabSz="622300">
            <a:lnSpc>
              <a:spcPct val="90000"/>
            </a:lnSpc>
            <a:spcBef>
              <a:spcPct val="0"/>
            </a:spcBef>
            <a:spcAft>
              <a:spcPct val="35000"/>
            </a:spcAft>
            <a:buNone/>
          </a:pPr>
          <a:r>
            <a:rPr lang="en-GB" sz="1400" kern="1200"/>
            <a:t>He allowed us to see that their thinking changes as they learn new things and that new experiences challenge what they previously thought. </a:t>
          </a:r>
          <a:endParaRPr lang="en-US" sz="1400" kern="1200"/>
        </a:p>
      </dsp:txBody>
      <dsp:txXfrm>
        <a:off x="1732185" y="3984333"/>
        <a:ext cx="4477361" cy="15934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32177A-1AE8-F44E-9F8C-6178CFFD0F24}">
      <dsp:nvSpPr>
        <dsp:cNvPr id="0" name=""/>
        <dsp:cNvSpPr/>
      </dsp:nvSpPr>
      <dsp:spPr>
        <a:xfrm>
          <a:off x="4629269" y="0"/>
          <a:ext cx="4816549" cy="4816549"/>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7A417080-2DE9-F141-B807-8B95C1CE8E2E}">
      <dsp:nvSpPr>
        <dsp:cNvPr id="0" name=""/>
        <dsp:cNvSpPr/>
      </dsp:nvSpPr>
      <dsp:spPr>
        <a:xfrm>
          <a:off x="4942344" y="313075"/>
          <a:ext cx="1926619" cy="1926619"/>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7-11-years-old: concrete operational stage </a:t>
          </a:r>
          <a:endParaRPr lang="en-US" sz="900" kern="1200"/>
        </a:p>
      </dsp:txBody>
      <dsp:txXfrm>
        <a:off x="5036394" y="407125"/>
        <a:ext cx="1738519" cy="1738519"/>
      </dsp:txXfrm>
    </dsp:sp>
    <dsp:sp modelId="{8D18D1F2-16D1-C34B-9A1D-D412E45F7004}">
      <dsp:nvSpPr>
        <dsp:cNvPr id="0" name=""/>
        <dsp:cNvSpPr/>
      </dsp:nvSpPr>
      <dsp:spPr>
        <a:xfrm>
          <a:off x="7206122" y="313075"/>
          <a:ext cx="1926619" cy="1926619"/>
        </a:xfrm>
        <a:prstGeom prst="roundRect">
          <a:avLst/>
        </a:prstGeom>
        <a:gradFill rotWithShape="0">
          <a:gsLst>
            <a:gs pos="0">
              <a:schemeClr val="accent2">
                <a:hueOff val="-1540030"/>
                <a:satOff val="-534"/>
                <a:lumOff val="196"/>
                <a:alphaOff val="0"/>
                <a:tint val="94000"/>
                <a:satMod val="103000"/>
                <a:lumMod val="102000"/>
              </a:schemeClr>
            </a:gs>
            <a:gs pos="50000">
              <a:schemeClr val="accent2">
                <a:hueOff val="-1540030"/>
                <a:satOff val="-534"/>
                <a:lumOff val="196"/>
                <a:alphaOff val="0"/>
                <a:shade val="100000"/>
                <a:satMod val="110000"/>
                <a:lumMod val="100000"/>
              </a:schemeClr>
            </a:gs>
            <a:gs pos="100000">
              <a:schemeClr val="accent2">
                <a:hueOff val="-1540030"/>
                <a:satOff val="-534"/>
                <a:lumOff val="196"/>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As this is the age range I wish to work with, I saw this as more relevant to my research. </a:t>
          </a:r>
          <a:endParaRPr lang="en-US" sz="900" kern="1200"/>
        </a:p>
      </dsp:txBody>
      <dsp:txXfrm>
        <a:off x="7300172" y="407125"/>
        <a:ext cx="1738519" cy="1738519"/>
      </dsp:txXfrm>
    </dsp:sp>
    <dsp:sp modelId="{2A1A9B8F-1895-CB4C-ADF4-AFCFB616100C}">
      <dsp:nvSpPr>
        <dsp:cNvPr id="0" name=""/>
        <dsp:cNvSpPr/>
      </dsp:nvSpPr>
      <dsp:spPr>
        <a:xfrm>
          <a:off x="4942344" y="2576853"/>
          <a:ext cx="1926619" cy="1926619"/>
        </a:xfrm>
        <a:prstGeom prst="roundRect">
          <a:avLst/>
        </a:prstGeom>
        <a:gradFill rotWithShape="0">
          <a:gsLst>
            <a:gs pos="0">
              <a:schemeClr val="accent2">
                <a:hueOff val="-3080061"/>
                <a:satOff val="-1069"/>
                <a:lumOff val="392"/>
                <a:alphaOff val="0"/>
                <a:tint val="94000"/>
                <a:satMod val="103000"/>
                <a:lumMod val="102000"/>
              </a:schemeClr>
            </a:gs>
            <a:gs pos="50000">
              <a:schemeClr val="accent2">
                <a:hueOff val="-3080061"/>
                <a:satOff val="-1069"/>
                <a:lumOff val="392"/>
                <a:alphaOff val="0"/>
                <a:shade val="100000"/>
                <a:satMod val="110000"/>
                <a:lumMod val="100000"/>
              </a:schemeClr>
            </a:gs>
            <a:gs pos="100000">
              <a:schemeClr val="accent2">
                <a:hueOff val="-3080061"/>
                <a:satOff val="-1069"/>
                <a:lumOff val="392"/>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Due to the child being more sociocentric, children recognise that other children and/or people have different views to those of their own. However, they may not be able to fully comprehend what those other views are. Children have the ability to look at a problem from numerous different perspectives and are able to solve multiple parts of a problem all at the same time. </a:t>
          </a:r>
          <a:endParaRPr lang="en-US" sz="900" kern="1200"/>
        </a:p>
      </dsp:txBody>
      <dsp:txXfrm>
        <a:off x="5036394" y="2670903"/>
        <a:ext cx="1738519" cy="1738519"/>
      </dsp:txXfrm>
    </dsp:sp>
    <dsp:sp modelId="{D4164C55-AD3A-3C43-A5AA-5DD6C247B9B6}">
      <dsp:nvSpPr>
        <dsp:cNvPr id="0" name=""/>
        <dsp:cNvSpPr/>
      </dsp:nvSpPr>
      <dsp:spPr>
        <a:xfrm>
          <a:off x="7206122" y="2576853"/>
          <a:ext cx="1926619" cy="1926619"/>
        </a:xfrm>
        <a:prstGeom prst="roundRect">
          <a:avLst/>
        </a:prstGeom>
        <a:gradFill rotWithShape="0">
          <a:gsLst>
            <a:gs pos="0">
              <a:schemeClr val="accent2">
                <a:hueOff val="-4620091"/>
                <a:satOff val="-1603"/>
                <a:lumOff val="588"/>
                <a:alphaOff val="0"/>
                <a:tint val="94000"/>
                <a:satMod val="103000"/>
                <a:lumMod val="102000"/>
              </a:schemeClr>
            </a:gs>
            <a:gs pos="50000">
              <a:schemeClr val="accent2">
                <a:hueOff val="-4620091"/>
                <a:satOff val="-1603"/>
                <a:lumOff val="588"/>
                <a:alphaOff val="0"/>
                <a:shade val="100000"/>
                <a:satMod val="110000"/>
                <a:lumMod val="100000"/>
              </a:schemeClr>
            </a:gs>
            <a:gs pos="100000">
              <a:schemeClr val="accent2">
                <a:hueOff val="-4620091"/>
                <a:satOff val="-1603"/>
                <a:lumOff val="588"/>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Children at this age can think logically but can only draw from experience; they cannot use logic from abstract ideas. </a:t>
          </a:r>
          <a:endParaRPr lang="en-US" sz="900" kern="1200"/>
        </a:p>
      </dsp:txBody>
      <dsp:txXfrm>
        <a:off x="7300172" y="2670903"/>
        <a:ext cx="1738519" cy="173851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58D85D-1186-48E4-89B1-021EF8A260EA}">
      <dsp:nvSpPr>
        <dsp:cNvPr id="0" name=""/>
        <dsp:cNvSpPr/>
      </dsp:nvSpPr>
      <dsp:spPr>
        <a:xfrm>
          <a:off x="919867" y="345418"/>
          <a:ext cx="1444966" cy="14449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2BAB6C7-FF42-43AE-A0F5-C05E311B465C}">
      <dsp:nvSpPr>
        <dsp:cNvPr id="0" name=""/>
        <dsp:cNvSpPr/>
      </dsp:nvSpPr>
      <dsp:spPr>
        <a:xfrm>
          <a:off x="36832" y="2226837"/>
          <a:ext cx="3211037" cy="102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An education setting should have a well-designed water play area, as well as access to sand. The reason for this is because sand and water encourage constructive play as you can make and build so many different things using these materials. (Ihn, 1998)</a:t>
          </a:r>
          <a:endParaRPr lang="en-US" sz="1100" kern="1200"/>
        </a:p>
      </dsp:txBody>
      <dsp:txXfrm>
        <a:off x="36832" y="2226837"/>
        <a:ext cx="3211037" cy="1026606"/>
      </dsp:txXfrm>
    </dsp:sp>
    <dsp:sp modelId="{D9904B05-8A0E-42E0-8BFC-1CEA29EF2CCA}">
      <dsp:nvSpPr>
        <dsp:cNvPr id="0" name=""/>
        <dsp:cNvSpPr/>
      </dsp:nvSpPr>
      <dsp:spPr>
        <a:xfrm>
          <a:off x="4692837" y="345418"/>
          <a:ext cx="1444966" cy="14449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FD425B8-7533-4BFC-BF90-B289CF2463BB}">
      <dsp:nvSpPr>
        <dsp:cNvPr id="0" name=""/>
        <dsp:cNvSpPr/>
      </dsp:nvSpPr>
      <dsp:spPr>
        <a:xfrm>
          <a:off x="3809801" y="2226837"/>
          <a:ext cx="3211037" cy="102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With regards to the playground area, there should also be a hardtop surface/transition area between the classroom and playground. This is because it encourages play with hard surfaces. Instead of sand and water, they will use unit and hollow blocks, woodwork benches, art easels, as well as paint. </a:t>
          </a:r>
          <a:endParaRPr lang="en-US" sz="1100" kern="1200"/>
        </a:p>
      </dsp:txBody>
      <dsp:txXfrm>
        <a:off x="3809801" y="2226837"/>
        <a:ext cx="3211037" cy="1026606"/>
      </dsp:txXfrm>
    </dsp:sp>
    <dsp:sp modelId="{814748F5-DCC1-45F1-90A4-870FC644ABFE}">
      <dsp:nvSpPr>
        <dsp:cNvPr id="0" name=""/>
        <dsp:cNvSpPr/>
      </dsp:nvSpPr>
      <dsp:spPr>
        <a:xfrm>
          <a:off x="8465806" y="345418"/>
          <a:ext cx="1444966" cy="14449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1C4CD1D-8823-45B3-87B5-EFB7EABB966E}">
      <dsp:nvSpPr>
        <dsp:cNvPr id="0" name=""/>
        <dsp:cNvSpPr/>
      </dsp:nvSpPr>
      <dsp:spPr>
        <a:xfrm>
          <a:off x="7582770" y="2226837"/>
          <a:ext cx="3211037" cy="102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Another aspect that encourages a range of constructive play is a garden area. </a:t>
          </a:r>
          <a:endParaRPr lang="en-US" sz="1100" kern="1200"/>
        </a:p>
      </dsp:txBody>
      <dsp:txXfrm>
        <a:off x="7582770" y="2226837"/>
        <a:ext cx="3211037" cy="102660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6A93CB-B361-5146-BB28-C8ACECC4D3F1}">
      <dsp:nvSpPr>
        <dsp:cNvPr id="0" name=""/>
        <dsp:cNvSpPr/>
      </dsp:nvSpPr>
      <dsp:spPr>
        <a:xfrm>
          <a:off x="3898593" y="844717"/>
          <a:ext cx="358246" cy="91440"/>
        </a:xfrm>
        <a:custGeom>
          <a:avLst/>
          <a:gdLst/>
          <a:ahLst/>
          <a:cxnLst/>
          <a:rect l="0" t="0" r="0" b="0"/>
          <a:pathLst>
            <a:path>
              <a:moveTo>
                <a:pt x="0" y="45720"/>
              </a:moveTo>
              <a:lnTo>
                <a:pt x="358246"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067995" y="888491"/>
        <a:ext cx="19442" cy="3892"/>
      </dsp:txXfrm>
    </dsp:sp>
    <dsp:sp modelId="{B7268FB2-09F3-0848-A6A4-F0C662464CBF}">
      <dsp:nvSpPr>
        <dsp:cNvPr id="0" name=""/>
        <dsp:cNvSpPr/>
      </dsp:nvSpPr>
      <dsp:spPr>
        <a:xfrm>
          <a:off x="1217490" y="4218"/>
          <a:ext cx="2682902" cy="1772438"/>
        </a:xfrm>
        <a:prstGeom prst="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2843" tIns="86958" rIns="82843" bIns="86958" numCol="1" spcCol="1270" anchor="ctr" anchorCtr="0">
          <a:noAutofit/>
        </a:bodyPr>
        <a:lstStyle/>
        <a:p>
          <a:pPr marL="0" lvl="0" indent="0" algn="ctr" defTabSz="533400">
            <a:lnSpc>
              <a:spcPct val="90000"/>
            </a:lnSpc>
            <a:spcBef>
              <a:spcPct val="0"/>
            </a:spcBef>
            <a:spcAft>
              <a:spcPct val="35000"/>
            </a:spcAft>
            <a:buNone/>
          </a:pPr>
          <a:r>
            <a:rPr lang="en-GB" sz="1200" kern="1200" dirty="0"/>
            <a:t>Bruner was concerned with regards to how knowledge can be represented and organised through different modes of thinking. </a:t>
          </a:r>
          <a:endParaRPr lang="en-US" sz="1200" kern="1200" dirty="0"/>
        </a:p>
      </dsp:txBody>
      <dsp:txXfrm>
        <a:off x="1217490" y="4218"/>
        <a:ext cx="2682902" cy="1772438"/>
      </dsp:txXfrm>
    </dsp:sp>
    <dsp:sp modelId="{022F09E0-A962-584E-BF6B-136024B9F4F3}">
      <dsp:nvSpPr>
        <dsp:cNvPr id="0" name=""/>
        <dsp:cNvSpPr/>
      </dsp:nvSpPr>
      <dsp:spPr>
        <a:xfrm>
          <a:off x="6776848" y="844717"/>
          <a:ext cx="358246" cy="91440"/>
        </a:xfrm>
        <a:custGeom>
          <a:avLst/>
          <a:gdLst/>
          <a:ahLst/>
          <a:cxnLst/>
          <a:rect l="0" t="0" r="0" b="0"/>
          <a:pathLst>
            <a:path>
              <a:moveTo>
                <a:pt x="0" y="45720"/>
              </a:moveTo>
              <a:lnTo>
                <a:pt x="358246"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46250" y="888491"/>
        <a:ext cx="19442" cy="3892"/>
      </dsp:txXfrm>
    </dsp:sp>
    <dsp:sp modelId="{BA523851-245A-0846-84FF-8A9D8D5F4C6A}">
      <dsp:nvSpPr>
        <dsp:cNvPr id="0" name=""/>
        <dsp:cNvSpPr/>
      </dsp:nvSpPr>
      <dsp:spPr>
        <a:xfrm>
          <a:off x="4289239" y="115247"/>
          <a:ext cx="2489409" cy="1550379"/>
        </a:xfrm>
        <a:prstGeom prst="rec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2843" tIns="86958" rIns="82843" bIns="86958" numCol="1" spcCol="1270" anchor="t" anchorCtr="0">
          <a:noAutofit/>
        </a:bodyPr>
        <a:lstStyle/>
        <a:p>
          <a:pPr marL="0" lvl="0" indent="0" algn="l" defTabSz="533400">
            <a:lnSpc>
              <a:spcPct val="90000"/>
            </a:lnSpc>
            <a:spcBef>
              <a:spcPct val="0"/>
            </a:spcBef>
            <a:spcAft>
              <a:spcPct val="35000"/>
            </a:spcAft>
            <a:buNone/>
          </a:pPr>
          <a:r>
            <a:rPr lang="en-GB" sz="1200" kern="1200" dirty="0"/>
            <a:t>Throughout his research, carried out in 1966, he suggested three different modes of thinking when it comes to the cognitive development of children. These were:</a:t>
          </a:r>
          <a:endParaRPr lang="en-US" sz="1200" kern="1200" dirty="0"/>
        </a:p>
        <a:p>
          <a:pPr marL="57150" lvl="1" indent="-57150" algn="l" defTabSz="400050">
            <a:lnSpc>
              <a:spcPct val="90000"/>
            </a:lnSpc>
            <a:spcBef>
              <a:spcPct val="0"/>
            </a:spcBef>
            <a:spcAft>
              <a:spcPct val="15000"/>
            </a:spcAft>
            <a:buChar char="•"/>
          </a:pPr>
          <a:r>
            <a:rPr lang="en-GB" sz="900" kern="1200"/>
            <a:t>Enactive representation (action)</a:t>
          </a:r>
          <a:endParaRPr lang="en-US" sz="900" kern="1200"/>
        </a:p>
        <a:p>
          <a:pPr marL="57150" lvl="1" indent="-57150" algn="l" defTabSz="400050">
            <a:lnSpc>
              <a:spcPct val="90000"/>
            </a:lnSpc>
            <a:spcBef>
              <a:spcPct val="0"/>
            </a:spcBef>
            <a:spcAft>
              <a:spcPct val="15000"/>
            </a:spcAft>
            <a:buChar char="•"/>
          </a:pPr>
          <a:r>
            <a:rPr lang="en-GB" sz="900" kern="1200"/>
            <a:t>Iconic representation (image)</a:t>
          </a:r>
          <a:endParaRPr lang="en-US" sz="900" kern="1200"/>
        </a:p>
        <a:p>
          <a:pPr marL="57150" lvl="1" indent="-57150" algn="l" defTabSz="400050">
            <a:lnSpc>
              <a:spcPct val="90000"/>
            </a:lnSpc>
            <a:spcBef>
              <a:spcPct val="0"/>
            </a:spcBef>
            <a:spcAft>
              <a:spcPct val="15000"/>
            </a:spcAft>
            <a:buChar char="•"/>
          </a:pPr>
          <a:r>
            <a:rPr lang="en-GB" sz="900" kern="1200"/>
            <a:t>Symbolic representation (language)</a:t>
          </a:r>
          <a:endParaRPr lang="en-US" sz="900" kern="1200"/>
        </a:p>
      </dsp:txBody>
      <dsp:txXfrm>
        <a:off x="4289239" y="115247"/>
        <a:ext cx="2489409" cy="1550379"/>
      </dsp:txXfrm>
    </dsp:sp>
    <dsp:sp modelId="{E4160A81-0EC5-004F-A0AF-658E7D25199F}">
      <dsp:nvSpPr>
        <dsp:cNvPr id="0" name=""/>
        <dsp:cNvSpPr/>
      </dsp:nvSpPr>
      <dsp:spPr>
        <a:xfrm>
          <a:off x="2493903" y="1680509"/>
          <a:ext cx="5896419" cy="452593"/>
        </a:xfrm>
        <a:custGeom>
          <a:avLst/>
          <a:gdLst/>
          <a:ahLst/>
          <a:cxnLst/>
          <a:rect l="0" t="0" r="0" b="0"/>
          <a:pathLst>
            <a:path>
              <a:moveTo>
                <a:pt x="5896419" y="0"/>
              </a:moveTo>
              <a:lnTo>
                <a:pt x="5896419" y="243396"/>
              </a:lnTo>
              <a:lnTo>
                <a:pt x="0" y="243396"/>
              </a:lnTo>
              <a:lnTo>
                <a:pt x="0" y="452593"/>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94208" y="1904860"/>
        <a:ext cx="295809" cy="3892"/>
      </dsp:txXfrm>
    </dsp:sp>
    <dsp:sp modelId="{33B29854-25F5-A248-8BCE-1DCDE089EFD1}">
      <dsp:nvSpPr>
        <dsp:cNvPr id="0" name=""/>
        <dsp:cNvSpPr/>
      </dsp:nvSpPr>
      <dsp:spPr>
        <a:xfrm>
          <a:off x="7167494" y="98566"/>
          <a:ext cx="2445655" cy="1583742"/>
        </a:xfrm>
        <a:prstGeom prst="rect">
          <a:avLst/>
        </a:prstGeom>
        <a:gradFill rotWithShape="0">
          <a:gsLst>
            <a:gs pos="0">
              <a:schemeClr val="accent4">
                <a:hueOff val="0"/>
                <a:satOff val="0"/>
                <a:lumOff val="0"/>
                <a:alphaOff val="0"/>
                <a:tint val="94000"/>
                <a:satMod val="103000"/>
                <a:lumMod val="102000"/>
              </a:schemeClr>
            </a:gs>
            <a:gs pos="50000">
              <a:schemeClr val="accent4">
                <a:hueOff val="0"/>
                <a:satOff val="0"/>
                <a:lumOff val="0"/>
                <a:alphaOff val="0"/>
                <a:shade val="100000"/>
                <a:satMod val="110000"/>
                <a:lumMod val="100000"/>
              </a:schemeClr>
            </a:gs>
            <a:gs pos="100000">
              <a:schemeClr val="accent4">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2843" tIns="86958" rIns="82843" bIns="86958" numCol="1" spcCol="1270" anchor="ctr" anchorCtr="0">
          <a:noAutofit/>
        </a:bodyPr>
        <a:lstStyle/>
        <a:p>
          <a:pPr marL="0" lvl="0" indent="0" algn="ctr" defTabSz="533400">
            <a:lnSpc>
              <a:spcPct val="90000"/>
            </a:lnSpc>
            <a:spcBef>
              <a:spcPct val="0"/>
            </a:spcBef>
            <a:spcAft>
              <a:spcPct val="35000"/>
            </a:spcAft>
            <a:buNone/>
          </a:pPr>
          <a:r>
            <a:rPr lang="en-GB" sz="1200" kern="1200"/>
            <a:t>His theory, known as his constructivist theory, suggests that when challenged with new materials, a child should progress from enactive to iconic to symbolic representation; this has proven to work for adults, also. </a:t>
          </a:r>
          <a:endParaRPr lang="en-US" sz="1200" kern="1200"/>
        </a:p>
      </dsp:txBody>
      <dsp:txXfrm>
        <a:off x="7167494" y="98566"/>
        <a:ext cx="2445655" cy="1583742"/>
      </dsp:txXfrm>
    </dsp:sp>
    <dsp:sp modelId="{C23D292E-56FF-9144-A947-71C572740C9C}">
      <dsp:nvSpPr>
        <dsp:cNvPr id="0" name=""/>
        <dsp:cNvSpPr/>
      </dsp:nvSpPr>
      <dsp:spPr>
        <a:xfrm>
          <a:off x="1217490" y="2165503"/>
          <a:ext cx="2552825" cy="1429141"/>
        </a:xfrm>
        <a:prstGeom prst="rect">
          <a:avLst/>
        </a:prstGeom>
        <a:gradFill rotWithShape="0">
          <a:gsLst>
            <a:gs pos="0">
              <a:schemeClr val="accent5">
                <a:hueOff val="0"/>
                <a:satOff val="0"/>
                <a:lumOff val="0"/>
                <a:alphaOff val="0"/>
                <a:tint val="94000"/>
                <a:satMod val="103000"/>
                <a:lumMod val="102000"/>
              </a:schemeClr>
            </a:gs>
            <a:gs pos="50000">
              <a:schemeClr val="accent5">
                <a:hueOff val="0"/>
                <a:satOff val="0"/>
                <a:lumOff val="0"/>
                <a:alphaOff val="0"/>
                <a:shade val="100000"/>
                <a:satMod val="110000"/>
                <a:lumMod val="100000"/>
              </a:schemeClr>
            </a:gs>
            <a:gs pos="100000">
              <a:schemeClr val="accent5">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2843" tIns="86958" rIns="82843" bIns="86958" numCol="1" spcCol="1270" anchor="ctr" anchorCtr="0">
          <a:noAutofit/>
        </a:bodyPr>
        <a:lstStyle/>
        <a:p>
          <a:pPr marL="0" lvl="0" indent="0" algn="ctr" defTabSz="533400">
            <a:lnSpc>
              <a:spcPct val="90000"/>
            </a:lnSpc>
            <a:spcBef>
              <a:spcPct val="0"/>
            </a:spcBef>
            <a:spcAft>
              <a:spcPct val="35000"/>
            </a:spcAft>
            <a:buNone/>
          </a:pPr>
          <a:r>
            <a:rPr lang="en-GB" sz="1200" kern="1200" dirty="0"/>
            <a:t>In comparison to Piaget, his work insinuates that a learner, even from a young age, has the capability to learn any material, on the condition that the instruction is organised properly. </a:t>
          </a:r>
          <a:endParaRPr lang="en-US" sz="1200" kern="1200" dirty="0"/>
        </a:p>
      </dsp:txBody>
      <dsp:txXfrm>
        <a:off x="1217490" y="2165503"/>
        <a:ext cx="2552825" cy="142914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84017A-FBB5-C54B-8106-D212A7BD4C90}">
      <dsp:nvSpPr>
        <dsp:cNvPr id="0" name=""/>
        <dsp:cNvSpPr/>
      </dsp:nvSpPr>
      <dsp:spPr>
        <a:xfrm>
          <a:off x="0" y="0"/>
          <a:ext cx="8664512" cy="791749"/>
        </a:xfrm>
        <a:prstGeom prst="roundRect">
          <a:avLst>
            <a:gd name="adj" fmla="val 10000"/>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Enactive </a:t>
          </a:r>
          <a:endParaRPr lang="en-US" sz="1200" kern="1200"/>
        </a:p>
      </dsp:txBody>
      <dsp:txXfrm>
        <a:off x="23190" y="23190"/>
        <a:ext cx="7743249" cy="745369"/>
      </dsp:txXfrm>
    </dsp:sp>
    <dsp:sp modelId="{C4D2CD53-9F1F-034F-A984-237A07331669}">
      <dsp:nvSpPr>
        <dsp:cNvPr id="0" name=""/>
        <dsp:cNvSpPr/>
      </dsp:nvSpPr>
      <dsp:spPr>
        <a:xfrm>
          <a:off x="725652" y="935704"/>
          <a:ext cx="8664512" cy="791749"/>
        </a:xfrm>
        <a:prstGeom prst="roundRect">
          <a:avLst>
            <a:gd name="adj" fmla="val 10000"/>
          </a:avLst>
        </a:prstGeom>
        <a:gradFill rotWithShape="0">
          <a:gsLst>
            <a:gs pos="0">
              <a:schemeClr val="accent2">
                <a:hueOff val="-1540030"/>
                <a:satOff val="-534"/>
                <a:lumOff val="196"/>
                <a:alphaOff val="0"/>
                <a:tint val="94000"/>
                <a:satMod val="103000"/>
                <a:lumMod val="102000"/>
              </a:schemeClr>
            </a:gs>
            <a:gs pos="50000">
              <a:schemeClr val="accent2">
                <a:hueOff val="-1540030"/>
                <a:satOff val="-534"/>
                <a:lumOff val="196"/>
                <a:alphaOff val="0"/>
                <a:shade val="100000"/>
                <a:satMod val="110000"/>
                <a:lumMod val="100000"/>
              </a:schemeClr>
            </a:gs>
            <a:gs pos="100000">
              <a:schemeClr val="accent2">
                <a:hueOff val="-1540030"/>
                <a:satOff val="-534"/>
                <a:lumOff val="196"/>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This representation segment focuses on the encoding and storage of information. This basically means that there is manipulation of objects without any internal representation of the objects. </a:t>
          </a:r>
          <a:endParaRPr lang="en-US" sz="1200" kern="1200"/>
        </a:p>
      </dsp:txBody>
      <dsp:txXfrm>
        <a:off x="748842" y="958894"/>
        <a:ext cx="7377842" cy="745369"/>
      </dsp:txXfrm>
    </dsp:sp>
    <dsp:sp modelId="{A43D5E9D-1BFC-B249-AE58-B611870116F4}">
      <dsp:nvSpPr>
        <dsp:cNvPr id="0" name=""/>
        <dsp:cNvSpPr/>
      </dsp:nvSpPr>
      <dsp:spPr>
        <a:xfrm>
          <a:off x="1440475" y="1871408"/>
          <a:ext cx="8664512" cy="791749"/>
        </a:xfrm>
        <a:prstGeom prst="roundRect">
          <a:avLst>
            <a:gd name="adj" fmla="val 10000"/>
          </a:avLst>
        </a:prstGeom>
        <a:gradFill rotWithShape="0">
          <a:gsLst>
            <a:gs pos="0">
              <a:schemeClr val="accent2">
                <a:hueOff val="-3080061"/>
                <a:satOff val="-1069"/>
                <a:lumOff val="392"/>
                <a:alphaOff val="0"/>
                <a:tint val="94000"/>
                <a:satMod val="103000"/>
                <a:lumMod val="102000"/>
              </a:schemeClr>
            </a:gs>
            <a:gs pos="50000">
              <a:schemeClr val="accent2">
                <a:hueOff val="-3080061"/>
                <a:satOff val="-1069"/>
                <a:lumOff val="392"/>
                <a:alphaOff val="0"/>
                <a:shade val="100000"/>
                <a:satMod val="110000"/>
                <a:lumMod val="100000"/>
              </a:schemeClr>
            </a:gs>
            <a:gs pos="100000">
              <a:schemeClr val="accent2">
                <a:hueOff val="-3080061"/>
                <a:satOff val="-1069"/>
                <a:lumOff val="392"/>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An example of this is when a baby shakes a rattle and hears a noise: the baby has deliberately manipulated the rattle to produce a sound as the outcome. </a:t>
          </a:r>
          <a:endParaRPr lang="en-US" sz="1200" kern="1200"/>
        </a:p>
      </dsp:txBody>
      <dsp:txXfrm>
        <a:off x="1463665" y="1894598"/>
        <a:ext cx="7388673" cy="745369"/>
      </dsp:txXfrm>
    </dsp:sp>
    <dsp:sp modelId="{5A18E086-9FBF-EE4E-9FFE-2000AF03A913}">
      <dsp:nvSpPr>
        <dsp:cNvPr id="0" name=""/>
        <dsp:cNvSpPr/>
      </dsp:nvSpPr>
      <dsp:spPr>
        <a:xfrm>
          <a:off x="2166128" y="2807113"/>
          <a:ext cx="8664512" cy="791749"/>
        </a:xfrm>
        <a:prstGeom prst="roundRect">
          <a:avLst>
            <a:gd name="adj" fmla="val 10000"/>
          </a:avLst>
        </a:prstGeom>
        <a:gradFill rotWithShape="0">
          <a:gsLst>
            <a:gs pos="0">
              <a:schemeClr val="accent2">
                <a:hueOff val="-4620091"/>
                <a:satOff val="-1603"/>
                <a:lumOff val="588"/>
                <a:alphaOff val="0"/>
                <a:tint val="94000"/>
                <a:satMod val="103000"/>
                <a:lumMod val="102000"/>
              </a:schemeClr>
            </a:gs>
            <a:gs pos="50000">
              <a:schemeClr val="accent2">
                <a:hueOff val="-4620091"/>
                <a:satOff val="-1603"/>
                <a:lumOff val="588"/>
                <a:alphaOff val="0"/>
                <a:shade val="100000"/>
                <a:satMod val="110000"/>
                <a:lumMod val="100000"/>
              </a:schemeClr>
            </a:gs>
            <a:gs pos="100000">
              <a:schemeClr val="accent2">
                <a:hueOff val="-4620091"/>
                <a:satOff val="-1603"/>
                <a:lumOff val="588"/>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When doing this further down the line, the baby may shake its hand and expect a rattle. However, the baby does not have the capability to understand that he does not have an internal representation of the rattle, thus resulting in not knowing that you need the rattle to make the sound. </a:t>
          </a:r>
          <a:endParaRPr lang="en-US" sz="1200" kern="1200"/>
        </a:p>
      </dsp:txBody>
      <dsp:txXfrm>
        <a:off x="2189318" y="2830303"/>
        <a:ext cx="7377842" cy="745369"/>
      </dsp:txXfrm>
    </dsp:sp>
    <dsp:sp modelId="{E7617AF5-5418-4948-B1B9-8C297E6D9293}">
      <dsp:nvSpPr>
        <dsp:cNvPr id="0" name=""/>
        <dsp:cNvSpPr/>
      </dsp:nvSpPr>
      <dsp:spPr>
        <a:xfrm>
          <a:off x="8149875" y="606408"/>
          <a:ext cx="514637" cy="514637"/>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265668" y="606408"/>
        <a:ext cx="283051" cy="387264"/>
      </dsp:txXfrm>
    </dsp:sp>
    <dsp:sp modelId="{9706AF20-57DA-8F46-8C24-F7283410AE33}">
      <dsp:nvSpPr>
        <dsp:cNvPr id="0" name=""/>
        <dsp:cNvSpPr/>
      </dsp:nvSpPr>
      <dsp:spPr>
        <a:xfrm>
          <a:off x="8875528" y="1542112"/>
          <a:ext cx="514637" cy="514637"/>
        </a:xfrm>
        <a:prstGeom prst="downArrow">
          <a:avLst>
            <a:gd name="adj1" fmla="val 55000"/>
            <a:gd name="adj2" fmla="val 45000"/>
          </a:avLst>
        </a:prstGeom>
        <a:solidFill>
          <a:schemeClr val="accent2">
            <a:tint val="40000"/>
            <a:alpha val="90000"/>
            <a:hueOff val="-2299808"/>
            <a:satOff val="-719"/>
            <a:lumOff val="25"/>
            <a:alphaOff val="0"/>
          </a:schemeClr>
        </a:solidFill>
        <a:ln w="9525" cap="flat" cmpd="sng" algn="ctr">
          <a:solidFill>
            <a:schemeClr val="accent2">
              <a:tint val="40000"/>
              <a:alpha val="90000"/>
              <a:hueOff val="-2299808"/>
              <a:satOff val="-719"/>
              <a:lumOff val="25"/>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991321" y="1542112"/>
        <a:ext cx="283051" cy="387264"/>
      </dsp:txXfrm>
    </dsp:sp>
    <dsp:sp modelId="{5A134972-382F-054D-9105-AA993E4FECB9}">
      <dsp:nvSpPr>
        <dsp:cNvPr id="0" name=""/>
        <dsp:cNvSpPr/>
      </dsp:nvSpPr>
      <dsp:spPr>
        <a:xfrm>
          <a:off x="9590350" y="2477817"/>
          <a:ext cx="514637" cy="514637"/>
        </a:xfrm>
        <a:prstGeom prst="downArrow">
          <a:avLst>
            <a:gd name="adj1" fmla="val 55000"/>
            <a:gd name="adj2" fmla="val 45000"/>
          </a:avLst>
        </a:prstGeom>
        <a:solidFill>
          <a:schemeClr val="accent2">
            <a:tint val="40000"/>
            <a:alpha val="90000"/>
            <a:hueOff val="-4599616"/>
            <a:satOff val="-1439"/>
            <a:lumOff val="49"/>
            <a:alphaOff val="0"/>
          </a:schemeClr>
        </a:solidFill>
        <a:ln w="9525" cap="flat" cmpd="sng" algn="ctr">
          <a:solidFill>
            <a:schemeClr val="accent2">
              <a:tint val="40000"/>
              <a:alpha val="90000"/>
              <a:hueOff val="-4599616"/>
              <a:satOff val="-1439"/>
              <a:lumOff val="49"/>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9706143" y="2477817"/>
        <a:ext cx="283051" cy="38726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5F1AD4-5F5C-AA4F-890E-4F1403A317E5}">
      <dsp:nvSpPr>
        <dsp:cNvPr id="0" name=""/>
        <dsp:cNvSpPr/>
      </dsp:nvSpPr>
      <dsp:spPr>
        <a:xfrm>
          <a:off x="0" y="0"/>
          <a:ext cx="8339593" cy="647795"/>
        </a:xfrm>
        <a:prstGeom prst="roundRect">
          <a:avLst>
            <a:gd name="adj" fmla="val 10000"/>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Iconic </a:t>
          </a:r>
          <a:endParaRPr lang="en-US" sz="1200" kern="1200"/>
        </a:p>
      </dsp:txBody>
      <dsp:txXfrm>
        <a:off x="18973" y="18973"/>
        <a:ext cx="7564780" cy="609849"/>
      </dsp:txXfrm>
    </dsp:sp>
    <dsp:sp modelId="{CBFC3483-0FE9-9549-8BFC-2AEE02A5743E}">
      <dsp:nvSpPr>
        <dsp:cNvPr id="0" name=""/>
        <dsp:cNvSpPr/>
      </dsp:nvSpPr>
      <dsp:spPr>
        <a:xfrm>
          <a:off x="622761" y="737766"/>
          <a:ext cx="8339593" cy="647795"/>
        </a:xfrm>
        <a:prstGeom prst="roundRect">
          <a:avLst>
            <a:gd name="adj" fmla="val 10000"/>
          </a:avLst>
        </a:prstGeom>
        <a:gradFill rotWithShape="0">
          <a:gsLst>
            <a:gs pos="0">
              <a:schemeClr val="accent2">
                <a:hueOff val="-1155023"/>
                <a:satOff val="-401"/>
                <a:lumOff val="147"/>
                <a:alphaOff val="0"/>
                <a:tint val="94000"/>
                <a:satMod val="103000"/>
                <a:lumMod val="102000"/>
              </a:schemeClr>
            </a:gs>
            <a:gs pos="50000">
              <a:schemeClr val="accent2">
                <a:hueOff val="-1155023"/>
                <a:satOff val="-401"/>
                <a:lumOff val="147"/>
                <a:alphaOff val="0"/>
                <a:shade val="100000"/>
                <a:satMod val="110000"/>
                <a:lumMod val="100000"/>
              </a:schemeClr>
            </a:gs>
            <a:gs pos="100000">
              <a:schemeClr val="accent2">
                <a:hueOff val="-1155023"/>
                <a:satOff val="-401"/>
                <a:lumOff val="147"/>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This is where a child will experience this between one and six-years-old. </a:t>
          </a:r>
          <a:endParaRPr lang="en-US" sz="1200" kern="1200"/>
        </a:p>
      </dsp:txBody>
      <dsp:txXfrm>
        <a:off x="641734" y="756739"/>
        <a:ext cx="7257818" cy="609849"/>
      </dsp:txXfrm>
    </dsp:sp>
    <dsp:sp modelId="{68201498-CED2-F243-9389-34B7BD6ED3C5}">
      <dsp:nvSpPr>
        <dsp:cNvPr id="0" name=""/>
        <dsp:cNvSpPr/>
      </dsp:nvSpPr>
      <dsp:spPr>
        <a:xfrm>
          <a:off x="1245523" y="1475533"/>
          <a:ext cx="8339593" cy="647795"/>
        </a:xfrm>
        <a:prstGeom prst="roundRect">
          <a:avLst>
            <a:gd name="adj" fmla="val 10000"/>
          </a:avLst>
        </a:prstGeom>
        <a:gradFill rotWithShape="0">
          <a:gsLst>
            <a:gs pos="0">
              <a:schemeClr val="accent2">
                <a:hueOff val="-2310045"/>
                <a:satOff val="-802"/>
                <a:lumOff val="294"/>
                <a:alphaOff val="0"/>
                <a:tint val="94000"/>
                <a:satMod val="103000"/>
                <a:lumMod val="102000"/>
              </a:schemeClr>
            </a:gs>
            <a:gs pos="50000">
              <a:schemeClr val="accent2">
                <a:hueOff val="-2310045"/>
                <a:satOff val="-802"/>
                <a:lumOff val="294"/>
                <a:alphaOff val="0"/>
                <a:shade val="100000"/>
                <a:satMod val="110000"/>
                <a:lumMod val="100000"/>
              </a:schemeClr>
            </a:gs>
            <a:gs pos="100000">
              <a:schemeClr val="accent2">
                <a:hueOff val="-2310045"/>
                <a:satOff val="-802"/>
                <a:lumOff val="294"/>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This is also where information is stored as sensory images, known as icons, and they are normally visual ones, sort of like pictures in the mind. For some people, this is conscious. However, some say they do not experience it. </a:t>
          </a:r>
          <a:endParaRPr lang="en-US" sz="1200" kern="1200"/>
        </a:p>
      </dsp:txBody>
      <dsp:txXfrm>
        <a:off x="1264496" y="1494506"/>
        <a:ext cx="7257818" cy="609849"/>
      </dsp:txXfrm>
    </dsp:sp>
    <dsp:sp modelId="{5638FFC0-C6ED-1F45-A717-B3762DF0A8EA}">
      <dsp:nvSpPr>
        <dsp:cNvPr id="0" name=""/>
        <dsp:cNvSpPr/>
      </dsp:nvSpPr>
      <dsp:spPr>
        <a:xfrm>
          <a:off x="1868285" y="2213300"/>
          <a:ext cx="8339593" cy="647795"/>
        </a:xfrm>
        <a:prstGeom prst="roundRect">
          <a:avLst>
            <a:gd name="adj" fmla="val 10000"/>
          </a:avLst>
        </a:prstGeom>
        <a:gradFill rotWithShape="0">
          <a:gsLst>
            <a:gs pos="0">
              <a:schemeClr val="accent2">
                <a:hueOff val="-3465068"/>
                <a:satOff val="-1202"/>
                <a:lumOff val="441"/>
                <a:alphaOff val="0"/>
                <a:tint val="94000"/>
                <a:satMod val="103000"/>
                <a:lumMod val="102000"/>
              </a:schemeClr>
            </a:gs>
            <a:gs pos="50000">
              <a:schemeClr val="accent2">
                <a:hueOff val="-3465068"/>
                <a:satOff val="-1202"/>
                <a:lumOff val="441"/>
                <a:alphaOff val="0"/>
                <a:shade val="100000"/>
                <a:satMod val="110000"/>
                <a:lumMod val="100000"/>
              </a:schemeClr>
            </a:gs>
            <a:gs pos="100000">
              <a:schemeClr val="accent2">
                <a:hueOff val="-3465068"/>
                <a:satOff val="-1202"/>
                <a:lumOff val="441"/>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When we are studying a new subject, this is said as to why it is useful to have diagrams or images to accompany the verbal information. </a:t>
          </a:r>
          <a:endParaRPr lang="en-US" sz="1200" kern="1200"/>
        </a:p>
      </dsp:txBody>
      <dsp:txXfrm>
        <a:off x="1887258" y="2232273"/>
        <a:ext cx="7257818" cy="609849"/>
      </dsp:txXfrm>
    </dsp:sp>
    <dsp:sp modelId="{263B7932-95CC-874B-A2DF-21FC5357319A}">
      <dsp:nvSpPr>
        <dsp:cNvPr id="0" name=""/>
        <dsp:cNvSpPr/>
      </dsp:nvSpPr>
      <dsp:spPr>
        <a:xfrm>
          <a:off x="2491047" y="2951067"/>
          <a:ext cx="8339593" cy="647795"/>
        </a:xfrm>
        <a:prstGeom prst="roundRect">
          <a:avLst>
            <a:gd name="adj" fmla="val 10000"/>
          </a:avLst>
        </a:prstGeom>
        <a:gradFill rotWithShape="0">
          <a:gsLst>
            <a:gs pos="0">
              <a:schemeClr val="accent2">
                <a:hueOff val="-4620091"/>
                <a:satOff val="-1603"/>
                <a:lumOff val="588"/>
                <a:alphaOff val="0"/>
                <a:tint val="94000"/>
                <a:satMod val="103000"/>
                <a:lumMod val="102000"/>
              </a:schemeClr>
            </a:gs>
            <a:gs pos="50000">
              <a:schemeClr val="accent2">
                <a:hueOff val="-4620091"/>
                <a:satOff val="-1603"/>
                <a:lumOff val="588"/>
                <a:alphaOff val="0"/>
                <a:shade val="100000"/>
                <a:satMod val="110000"/>
                <a:lumMod val="100000"/>
              </a:schemeClr>
            </a:gs>
            <a:gs pos="100000">
              <a:schemeClr val="accent2">
                <a:hueOff val="-4620091"/>
                <a:satOff val="-1603"/>
                <a:lumOff val="588"/>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Other icons, as well as thinking are based on the use of other mental images, for example, hearing, smell or touch. </a:t>
          </a:r>
          <a:endParaRPr lang="en-US" sz="1200" kern="1200"/>
        </a:p>
      </dsp:txBody>
      <dsp:txXfrm>
        <a:off x="2510020" y="2970040"/>
        <a:ext cx="7257818" cy="609849"/>
      </dsp:txXfrm>
    </dsp:sp>
    <dsp:sp modelId="{E53EDD7A-6C0A-A140-9B44-B777887B5867}">
      <dsp:nvSpPr>
        <dsp:cNvPr id="0" name=""/>
        <dsp:cNvSpPr/>
      </dsp:nvSpPr>
      <dsp:spPr>
        <a:xfrm>
          <a:off x="7918526" y="473250"/>
          <a:ext cx="421066" cy="421066"/>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013266" y="473250"/>
        <a:ext cx="231586" cy="316852"/>
      </dsp:txXfrm>
    </dsp:sp>
    <dsp:sp modelId="{B47DB610-E4B4-4A41-B8B0-725908E3D969}">
      <dsp:nvSpPr>
        <dsp:cNvPr id="0" name=""/>
        <dsp:cNvSpPr/>
      </dsp:nvSpPr>
      <dsp:spPr>
        <a:xfrm>
          <a:off x="8541288" y="1211017"/>
          <a:ext cx="421066" cy="421066"/>
        </a:xfrm>
        <a:prstGeom prst="downArrow">
          <a:avLst>
            <a:gd name="adj1" fmla="val 55000"/>
            <a:gd name="adj2" fmla="val 45000"/>
          </a:avLst>
        </a:prstGeom>
        <a:solidFill>
          <a:schemeClr val="accent2">
            <a:tint val="40000"/>
            <a:alpha val="90000"/>
            <a:hueOff val="-1533205"/>
            <a:satOff val="-480"/>
            <a:lumOff val="16"/>
            <a:alphaOff val="0"/>
          </a:schemeClr>
        </a:solidFill>
        <a:ln w="9525" cap="flat" cmpd="sng" algn="ctr">
          <a:solidFill>
            <a:schemeClr val="accent2">
              <a:tint val="40000"/>
              <a:alpha val="90000"/>
              <a:hueOff val="-1533205"/>
              <a:satOff val="-480"/>
              <a:lumOff val="16"/>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636028" y="1211017"/>
        <a:ext cx="231586" cy="316852"/>
      </dsp:txXfrm>
    </dsp:sp>
    <dsp:sp modelId="{906F5E23-410A-9C45-A35C-D8F6E7D67B73}">
      <dsp:nvSpPr>
        <dsp:cNvPr id="0" name=""/>
        <dsp:cNvSpPr/>
      </dsp:nvSpPr>
      <dsp:spPr>
        <a:xfrm>
          <a:off x="9164050" y="1937987"/>
          <a:ext cx="421066" cy="421066"/>
        </a:xfrm>
        <a:prstGeom prst="downArrow">
          <a:avLst>
            <a:gd name="adj1" fmla="val 55000"/>
            <a:gd name="adj2" fmla="val 45000"/>
          </a:avLst>
        </a:prstGeom>
        <a:solidFill>
          <a:schemeClr val="accent2">
            <a:tint val="40000"/>
            <a:alpha val="90000"/>
            <a:hueOff val="-3066411"/>
            <a:satOff val="-959"/>
            <a:lumOff val="33"/>
            <a:alphaOff val="0"/>
          </a:schemeClr>
        </a:solidFill>
        <a:ln w="9525" cap="flat" cmpd="sng" algn="ctr">
          <a:solidFill>
            <a:schemeClr val="accent2">
              <a:tint val="40000"/>
              <a:alpha val="90000"/>
              <a:hueOff val="-3066411"/>
              <a:satOff val="-959"/>
              <a:lumOff val="33"/>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9258790" y="1937987"/>
        <a:ext cx="231586" cy="316852"/>
      </dsp:txXfrm>
    </dsp:sp>
    <dsp:sp modelId="{79B32196-B292-E44D-B3B4-2916DF51CE4A}">
      <dsp:nvSpPr>
        <dsp:cNvPr id="0" name=""/>
        <dsp:cNvSpPr/>
      </dsp:nvSpPr>
      <dsp:spPr>
        <a:xfrm>
          <a:off x="9786812" y="2682952"/>
          <a:ext cx="421066" cy="421066"/>
        </a:xfrm>
        <a:prstGeom prst="downArrow">
          <a:avLst>
            <a:gd name="adj1" fmla="val 55000"/>
            <a:gd name="adj2" fmla="val 45000"/>
          </a:avLst>
        </a:prstGeom>
        <a:solidFill>
          <a:schemeClr val="accent2">
            <a:tint val="40000"/>
            <a:alpha val="90000"/>
            <a:hueOff val="-4599616"/>
            <a:satOff val="-1439"/>
            <a:lumOff val="49"/>
            <a:alphaOff val="0"/>
          </a:schemeClr>
        </a:solidFill>
        <a:ln w="9525" cap="flat" cmpd="sng" algn="ctr">
          <a:solidFill>
            <a:schemeClr val="accent2">
              <a:tint val="40000"/>
              <a:alpha val="90000"/>
              <a:hueOff val="-4599616"/>
              <a:satOff val="-1439"/>
              <a:lumOff val="49"/>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9881552" y="2682952"/>
        <a:ext cx="231586" cy="31685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707EE1-F313-48B4-9CF7-9535AF81FFAC}">
      <dsp:nvSpPr>
        <dsp:cNvPr id="0" name=""/>
        <dsp:cNvSpPr/>
      </dsp:nvSpPr>
      <dsp:spPr>
        <a:xfrm>
          <a:off x="526892" y="189915"/>
          <a:ext cx="1442293" cy="144229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4B6047-A4E1-4C8D-8471-1749098357C9}">
      <dsp:nvSpPr>
        <dsp:cNvPr id="0" name=""/>
        <dsp:cNvSpPr/>
      </dsp:nvSpPr>
      <dsp:spPr>
        <a:xfrm>
          <a:off x="834266" y="497289"/>
          <a:ext cx="827545" cy="8275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61177A7-8ED6-4775-8E14-6A6F2C543B37}">
      <dsp:nvSpPr>
        <dsp:cNvPr id="0" name=""/>
        <dsp:cNvSpPr/>
      </dsp:nvSpPr>
      <dsp:spPr>
        <a:xfrm>
          <a:off x="65831" y="2081447"/>
          <a:ext cx="2364415" cy="132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Symbolic </a:t>
          </a:r>
          <a:endParaRPr lang="en-US" sz="1100" kern="1200"/>
        </a:p>
      </dsp:txBody>
      <dsp:txXfrm>
        <a:off x="65831" y="2081447"/>
        <a:ext cx="2364415" cy="1327500"/>
      </dsp:txXfrm>
    </dsp:sp>
    <dsp:sp modelId="{24F585FE-B360-40C5-A8DC-5AC277D49446}">
      <dsp:nvSpPr>
        <dsp:cNvPr id="0" name=""/>
        <dsp:cNvSpPr/>
      </dsp:nvSpPr>
      <dsp:spPr>
        <a:xfrm>
          <a:off x="3305080" y="189915"/>
          <a:ext cx="1442293" cy="144229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9F4954-86E4-4988-AACF-B15D0F56EB78}">
      <dsp:nvSpPr>
        <dsp:cNvPr id="0" name=""/>
        <dsp:cNvSpPr/>
      </dsp:nvSpPr>
      <dsp:spPr>
        <a:xfrm>
          <a:off x="3612454" y="497289"/>
          <a:ext cx="827545" cy="8275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E88F214-D585-46CC-9180-1FC4DAAB3114}">
      <dsp:nvSpPr>
        <dsp:cNvPr id="0" name=""/>
        <dsp:cNvSpPr/>
      </dsp:nvSpPr>
      <dsp:spPr>
        <a:xfrm>
          <a:off x="2844019" y="2081447"/>
          <a:ext cx="2364415" cy="132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This is the last mode in which it develops last. This is where information is stored as a code/symbol, for example, language. This mode develops around six to seven-years-old – it is in correspondence with Piaget’s concrete operational stage. </a:t>
          </a:r>
          <a:endParaRPr lang="en-US" sz="1100" kern="1200"/>
        </a:p>
      </dsp:txBody>
      <dsp:txXfrm>
        <a:off x="2844019" y="2081447"/>
        <a:ext cx="2364415" cy="1327500"/>
      </dsp:txXfrm>
    </dsp:sp>
    <dsp:sp modelId="{474A9020-D9B7-4674-AD64-5B2D87510EFD}">
      <dsp:nvSpPr>
        <dsp:cNvPr id="0" name=""/>
        <dsp:cNvSpPr/>
      </dsp:nvSpPr>
      <dsp:spPr>
        <a:xfrm>
          <a:off x="6083267" y="189915"/>
          <a:ext cx="1442293" cy="144229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2FD42D-8FAC-4D1C-86DD-21E4B99815CD}">
      <dsp:nvSpPr>
        <dsp:cNvPr id="0" name=""/>
        <dsp:cNvSpPr/>
      </dsp:nvSpPr>
      <dsp:spPr>
        <a:xfrm>
          <a:off x="6390641" y="497289"/>
          <a:ext cx="827545" cy="8275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627625-EAF7-4039-9ADE-F8FD728FF4BD}">
      <dsp:nvSpPr>
        <dsp:cNvPr id="0" name=""/>
        <dsp:cNvSpPr/>
      </dsp:nvSpPr>
      <dsp:spPr>
        <a:xfrm>
          <a:off x="5622206" y="2081447"/>
          <a:ext cx="2364415" cy="132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In this mode, knowledge is stored originally as words, mathematical symbols or in the form of other symbols, such as music. </a:t>
          </a:r>
          <a:endParaRPr lang="en-US" sz="1100" kern="1200"/>
        </a:p>
      </dsp:txBody>
      <dsp:txXfrm>
        <a:off x="5622206" y="2081447"/>
        <a:ext cx="2364415" cy="1327500"/>
      </dsp:txXfrm>
    </dsp:sp>
    <dsp:sp modelId="{D9D06436-CA0F-450F-802A-A0EF927064A7}">
      <dsp:nvSpPr>
        <dsp:cNvPr id="0" name=""/>
        <dsp:cNvSpPr/>
      </dsp:nvSpPr>
      <dsp:spPr>
        <a:xfrm>
          <a:off x="8861455" y="189915"/>
          <a:ext cx="1442293" cy="144229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9CDCF4-BD9A-4B53-B49F-DB20FE97F2FC}">
      <dsp:nvSpPr>
        <dsp:cNvPr id="0" name=""/>
        <dsp:cNvSpPr/>
      </dsp:nvSpPr>
      <dsp:spPr>
        <a:xfrm>
          <a:off x="9168829" y="497289"/>
          <a:ext cx="827545" cy="8275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22268DA-39EB-4728-B87F-445B2E6A36E8}">
      <dsp:nvSpPr>
        <dsp:cNvPr id="0" name=""/>
        <dsp:cNvSpPr/>
      </dsp:nvSpPr>
      <dsp:spPr>
        <a:xfrm>
          <a:off x="8400394" y="2081447"/>
          <a:ext cx="2364415" cy="132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Symbols can be manipulated, ordered, and/or classified. Therefore, the user is not constrained by actions (enactive) or images (iconic). </a:t>
          </a:r>
          <a:endParaRPr lang="en-US" sz="1100" kern="1200"/>
        </a:p>
      </dsp:txBody>
      <dsp:txXfrm>
        <a:off x="8400394" y="2081447"/>
        <a:ext cx="2364415" cy="13275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96EEA6-F083-4FBA-AA31-2F7EE3E62BF5}" type="datetimeFigureOut">
              <a:rPr lang="en-GB" smtClean="0"/>
              <a:t>17/01/2021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EBD588-7E96-4060-A1FD-AAC10CDC505F}" type="slidenum">
              <a:rPr lang="en-GB" smtClean="0"/>
              <a:t>‹#›</a:t>
            </a:fld>
            <a:endParaRPr lang="en-GB"/>
          </a:p>
        </p:txBody>
      </p:sp>
    </p:spTree>
    <p:extLst>
      <p:ext uri="{BB962C8B-B14F-4D97-AF65-F5344CB8AC3E}">
        <p14:creationId xmlns:p14="http://schemas.microsoft.com/office/powerpoint/2010/main" val="211163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3855ED-04C2-0C4A-89B5-B59E8017474C}" type="slidenum">
              <a:rPr lang="en-GB" smtClean="0"/>
              <a:t>43</a:t>
            </a:fld>
            <a:endParaRPr lang="en-GB"/>
          </a:p>
        </p:txBody>
      </p:sp>
    </p:spTree>
    <p:extLst>
      <p:ext uri="{BB962C8B-B14F-4D97-AF65-F5344CB8AC3E}">
        <p14:creationId xmlns:p14="http://schemas.microsoft.com/office/powerpoint/2010/main" val="556779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3855ED-04C2-0C4A-89B5-B59E8017474C}" type="slidenum">
              <a:rPr lang="en-GB" smtClean="0"/>
              <a:t>45</a:t>
            </a:fld>
            <a:endParaRPr lang="en-GB"/>
          </a:p>
        </p:txBody>
      </p:sp>
    </p:spTree>
    <p:extLst>
      <p:ext uri="{BB962C8B-B14F-4D97-AF65-F5344CB8AC3E}">
        <p14:creationId xmlns:p14="http://schemas.microsoft.com/office/powerpoint/2010/main" val="42700238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CFAFC849-DBA9-4DD9-84C8-CDDCF670C618}" type="datetime1">
              <a:rPr lang="en-GB" smtClean="0"/>
              <a:t>17/01/2021</a:t>
            </a:fld>
            <a:endParaRPr lang="en-GB"/>
          </a:p>
        </p:txBody>
      </p:sp>
      <p:sp>
        <p:nvSpPr>
          <p:cNvPr id="5" name="Footer Placeholder 4"/>
          <p:cNvSpPr>
            <a:spLocks noGrp="1"/>
          </p:cNvSpPr>
          <p:nvPr>
            <p:ph type="ftr" sz="quarter" idx="11"/>
          </p:nvPr>
        </p:nvSpPr>
        <p:spPr>
          <a:xfrm>
            <a:off x="3962399" y="5870575"/>
            <a:ext cx="4893958" cy="377825"/>
          </a:xfrm>
        </p:spPr>
        <p:txBody>
          <a:bodyPr/>
          <a:lstStyle/>
          <a:p>
            <a:r>
              <a:rPr lang="en-GB"/>
              <a:t>Edward Cotter 2007614</a:t>
            </a:r>
          </a:p>
        </p:txBody>
      </p:sp>
      <p:sp>
        <p:nvSpPr>
          <p:cNvPr id="6" name="Slide Number Placeholder 5"/>
          <p:cNvSpPr>
            <a:spLocks noGrp="1"/>
          </p:cNvSpPr>
          <p:nvPr>
            <p:ph type="sldNum" sz="quarter" idx="12"/>
          </p:nvPr>
        </p:nvSpPr>
        <p:spPr>
          <a:xfrm>
            <a:off x="10608958" y="5870575"/>
            <a:ext cx="551167" cy="377825"/>
          </a:xfrm>
        </p:spPr>
        <p:txBody>
          <a:bodyPr/>
          <a:lstStyle/>
          <a:p>
            <a:fld id="{BB59D9A3-9CC6-4470-A215-8C2C9059815F}" type="slidenum">
              <a:rPr lang="en-GB" smtClean="0"/>
              <a:t>‹#›</a:t>
            </a:fld>
            <a:endParaRPr lang="en-GB"/>
          </a:p>
        </p:txBody>
      </p:sp>
    </p:spTree>
    <p:extLst>
      <p:ext uri="{BB962C8B-B14F-4D97-AF65-F5344CB8AC3E}">
        <p14:creationId xmlns:p14="http://schemas.microsoft.com/office/powerpoint/2010/main" val="281061460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CFD5B6-F966-40B7-84A3-F2D004987A79}" type="datetime1">
              <a:rPr lang="en-GB" smtClean="0"/>
              <a:t>17/01/2021</a:t>
            </a:fld>
            <a:endParaRPr lang="en-GB"/>
          </a:p>
        </p:txBody>
      </p:sp>
      <p:sp>
        <p:nvSpPr>
          <p:cNvPr id="5" name="Footer Placeholder 4"/>
          <p:cNvSpPr>
            <a:spLocks noGrp="1"/>
          </p:cNvSpPr>
          <p:nvPr>
            <p:ph type="ftr" sz="quarter" idx="11"/>
          </p:nvPr>
        </p:nvSpPr>
        <p:spPr/>
        <p:txBody>
          <a:bodyPr/>
          <a:lstStyle/>
          <a:p>
            <a:r>
              <a:rPr lang="en-GB"/>
              <a:t>Edward Cotter 2007614</a:t>
            </a:r>
          </a:p>
        </p:txBody>
      </p:sp>
      <p:sp>
        <p:nvSpPr>
          <p:cNvPr id="6" name="Slide Number Placeholder 5"/>
          <p:cNvSpPr>
            <a:spLocks noGrp="1"/>
          </p:cNvSpPr>
          <p:nvPr>
            <p:ph type="sldNum" sz="quarter" idx="12"/>
          </p:nvPr>
        </p:nvSpPr>
        <p:spPr/>
        <p:txBody>
          <a:bodyPr/>
          <a:lstStyle/>
          <a:p>
            <a:fld id="{BB59D9A3-9CC6-4470-A215-8C2C9059815F}" type="slidenum">
              <a:rPr lang="en-GB" smtClean="0"/>
              <a:t>‹#›</a:t>
            </a:fld>
            <a:endParaRPr lang="en-GB"/>
          </a:p>
        </p:txBody>
      </p:sp>
    </p:spTree>
    <p:extLst>
      <p:ext uri="{BB962C8B-B14F-4D97-AF65-F5344CB8AC3E}">
        <p14:creationId xmlns:p14="http://schemas.microsoft.com/office/powerpoint/2010/main" val="15283825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98452DC-3280-4FBE-8F41-176EDD550B70}" type="datetime1">
              <a:rPr lang="en-GB" smtClean="0"/>
              <a:t>17/01/2021</a:t>
            </a:fld>
            <a:endParaRPr lang="en-GB"/>
          </a:p>
        </p:txBody>
      </p:sp>
      <p:sp>
        <p:nvSpPr>
          <p:cNvPr id="5" name="Footer Placeholder 4"/>
          <p:cNvSpPr>
            <a:spLocks noGrp="1"/>
          </p:cNvSpPr>
          <p:nvPr>
            <p:ph type="ftr" sz="quarter" idx="11"/>
          </p:nvPr>
        </p:nvSpPr>
        <p:spPr/>
        <p:txBody>
          <a:bodyPr/>
          <a:lstStyle/>
          <a:p>
            <a:r>
              <a:rPr lang="en-GB"/>
              <a:t>Edward Cotter 2007614</a:t>
            </a:r>
          </a:p>
        </p:txBody>
      </p:sp>
      <p:sp>
        <p:nvSpPr>
          <p:cNvPr id="6" name="Slide Number Placeholder 5"/>
          <p:cNvSpPr>
            <a:spLocks noGrp="1"/>
          </p:cNvSpPr>
          <p:nvPr>
            <p:ph type="sldNum" sz="quarter" idx="12"/>
          </p:nvPr>
        </p:nvSpPr>
        <p:spPr/>
        <p:txBody>
          <a:bodyPr/>
          <a:lstStyle/>
          <a:p>
            <a:fld id="{BB59D9A3-9CC6-4470-A215-8C2C9059815F}" type="slidenum">
              <a:rPr lang="en-GB" smtClean="0"/>
              <a:t>‹#›</a:t>
            </a:fld>
            <a:endParaRPr lang="en-GB"/>
          </a:p>
        </p:txBody>
      </p:sp>
    </p:spTree>
    <p:extLst>
      <p:ext uri="{BB962C8B-B14F-4D97-AF65-F5344CB8AC3E}">
        <p14:creationId xmlns:p14="http://schemas.microsoft.com/office/powerpoint/2010/main" val="29283309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10025EE-219C-45E6-9C29-B707AF61603D}" type="datetime1">
              <a:rPr lang="en-GB" smtClean="0"/>
              <a:t>17/01/2021</a:t>
            </a:fld>
            <a:endParaRPr lang="en-GB"/>
          </a:p>
        </p:txBody>
      </p:sp>
      <p:sp>
        <p:nvSpPr>
          <p:cNvPr id="6" name="Footer Placeholder 5"/>
          <p:cNvSpPr>
            <a:spLocks noGrp="1"/>
          </p:cNvSpPr>
          <p:nvPr>
            <p:ph type="ftr" sz="quarter" idx="11"/>
          </p:nvPr>
        </p:nvSpPr>
        <p:spPr/>
        <p:txBody>
          <a:bodyPr/>
          <a:lstStyle/>
          <a:p>
            <a:r>
              <a:rPr lang="en-GB"/>
              <a:t>Edward Cotter 2007614</a:t>
            </a:r>
          </a:p>
        </p:txBody>
      </p:sp>
      <p:sp>
        <p:nvSpPr>
          <p:cNvPr id="7" name="Slide Number Placeholder 6"/>
          <p:cNvSpPr>
            <a:spLocks noGrp="1"/>
          </p:cNvSpPr>
          <p:nvPr>
            <p:ph type="sldNum" sz="quarter" idx="12"/>
          </p:nvPr>
        </p:nvSpPr>
        <p:spPr/>
        <p:txBody>
          <a:bodyPr/>
          <a:lstStyle/>
          <a:p>
            <a:fld id="{BB59D9A3-9CC6-4470-A215-8C2C9059815F}" type="slidenum">
              <a:rPr lang="en-GB" smtClean="0"/>
              <a:t>‹#›</a:t>
            </a:fld>
            <a:endParaRPr lang="en-GB"/>
          </a:p>
        </p:txBody>
      </p:sp>
    </p:spTree>
    <p:extLst>
      <p:ext uri="{BB962C8B-B14F-4D97-AF65-F5344CB8AC3E}">
        <p14:creationId xmlns:p14="http://schemas.microsoft.com/office/powerpoint/2010/main" val="40352818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2A97EDF-D85F-4671-8398-CA721AC62031}" type="datetime1">
              <a:rPr lang="en-GB" smtClean="0"/>
              <a:t>17/01/2021</a:t>
            </a:fld>
            <a:endParaRPr lang="en-GB"/>
          </a:p>
        </p:txBody>
      </p:sp>
      <p:sp>
        <p:nvSpPr>
          <p:cNvPr id="8" name="Footer Placeholder 7"/>
          <p:cNvSpPr>
            <a:spLocks noGrp="1"/>
          </p:cNvSpPr>
          <p:nvPr>
            <p:ph type="ftr" sz="quarter" idx="11"/>
          </p:nvPr>
        </p:nvSpPr>
        <p:spPr/>
        <p:txBody>
          <a:bodyPr/>
          <a:lstStyle/>
          <a:p>
            <a:r>
              <a:rPr lang="en-GB"/>
              <a:t>Edward Cotter 2007614</a:t>
            </a:r>
          </a:p>
        </p:txBody>
      </p:sp>
      <p:sp>
        <p:nvSpPr>
          <p:cNvPr id="9" name="Slide Number Placeholder 8"/>
          <p:cNvSpPr>
            <a:spLocks noGrp="1"/>
          </p:cNvSpPr>
          <p:nvPr>
            <p:ph type="sldNum" sz="quarter" idx="12"/>
          </p:nvPr>
        </p:nvSpPr>
        <p:spPr/>
        <p:txBody>
          <a:bodyPr/>
          <a:lstStyle/>
          <a:p>
            <a:fld id="{BB59D9A3-9CC6-4470-A215-8C2C9059815F}" type="slidenum">
              <a:rPr lang="en-GB" smtClean="0"/>
              <a:t>‹#›</a:t>
            </a:fld>
            <a:endParaRPr lang="en-GB"/>
          </a:p>
        </p:txBody>
      </p:sp>
    </p:spTree>
    <p:extLst>
      <p:ext uri="{BB962C8B-B14F-4D97-AF65-F5344CB8AC3E}">
        <p14:creationId xmlns:p14="http://schemas.microsoft.com/office/powerpoint/2010/main" val="5864458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5A586B9-E1EC-4938-B325-7FF851D7588E}" type="datetime1">
              <a:rPr lang="en-GB" smtClean="0"/>
              <a:t>17/01/2021</a:t>
            </a:fld>
            <a:endParaRPr lang="en-GB"/>
          </a:p>
        </p:txBody>
      </p:sp>
      <p:sp>
        <p:nvSpPr>
          <p:cNvPr id="4" name="Footer Placeholder 3"/>
          <p:cNvSpPr>
            <a:spLocks noGrp="1"/>
          </p:cNvSpPr>
          <p:nvPr>
            <p:ph type="ftr" sz="quarter" idx="11"/>
          </p:nvPr>
        </p:nvSpPr>
        <p:spPr/>
        <p:txBody>
          <a:bodyPr/>
          <a:lstStyle/>
          <a:p>
            <a:r>
              <a:rPr lang="en-GB"/>
              <a:t>Edward Cotter 2007614</a:t>
            </a:r>
          </a:p>
        </p:txBody>
      </p:sp>
      <p:sp>
        <p:nvSpPr>
          <p:cNvPr id="5" name="Slide Number Placeholder 4"/>
          <p:cNvSpPr>
            <a:spLocks noGrp="1"/>
          </p:cNvSpPr>
          <p:nvPr>
            <p:ph type="sldNum" sz="quarter" idx="12"/>
          </p:nvPr>
        </p:nvSpPr>
        <p:spPr/>
        <p:txBody>
          <a:bodyPr/>
          <a:lstStyle/>
          <a:p>
            <a:fld id="{BB59D9A3-9CC6-4470-A215-8C2C9059815F}" type="slidenum">
              <a:rPr lang="en-GB" smtClean="0"/>
              <a:t>‹#›</a:t>
            </a:fld>
            <a:endParaRPr lang="en-GB"/>
          </a:p>
        </p:txBody>
      </p:sp>
    </p:spTree>
    <p:extLst>
      <p:ext uri="{BB962C8B-B14F-4D97-AF65-F5344CB8AC3E}">
        <p14:creationId xmlns:p14="http://schemas.microsoft.com/office/powerpoint/2010/main" val="42163148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D787D684-C21E-4535-BB6B-10B7B2C4B69F}" type="datetime1">
              <a:rPr lang="en-GB" smtClean="0"/>
              <a:t>17/01/2021</a:t>
            </a:fld>
            <a:endParaRPr lang="en-GB"/>
          </a:p>
        </p:txBody>
      </p:sp>
      <p:sp>
        <p:nvSpPr>
          <p:cNvPr id="3" name="Footer Placeholder 2"/>
          <p:cNvSpPr>
            <a:spLocks noGrp="1"/>
          </p:cNvSpPr>
          <p:nvPr>
            <p:ph type="ftr" sz="quarter" idx="11"/>
          </p:nvPr>
        </p:nvSpPr>
        <p:spPr/>
        <p:txBody>
          <a:bodyPr/>
          <a:lstStyle/>
          <a:p>
            <a:r>
              <a:rPr lang="en-GB"/>
              <a:t>Edward Cotter 2007614</a:t>
            </a:r>
          </a:p>
        </p:txBody>
      </p:sp>
      <p:sp>
        <p:nvSpPr>
          <p:cNvPr id="4" name="Slide Number Placeholder 3"/>
          <p:cNvSpPr>
            <a:spLocks noGrp="1"/>
          </p:cNvSpPr>
          <p:nvPr>
            <p:ph type="sldNum" sz="quarter" idx="12"/>
          </p:nvPr>
        </p:nvSpPr>
        <p:spPr/>
        <p:txBody>
          <a:bodyPr/>
          <a:lstStyle/>
          <a:p>
            <a:fld id="{BB59D9A3-9CC6-4470-A215-8C2C9059815F}" type="slidenum">
              <a:rPr lang="en-GB" smtClean="0"/>
              <a:t>‹#›</a:t>
            </a:fld>
            <a:endParaRPr lang="en-GB"/>
          </a:p>
        </p:txBody>
      </p:sp>
    </p:spTree>
    <p:extLst>
      <p:ext uri="{BB962C8B-B14F-4D97-AF65-F5344CB8AC3E}">
        <p14:creationId xmlns:p14="http://schemas.microsoft.com/office/powerpoint/2010/main" val="41039835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69C01E-80AC-4091-9B9F-564C956AAE4B}" type="datetime1">
              <a:rPr lang="en-GB" smtClean="0"/>
              <a:t>17/01/2021</a:t>
            </a:fld>
            <a:endParaRPr lang="en-GB"/>
          </a:p>
        </p:txBody>
      </p:sp>
      <p:sp>
        <p:nvSpPr>
          <p:cNvPr id="6" name="Footer Placeholder 5"/>
          <p:cNvSpPr>
            <a:spLocks noGrp="1"/>
          </p:cNvSpPr>
          <p:nvPr>
            <p:ph type="ftr" sz="quarter" idx="11"/>
          </p:nvPr>
        </p:nvSpPr>
        <p:spPr/>
        <p:txBody>
          <a:bodyPr/>
          <a:lstStyle/>
          <a:p>
            <a:r>
              <a:rPr lang="en-GB"/>
              <a:t>Edward Cotter 2007614</a:t>
            </a:r>
          </a:p>
        </p:txBody>
      </p:sp>
      <p:sp>
        <p:nvSpPr>
          <p:cNvPr id="7" name="Slide Number Placeholder 6"/>
          <p:cNvSpPr>
            <a:spLocks noGrp="1"/>
          </p:cNvSpPr>
          <p:nvPr>
            <p:ph type="sldNum" sz="quarter" idx="12"/>
          </p:nvPr>
        </p:nvSpPr>
        <p:spPr/>
        <p:txBody>
          <a:bodyPr/>
          <a:lstStyle/>
          <a:p>
            <a:fld id="{BB59D9A3-9CC6-4470-A215-8C2C9059815F}" type="slidenum">
              <a:rPr lang="en-GB" smtClean="0"/>
              <a:t>‹#›</a:t>
            </a:fld>
            <a:endParaRPr lang="en-GB"/>
          </a:p>
        </p:txBody>
      </p:sp>
    </p:spTree>
    <p:extLst>
      <p:ext uri="{BB962C8B-B14F-4D97-AF65-F5344CB8AC3E}">
        <p14:creationId xmlns:p14="http://schemas.microsoft.com/office/powerpoint/2010/main" val="2340408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77E9FA-5C38-4741-A108-777063E94657}" type="datetime1">
              <a:rPr lang="en-GB" smtClean="0"/>
              <a:t>17/01/2021</a:t>
            </a:fld>
            <a:endParaRPr lang="en-GB"/>
          </a:p>
        </p:txBody>
      </p:sp>
      <p:sp>
        <p:nvSpPr>
          <p:cNvPr id="6" name="Footer Placeholder 5"/>
          <p:cNvSpPr>
            <a:spLocks noGrp="1"/>
          </p:cNvSpPr>
          <p:nvPr>
            <p:ph type="ftr" sz="quarter" idx="11"/>
          </p:nvPr>
        </p:nvSpPr>
        <p:spPr/>
        <p:txBody>
          <a:bodyPr/>
          <a:lstStyle/>
          <a:p>
            <a:r>
              <a:rPr lang="en-GB"/>
              <a:t>Edward Cotter 2007614</a:t>
            </a:r>
          </a:p>
        </p:txBody>
      </p:sp>
      <p:sp>
        <p:nvSpPr>
          <p:cNvPr id="7" name="Slide Number Placeholder 6"/>
          <p:cNvSpPr>
            <a:spLocks noGrp="1"/>
          </p:cNvSpPr>
          <p:nvPr>
            <p:ph type="sldNum" sz="quarter" idx="12"/>
          </p:nvPr>
        </p:nvSpPr>
        <p:spPr/>
        <p:txBody>
          <a:bodyPr/>
          <a:lstStyle/>
          <a:p>
            <a:fld id="{BB59D9A3-9CC6-4470-A215-8C2C9059815F}" type="slidenum">
              <a:rPr lang="en-GB" smtClean="0"/>
              <a:t>‹#›</a:t>
            </a:fld>
            <a:endParaRPr lang="en-GB"/>
          </a:p>
        </p:txBody>
      </p:sp>
    </p:spTree>
    <p:extLst>
      <p:ext uri="{BB962C8B-B14F-4D97-AF65-F5344CB8AC3E}">
        <p14:creationId xmlns:p14="http://schemas.microsoft.com/office/powerpoint/2010/main" val="4299031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97A52F-8099-46DD-85F0-AACFFDA987CF}" type="datetime1">
              <a:rPr lang="en-GB" smtClean="0"/>
              <a:t>17/01/2021</a:t>
            </a:fld>
            <a:endParaRPr lang="en-GB"/>
          </a:p>
        </p:txBody>
      </p:sp>
      <p:sp>
        <p:nvSpPr>
          <p:cNvPr id="6" name="Footer Placeholder 5"/>
          <p:cNvSpPr>
            <a:spLocks noGrp="1"/>
          </p:cNvSpPr>
          <p:nvPr>
            <p:ph type="ftr" sz="quarter" idx="11"/>
          </p:nvPr>
        </p:nvSpPr>
        <p:spPr/>
        <p:txBody>
          <a:bodyPr/>
          <a:lstStyle/>
          <a:p>
            <a:r>
              <a:rPr lang="en-GB"/>
              <a:t>Edward Cotter 2007614</a:t>
            </a:r>
          </a:p>
        </p:txBody>
      </p:sp>
      <p:sp>
        <p:nvSpPr>
          <p:cNvPr id="7" name="Slide Number Placeholder 6"/>
          <p:cNvSpPr>
            <a:spLocks noGrp="1"/>
          </p:cNvSpPr>
          <p:nvPr>
            <p:ph type="sldNum" sz="quarter" idx="12"/>
          </p:nvPr>
        </p:nvSpPr>
        <p:spPr/>
        <p:txBody>
          <a:bodyPr/>
          <a:lstStyle/>
          <a:p>
            <a:fld id="{BB59D9A3-9CC6-4470-A215-8C2C9059815F}" type="slidenum">
              <a:rPr lang="en-GB" smtClean="0"/>
              <a:t>‹#›</a:t>
            </a:fld>
            <a:endParaRPr lang="en-GB"/>
          </a:p>
        </p:txBody>
      </p:sp>
    </p:spTree>
    <p:extLst>
      <p:ext uri="{BB962C8B-B14F-4D97-AF65-F5344CB8AC3E}">
        <p14:creationId xmlns:p14="http://schemas.microsoft.com/office/powerpoint/2010/main" val="2829175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DE9DC1-86D5-4D5D-BA0A-EE1A80085C36}" type="datetime1">
              <a:rPr lang="en-GB" smtClean="0"/>
              <a:t>17/01/2021</a:t>
            </a:fld>
            <a:endParaRPr lang="en-GB"/>
          </a:p>
        </p:txBody>
      </p:sp>
      <p:sp>
        <p:nvSpPr>
          <p:cNvPr id="5" name="Footer Placeholder 4"/>
          <p:cNvSpPr>
            <a:spLocks noGrp="1"/>
          </p:cNvSpPr>
          <p:nvPr>
            <p:ph type="ftr" sz="quarter" idx="11"/>
          </p:nvPr>
        </p:nvSpPr>
        <p:spPr/>
        <p:txBody>
          <a:bodyPr/>
          <a:lstStyle/>
          <a:p>
            <a:r>
              <a:rPr lang="en-GB"/>
              <a:t>Edward Cotter 2007614</a:t>
            </a:r>
          </a:p>
        </p:txBody>
      </p:sp>
      <p:sp>
        <p:nvSpPr>
          <p:cNvPr id="6" name="Slide Number Placeholder 5"/>
          <p:cNvSpPr>
            <a:spLocks noGrp="1"/>
          </p:cNvSpPr>
          <p:nvPr>
            <p:ph type="sldNum" sz="quarter" idx="12"/>
          </p:nvPr>
        </p:nvSpPr>
        <p:spPr/>
        <p:txBody>
          <a:bodyPr/>
          <a:lstStyle/>
          <a:p>
            <a:fld id="{BB59D9A3-9CC6-4470-A215-8C2C9059815F}" type="slidenum">
              <a:rPr lang="en-GB" smtClean="0"/>
              <a:t>‹#›</a:t>
            </a:fld>
            <a:endParaRPr lang="en-GB"/>
          </a:p>
        </p:txBody>
      </p:sp>
    </p:spTree>
    <p:extLst>
      <p:ext uri="{BB962C8B-B14F-4D97-AF65-F5344CB8AC3E}">
        <p14:creationId xmlns:p14="http://schemas.microsoft.com/office/powerpoint/2010/main" val="26854660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2E0C86-D0CC-479A-97A1-CC8814FA5EBA}" type="datetime1">
              <a:rPr lang="en-GB" smtClean="0"/>
              <a:t>17/01/2021</a:t>
            </a:fld>
            <a:endParaRPr lang="en-GB"/>
          </a:p>
        </p:txBody>
      </p:sp>
      <p:sp>
        <p:nvSpPr>
          <p:cNvPr id="5" name="Footer Placeholder 4"/>
          <p:cNvSpPr>
            <a:spLocks noGrp="1"/>
          </p:cNvSpPr>
          <p:nvPr>
            <p:ph type="ftr" sz="quarter" idx="11"/>
          </p:nvPr>
        </p:nvSpPr>
        <p:spPr/>
        <p:txBody>
          <a:bodyPr/>
          <a:lstStyle/>
          <a:p>
            <a:r>
              <a:rPr lang="en-GB"/>
              <a:t>Edward Cotter 2007614</a:t>
            </a:r>
          </a:p>
        </p:txBody>
      </p:sp>
      <p:sp>
        <p:nvSpPr>
          <p:cNvPr id="6" name="Slide Number Placeholder 5"/>
          <p:cNvSpPr>
            <a:spLocks noGrp="1"/>
          </p:cNvSpPr>
          <p:nvPr>
            <p:ph type="sldNum" sz="quarter" idx="12"/>
          </p:nvPr>
        </p:nvSpPr>
        <p:spPr/>
        <p:txBody>
          <a:bodyPr/>
          <a:lstStyle/>
          <a:p>
            <a:fld id="{BB59D9A3-9CC6-4470-A215-8C2C9059815F}" type="slidenum">
              <a:rPr lang="en-GB" smtClean="0"/>
              <a:t>‹#›</a:t>
            </a:fld>
            <a:endParaRPr lang="en-GB"/>
          </a:p>
        </p:txBody>
      </p:sp>
    </p:spTree>
    <p:extLst>
      <p:ext uri="{BB962C8B-B14F-4D97-AF65-F5344CB8AC3E}">
        <p14:creationId xmlns:p14="http://schemas.microsoft.com/office/powerpoint/2010/main" val="31714058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73B06A-5BEE-4656-91B8-94723D09DEBE}" type="datetime1">
              <a:rPr lang="en-GB" smtClean="0"/>
              <a:t>17/01/2021</a:t>
            </a:fld>
            <a:endParaRPr lang="en-GB"/>
          </a:p>
        </p:txBody>
      </p:sp>
      <p:sp>
        <p:nvSpPr>
          <p:cNvPr id="5" name="Footer Placeholder 4"/>
          <p:cNvSpPr>
            <a:spLocks noGrp="1"/>
          </p:cNvSpPr>
          <p:nvPr>
            <p:ph type="ftr" sz="quarter" idx="11"/>
          </p:nvPr>
        </p:nvSpPr>
        <p:spPr/>
        <p:txBody>
          <a:bodyPr/>
          <a:lstStyle/>
          <a:p>
            <a:r>
              <a:rPr lang="en-GB"/>
              <a:t>Edward Cotter 2007614</a:t>
            </a:r>
          </a:p>
        </p:txBody>
      </p:sp>
      <p:sp>
        <p:nvSpPr>
          <p:cNvPr id="6" name="Slide Number Placeholder 5"/>
          <p:cNvSpPr>
            <a:spLocks noGrp="1"/>
          </p:cNvSpPr>
          <p:nvPr>
            <p:ph type="sldNum" sz="quarter" idx="12"/>
          </p:nvPr>
        </p:nvSpPr>
        <p:spPr/>
        <p:txBody>
          <a:bodyPr/>
          <a:lstStyle/>
          <a:p>
            <a:fld id="{BB59D9A3-9CC6-4470-A215-8C2C9059815F}" type="slidenum">
              <a:rPr lang="en-GB" smtClean="0"/>
              <a:t>‹#›</a:t>
            </a:fld>
            <a:endParaRPr lang="en-GB"/>
          </a:p>
        </p:txBody>
      </p:sp>
    </p:spTree>
    <p:extLst>
      <p:ext uri="{BB962C8B-B14F-4D97-AF65-F5344CB8AC3E}">
        <p14:creationId xmlns:p14="http://schemas.microsoft.com/office/powerpoint/2010/main" val="1656433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56B3B7-5AE4-4AA5-BE24-E07C45809F4F}" type="datetime1">
              <a:rPr lang="en-GB" smtClean="0"/>
              <a:t>17/01/2021</a:t>
            </a:fld>
            <a:endParaRPr lang="en-GB"/>
          </a:p>
        </p:txBody>
      </p:sp>
      <p:sp>
        <p:nvSpPr>
          <p:cNvPr id="5" name="Footer Placeholder 4"/>
          <p:cNvSpPr>
            <a:spLocks noGrp="1"/>
          </p:cNvSpPr>
          <p:nvPr>
            <p:ph type="ftr" sz="quarter" idx="11"/>
          </p:nvPr>
        </p:nvSpPr>
        <p:spPr/>
        <p:txBody>
          <a:bodyPr/>
          <a:lstStyle/>
          <a:p>
            <a:r>
              <a:rPr lang="en-GB"/>
              <a:t>Edward Cotter 2007614</a:t>
            </a:r>
          </a:p>
        </p:txBody>
      </p:sp>
      <p:sp>
        <p:nvSpPr>
          <p:cNvPr id="6" name="Slide Number Placeholder 5"/>
          <p:cNvSpPr>
            <a:spLocks noGrp="1"/>
          </p:cNvSpPr>
          <p:nvPr>
            <p:ph type="sldNum" sz="quarter" idx="12"/>
          </p:nvPr>
        </p:nvSpPr>
        <p:spPr/>
        <p:txBody>
          <a:bodyPr/>
          <a:lstStyle/>
          <a:p>
            <a:fld id="{BB59D9A3-9CC6-4470-A215-8C2C9059815F}" type="slidenum">
              <a:rPr lang="en-GB" smtClean="0"/>
              <a:t>‹#›</a:t>
            </a:fld>
            <a:endParaRPr lang="en-GB"/>
          </a:p>
        </p:txBody>
      </p:sp>
    </p:spTree>
    <p:extLst>
      <p:ext uri="{BB962C8B-B14F-4D97-AF65-F5344CB8AC3E}">
        <p14:creationId xmlns:p14="http://schemas.microsoft.com/office/powerpoint/2010/main" val="33953702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D64DDFB-677B-4B60-9678-760AC62116D1}" type="datetime1">
              <a:rPr lang="en-GB" smtClean="0"/>
              <a:t>17/01/2021</a:t>
            </a:fld>
            <a:endParaRPr lang="en-GB"/>
          </a:p>
        </p:txBody>
      </p:sp>
      <p:sp>
        <p:nvSpPr>
          <p:cNvPr id="5" name="Footer Placeholder 4"/>
          <p:cNvSpPr>
            <a:spLocks noGrp="1"/>
          </p:cNvSpPr>
          <p:nvPr>
            <p:ph type="ftr" sz="quarter" idx="11"/>
          </p:nvPr>
        </p:nvSpPr>
        <p:spPr/>
        <p:txBody>
          <a:bodyPr/>
          <a:lstStyle/>
          <a:p>
            <a:r>
              <a:rPr lang="en-GB"/>
              <a:t>Edward Cotter 2007614</a:t>
            </a:r>
          </a:p>
        </p:txBody>
      </p:sp>
      <p:sp>
        <p:nvSpPr>
          <p:cNvPr id="6" name="Slide Number Placeholder 5"/>
          <p:cNvSpPr>
            <a:spLocks noGrp="1"/>
          </p:cNvSpPr>
          <p:nvPr>
            <p:ph type="sldNum" sz="quarter" idx="12"/>
          </p:nvPr>
        </p:nvSpPr>
        <p:spPr/>
        <p:txBody>
          <a:bodyPr/>
          <a:lstStyle/>
          <a:p>
            <a:fld id="{BB59D9A3-9CC6-4470-A215-8C2C9059815F}" type="slidenum">
              <a:rPr lang="en-GB" smtClean="0"/>
              <a:t>‹#›</a:t>
            </a:fld>
            <a:endParaRPr lang="en-GB"/>
          </a:p>
        </p:txBody>
      </p:sp>
    </p:spTree>
    <p:extLst>
      <p:ext uri="{BB962C8B-B14F-4D97-AF65-F5344CB8AC3E}">
        <p14:creationId xmlns:p14="http://schemas.microsoft.com/office/powerpoint/2010/main" val="28180511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90AB6C-198C-4D89-B230-F7B2C99BFACA}" type="datetime1">
              <a:rPr lang="en-GB" smtClean="0"/>
              <a:t>17/01/2021</a:t>
            </a:fld>
            <a:endParaRPr lang="en-GB"/>
          </a:p>
        </p:txBody>
      </p:sp>
      <p:sp>
        <p:nvSpPr>
          <p:cNvPr id="5" name="Footer Placeholder 4"/>
          <p:cNvSpPr>
            <a:spLocks noGrp="1"/>
          </p:cNvSpPr>
          <p:nvPr>
            <p:ph type="ftr" sz="quarter" idx="11"/>
          </p:nvPr>
        </p:nvSpPr>
        <p:spPr/>
        <p:txBody>
          <a:bodyPr/>
          <a:lstStyle/>
          <a:p>
            <a:r>
              <a:rPr lang="en-GB"/>
              <a:t>Edward Cotter 2007614</a:t>
            </a:r>
          </a:p>
        </p:txBody>
      </p:sp>
      <p:sp>
        <p:nvSpPr>
          <p:cNvPr id="6" name="Slide Number Placeholder 5"/>
          <p:cNvSpPr>
            <a:spLocks noGrp="1"/>
          </p:cNvSpPr>
          <p:nvPr>
            <p:ph type="sldNum" sz="quarter" idx="12"/>
          </p:nvPr>
        </p:nvSpPr>
        <p:spPr/>
        <p:txBody>
          <a:bodyPr/>
          <a:lstStyle/>
          <a:p>
            <a:fld id="{BB59D9A3-9CC6-4470-A215-8C2C9059815F}" type="slidenum">
              <a:rPr lang="en-GB" smtClean="0"/>
              <a:t>‹#›</a:t>
            </a:fld>
            <a:endParaRPr lang="en-GB"/>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extLst>
      <p:ext uri="{BB962C8B-B14F-4D97-AF65-F5344CB8AC3E}">
        <p14:creationId xmlns:p14="http://schemas.microsoft.com/office/powerpoint/2010/main" val="12682675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10AC62-45EB-4EE5-B2D7-66E909829BE4}" type="datetime1">
              <a:rPr lang="en-GB" smtClean="0"/>
              <a:t>17/01/2021</a:t>
            </a:fld>
            <a:endParaRPr lang="en-GB"/>
          </a:p>
        </p:txBody>
      </p:sp>
      <p:sp>
        <p:nvSpPr>
          <p:cNvPr id="5" name="Footer Placeholder 4"/>
          <p:cNvSpPr>
            <a:spLocks noGrp="1"/>
          </p:cNvSpPr>
          <p:nvPr>
            <p:ph type="ftr" sz="quarter" idx="11"/>
          </p:nvPr>
        </p:nvSpPr>
        <p:spPr/>
        <p:txBody>
          <a:bodyPr/>
          <a:lstStyle/>
          <a:p>
            <a:r>
              <a:rPr lang="en-GB"/>
              <a:t>Edward Cotter 2007614</a:t>
            </a:r>
          </a:p>
        </p:txBody>
      </p:sp>
      <p:sp>
        <p:nvSpPr>
          <p:cNvPr id="6" name="Slide Number Placeholder 5"/>
          <p:cNvSpPr>
            <a:spLocks noGrp="1"/>
          </p:cNvSpPr>
          <p:nvPr>
            <p:ph type="sldNum" sz="quarter" idx="12"/>
          </p:nvPr>
        </p:nvSpPr>
        <p:spPr/>
        <p:txBody>
          <a:bodyPr/>
          <a:lstStyle/>
          <a:p>
            <a:fld id="{BB59D9A3-9CC6-4470-A215-8C2C9059815F}" type="slidenum">
              <a:rPr lang="en-GB" smtClean="0"/>
              <a:t>‹#›</a:t>
            </a:fld>
            <a:endParaRPr lang="en-GB"/>
          </a:p>
        </p:txBody>
      </p:sp>
    </p:spTree>
    <p:extLst>
      <p:ext uri="{BB962C8B-B14F-4D97-AF65-F5344CB8AC3E}">
        <p14:creationId xmlns:p14="http://schemas.microsoft.com/office/powerpoint/2010/main" val="74632857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121812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1/17/2021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531290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1/17/2021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9596326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1/17/2021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7004111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1/17/2021</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17174256"/>
      </p:ext>
    </p:extLst>
  </p:cSld>
  <p:clrMapOvr>
    <a:overrideClrMapping bg1="dk1" tx1="lt1" bg2="dk2" tx2="lt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1/17/2021</a:t>
            </a:fld>
            <a:endParaRPr lang="en-US"/>
          </a:p>
        </p:txBody>
      </p:sp>
      <p:sp>
        <p:nvSpPr>
          <p:cNvPr id="5" name="Footer Placeholder 4"/>
          <p:cNvSpPr>
            <a:spLocks noGrp="1"/>
          </p:cNvSpPr>
          <p:nvPr>
            <p:ph type="ftr" sz="quarter" idx="11"/>
          </p:nvPr>
        </p:nvSpPr>
        <p:spPr/>
        <p:txBody>
          <a:bodyPr/>
          <a:lstStyle/>
          <a:p>
            <a:r>
              <a:rPr lang="en-US"/>
              <a:t>kelly surridge 2011568</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757577861"/>
      </p:ext>
    </p:extLst>
  </p:cSld>
  <p:clrMapOvr>
    <a:masterClrMapping/>
  </p:clrMapOvr>
  <p:hf sldNum="0" hd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1/17/2021</a:t>
            </a:fld>
            <a:endParaRPr lang="en-US"/>
          </a:p>
        </p:txBody>
      </p:sp>
      <p:sp>
        <p:nvSpPr>
          <p:cNvPr id="6" name="Footer Placeholder 5"/>
          <p:cNvSpPr>
            <a:spLocks noGrp="1"/>
          </p:cNvSpPr>
          <p:nvPr>
            <p:ph type="ftr" sz="quarter" idx="11"/>
          </p:nvPr>
        </p:nvSpPr>
        <p:spPr/>
        <p:txBody>
          <a:bodyPr/>
          <a:lstStyle/>
          <a:p>
            <a:r>
              <a:rPr lang="en-US"/>
              <a:t>kelly surridge 2011568</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810348933"/>
      </p:ext>
    </p:extLst>
  </p:cSld>
  <p:clrMapOvr>
    <a:masterClrMapping/>
  </p:clrMapOvr>
  <p:hf sldNum="0" hdr="0" dt="0"/>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1/17/2021</a:t>
            </a:fld>
            <a:endParaRPr lang="en-US"/>
          </a:p>
        </p:txBody>
      </p:sp>
      <p:sp>
        <p:nvSpPr>
          <p:cNvPr id="6" name="Footer Placeholder 5"/>
          <p:cNvSpPr>
            <a:spLocks noGrp="1"/>
          </p:cNvSpPr>
          <p:nvPr>
            <p:ph type="ftr" sz="quarter" idx="11"/>
          </p:nvPr>
        </p:nvSpPr>
        <p:spPr/>
        <p:txBody>
          <a:bodyPr/>
          <a:lstStyle/>
          <a:p>
            <a:r>
              <a:rPr lang="en-US"/>
              <a:t>kelly surridge 2011568</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654803439"/>
      </p:ext>
    </p:extLst>
  </p:cSld>
  <p:clrMapOvr>
    <a:masterClrMapping/>
  </p:clrMapOvr>
  <p:hf sldNum="0" hd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4D9FA12-A097-8045-AD8B-78FFFD7A7C0D}" type="datetimeFigureOut">
              <a:rPr lang="en-US" smtClean="0"/>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255346" y="2750337"/>
            <a:ext cx="1171888" cy="1356442"/>
          </a:xfrm>
        </p:spPr>
        <p:txBody>
          <a:bodyPr/>
          <a:lstStyle/>
          <a:p>
            <a:fld id="{C65B6A08-7344-264F-9465-43F14160AA32}" type="slidenum">
              <a:rPr lang="en-US" smtClean="0"/>
              <a:t>‹#›</a:t>
            </a:fld>
            <a:endParaRPr lang="en-US"/>
          </a:p>
        </p:txBody>
      </p:sp>
    </p:spTree>
    <p:extLst>
      <p:ext uri="{BB962C8B-B14F-4D97-AF65-F5344CB8AC3E}">
        <p14:creationId xmlns:p14="http://schemas.microsoft.com/office/powerpoint/2010/main" val="167165029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4D9FA12-A097-8045-AD8B-78FFFD7A7C0D}" type="datetimeFigureOut">
              <a:rPr lang="en-US" smtClean="0"/>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5B6A08-7344-264F-9465-43F14160AA32}" type="slidenum">
              <a:rPr lang="en-US" smtClean="0"/>
              <a:t>‹#›</a:t>
            </a:fld>
            <a:endParaRPr lang="en-US"/>
          </a:p>
        </p:txBody>
      </p:sp>
    </p:spTree>
    <p:extLst>
      <p:ext uri="{BB962C8B-B14F-4D97-AF65-F5344CB8AC3E}">
        <p14:creationId xmlns:p14="http://schemas.microsoft.com/office/powerpoint/2010/main" val="180971837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4D9FA12-A097-8045-AD8B-78FFFD7A7C0D}" type="datetimeFigureOut">
              <a:rPr lang="en-US" smtClean="0"/>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729455" y="2869895"/>
            <a:ext cx="1154151" cy="1090789"/>
          </a:xfrm>
        </p:spPr>
        <p:txBody>
          <a:bodyPr/>
          <a:lstStyle/>
          <a:p>
            <a:fld id="{C65B6A08-7344-264F-9465-43F14160AA32}" type="slidenum">
              <a:rPr lang="en-US" smtClean="0"/>
              <a:t>‹#›</a:t>
            </a:fld>
            <a:endParaRPr lang="en-US"/>
          </a:p>
        </p:txBody>
      </p:sp>
    </p:spTree>
    <p:extLst>
      <p:ext uri="{BB962C8B-B14F-4D97-AF65-F5344CB8AC3E}">
        <p14:creationId xmlns:p14="http://schemas.microsoft.com/office/powerpoint/2010/main" val="248948053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4D9FA12-A097-8045-AD8B-78FFFD7A7C0D}" type="datetimeFigureOut">
              <a:rPr lang="en-US" smtClean="0"/>
              <a:t>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5B6A08-7344-264F-9465-43F14160AA32}" type="slidenum">
              <a:rPr lang="en-US" smtClean="0"/>
              <a:t>‹#›</a:t>
            </a:fld>
            <a:endParaRPr lang="en-US"/>
          </a:p>
        </p:txBody>
      </p:sp>
    </p:spTree>
    <p:extLst>
      <p:ext uri="{BB962C8B-B14F-4D97-AF65-F5344CB8AC3E}">
        <p14:creationId xmlns:p14="http://schemas.microsoft.com/office/powerpoint/2010/main" val="235255910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4D9FA12-A097-8045-AD8B-78FFFD7A7C0D}" type="datetimeFigureOut">
              <a:rPr lang="en-US" smtClean="0"/>
              <a:t>1/18/2021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65B6A08-7344-264F-9465-43F14160AA32}" type="slidenum">
              <a:rPr lang="en-US" smtClean="0"/>
              <a:t>‹#›</a:t>
            </a:fld>
            <a:endParaRPr lang="en-US"/>
          </a:p>
        </p:txBody>
      </p:sp>
    </p:spTree>
    <p:extLst>
      <p:ext uri="{BB962C8B-B14F-4D97-AF65-F5344CB8AC3E}">
        <p14:creationId xmlns:p14="http://schemas.microsoft.com/office/powerpoint/2010/main" val="34815042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4D9FA12-A097-8045-AD8B-78FFFD7A7C0D}" type="datetimeFigureOut">
              <a:rPr lang="en-US" smtClean="0"/>
              <a:t>1/18/2021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65B6A08-7344-264F-9465-43F14160AA32}" type="slidenum">
              <a:rPr lang="en-US" smtClean="0"/>
              <a:t>‹#›</a:t>
            </a:fld>
            <a:endParaRPr lang="en-US"/>
          </a:p>
        </p:txBody>
      </p:sp>
    </p:spTree>
    <p:extLst>
      <p:ext uri="{BB962C8B-B14F-4D97-AF65-F5344CB8AC3E}">
        <p14:creationId xmlns:p14="http://schemas.microsoft.com/office/powerpoint/2010/main" val="251300235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F4D9FA12-A097-8045-AD8B-78FFFD7A7C0D}" type="datetimeFigureOut">
              <a:rPr lang="en-US" smtClean="0"/>
              <a:t>1/18/2021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65B6A08-7344-264F-9465-43F14160AA32}" type="slidenum">
              <a:rPr lang="en-US" smtClean="0"/>
              <a:t>‹#›</a:t>
            </a:fld>
            <a:endParaRPr lang="en-US"/>
          </a:p>
        </p:txBody>
      </p:sp>
    </p:spTree>
    <p:extLst>
      <p:ext uri="{BB962C8B-B14F-4D97-AF65-F5344CB8AC3E}">
        <p14:creationId xmlns:p14="http://schemas.microsoft.com/office/powerpoint/2010/main" val="13684853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4D9FA12-A097-8045-AD8B-78FFFD7A7C0D}" type="datetimeFigureOut">
              <a:rPr lang="en-US" smtClean="0"/>
              <a:t>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5B6A08-7344-264F-9465-43F14160AA32}" type="slidenum">
              <a:rPr lang="en-US" smtClean="0"/>
              <a:t>‹#›</a:t>
            </a:fld>
            <a:endParaRPr lang="en-US"/>
          </a:p>
        </p:txBody>
      </p:sp>
    </p:spTree>
    <p:extLst>
      <p:ext uri="{BB962C8B-B14F-4D97-AF65-F5344CB8AC3E}">
        <p14:creationId xmlns:p14="http://schemas.microsoft.com/office/powerpoint/2010/main" val="188740008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4D9FA12-A097-8045-AD8B-78FFFD7A7C0D}" type="datetimeFigureOut">
              <a:rPr lang="en-US" smtClean="0"/>
              <a:t>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5B6A08-7344-264F-9465-43F14160AA32}" type="slidenum">
              <a:rPr lang="en-US" smtClean="0"/>
              <a:t>‹#›</a:t>
            </a:fld>
            <a:endParaRPr lang="en-US"/>
          </a:p>
        </p:txBody>
      </p:sp>
    </p:spTree>
    <p:extLst>
      <p:ext uri="{BB962C8B-B14F-4D97-AF65-F5344CB8AC3E}">
        <p14:creationId xmlns:p14="http://schemas.microsoft.com/office/powerpoint/2010/main" val="314639859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4D9FA12-A097-8045-AD8B-78FFFD7A7C0D}" type="datetimeFigureOut">
              <a:rPr lang="en-US" smtClean="0"/>
              <a:t>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309"/>
            <a:ext cx="1154151" cy="1090789"/>
          </a:xfrm>
        </p:spPr>
        <p:txBody>
          <a:bodyPr/>
          <a:lstStyle/>
          <a:p>
            <a:fld id="{C65B6A08-7344-264F-9465-43F14160AA32}" type="slidenum">
              <a:rPr lang="en-US" smtClean="0"/>
              <a:t>‹#›</a:t>
            </a:fld>
            <a:endParaRPr lang="en-US"/>
          </a:p>
        </p:txBody>
      </p:sp>
    </p:spTree>
    <p:extLst>
      <p:ext uri="{BB962C8B-B14F-4D97-AF65-F5344CB8AC3E}">
        <p14:creationId xmlns:p14="http://schemas.microsoft.com/office/powerpoint/2010/main" val="417175062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4D9FA12-A097-8045-AD8B-78FFFD7A7C0D}" type="datetimeFigureOut">
              <a:rPr lang="en-US" smtClean="0"/>
              <a:t>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615"/>
            <a:ext cx="1154151" cy="1090789"/>
          </a:xfrm>
        </p:spPr>
        <p:txBody>
          <a:bodyPr/>
          <a:lstStyle/>
          <a:p>
            <a:fld id="{C65B6A08-7344-264F-9465-43F14160AA32}" type="slidenum">
              <a:rPr lang="en-US" smtClean="0"/>
              <a:t>‹#›</a:t>
            </a:fld>
            <a:endParaRPr lang="en-US"/>
          </a:p>
        </p:txBody>
      </p:sp>
    </p:spTree>
    <p:extLst>
      <p:ext uri="{BB962C8B-B14F-4D97-AF65-F5344CB8AC3E}">
        <p14:creationId xmlns:p14="http://schemas.microsoft.com/office/powerpoint/2010/main" val="186649206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4D9FA12-A097-8045-AD8B-78FFFD7A7C0D}" type="datetimeFigureOut">
              <a:rPr lang="en-US" smtClean="0"/>
              <a:t>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C65B6A08-7344-264F-9465-43F14160AA32}" type="slidenum">
              <a:rPr lang="en-US" smtClean="0"/>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2329803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4D9FA12-A097-8045-AD8B-78FFFD7A7C0D}" type="datetimeFigureOut">
              <a:rPr lang="en-US" smtClean="0"/>
              <a:t>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C65B6A08-7344-264F-9465-43F14160AA32}" type="slidenum">
              <a:rPr lang="en-US" smtClean="0"/>
              <a:t>‹#›</a:t>
            </a:fld>
            <a:endParaRPr lang="en-US"/>
          </a:p>
        </p:txBody>
      </p:sp>
    </p:spTree>
    <p:extLst>
      <p:ext uri="{BB962C8B-B14F-4D97-AF65-F5344CB8AC3E}">
        <p14:creationId xmlns:p14="http://schemas.microsoft.com/office/powerpoint/2010/main" val="68071472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F4D9FA12-A097-8045-AD8B-78FFFD7A7C0D}" type="datetimeFigureOut">
              <a:rPr lang="en-US" smtClean="0"/>
              <a:t>1/18/2021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65B6A08-7344-264F-9465-43F14160AA32}" type="slidenum">
              <a:rPr lang="en-US" smtClean="0"/>
              <a:t>‹#›</a:t>
            </a:fld>
            <a:endParaRPr lang="en-US"/>
          </a:p>
        </p:txBody>
      </p:sp>
    </p:spTree>
    <p:extLst>
      <p:ext uri="{BB962C8B-B14F-4D97-AF65-F5344CB8AC3E}">
        <p14:creationId xmlns:p14="http://schemas.microsoft.com/office/powerpoint/2010/main" val="165837100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F4D9FA12-A097-8045-AD8B-78FFFD7A7C0D}" type="datetimeFigureOut">
              <a:rPr lang="en-US" smtClean="0"/>
              <a:t>1/18/2021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65B6A08-7344-264F-9465-43F14160AA32}" type="slidenum">
              <a:rPr lang="en-US" smtClean="0"/>
              <a:t>‹#›</a:t>
            </a:fld>
            <a:endParaRPr lang="en-US"/>
          </a:p>
        </p:txBody>
      </p:sp>
    </p:spTree>
    <p:extLst>
      <p:ext uri="{BB962C8B-B14F-4D97-AF65-F5344CB8AC3E}">
        <p14:creationId xmlns:p14="http://schemas.microsoft.com/office/powerpoint/2010/main" val="90740634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4D9FA12-A097-8045-AD8B-78FFFD7A7C0D}" type="datetimeFigureOut">
              <a:rPr lang="en-US" smtClean="0"/>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5B6A08-7344-264F-9465-43F14160AA32}" type="slidenum">
              <a:rPr lang="en-US" smtClean="0"/>
              <a:t>‹#›</a:t>
            </a:fld>
            <a:endParaRPr lang="en-US"/>
          </a:p>
        </p:txBody>
      </p:sp>
    </p:spTree>
    <p:extLst>
      <p:ext uri="{BB962C8B-B14F-4D97-AF65-F5344CB8AC3E}">
        <p14:creationId xmlns:p14="http://schemas.microsoft.com/office/powerpoint/2010/main" val="372551260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F4D9FA12-A097-8045-AD8B-78FFFD7A7C0D}" type="datetimeFigureOut">
              <a:rPr lang="en-US" smtClean="0"/>
              <a:t>1/18/2021</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C65B6A08-7344-264F-9465-43F14160AA32}" type="slidenum">
              <a:rPr lang="en-US" smtClean="0"/>
              <a:t>‹#›</a:t>
            </a:fld>
            <a:endParaRPr lang="en-US"/>
          </a:p>
        </p:txBody>
      </p:sp>
    </p:spTree>
    <p:extLst>
      <p:ext uri="{BB962C8B-B14F-4D97-AF65-F5344CB8AC3E}">
        <p14:creationId xmlns:p14="http://schemas.microsoft.com/office/powerpoint/2010/main" val="41610309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slideLayout" Target="../slideLayouts/slideLayout38.xml"/><Relationship Id="rId18" Type="http://schemas.openxmlformats.org/officeDocument/2006/relationships/theme" Target="../theme/theme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slideLayout" Target="../slideLayouts/slideLayout37.xml"/><Relationship Id="rId17" Type="http://schemas.openxmlformats.org/officeDocument/2006/relationships/slideLayout" Target="../slideLayouts/slideLayout42.xml"/><Relationship Id="rId2" Type="http://schemas.openxmlformats.org/officeDocument/2006/relationships/slideLayout" Target="../slideLayouts/slideLayout27.xml"/><Relationship Id="rId16" Type="http://schemas.openxmlformats.org/officeDocument/2006/relationships/slideLayout" Target="../slideLayouts/slideLayout41.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5" Type="http://schemas.openxmlformats.org/officeDocument/2006/relationships/slideLayout" Target="../slideLayouts/slideLayout40.xml"/><Relationship Id="rId10" Type="http://schemas.openxmlformats.org/officeDocument/2006/relationships/slideLayout" Target="../slideLayouts/slideLayout35.xml"/><Relationship Id="rId19" Type="http://schemas.openxmlformats.org/officeDocument/2006/relationships/image" Target="../media/image4.png"/><Relationship Id="rId4" Type="http://schemas.openxmlformats.org/officeDocument/2006/relationships/slideLayout" Target="../slideLayouts/slideLayout29.xml"/><Relationship Id="rId9" Type="http://schemas.openxmlformats.org/officeDocument/2006/relationships/slideLayout" Target="../slideLayouts/slideLayout34.xml"/><Relationship Id="rId14" Type="http://schemas.openxmlformats.org/officeDocument/2006/relationships/slideLayout" Target="../slideLayouts/slideLayout3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373102C-A6B6-4331-B10D-782CBB9C1068}" type="datetime1">
              <a:rPr lang="en-GB" smtClean="0"/>
              <a:t>17/01/2021</a:t>
            </a:fld>
            <a:endParaRPr lang="en-GB"/>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r>
              <a:rPr lang="en-GB"/>
              <a:t>Edward Cotter 2007614</a:t>
            </a:r>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B59D9A3-9CC6-4470-A215-8C2C9059815F}" type="slidenum">
              <a:rPr lang="en-GB" smtClean="0"/>
              <a:t>‹#›</a:t>
            </a:fld>
            <a:endParaRPr lang="en-GB"/>
          </a:p>
        </p:txBody>
      </p:sp>
    </p:spTree>
    <p:extLst>
      <p:ext uri="{BB962C8B-B14F-4D97-AF65-F5344CB8AC3E}">
        <p14:creationId xmlns:p14="http://schemas.microsoft.com/office/powerpoint/2010/main" val="1386258469"/>
      </p:ext>
    </p:extLst>
  </p:cSld>
  <p:clrMap bg1="dk1" tx1="lt1" bg2="dk2" tx2="lt2" accent1="accent1" accent2="accent2" accent3="accent3" accent4="accent4" accent5="accent5" accent6="accent6" hlink="hlink" folHlink="folHlink"/>
  <p:sldLayoutIdLst>
    <p:sldLayoutId id="2147483696"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sldNum="0" hd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1/17/2021</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559012639"/>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698" r:id="rId5"/>
    <p:sldLayoutId id="2147483703" r:id="rId6"/>
    <p:sldLayoutId id="2147483704" r:id="rId7"/>
    <p:sldLayoutId id="2147483705" r:id="rId8"/>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4D9FA12-A097-8045-AD8B-78FFFD7A7C0D}" type="datetimeFigureOut">
              <a:rPr lang="en-US" smtClean="0"/>
              <a:t>1/18/2021</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C65B6A08-7344-264F-9465-43F14160AA32}" type="slidenum">
              <a:rPr lang="en-US" smtClean="0"/>
              <a:t>‹#›</a:t>
            </a:fld>
            <a:endParaRPr lang="en-US"/>
          </a:p>
        </p:txBody>
      </p:sp>
    </p:spTree>
    <p:extLst>
      <p:ext uri="{BB962C8B-B14F-4D97-AF65-F5344CB8AC3E}">
        <p14:creationId xmlns:p14="http://schemas.microsoft.com/office/powerpoint/2010/main" val="4281026069"/>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1.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0.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9.xml"/><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1.xml"/></Relationships>
</file>

<file path=ppt/slides/_rels/slide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hyperlink" Target="https://www.flickr.com/photos/max-design/4001187765/" TargetMode="External"/><Relationship Id="rId2" Type="http://schemas.openxmlformats.org/officeDocument/2006/relationships/image" Target="../media/image21.jpeg"/><Relationship Id="rId1" Type="http://schemas.openxmlformats.org/officeDocument/2006/relationships/slideLayout" Target="../slideLayouts/slideLayout18.xml"/><Relationship Id="rId6" Type="http://schemas.openxmlformats.org/officeDocument/2006/relationships/image" Target="../media/image24.jpeg"/><Relationship Id="rId5" Type="http://schemas.openxmlformats.org/officeDocument/2006/relationships/image" Target="../media/image23.jpeg"/><Relationship Id="rId4" Type="http://schemas.openxmlformats.org/officeDocument/2006/relationships/hyperlink" Target="https://en.wikipedia.org/wiki/Techniquest"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1.jpeg"/><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1.jpeg"/><Relationship Id="rId1" Type="http://schemas.openxmlformats.org/officeDocument/2006/relationships/slideLayout" Target="../slideLayouts/slideLayout24.xml"/><Relationship Id="rId4" Type="http://schemas.openxmlformats.org/officeDocument/2006/relationships/image" Target="../media/image27.jpeg"/></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1.jpeg"/><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21.jpeg"/><Relationship Id="rId1" Type="http://schemas.openxmlformats.org/officeDocument/2006/relationships/slideLayout" Target="../slideLayouts/slideLayout25.xml"/><Relationship Id="rId4" Type="http://schemas.openxmlformats.org/officeDocument/2006/relationships/hyperlink" Target="https://cy.wikipedia.org/wiki/Techniquest"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s3-eu-west-2.amazonaws.com/media.techniquest.org/wp-content/uploads/2017/10/04102526/MH_070917_Techniquest_11.jpg" TargetMode="External"/><Relationship Id="rId13" Type="http://schemas.openxmlformats.org/officeDocument/2006/relationships/hyperlink" Target="https://exploringyourmind.com/piagets-concrete-operational-stage/" TargetMode="External"/><Relationship Id="rId3" Type="http://schemas.openxmlformats.org/officeDocument/2006/relationships/hyperlink" Target="https://scontent-lht6-1.xx.fbcdn.net/v/t1.0-9/124835070_10159119859736563_2617529670950909639_o.jpg?_nc_cat=108&amp;ccb=2&amp;_nc_sid=2c4854&amp;_nc_eui2=AeFvyDhSMKmBe4g-kCLu35xf7Bu-EPpsF6fsG74Q-mwXp7_RHNTXCkRaMd5f4KDArHI&amp;_nc_ohc=7W06phJW6lkAX-OOKd3&amp;_nc_ht=scontent-lht6-1.xx&amp;oh=ac0883a0899efbcbae0aa6d56538d66e&amp;oe=602603DD" TargetMode="External"/><Relationship Id="rId7" Type="http://schemas.openxmlformats.org/officeDocument/2006/relationships/hyperlink" Target="https://s3-eu-west-2.amazonaws.com/media.techniquest.org/wp-content/uploads/2016/10/12154955/Techniquest-Values.png" TargetMode="External"/><Relationship Id="rId12" Type="http://schemas.openxmlformats.org/officeDocument/2006/relationships/hyperlink" Target="https://earlyarts.co.uk/blog/how-young-children-learn" TargetMode="External"/><Relationship Id="rId2" Type="http://schemas.openxmlformats.org/officeDocument/2006/relationships/hyperlink" Target="https://scontent-lhr8-2.xx.fbcdn.net/v/t31.0-8/10960290_10153127196881563_8530944035242205146_o.jpg?_nc_cat=101&amp;ccb=2&amp;_nc_sid=19026a&amp;_nc_eui2=AeEevgojDOC4ZGBzK71AUHReKqwEAvqyP0UqrAQC-rI_RSq-bONkppJgcwbkEo9mFWo&amp;_nc_ohc=XraTk-kIhuMAX-Y-oOf&amp;_nc_ht=scontent-lhr8-2.xx&amp;oh=971d0d95047a4574cd2009faa505cdac&amp;oe=60268AAD" TargetMode="External"/><Relationship Id="rId1" Type="http://schemas.openxmlformats.org/officeDocument/2006/relationships/slideLayout" Target="../slideLayouts/slideLayout18.xml"/><Relationship Id="rId6" Type="http://schemas.openxmlformats.org/officeDocument/2006/relationships/hyperlink" Target="https://th.bing.com/th/id/OIP.aOFszeDgs-69a3WiPa_WbgHaE7?w=306&amp;h=204&amp;c=7&amp;o=5&amp;pid=1.7" TargetMode="External"/><Relationship Id="rId11" Type="http://schemas.openxmlformats.org/officeDocument/2006/relationships/hyperlink" Target="http://www.gov.uk/national-curriculum/key-stage-1-and-2" TargetMode="External"/><Relationship Id="rId5" Type="http://schemas.openxmlformats.org/officeDocument/2006/relationships/hyperlink" Target="https://th.bing.com/th/id/OIP.NwGwjqcF1eQPUlBV6Z-F_AAAAA?w=155&amp;h=129&amp;c=7&amp;o=5&amp;pid=1.7" TargetMode="External"/><Relationship Id="rId10" Type="http://schemas.openxmlformats.org/officeDocument/2006/relationships/hyperlink" Target="http://www.npt.gov.uk/1333" TargetMode="External"/><Relationship Id="rId4" Type="http://schemas.openxmlformats.org/officeDocument/2006/relationships/hyperlink" Target="https://scontent-lht6-1.xx.fbcdn.net/v/t1.0-9/26598_406341321562_4628207_n.jpg?_nc_cat=106&amp;ccb=2&amp;_nc_sid=174925&amp;_nc_eui2=AeH4ML2QqZ4CpzDAGSvvPv3ttMNOIUwK9bq0w04hTAr1utmhuRex3_5ywUozwWPHxlQ&amp;_nc_ohc=eoxkwdfAs1EAX9_jRUj&amp;_nc_ht=scontent-lht6-1.xx&amp;oh=a6ed2268be2316f2d5033e338a0f82a6&amp;oe=6024E68C" TargetMode="External"/><Relationship Id="rId9" Type="http://schemas.openxmlformats.org/officeDocument/2006/relationships/hyperlink" Target="https://www.techniquest.org/" TargetMode="External"/><Relationship Id="rId14" Type="http://schemas.openxmlformats.org/officeDocument/2006/relationships/hyperlink" Target="https://www.facebook.com/TQcardiff"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7.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s://creativecommons.org/licenses/by-nd/3.0/"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www.dailyclipart.net/clipart/category/wedding-clip-art/" TargetMode="External"/><Relationship Id="rId5" Type="http://schemas.openxmlformats.org/officeDocument/2006/relationships/image" Target="../media/image43.jpg"/><Relationship Id="rId4" Type="http://schemas.openxmlformats.org/officeDocument/2006/relationships/image" Target="../media/image42.jpeg"/></Relationships>
</file>

<file path=ppt/slides/_rels/slide28.xml.rels><?xml version="1.0" encoding="UTF-8" standalone="yes"?>
<Relationships xmlns="http://schemas.openxmlformats.org/package/2006/relationships"><Relationship Id="rId3" Type="http://schemas.openxmlformats.org/officeDocument/2006/relationships/hyperlink" Target="http://blogs.lse.ac.uk/usappblog/2014/06/12/improving-non-cognitive-abilities-such-as-classroom-adjustment-in-elementary-school-students-can-help-to-improve-college-outcomes/" TargetMode="External"/><Relationship Id="rId2" Type="http://schemas.openxmlformats.org/officeDocument/2006/relationships/image" Target="../media/image44.jp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25.png"/><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pngimg.com/download/18036"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46.jpeg"/></Relationships>
</file>

<file path=ppt/slides/_rels/slide31.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els.erasmuspl.eu/essential-life-skills-lesson-plans-italy/"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9.png"/><Relationship Id="rId4" Type="http://schemas.openxmlformats.org/officeDocument/2006/relationships/image" Target="../media/image48.jpeg"/></Relationships>
</file>

<file path=ppt/slides/_rels/slide33.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techniquest.org/about-us/the-story-of-techniquest/" TargetMode="External"/><Relationship Id="rId2" Type="http://schemas.openxmlformats.org/officeDocument/2006/relationships/hyperlink" Target="https://www.goodschoolsguide.co.uk/special-educational-needs/help/classroom-help-for-sen" TargetMode="External"/><Relationship Id="rId1" Type="http://schemas.openxmlformats.org/officeDocument/2006/relationships/slideLayout" Target="../slideLayouts/slideLayout2.xml"/><Relationship Id="rId4" Type="http://schemas.openxmlformats.org/officeDocument/2006/relationships/hyperlink" Target="https://www.montessori.org.uk/about-us/what-is-montessori/the-philisophy"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4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7.xml"/></Relationships>
</file>

<file path=ppt/slides/_rels/slide4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7.xml"/></Relationships>
</file>

<file path=ppt/slides/_rels/slide42.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53.png"/><Relationship Id="rId7" Type="http://schemas.openxmlformats.org/officeDocument/2006/relationships/diagramColors" Target="../diagrams/colors3.xml"/><Relationship Id="rId2" Type="http://schemas.openxmlformats.org/officeDocument/2006/relationships/image" Target="../media/image4.png"/><Relationship Id="rId1" Type="http://schemas.openxmlformats.org/officeDocument/2006/relationships/slideLayout" Target="../slideLayouts/slideLayout2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7.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7.xml"/></Relationships>
</file>

<file path=ppt/slides/_rels/slide4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7.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7.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7.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5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7.xml"/><Relationship Id="rId6" Type="http://schemas.openxmlformats.org/officeDocument/2006/relationships/image" Target="../media/image74.jpeg"/><Relationship Id="rId5" Type="http://schemas.openxmlformats.org/officeDocument/2006/relationships/image" Target="../media/image53.png"/><Relationship Id="rId4" Type="http://schemas.openxmlformats.org/officeDocument/2006/relationships/image" Target="../media/image6.pn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48024" y="154517"/>
            <a:ext cx="7912101" cy="4231214"/>
          </a:xfrm>
        </p:spPr>
        <p:txBody>
          <a:bodyPr>
            <a:normAutofit/>
          </a:bodyPr>
          <a:lstStyle/>
          <a:p>
            <a:r>
              <a:rPr lang="en-GB">
                <a:cs typeface="Calibri Light"/>
              </a:rPr>
              <a:t>Debbie </a:t>
            </a:r>
            <a:r>
              <a:rPr lang="en-GB" err="1">
                <a:cs typeface="Calibri Light"/>
              </a:rPr>
              <a:t>snelling</a:t>
            </a:r>
            <a:r>
              <a:rPr lang="en-GB">
                <a:cs typeface="Calibri Light"/>
              </a:rPr>
              <a:t> 2000801</a:t>
            </a:r>
            <a:br>
              <a:rPr lang="en-GB">
                <a:cs typeface="Calibri Light"/>
              </a:rPr>
            </a:br>
            <a:r>
              <a:rPr lang="en-GB">
                <a:cs typeface="Calibri Light"/>
              </a:rPr>
              <a:t>Kelly Surridge 2011568</a:t>
            </a:r>
            <a:br>
              <a:rPr lang="en-GB">
                <a:cs typeface="Calibri Light"/>
              </a:rPr>
            </a:br>
            <a:r>
              <a:rPr lang="en-GB">
                <a:cs typeface="Calibri Light"/>
              </a:rPr>
              <a:t>Edward Cotter 2007614</a:t>
            </a:r>
            <a:br>
              <a:rPr lang="en-GB">
                <a:cs typeface="Calibri Light"/>
              </a:rPr>
            </a:br>
            <a:r>
              <a:rPr lang="en-GB">
                <a:cs typeface="Calibri Light"/>
              </a:rPr>
              <a:t>Nicholas Ashton 2006503 </a:t>
            </a:r>
            <a:br>
              <a:rPr lang="en-GB">
                <a:cs typeface="Calibri Light"/>
              </a:rPr>
            </a:br>
            <a:endParaRPr lang="en-GB">
              <a:cs typeface="Calibri Light"/>
            </a:endParaRPr>
          </a:p>
        </p:txBody>
      </p:sp>
      <p:sp>
        <p:nvSpPr>
          <p:cNvPr id="3" name="Subtitle 2"/>
          <p:cNvSpPr>
            <a:spLocks noGrp="1"/>
          </p:cNvSpPr>
          <p:nvPr>
            <p:ph type="subTitle" idx="1"/>
          </p:nvPr>
        </p:nvSpPr>
        <p:spPr>
          <a:xfrm>
            <a:off x="3248024" y="4385732"/>
            <a:ext cx="7912101" cy="1405467"/>
          </a:xfrm>
        </p:spPr>
        <p:txBody>
          <a:bodyPr vert="horz" lIns="91440" tIns="45720" rIns="91440" bIns="45720" rtlCol="0" anchor="t">
            <a:normAutofit/>
          </a:bodyPr>
          <a:lstStyle/>
          <a:p>
            <a:endParaRPr lang="en-US">
              <a:cs typeface="Calibri"/>
            </a:endParaRPr>
          </a:p>
        </p:txBody>
      </p:sp>
      <p:sp>
        <p:nvSpPr>
          <p:cNvPr id="4" name="TextBox 3">
            <a:extLst>
              <a:ext uri="{FF2B5EF4-FFF2-40B4-BE49-F238E27FC236}">
                <a16:creationId xmlns:a16="http://schemas.microsoft.com/office/drawing/2014/main" id="{D04C8003-DEFA-42D5-AA7F-F8BA6E60CAFD}"/>
              </a:ext>
            </a:extLst>
          </p:cNvPr>
          <p:cNvSpPr txBox="1"/>
          <p:nvPr/>
        </p:nvSpPr>
        <p:spPr>
          <a:xfrm>
            <a:off x="3608174" y="5331939"/>
            <a:ext cx="830785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cs typeface="Calibri"/>
              </a:rPr>
              <a:t>How outdoor contexts can support learning?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C51AC-5C1B-47E5-A1BC-89C033C6F18C}"/>
              </a:ext>
            </a:extLst>
          </p:cNvPr>
          <p:cNvSpPr txBox="1"/>
          <p:nvPr/>
        </p:nvSpPr>
        <p:spPr>
          <a:xfrm>
            <a:off x="2075124" y="1242239"/>
            <a:ext cx="9415127"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800">
                <a:cs typeface="Calibri"/>
              </a:rPr>
              <a:t>Can learning outside the classroom be beneficial and compliment the current Welsh Curriculum?</a:t>
            </a:r>
            <a:endParaRPr lang="en-US">
              <a:cs typeface="Calibri"/>
            </a:endParaRPr>
          </a:p>
          <a:p>
            <a:pPr marL="457200" indent="-457200">
              <a:buFont typeface="Arial"/>
              <a:buChar char="•"/>
            </a:pPr>
            <a:endParaRPr lang="en-GB" sz="2800">
              <a:cs typeface="Calibri"/>
            </a:endParaRPr>
          </a:p>
          <a:p>
            <a:pPr marL="457200" indent="-457200">
              <a:buFont typeface="Arial"/>
              <a:buChar char="•"/>
            </a:pPr>
            <a:r>
              <a:rPr lang="en-GB" sz="2800">
                <a:cs typeface="Calibri"/>
              </a:rPr>
              <a:t> What opportunities are there and how to make the most of them?</a:t>
            </a:r>
            <a:endParaRPr lang="en-GB" sz="2800">
              <a:solidFill>
                <a:srgbClr val="FFFFFF"/>
              </a:solidFill>
              <a:cs typeface="Calibri"/>
            </a:endParaRPr>
          </a:p>
          <a:p>
            <a:pPr marL="457200" indent="-457200">
              <a:buFont typeface="Arial"/>
              <a:buChar char="•"/>
            </a:pPr>
            <a:endParaRPr lang="en-GB" sz="2800">
              <a:solidFill>
                <a:srgbClr val="FFFFFF"/>
              </a:solidFill>
              <a:cs typeface="Calibri"/>
            </a:endParaRPr>
          </a:p>
          <a:p>
            <a:pPr marL="457200" indent="-457200">
              <a:buFont typeface="Arial"/>
              <a:buChar char="•"/>
            </a:pPr>
            <a:r>
              <a:rPr lang="en-GB" sz="2800">
                <a:solidFill>
                  <a:srgbClr val="FFFFFF"/>
                </a:solidFill>
                <a:cs typeface="Calibri"/>
              </a:rPr>
              <a:t>How does Techniquest incoporate learning  in their activities?</a:t>
            </a:r>
          </a:p>
          <a:p>
            <a:endParaRPr lang="en-GB" sz="2800">
              <a:solidFill>
                <a:srgbClr val="000000"/>
              </a:solidFill>
              <a:cs typeface="Calibri"/>
            </a:endParaRPr>
          </a:p>
        </p:txBody>
      </p:sp>
      <p:sp>
        <p:nvSpPr>
          <p:cNvPr id="3" name="TextBox 2">
            <a:extLst>
              <a:ext uri="{FF2B5EF4-FFF2-40B4-BE49-F238E27FC236}">
                <a16:creationId xmlns:a16="http://schemas.microsoft.com/office/drawing/2014/main" id="{2EF2E926-0B4C-444E-8EB7-39534942C2FF}"/>
              </a:ext>
            </a:extLst>
          </p:cNvPr>
          <p:cNvSpPr txBox="1"/>
          <p:nvPr/>
        </p:nvSpPr>
        <p:spPr>
          <a:xfrm>
            <a:off x="37214" y="6379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Debbie Snelling</a:t>
            </a:r>
          </a:p>
        </p:txBody>
      </p:sp>
    </p:spTree>
    <p:extLst>
      <p:ext uri="{BB962C8B-B14F-4D97-AF65-F5344CB8AC3E}">
        <p14:creationId xmlns:p14="http://schemas.microsoft.com/office/powerpoint/2010/main" val="27734245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5" name="Picture 7">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2" name="Picture 2" descr="A group of people standing in front of a building&#10;&#10;Description automatically generated">
            <a:extLst>
              <a:ext uri="{FF2B5EF4-FFF2-40B4-BE49-F238E27FC236}">
                <a16:creationId xmlns:a16="http://schemas.microsoft.com/office/drawing/2014/main" id="{B721D3C3-3C63-4E9B-BB47-6F8FED68A197}"/>
              </a:ext>
            </a:extLst>
          </p:cNvPr>
          <p:cNvPicPr>
            <a:picLocks noChangeAspect="1"/>
          </p:cNvPicPr>
          <p:nvPr/>
        </p:nvPicPr>
        <p:blipFill rotWithShape="1">
          <a:blip r:embed="rId4"/>
          <a:srcRect l="9091" t="16273" b="7118"/>
          <a:stretch/>
        </p:blipFill>
        <p:spPr>
          <a:xfrm>
            <a:off x="20" y="10"/>
            <a:ext cx="12191980" cy="6857990"/>
          </a:xfrm>
          <a:prstGeom prst="rect">
            <a:avLst/>
          </a:prstGeom>
        </p:spPr>
      </p:pic>
      <p:pic>
        <p:nvPicPr>
          <p:cNvPr id="6" name="Picture 9">
            <a:extLst>
              <a:ext uri="{FF2B5EF4-FFF2-40B4-BE49-F238E27FC236}">
                <a16:creationId xmlns:a16="http://schemas.microsoft.com/office/drawing/2014/main" id="{545F67A4-7428-47F3-AE14-8CA43D976E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Freeform 5">
            <a:extLst>
              <a:ext uri="{FF2B5EF4-FFF2-40B4-BE49-F238E27FC236}">
                <a16:creationId xmlns:a16="http://schemas.microsoft.com/office/drawing/2014/main" id="{F4A20210-FA90-4B6D-8D2E-1B90054E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14" name="Freeform 14">
            <a:extLst>
              <a:ext uri="{FF2B5EF4-FFF2-40B4-BE49-F238E27FC236}">
                <a16:creationId xmlns:a16="http://schemas.microsoft.com/office/drawing/2014/main" id="{39213B44-68B7-47E7-B506-5C79FCF80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39084D60-65A6-45F8-8C17-3529E43F1C3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7" name="Straight Connector 16">
              <a:extLst>
                <a:ext uri="{FF2B5EF4-FFF2-40B4-BE49-F238E27FC236}">
                  <a16:creationId xmlns:a16="http://schemas.microsoft.com/office/drawing/2014/main" id="{444A2572-2BF1-4C8E-AF59-F3AD411D89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5DF3485-B455-470C-8FA8-A1BDE087B8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5E9DCD0-EE49-4CB4-89B6-C25F9861C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713CF62-C96C-44E9-8C28-E3F2C6E7C6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D06558F-07E9-4D78-A6F3-8BCFA9E734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512D8773-83C0-4D51-9E1F-046DA7DA0D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880C3FB-3E2E-4054-A6D1-38176D6E2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505591A-6112-4B84-8E9E-923E43C4ED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4884290-8E39-4425-BB4F-48D955C1F8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0C383A3-6D77-41CE-8121-498BC3BA51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E120A319-4A10-4542-B48C-5FB2714C4A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5B15B038-50ED-419D-B142-C96EE418B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9BAFF2F4-75B2-4498-8559-BAE80D89B4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56AE167-8087-4A4B-B41D-5658EEBA68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D353E8A-CBA6-44F9-9C00-D0AD27C96C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CA2C318A-A79F-4CAD-BA7A-51427BF9ED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F2996E3-5E01-4F22-B23C-7CD0CF72C4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60F6BC4-AB51-4DE7-B83C-E71FE4EC86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F65FC1C-93BF-4ACA-BF17-17372DD108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9F9913C-8CCE-4D56-9D2A-0C2D686676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0EDD18C-1AAD-48E5-AAAD-73F4B5643C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22D7A5C4-18C8-43E9-A50A-F87A362C85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A0C484E-A224-4DB0-8C34-89BE54BD12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79BB438E-A25F-4A7F-B209-8899B7CEC4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F8BA6DC-B1E9-4F32-A5CC-8F61976B69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F6D95B2-1C8D-4156-AB05-523619B4FC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288409AD-A77F-4304-9E8B-08A4891C70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862AD08A-B385-4D18-B948-8D53B391848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E32A413E-FF1A-46B1-BF8B-3C1C408B34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3CFF4E44-2BEB-4FAE-97C9-BC6E8296D1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F0486C0A-9B93-46B8-932F-876BE26CEF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1429BF5D-8D5B-4A48-89EE-8B779826E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CDC996EE-5EB1-4943-A1E8-70810CBD67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32F833C8-E3CE-4399-B78B-9DD0EEA64C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07C92DB2-78F1-4872-B9C7-C658A78869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1F8A2FAA-05E1-448E-A606-FA9D67036C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E5AAB5D1-1672-4825-88A7-D93923475E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02CAAFDB-2BA2-4D04-8B8B-1241D5EC0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4C381B3C-0009-451B-BCB3-48F7810C1BA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2A10544C-1EAD-47FB-A17E-52C6222826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A2540B37-D854-4525-93F8-410685438F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450DFE8-D07F-435C-B5A2-47D126FD9F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6C1A6513-2D5D-458C-B841-D5DD9844B8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931CF18-850E-41CD-823E-D311BD5CC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44497A09-1B1C-4EB6-B728-6FC3A1C125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FA60DE04-F3E8-437E-A2E4-A8A7BA01CB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CDBBA541-852C-4AE6-82E8-6BD13AFB4F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2FC3362F-AD7E-45D7-BE85-7C8DD81347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FCD83E0F-C8AF-4D52-94DB-CD949A2B16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60D5F865-890F-483F-B407-516CE6D222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DE6A2505-E617-4419-AB05-10B779B5C2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BDFF0D66-52FC-4F64-B67F-72D9EFEED1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DCC72040-7945-4051-989C-2B728F6D50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96EB6302-2333-45D4-AE20-B0F6D45CC1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EECC1105-D16E-411D-B4B7-80BF039BF9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7D2F518-4540-44DE-BC62-7D598EC99B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F19566BC-880A-4113-A9C4-0017E5184C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718E7D73-F4E4-4F5D-AFF9-EE491954A0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8D0988A2-3571-4C16-BDEF-58254F04E5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550BAC8-41FE-4300-910B-EE7BBD7A0C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38CD175C-18A7-4589-8C46-A61FEF6D99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B6BE3031-FD1C-443C-9889-243CEEAEDF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7E37BF5D-3732-41F2-B9AF-A56C9214D6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077B6718-917A-4A01-BCF8-5C6E1217B2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1C23AB5B-98FB-43F1-B590-BBA79814F2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D6EEC146-226B-4C83-9C1B-DD5495DE16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9C24D094-41EF-4CA2-9834-B04793FA12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8DA46AD8-674F-46C3-8A22-280F78F91A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AE9D757B-CD9D-447C-8780-79F2FF8751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276B76E9-7342-43BC-B629-9180ABF577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3F25F68A-2DCB-4183-86F1-3428326E59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BA5FA913-066C-4504-A753-026056454C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6A6E50AC-CA1E-4DD3-B85F-1720C019E6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1224B2B1-DBD8-4BA8-8CEB-BFAC8A15D3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4DEFE1E7-69A3-47F5-B8B8-C0898281B6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66F1F489-762E-4979-9EBC-50A62330B8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927DF22C-20E6-4DED-B405-1B26C52186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236FD8D7-6E0F-468E-B8C4-F4E6707112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sp>
        <p:nvSpPr>
          <p:cNvPr id="3" name="TextBox 2">
            <a:extLst>
              <a:ext uri="{FF2B5EF4-FFF2-40B4-BE49-F238E27FC236}">
                <a16:creationId xmlns:a16="http://schemas.microsoft.com/office/drawing/2014/main" id="{135022CF-503F-43E2-BD1C-3CEE984AD1CB}"/>
              </a:ext>
            </a:extLst>
          </p:cNvPr>
          <p:cNvSpPr txBox="1"/>
          <p:nvPr/>
        </p:nvSpPr>
        <p:spPr>
          <a:xfrm>
            <a:off x="6646333" y="2032000"/>
            <a:ext cx="4513792" cy="2819398"/>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r" defTabSz="457200">
              <a:lnSpc>
                <a:spcPct val="90000"/>
              </a:lnSpc>
              <a:spcBef>
                <a:spcPct val="0"/>
              </a:spcBef>
              <a:spcAft>
                <a:spcPts val="600"/>
              </a:spcAft>
            </a:pPr>
            <a:r>
              <a:rPr lang="en-US" sz="3700" cap="all">
                <a:ln w="3175" cmpd="sng">
                  <a:noFill/>
                </a:ln>
                <a:latin typeface="+mj-lt"/>
                <a:ea typeface="+mj-ea"/>
                <a:cs typeface="+mj-cs"/>
              </a:rPr>
              <a:t>Our presentation is looking at how learning can be achieved outside the classroom </a:t>
            </a:r>
          </a:p>
          <a:p>
            <a:pPr algn="r" defTabSz="457200">
              <a:lnSpc>
                <a:spcPct val="90000"/>
              </a:lnSpc>
              <a:spcBef>
                <a:spcPct val="0"/>
              </a:spcBef>
              <a:spcAft>
                <a:spcPts val="600"/>
              </a:spcAft>
            </a:pPr>
            <a:endParaRPr lang="en-US" sz="3700" cap="all">
              <a:ln w="3175" cmpd="sng">
                <a:noFill/>
              </a:ln>
              <a:latin typeface="+mj-lt"/>
              <a:ea typeface="+mj-ea"/>
              <a:cs typeface="+mj-cs"/>
            </a:endParaRPr>
          </a:p>
        </p:txBody>
      </p:sp>
      <p:sp>
        <p:nvSpPr>
          <p:cNvPr id="4" name="TextBox 3">
            <a:extLst>
              <a:ext uri="{FF2B5EF4-FFF2-40B4-BE49-F238E27FC236}">
                <a16:creationId xmlns:a16="http://schemas.microsoft.com/office/drawing/2014/main" id="{B18A3122-4176-4619-ACFA-9C1DBD9FB010}"/>
              </a:ext>
            </a:extLst>
          </p:cNvPr>
          <p:cNvSpPr txBox="1"/>
          <p:nvPr/>
        </p:nvSpPr>
        <p:spPr>
          <a:xfrm>
            <a:off x="57150" y="762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Debbie Snelling</a:t>
            </a:r>
          </a:p>
        </p:txBody>
      </p:sp>
      <p:sp>
        <p:nvSpPr>
          <p:cNvPr id="7" name="TextBox 6">
            <a:extLst>
              <a:ext uri="{FF2B5EF4-FFF2-40B4-BE49-F238E27FC236}">
                <a16:creationId xmlns:a16="http://schemas.microsoft.com/office/drawing/2014/main" id="{32E93C29-F613-4330-A385-7FAD4ADA4F2B}"/>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panose="020F0502020204030204"/>
            </a:endParaRPr>
          </a:p>
        </p:txBody>
      </p:sp>
    </p:spTree>
    <p:extLst>
      <p:ext uri="{BB962C8B-B14F-4D97-AF65-F5344CB8AC3E}">
        <p14:creationId xmlns:p14="http://schemas.microsoft.com/office/powerpoint/2010/main" val="42481963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CB731A48-6ED0-4146-8F4E-ACC79150036D}"/>
              </a:ext>
            </a:extLst>
          </p:cNvPr>
          <p:cNvSpPr>
            <a:spLocks noGrp="1"/>
          </p:cNvSpPr>
          <p:nvPr>
            <p:ph type="title"/>
          </p:nvPr>
        </p:nvSpPr>
        <p:spPr>
          <a:xfrm>
            <a:off x="7865806" y="643463"/>
            <a:ext cx="3706762" cy="1608124"/>
          </a:xfrm>
        </p:spPr>
        <p:txBody>
          <a:bodyPr vert="horz" lIns="91440" tIns="45720" rIns="91440" bIns="45720" rtlCol="0" anchor="ctr">
            <a:normAutofit/>
          </a:bodyPr>
          <a:lstStyle/>
          <a:p>
            <a:r>
              <a:rPr lang="en-US">
                <a:cs typeface="Calibri Light"/>
              </a:rPr>
              <a:t>What is education? </a:t>
            </a:r>
            <a:endParaRPr lang="en-US"/>
          </a:p>
        </p:txBody>
      </p:sp>
      <p:pic>
        <p:nvPicPr>
          <p:cNvPr id="7" name="Picture 7" descr="A child sitting at a picnic table&#10;&#10;Description automatically generated">
            <a:extLst>
              <a:ext uri="{FF2B5EF4-FFF2-40B4-BE49-F238E27FC236}">
                <a16:creationId xmlns:a16="http://schemas.microsoft.com/office/drawing/2014/main" id="{9474D8AF-255B-48FE-BF6E-9EBDD371E3FB}"/>
              </a:ext>
            </a:extLst>
          </p:cNvPr>
          <p:cNvPicPr>
            <a:picLocks noGrp="1" noChangeAspect="1"/>
          </p:cNvPicPr>
          <p:nvPr>
            <p:ph sz="quarter" idx="4"/>
          </p:nvPr>
        </p:nvPicPr>
        <p:blipFill rotWithShape="1">
          <a:blip r:embed="rId4"/>
          <a:srcRect l="17024" r="21026"/>
          <a:stretch/>
        </p:blipFill>
        <p:spPr>
          <a:xfrm>
            <a:off x="20" y="975"/>
            <a:ext cx="7552924" cy="6858000"/>
          </a:xfrm>
          <a:prstGeom prst="rect">
            <a:avLst/>
          </a:prstGeom>
        </p:spPr>
      </p:pic>
      <p:sp>
        <p:nvSpPr>
          <p:cNvPr id="5" name="Text Placeholder 4">
            <a:extLst>
              <a:ext uri="{FF2B5EF4-FFF2-40B4-BE49-F238E27FC236}">
                <a16:creationId xmlns:a16="http://schemas.microsoft.com/office/drawing/2014/main" id="{7D1A464A-31BD-4BD0-A2CA-187F9DC788E2}"/>
              </a:ext>
            </a:extLst>
          </p:cNvPr>
          <p:cNvSpPr>
            <a:spLocks noGrp="1"/>
          </p:cNvSpPr>
          <p:nvPr>
            <p:ph type="body" sz="quarter" idx="3"/>
          </p:nvPr>
        </p:nvSpPr>
        <p:spPr>
          <a:xfrm>
            <a:off x="7865806" y="2251587"/>
            <a:ext cx="3706762" cy="3972232"/>
          </a:xfrm>
        </p:spPr>
        <p:txBody>
          <a:bodyPr vert="horz" lIns="91440" tIns="45720" rIns="91440" bIns="45720" rtlCol="0" anchor="ctr">
            <a:normAutofit/>
          </a:bodyPr>
          <a:lstStyle/>
          <a:p>
            <a:pPr>
              <a:buFont typeface="Arial"/>
              <a:buChar char="•"/>
            </a:pPr>
            <a:r>
              <a:rPr lang="en-US">
                <a:cs typeface="Calibri"/>
              </a:rPr>
              <a:t>Outdoors </a:t>
            </a:r>
          </a:p>
          <a:p>
            <a:pPr>
              <a:buClr>
                <a:srgbClr val="FFFFFF"/>
              </a:buClr>
              <a:buFont typeface="Arial"/>
              <a:buChar char="•"/>
            </a:pPr>
            <a:r>
              <a:rPr lang="en-US">
                <a:cs typeface="Calibri"/>
              </a:rPr>
              <a:t>Museums</a:t>
            </a:r>
          </a:p>
          <a:p>
            <a:pPr>
              <a:buClr>
                <a:srgbClr val="FFFFFF"/>
              </a:buClr>
              <a:buFont typeface="Arial"/>
              <a:buChar char="•"/>
            </a:pPr>
            <a:r>
              <a:rPr lang="en-US">
                <a:cs typeface="Calibri"/>
              </a:rPr>
              <a:t>Play</a:t>
            </a:r>
          </a:p>
        </p:txBody>
      </p:sp>
      <p:sp>
        <p:nvSpPr>
          <p:cNvPr id="3" name="TextBox 2">
            <a:extLst>
              <a:ext uri="{FF2B5EF4-FFF2-40B4-BE49-F238E27FC236}">
                <a16:creationId xmlns:a16="http://schemas.microsoft.com/office/drawing/2014/main" id="{949DBBBB-D344-463D-AA71-13CE8E8FDFDE}"/>
              </a:ext>
            </a:extLst>
          </p:cNvPr>
          <p:cNvSpPr txBox="1"/>
          <p:nvPr/>
        </p:nvSpPr>
        <p:spPr>
          <a:xfrm>
            <a:off x="10410825" y="4762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Debbie Snelling </a:t>
            </a:r>
          </a:p>
        </p:txBody>
      </p:sp>
    </p:spTree>
    <p:extLst>
      <p:ext uri="{BB962C8B-B14F-4D97-AF65-F5344CB8AC3E}">
        <p14:creationId xmlns:p14="http://schemas.microsoft.com/office/powerpoint/2010/main" val="27286833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small child sitting on a table&#10;&#10;Description automatically generated">
            <a:extLst>
              <a:ext uri="{FF2B5EF4-FFF2-40B4-BE49-F238E27FC236}">
                <a16:creationId xmlns:a16="http://schemas.microsoft.com/office/drawing/2014/main" id="{F2B44559-B494-4053-BC95-DA4F9681BC2E}"/>
              </a:ext>
            </a:extLst>
          </p:cNvPr>
          <p:cNvPicPr>
            <a:picLocks noChangeAspect="1"/>
          </p:cNvPicPr>
          <p:nvPr/>
        </p:nvPicPr>
        <p:blipFill>
          <a:blip r:embed="rId2"/>
          <a:stretch>
            <a:fillRect/>
          </a:stretch>
        </p:blipFill>
        <p:spPr>
          <a:xfrm>
            <a:off x="605742" y="276288"/>
            <a:ext cx="5279984" cy="3537145"/>
          </a:xfrm>
          <a:prstGeom prst="rect">
            <a:avLst/>
          </a:prstGeom>
        </p:spPr>
      </p:pic>
      <p:pic>
        <p:nvPicPr>
          <p:cNvPr id="6" name="Picture 6" descr="A group of young children standing next to a tree&#10;&#10;Description automatically generated">
            <a:extLst>
              <a:ext uri="{FF2B5EF4-FFF2-40B4-BE49-F238E27FC236}">
                <a16:creationId xmlns:a16="http://schemas.microsoft.com/office/drawing/2014/main" id="{30236560-C184-4D7C-88D1-E03C75211FEE}"/>
              </a:ext>
            </a:extLst>
          </p:cNvPr>
          <p:cNvPicPr>
            <a:picLocks noChangeAspect="1"/>
          </p:cNvPicPr>
          <p:nvPr/>
        </p:nvPicPr>
        <p:blipFill>
          <a:blip r:embed="rId3"/>
          <a:stretch>
            <a:fillRect/>
          </a:stretch>
        </p:blipFill>
        <p:spPr>
          <a:xfrm>
            <a:off x="1326024" y="3890360"/>
            <a:ext cx="3173874" cy="2867989"/>
          </a:xfrm>
          <a:prstGeom prst="rect">
            <a:avLst/>
          </a:prstGeom>
        </p:spPr>
      </p:pic>
      <p:pic>
        <p:nvPicPr>
          <p:cNvPr id="7" name="Picture 7" descr="A small child sitting on a table&#10;&#10;Description automatically generated">
            <a:extLst>
              <a:ext uri="{FF2B5EF4-FFF2-40B4-BE49-F238E27FC236}">
                <a16:creationId xmlns:a16="http://schemas.microsoft.com/office/drawing/2014/main" id="{112A3A44-609E-4287-A784-ADA152BC289C}"/>
              </a:ext>
            </a:extLst>
          </p:cNvPr>
          <p:cNvPicPr>
            <a:picLocks noChangeAspect="1"/>
          </p:cNvPicPr>
          <p:nvPr/>
        </p:nvPicPr>
        <p:blipFill>
          <a:blip r:embed="rId4"/>
          <a:stretch>
            <a:fillRect/>
          </a:stretch>
        </p:blipFill>
        <p:spPr>
          <a:xfrm>
            <a:off x="6180881" y="311484"/>
            <a:ext cx="5106364" cy="3495689"/>
          </a:xfrm>
          <a:prstGeom prst="rect">
            <a:avLst/>
          </a:prstGeom>
        </p:spPr>
      </p:pic>
      <p:pic>
        <p:nvPicPr>
          <p:cNvPr id="8" name="Picture 8" descr="A picture containing indoor, toothbrush, small, holding&#10;&#10;Description automatically generated">
            <a:extLst>
              <a:ext uri="{FF2B5EF4-FFF2-40B4-BE49-F238E27FC236}">
                <a16:creationId xmlns:a16="http://schemas.microsoft.com/office/drawing/2014/main" id="{F65FDD42-D80A-490C-BAD4-A22240FF8303}"/>
              </a:ext>
            </a:extLst>
          </p:cNvPr>
          <p:cNvPicPr>
            <a:picLocks noChangeAspect="1"/>
          </p:cNvPicPr>
          <p:nvPr/>
        </p:nvPicPr>
        <p:blipFill>
          <a:blip r:embed="rId5"/>
          <a:stretch>
            <a:fillRect/>
          </a:stretch>
        </p:blipFill>
        <p:spPr>
          <a:xfrm>
            <a:off x="5042704" y="3886100"/>
            <a:ext cx="4305782" cy="2876509"/>
          </a:xfrm>
          <a:prstGeom prst="rect">
            <a:avLst/>
          </a:prstGeom>
        </p:spPr>
      </p:pic>
    </p:spTree>
    <p:extLst>
      <p:ext uri="{BB962C8B-B14F-4D97-AF65-F5344CB8AC3E}">
        <p14:creationId xmlns:p14="http://schemas.microsoft.com/office/powerpoint/2010/main" val="3443291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2882924-95EF-4F10-AA95-28D8490C0824}"/>
              </a:ext>
            </a:extLst>
          </p:cNvPr>
          <p:cNvSpPr txBox="1"/>
          <p:nvPr/>
        </p:nvSpPr>
        <p:spPr>
          <a:xfrm>
            <a:off x="577703" y="1242238"/>
            <a:ext cx="6889897" cy="66787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t>Piaget</a:t>
            </a:r>
            <a:r>
              <a:rPr lang="en-GB" sz="3600">
                <a:ea typeface="+mn-lt"/>
                <a:cs typeface="+mn-lt"/>
              </a:rPr>
              <a:t> suggests that there are 4 stages of cognitive  development </a:t>
            </a:r>
            <a:endParaRPr lang="en-US" sz="3600">
              <a:ea typeface="+mn-lt"/>
              <a:cs typeface="+mn-lt"/>
            </a:endParaRPr>
          </a:p>
          <a:p>
            <a:endParaRPr lang="en-GB" sz="3600">
              <a:ea typeface="+mn-lt"/>
              <a:cs typeface="+mn-lt"/>
            </a:endParaRPr>
          </a:p>
          <a:p>
            <a:pPr marL="285750" indent="-285750">
              <a:buFont typeface="Arial,Sans-Serif"/>
              <a:buChar char="•"/>
            </a:pPr>
            <a:r>
              <a:rPr lang="en-GB" sz="2000">
                <a:ea typeface="+mn-lt"/>
                <a:cs typeface="+mn-lt"/>
              </a:rPr>
              <a:t>Sensorimotor</a:t>
            </a:r>
            <a:endParaRPr lang="en-US" sz="2000">
              <a:ea typeface="+mn-lt"/>
              <a:cs typeface="+mn-lt"/>
            </a:endParaRPr>
          </a:p>
          <a:p>
            <a:pPr marL="285750" indent="-285750">
              <a:buFont typeface="Arial,Sans-Serif"/>
              <a:buChar char="•"/>
            </a:pPr>
            <a:endParaRPr lang="en-GB" sz="2000">
              <a:ea typeface="+mn-lt"/>
              <a:cs typeface="+mn-lt"/>
            </a:endParaRPr>
          </a:p>
          <a:p>
            <a:pPr marL="285750" indent="-285750">
              <a:buFont typeface="Arial,Sans-Serif"/>
              <a:buChar char="•"/>
            </a:pPr>
            <a:r>
              <a:rPr lang="en-GB" sz="2000">
                <a:ea typeface="+mn-lt"/>
                <a:cs typeface="+mn-lt"/>
              </a:rPr>
              <a:t>Preoperational</a:t>
            </a:r>
            <a:endParaRPr lang="en-US" sz="2000">
              <a:ea typeface="+mn-lt"/>
              <a:cs typeface="+mn-lt"/>
            </a:endParaRPr>
          </a:p>
          <a:p>
            <a:pPr marL="285750" indent="-285750">
              <a:buFont typeface="Arial,Sans-Serif"/>
              <a:buChar char="•"/>
            </a:pPr>
            <a:endParaRPr lang="en-US" sz="2000">
              <a:ea typeface="+mn-lt"/>
              <a:cs typeface="+mn-lt"/>
            </a:endParaRPr>
          </a:p>
          <a:p>
            <a:pPr marL="285750" indent="-285750">
              <a:buFont typeface="Arial,Sans-Serif"/>
              <a:buChar char="•"/>
            </a:pPr>
            <a:r>
              <a:rPr lang="en-US" sz="2000">
                <a:ea typeface="+mn-lt"/>
                <a:cs typeface="+mn-lt"/>
              </a:rPr>
              <a:t>Concrete Operational </a:t>
            </a:r>
          </a:p>
          <a:p>
            <a:pPr marL="285750" indent="-285750">
              <a:buFont typeface="Arial,Sans-Serif"/>
              <a:buChar char="•"/>
            </a:pPr>
            <a:endParaRPr lang="en-US" sz="2000">
              <a:ea typeface="+mn-lt"/>
              <a:cs typeface="+mn-lt"/>
            </a:endParaRPr>
          </a:p>
          <a:p>
            <a:pPr marL="285750" indent="-285750">
              <a:buFont typeface="Arial,Sans-Serif"/>
              <a:buChar char="•"/>
            </a:pPr>
            <a:r>
              <a:rPr lang="en-US" sz="2000">
                <a:ea typeface="+mn-lt"/>
                <a:cs typeface="+mn-lt"/>
              </a:rPr>
              <a:t>Formal operational </a:t>
            </a:r>
          </a:p>
          <a:p>
            <a:pPr marL="285750" indent="-285750">
              <a:buFont typeface="Arial,Sans-Serif"/>
              <a:buChar char="•"/>
            </a:pPr>
            <a:endParaRPr lang="en-US" sz="2000">
              <a:ea typeface="+mn-lt"/>
              <a:cs typeface="+mn-lt"/>
            </a:endParaRPr>
          </a:p>
          <a:p>
            <a:pPr marL="285750" indent="-285750">
              <a:buFont typeface="Arial,Sans-Serif"/>
              <a:buChar char="•"/>
            </a:pPr>
            <a:endParaRPr lang="en-US" sz="2000">
              <a:ea typeface="+mn-lt"/>
              <a:cs typeface="+mn-lt"/>
            </a:endParaRPr>
          </a:p>
          <a:p>
            <a:pPr marL="285750" indent="-285750">
              <a:buFont typeface="Arial,Sans-Serif"/>
              <a:buChar char="•"/>
            </a:pPr>
            <a:endParaRPr lang="en-US" sz="2000">
              <a:ea typeface="+mn-lt"/>
              <a:cs typeface="+mn-lt"/>
            </a:endParaRPr>
          </a:p>
          <a:p>
            <a:pPr marL="285750" indent="-285750">
              <a:buFont typeface="Arial,Sans-Serif"/>
              <a:buChar char="•"/>
            </a:pPr>
            <a:endParaRPr lang="en-US" sz="2000">
              <a:ea typeface="+mn-lt"/>
              <a:cs typeface="+mn-lt"/>
            </a:endParaRPr>
          </a:p>
          <a:p>
            <a:pPr marL="285750" indent="-285750">
              <a:buFont typeface="Arial,Sans-Serif"/>
              <a:buChar char="•"/>
            </a:pPr>
            <a:endParaRPr lang="en-GB" sz="2000">
              <a:ea typeface="+mn-lt"/>
              <a:cs typeface="+mn-lt"/>
            </a:endParaRPr>
          </a:p>
          <a:p>
            <a:endParaRPr lang="en-GB" sz="2000">
              <a:ea typeface="+mn-lt"/>
              <a:cs typeface="+mn-lt"/>
            </a:endParaRPr>
          </a:p>
          <a:p>
            <a:endParaRPr lang="en-US" sz="2000">
              <a:ea typeface="+mn-lt"/>
              <a:cs typeface="+mn-lt"/>
            </a:endParaRPr>
          </a:p>
          <a:p>
            <a:pPr marL="285750" indent="-285750">
              <a:buFont typeface="Arial,Sans-Serif"/>
              <a:buChar char="•"/>
            </a:pPr>
            <a:endParaRPr lang="en-GB" sz="2000">
              <a:ea typeface="+mn-lt"/>
              <a:cs typeface="+mn-lt"/>
            </a:endParaRPr>
          </a:p>
          <a:p>
            <a:pPr marL="285750" indent="-285750">
              <a:buFont typeface="Arial,Sans-Serif"/>
              <a:buChar char="•"/>
            </a:pPr>
            <a:endParaRPr lang="en-GB" sz="2000">
              <a:ea typeface="+mn-lt"/>
              <a:cs typeface="+mn-lt"/>
            </a:endParaRPr>
          </a:p>
        </p:txBody>
      </p:sp>
      <p:pic>
        <p:nvPicPr>
          <p:cNvPr id="3" name="Picture 3" descr="A person wearing glasses posing for the camera&#10;&#10;Description automatically generated">
            <a:extLst>
              <a:ext uri="{FF2B5EF4-FFF2-40B4-BE49-F238E27FC236}">
                <a16:creationId xmlns:a16="http://schemas.microsoft.com/office/drawing/2014/main" id="{DD3315C3-FED9-47B7-B1EF-C41FC9C8720B}"/>
              </a:ext>
            </a:extLst>
          </p:cNvPr>
          <p:cNvPicPr>
            <a:picLocks noChangeAspect="1"/>
          </p:cNvPicPr>
          <p:nvPr/>
        </p:nvPicPr>
        <p:blipFill>
          <a:blip r:embed="rId2"/>
          <a:stretch>
            <a:fillRect/>
          </a:stretch>
        </p:blipFill>
        <p:spPr>
          <a:xfrm>
            <a:off x="7549406" y="1935564"/>
            <a:ext cx="2513997" cy="2986871"/>
          </a:xfrm>
          <a:prstGeom prst="rect">
            <a:avLst/>
          </a:prstGeom>
        </p:spPr>
      </p:pic>
      <p:sp>
        <p:nvSpPr>
          <p:cNvPr id="4" name="TextBox 3">
            <a:extLst>
              <a:ext uri="{FF2B5EF4-FFF2-40B4-BE49-F238E27FC236}">
                <a16:creationId xmlns:a16="http://schemas.microsoft.com/office/drawing/2014/main" id="{6D290534-6DCC-4CD9-AAD1-046D84A3249F}"/>
              </a:ext>
            </a:extLst>
          </p:cNvPr>
          <p:cNvSpPr txBox="1"/>
          <p:nvPr/>
        </p:nvSpPr>
        <p:spPr>
          <a:xfrm>
            <a:off x="1772" y="-3367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Debbie Snelling </a:t>
            </a:r>
          </a:p>
        </p:txBody>
      </p:sp>
    </p:spTree>
    <p:extLst>
      <p:ext uri="{BB962C8B-B14F-4D97-AF65-F5344CB8AC3E}">
        <p14:creationId xmlns:p14="http://schemas.microsoft.com/office/powerpoint/2010/main" val="1100530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erson wearing a suit and tie looking at the camera&#10;&#10;Description automatically generated">
            <a:extLst>
              <a:ext uri="{FF2B5EF4-FFF2-40B4-BE49-F238E27FC236}">
                <a16:creationId xmlns:a16="http://schemas.microsoft.com/office/drawing/2014/main" id="{EEEBC98D-60BF-4376-BE29-7B09853C3BC9}"/>
              </a:ext>
            </a:extLst>
          </p:cNvPr>
          <p:cNvPicPr>
            <a:picLocks noChangeAspect="1"/>
          </p:cNvPicPr>
          <p:nvPr/>
        </p:nvPicPr>
        <p:blipFill>
          <a:blip r:embed="rId2"/>
          <a:stretch>
            <a:fillRect/>
          </a:stretch>
        </p:blipFill>
        <p:spPr>
          <a:xfrm>
            <a:off x="8071837" y="1029543"/>
            <a:ext cx="2475415" cy="3533775"/>
          </a:xfrm>
          <a:prstGeom prst="rect">
            <a:avLst/>
          </a:prstGeom>
        </p:spPr>
      </p:pic>
      <p:sp>
        <p:nvSpPr>
          <p:cNvPr id="3" name="TextBox 2">
            <a:extLst>
              <a:ext uri="{FF2B5EF4-FFF2-40B4-BE49-F238E27FC236}">
                <a16:creationId xmlns:a16="http://schemas.microsoft.com/office/drawing/2014/main" id="{9EBDC6F7-4D9C-47FE-9377-1017042FF131}"/>
              </a:ext>
            </a:extLst>
          </p:cNvPr>
          <p:cNvSpPr txBox="1"/>
          <p:nvPr/>
        </p:nvSpPr>
        <p:spPr>
          <a:xfrm>
            <a:off x="4724400" y="3200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
        <p:nvSpPr>
          <p:cNvPr id="4" name="TextBox 3">
            <a:extLst>
              <a:ext uri="{FF2B5EF4-FFF2-40B4-BE49-F238E27FC236}">
                <a16:creationId xmlns:a16="http://schemas.microsoft.com/office/drawing/2014/main" id="{9FCFDE43-9097-41F0-9707-7C9A4B7BB77A}"/>
              </a:ext>
            </a:extLst>
          </p:cNvPr>
          <p:cNvSpPr txBox="1"/>
          <p:nvPr/>
        </p:nvSpPr>
        <p:spPr>
          <a:xfrm>
            <a:off x="974897" y="1026382"/>
            <a:ext cx="5296928"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err="1">
                <a:cs typeface="Calibri"/>
              </a:rPr>
              <a:t>Zygotsky</a:t>
            </a:r>
            <a:r>
              <a:rPr lang="en-GB" sz="3200">
                <a:cs typeface="Calibri"/>
              </a:rPr>
              <a:t> </a:t>
            </a:r>
            <a:r>
              <a:rPr lang="en-GB" sz="3200" err="1">
                <a:cs typeface="Calibri"/>
              </a:rPr>
              <a:t>belived</a:t>
            </a:r>
            <a:r>
              <a:rPr lang="en-GB" sz="3200">
                <a:cs typeface="Calibri"/>
              </a:rPr>
              <a:t> in something called ZPD </a:t>
            </a:r>
          </a:p>
          <a:p>
            <a:r>
              <a:rPr lang="en-GB" sz="3200">
                <a:cs typeface="Calibri"/>
              </a:rPr>
              <a:t>(Zone of </a:t>
            </a:r>
            <a:r>
              <a:rPr lang="en-GB" sz="3200" err="1">
                <a:cs typeface="Calibri"/>
              </a:rPr>
              <a:t>Promiximal</a:t>
            </a:r>
            <a:r>
              <a:rPr lang="en-GB" sz="3200">
                <a:cs typeface="Calibri"/>
              </a:rPr>
              <a:t> Development ) </a:t>
            </a:r>
          </a:p>
          <a:p>
            <a:endParaRPr lang="en-GB" sz="3200">
              <a:cs typeface="Calibri"/>
            </a:endParaRPr>
          </a:p>
          <a:p>
            <a:endParaRPr lang="en-GB" sz="3200">
              <a:cs typeface="Calibri"/>
            </a:endParaRPr>
          </a:p>
          <a:p>
            <a:r>
              <a:rPr lang="en-GB" sz="3200">
                <a:cs typeface="Calibri"/>
              </a:rPr>
              <a:t>How does </a:t>
            </a:r>
            <a:r>
              <a:rPr lang="en-GB" sz="3200" err="1">
                <a:cs typeface="Calibri"/>
              </a:rPr>
              <a:t>Techniquest</a:t>
            </a:r>
            <a:r>
              <a:rPr lang="en-GB" sz="3200">
                <a:cs typeface="Calibri"/>
              </a:rPr>
              <a:t> incorporate this theory?</a:t>
            </a:r>
          </a:p>
        </p:txBody>
      </p:sp>
      <p:sp>
        <p:nvSpPr>
          <p:cNvPr id="5" name="TextBox 4">
            <a:extLst>
              <a:ext uri="{FF2B5EF4-FFF2-40B4-BE49-F238E27FC236}">
                <a16:creationId xmlns:a16="http://schemas.microsoft.com/office/drawing/2014/main" id="{5D558F7C-BC7B-4ACF-A71D-B85E52B5B552}"/>
              </a:ext>
            </a:extLst>
          </p:cNvPr>
          <p:cNvSpPr txBox="1"/>
          <p:nvPr/>
        </p:nvSpPr>
        <p:spPr>
          <a:xfrm>
            <a:off x="104775" y="666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Debbie Snelling</a:t>
            </a:r>
          </a:p>
        </p:txBody>
      </p:sp>
    </p:spTree>
    <p:extLst>
      <p:ext uri="{BB962C8B-B14F-4D97-AF65-F5344CB8AC3E}">
        <p14:creationId xmlns:p14="http://schemas.microsoft.com/office/powerpoint/2010/main" val="1485856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41223-CF85-4088-9FFF-C61FB189B7A2}"/>
              </a:ext>
            </a:extLst>
          </p:cNvPr>
          <p:cNvSpPr>
            <a:spLocks noGrp="1"/>
          </p:cNvSpPr>
          <p:nvPr>
            <p:ph type="title"/>
          </p:nvPr>
        </p:nvSpPr>
        <p:spPr/>
        <p:txBody>
          <a:bodyPr>
            <a:normAutofit fontScale="90000"/>
          </a:bodyPr>
          <a:lstStyle/>
          <a:p>
            <a:r>
              <a:rPr lang="en-GB" err="1">
                <a:cs typeface="Calibri Light"/>
              </a:rPr>
              <a:t>Techniquest</a:t>
            </a:r>
            <a:r>
              <a:rPr lang="en-GB">
                <a:cs typeface="Calibri Light"/>
              </a:rPr>
              <a:t> has a range of activities promoting independent play and assisted learning </a:t>
            </a:r>
          </a:p>
        </p:txBody>
      </p:sp>
      <p:pic>
        <p:nvPicPr>
          <p:cNvPr id="5" name="Picture 5" descr="A picture containing text&#10;&#10;Description automatically generated">
            <a:extLst>
              <a:ext uri="{FF2B5EF4-FFF2-40B4-BE49-F238E27FC236}">
                <a16:creationId xmlns:a16="http://schemas.microsoft.com/office/drawing/2014/main" id="{12FF48D6-C52F-496F-9947-F4D61BF56EBE}"/>
              </a:ext>
            </a:extLst>
          </p:cNvPr>
          <p:cNvPicPr>
            <a:picLocks noGrp="1" noChangeAspect="1"/>
          </p:cNvPicPr>
          <p:nvPr>
            <p:ph sz="half" idx="1"/>
          </p:nvPr>
        </p:nvPicPr>
        <p:blipFill>
          <a:blip r:embed="rId2"/>
          <a:stretch>
            <a:fillRect/>
          </a:stretch>
        </p:blipFill>
        <p:spPr>
          <a:xfrm>
            <a:off x="750713" y="2142067"/>
            <a:ext cx="4865512" cy="3649134"/>
          </a:xfrm>
        </p:spPr>
      </p:pic>
      <p:pic>
        <p:nvPicPr>
          <p:cNvPr id="15" name="Picture 15" descr="A child sitting at a table&#10;&#10;Description automatically generated">
            <a:extLst>
              <a:ext uri="{FF2B5EF4-FFF2-40B4-BE49-F238E27FC236}">
                <a16:creationId xmlns:a16="http://schemas.microsoft.com/office/drawing/2014/main" id="{44442470-9819-4FC5-A94E-931BD0D07C18}"/>
              </a:ext>
            </a:extLst>
          </p:cNvPr>
          <p:cNvPicPr>
            <a:picLocks noGrp="1" noChangeAspect="1"/>
          </p:cNvPicPr>
          <p:nvPr>
            <p:ph sz="half" idx="2"/>
          </p:nvPr>
        </p:nvPicPr>
        <p:blipFill>
          <a:blip r:embed="rId3"/>
          <a:stretch>
            <a:fillRect/>
          </a:stretch>
        </p:blipFill>
        <p:spPr>
          <a:xfrm>
            <a:off x="5821895" y="2196142"/>
            <a:ext cx="4985035" cy="3273254"/>
          </a:xfrm>
        </p:spPr>
      </p:pic>
      <p:sp>
        <p:nvSpPr>
          <p:cNvPr id="4" name="TextBox 3">
            <a:extLst>
              <a:ext uri="{FF2B5EF4-FFF2-40B4-BE49-F238E27FC236}">
                <a16:creationId xmlns:a16="http://schemas.microsoft.com/office/drawing/2014/main" id="{4E55EE2D-9E87-4DEE-8988-EF7C9CD0C58A}"/>
              </a:ext>
            </a:extLst>
          </p:cNvPr>
          <p:cNvSpPr txBox="1"/>
          <p:nvPr/>
        </p:nvSpPr>
        <p:spPr>
          <a:xfrm>
            <a:off x="47625" y="285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Debbie Snelling</a:t>
            </a:r>
          </a:p>
        </p:txBody>
      </p:sp>
    </p:spTree>
    <p:extLst>
      <p:ext uri="{BB962C8B-B14F-4D97-AF65-F5344CB8AC3E}">
        <p14:creationId xmlns:p14="http://schemas.microsoft.com/office/powerpoint/2010/main" val="29508020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92080-2AD1-4767-9EE5-90F4B86216A4}"/>
              </a:ext>
            </a:extLst>
          </p:cNvPr>
          <p:cNvSpPr>
            <a:spLocks noGrp="1"/>
          </p:cNvSpPr>
          <p:nvPr>
            <p:ph type="title"/>
          </p:nvPr>
        </p:nvSpPr>
        <p:spPr/>
        <p:txBody>
          <a:bodyPr/>
          <a:lstStyle/>
          <a:p>
            <a:r>
              <a:rPr lang="en-GB">
                <a:cs typeface="Calibri Light"/>
              </a:rPr>
              <a:t>Learning through play </a:t>
            </a:r>
            <a:endParaRPr lang="en-GB"/>
          </a:p>
        </p:txBody>
      </p:sp>
      <p:pic>
        <p:nvPicPr>
          <p:cNvPr id="5" name="Picture 5" descr="A picture containing person, child, child, table&#10;&#10;Description automatically generated">
            <a:extLst>
              <a:ext uri="{FF2B5EF4-FFF2-40B4-BE49-F238E27FC236}">
                <a16:creationId xmlns:a16="http://schemas.microsoft.com/office/drawing/2014/main" id="{F6B674A2-C204-4249-B530-072726C1F353}"/>
              </a:ext>
            </a:extLst>
          </p:cNvPr>
          <p:cNvPicPr>
            <a:picLocks noGrp="1" noChangeAspect="1"/>
          </p:cNvPicPr>
          <p:nvPr>
            <p:ph sz="half" idx="1"/>
          </p:nvPr>
        </p:nvPicPr>
        <p:blipFill>
          <a:blip r:embed="rId2"/>
          <a:stretch>
            <a:fillRect/>
          </a:stretch>
        </p:blipFill>
        <p:spPr>
          <a:xfrm>
            <a:off x="685802" y="2561696"/>
            <a:ext cx="4995334" cy="2809875"/>
          </a:xfrm>
        </p:spPr>
      </p:pic>
      <p:pic>
        <p:nvPicPr>
          <p:cNvPr id="6" name="Picture 6" descr="A picture containing table, indoor, person, orange&#10;&#10;Description automatically generated">
            <a:extLst>
              <a:ext uri="{FF2B5EF4-FFF2-40B4-BE49-F238E27FC236}">
                <a16:creationId xmlns:a16="http://schemas.microsoft.com/office/drawing/2014/main" id="{22EC320B-C414-416B-8366-77D2D90CD654}"/>
              </a:ext>
            </a:extLst>
          </p:cNvPr>
          <p:cNvPicPr>
            <a:picLocks noGrp="1" noChangeAspect="1"/>
          </p:cNvPicPr>
          <p:nvPr>
            <p:ph sz="half" idx="2"/>
          </p:nvPr>
        </p:nvPicPr>
        <p:blipFill>
          <a:blip r:embed="rId3"/>
          <a:stretch>
            <a:fillRect/>
          </a:stretch>
        </p:blipFill>
        <p:spPr>
          <a:xfrm>
            <a:off x="5821895" y="2561032"/>
            <a:ext cx="4995332" cy="2811203"/>
          </a:xfrm>
        </p:spPr>
      </p:pic>
      <p:sp>
        <p:nvSpPr>
          <p:cNvPr id="3" name="TextBox 2">
            <a:extLst>
              <a:ext uri="{FF2B5EF4-FFF2-40B4-BE49-F238E27FC236}">
                <a16:creationId xmlns:a16="http://schemas.microsoft.com/office/drawing/2014/main" id="{831A11C1-09FE-4A84-9804-F968B48B94BA}"/>
              </a:ext>
            </a:extLst>
          </p:cNvPr>
          <p:cNvSpPr txBox="1"/>
          <p:nvPr/>
        </p:nvSpPr>
        <p:spPr>
          <a:xfrm>
            <a:off x="104775" y="666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Debbie Snelling</a:t>
            </a:r>
          </a:p>
        </p:txBody>
      </p:sp>
    </p:spTree>
    <p:extLst>
      <p:ext uri="{BB962C8B-B14F-4D97-AF65-F5344CB8AC3E}">
        <p14:creationId xmlns:p14="http://schemas.microsoft.com/office/powerpoint/2010/main" val="15489113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DC03B3E-EC2B-48DF-93DE-08C8D7FCF687}"/>
              </a:ext>
            </a:extLst>
          </p:cNvPr>
          <p:cNvPicPr>
            <a:picLocks noChangeAspect="1"/>
          </p:cNvPicPr>
          <p:nvPr/>
        </p:nvPicPr>
        <p:blipFill rotWithShape="1">
          <a:blip r:embed="rId2">
            <a:alphaModFix/>
          </a:blip>
          <a:srcRect l="18359" r="19496" b="-3"/>
          <a:stretch/>
        </p:blipFill>
        <p:spPr>
          <a:xfrm>
            <a:off x="5797543" y="10"/>
            <a:ext cx="6394152" cy="6857990"/>
          </a:xfrm>
          <a:prstGeom prst="rect">
            <a:avLst/>
          </a:prstGeom>
        </p:spPr>
      </p:pic>
      <p:sp>
        <p:nvSpPr>
          <p:cNvPr id="2" name="Title 1">
            <a:extLst>
              <a:ext uri="{FF2B5EF4-FFF2-40B4-BE49-F238E27FC236}">
                <a16:creationId xmlns:a16="http://schemas.microsoft.com/office/drawing/2014/main" id="{CB70B180-B59B-436F-922D-D5D6A7BB212A}"/>
              </a:ext>
            </a:extLst>
          </p:cNvPr>
          <p:cNvSpPr>
            <a:spLocks noGrp="1"/>
          </p:cNvSpPr>
          <p:nvPr>
            <p:ph type="title"/>
          </p:nvPr>
        </p:nvSpPr>
        <p:spPr>
          <a:xfrm>
            <a:off x="804998" y="798445"/>
            <a:ext cx="4803636" cy="1311664"/>
          </a:xfrm>
        </p:spPr>
        <p:txBody>
          <a:bodyPr>
            <a:normAutofit/>
          </a:bodyPr>
          <a:lstStyle/>
          <a:p>
            <a:r>
              <a:rPr lang="en-GB">
                <a:solidFill>
                  <a:srgbClr val="FF0000"/>
                </a:solidFill>
                <a:cs typeface="Calibri Light"/>
              </a:rPr>
              <a:t>Learning outside the classroom</a:t>
            </a:r>
          </a:p>
        </p:txBody>
      </p:sp>
      <p:sp>
        <p:nvSpPr>
          <p:cNvPr id="3" name="Content Placeholder 2">
            <a:extLst>
              <a:ext uri="{FF2B5EF4-FFF2-40B4-BE49-F238E27FC236}">
                <a16:creationId xmlns:a16="http://schemas.microsoft.com/office/drawing/2014/main" id="{7F7E7B8D-E17E-4DFB-B59B-2238727F8739}"/>
              </a:ext>
            </a:extLst>
          </p:cNvPr>
          <p:cNvSpPr>
            <a:spLocks noGrp="1"/>
          </p:cNvSpPr>
          <p:nvPr>
            <p:ph idx="1"/>
          </p:nvPr>
        </p:nvSpPr>
        <p:spPr>
          <a:xfrm>
            <a:off x="804997" y="2272143"/>
            <a:ext cx="4706803" cy="3788830"/>
          </a:xfrm>
        </p:spPr>
        <p:txBody>
          <a:bodyPr vert="horz" lIns="91440" tIns="45720" rIns="91440" bIns="45720" rtlCol="0" anchor="ctr">
            <a:normAutofit/>
          </a:bodyPr>
          <a:lstStyle/>
          <a:p>
            <a:r>
              <a:rPr lang="en-GB" sz="2000">
                <a:cs typeface="Calibri"/>
              </a:rPr>
              <a:t>What are the benefits of learning through play</a:t>
            </a:r>
            <a:endParaRPr lang="en-US">
              <a:cs typeface="Calibri"/>
            </a:endParaRPr>
          </a:p>
          <a:p>
            <a:pPr marL="0" indent="0">
              <a:buNone/>
            </a:pPr>
            <a:r>
              <a:rPr lang="en-GB" sz="2000">
                <a:cs typeface="Calibri"/>
              </a:rPr>
              <a:t>  </a:t>
            </a:r>
            <a:endParaRPr lang="en-GB">
              <a:cs typeface="Calibri" panose="020F0502020204030204"/>
            </a:endParaRPr>
          </a:p>
          <a:p>
            <a:r>
              <a:rPr lang="en-GB" sz="2000">
                <a:cs typeface="Calibri"/>
              </a:rPr>
              <a:t>How can it be planned </a:t>
            </a:r>
          </a:p>
          <a:p>
            <a:endParaRPr lang="en-GB" sz="2000">
              <a:cs typeface="Calibri"/>
            </a:endParaRPr>
          </a:p>
          <a:p>
            <a:r>
              <a:rPr lang="en-GB" sz="2000">
                <a:cs typeface="Calibri"/>
              </a:rPr>
              <a:t>How can it be assessed </a:t>
            </a:r>
            <a:endParaRPr lang="en-GB">
              <a:cs typeface="Calibri"/>
            </a:endParaRPr>
          </a:p>
          <a:p>
            <a:pPr marL="0" indent="0">
              <a:buNone/>
            </a:pPr>
            <a:endParaRPr lang="en-GB" sz="2000">
              <a:cs typeface="Calibri"/>
            </a:endParaRPr>
          </a:p>
        </p:txBody>
      </p:sp>
      <p:sp>
        <p:nvSpPr>
          <p:cNvPr id="4" name="TextBox 3">
            <a:extLst>
              <a:ext uri="{FF2B5EF4-FFF2-40B4-BE49-F238E27FC236}">
                <a16:creationId xmlns:a16="http://schemas.microsoft.com/office/drawing/2014/main" id="{6F2CA441-75F5-45D0-BA88-41B7FFB5B899}"/>
              </a:ext>
            </a:extLst>
          </p:cNvPr>
          <p:cNvSpPr txBox="1"/>
          <p:nvPr/>
        </p:nvSpPr>
        <p:spPr>
          <a:xfrm>
            <a:off x="-1929" y="-7909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Debbie Snelling</a:t>
            </a:r>
          </a:p>
        </p:txBody>
      </p:sp>
    </p:spTree>
    <p:extLst>
      <p:ext uri="{BB962C8B-B14F-4D97-AF65-F5344CB8AC3E}">
        <p14:creationId xmlns:p14="http://schemas.microsoft.com/office/powerpoint/2010/main" val="39492632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AB498B2-B3F0-4D66-BCE7-C6C2D891547D}"/>
              </a:ext>
            </a:extLst>
          </p:cNvPr>
          <p:cNvSpPr txBox="1"/>
          <p:nvPr/>
        </p:nvSpPr>
        <p:spPr>
          <a:xfrm>
            <a:off x="1428307" y="1366283"/>
            <a:ext cx="2743199"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endParaRPr lang="en-US" sz="2000">
              <a:ea typeface="+mn-lt"/>
              <a:cs typeface="+mn-lt"/>
            </a:endParaRPr>
          </a:p>
          <a:p>
            <a:endParaRPr lang="en-US"/>
          </a:p>
        </p:txBody>
      </p:sp>
      <p:sp>
        <p:nvSpPr>
          <p:cNvPr id="3" name="TextBox 2">
            <a:extLst>
              <a:ext uri="{FF2B5EF4-FFF2-40B4-BE49-F238E27FC236}">
                <a16:creationId xmlns:a16="http://schemas.microsoft.com/office/drawing/2014/main" id="{4B42E050-D0E7-4262-A060-4C8B0F01A90E}"/>
              </a:ext>
            </a:extLst>
          </p:cNvPr>
          <p:cNvSpPr txBox="1"/>
          <p:nvPr/>
        </p:nvSpPr>
        <p:spPr>
          <a:xfrm>
            <a:off x="3197299" y="648364"/>
            <a:ext cx="615602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solidFill>
                  <a:srgbClr val="00B050"/>
                </a:solidFill>
                <a:cs typeface="Calibri"/>
              </a:rPr>
              <a:t>The new Curriculum for wales</a:t>
            </a:r>
          </a:p>
        </p:txBody>
      </p:sp>
      <p:sp>
        <p:nvSpPr>
          <p:cNvPr id="4" name="TextBox 3">
            <a:extLst>
              <a:ext uri="{FF2B5EF4-FFF2-40B4-BE49-F238E27FC236}">
                <a16:creationId xmlns:a16="http://schemas.microsoft.com/office/drawing/2014/main" id="{E351E4CE-AF02-430E-BF7F-C5F69089BB52}"/>
              </a:ext>
            </a:extLst>
          </p:cNvPr>
          <p:cNvSpPr txBox="1"/>
          <p:nvPr/>
        </p:nvSpPr>
        <p:spPr>
          <a:xfrm>
            <a:off x="1835888" y="1951074"/>
            <a:ext cx="7277100"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a:cs typeface="Calibri"/>
              </a:rPr>
              <a:t>Expressive Arts </a:t>
            </a:r>
            <a:endParaRPr lang="en-US" sz="2400">
              <a:cs typeface="Calibri"/>
            </a:endParaRPr>
          </a:p>
          <a:p>
            <a:pPr marL="285750" indent="-285750">
              <a:buFont typeface="Arial"/>
              <a:buChar char="•"/>
            </a:pPr>
            <a:endParaRPr lang="en-GB" sz="2400">
              <a:cs typeface="Calibri"/>
            </a:endParaRPr>
          </a:p>
          <a:p>
            <a:pPr marL="285750" indent="-285750">
              <a:buFont typeface="Arial"/>
              <a:buChar char="•"/>
            </a:pPr>
            <a:r>
              <a:rPr lang="en-GB" sz="2400">
                <a:cs typeface="Calibri"/>
              </a:rPr>
              <a:t>Health and Well-being </a:t>
            </a:r>
          </a:p>
          <a:p>
            <a:pPr marL="285750" indent="-285750">
              <a:buFont typeface="Arial"/>
              <a:buChar char="•"/>
            </a:pPr>
            <a:endParaRPr lang="en-GB" sz="2400">
              <a:cs typeface="Calibri"/>
            </a:endParaRPr>
          </a:p>
          <a:p>
            <a:pPr marL="285750" indent="-285750">
              <a:buFont typeface="Arial"/>
              <a:buChar char="•"/>
            </a:pPr>
            <a:r>
              <a:rPr lang="en-GB" sz="2400">
                <a:cs typeface="Calibri"/>
              </a:rPr>
              <a:t>Humanities</a:t>
            </a:r>
          </a:p>
          <a:p>
            <a:pPr marL="285750" indent="-285750">
              <a:buFont typeface="Arial"/>
              <a:buChar char="•"/>
            </a:pPr>
            <a:endParaRPr lang="en-GB" sz="2400">
              <a:cs typeface="Calibri"/>
            </a:endParaRPr>
          </a:p>
          <a:p>
            <a:pPr marL="285750" indent="-285750">
              <a:buFont typeface="Arial"/>
              <a:buChar char="•"/>
            </a:pPr>
            <a:r>
              <a:rPr lang="en-GB" sz="2400">
                <a:cs typeface="Calibri"/>
              </a:rPr>
              <a:t>Languages, Literacy and Communication </a:t>
            </a:r>
          </a:p>
          <a:p>
            <a:pPr marL="285750" indent="-285750">
              <a:buFont typeface="Arial"/>
              <a:buChar char="•"/>
            </a:pPr>
            <a:endParaRPr lang="en-GB" sz="2400">
              <a:cs typeface="Calibri"/>
            </a:endParaRPr>
          </a:p>
          <a:p>
            <a:pPr marL="285750" indent="-285750">
              <a:buFont typeface="Arial"/>
              <a:buChar char="•"/>
            </a:pPr>
            <a:r>
              <a:rPr lang="en-GB" sz="2400">
                <a:cs typeface="Calibri"/>
              </a:rPr>
              <a:t>Mathematics and Numeracy</a:t>
            </a:r>
          </a:p>
          <a:p>
            <a:pPr marL="285750" indent="-285750">
              <a:buFont typeface="Arial"/>
              <a:buChar char="•"/>
            </a:pPr>
            <a:endParaRPr lang="en-GB" sz="2400">
              <a:cs typeface="Calibri"/>
            </a:endParaRPr>
          </a:p>
          <a:p>
            <a:pPr marL="285750" indent="-285750">
              <a:buFont typeface="Arial"/>
              <a:buChar char="•"/>
            </a:pPr>
            <a:r>
              <a:rPr lang="en-GB" sz="2400">
                <a:cs typeface="Calibri"/>
              </a:rPr>
              <a:t>Science and Technology </a:t>
            </a:r>
          </a:p>
        </p:txBody>
      </p:sp>
      <p:sp>
        <p:nvSpPr>
          <p:cNvPr id="5" name="TextBox 4">
            <a:extLst>
              <a:ext uri="{FF2B5EF4-FFF2-40B4-BE49-F238E27FC236}">
                <a16:creationId xmlns:a16="http://schemas.microsoft.com/office/drawing/2014/main" id="{D1DCEAFF-8B01-4887-9A21-87B3543F9F7D}"/>
              </a:ext>
            </a:extLst>
          </p:cNvPr>
          <p:cNvSpPr txBox="1"/>
          <p:nvPr/>
        </p:nvSpPr>
        <p:spPr>
          <a:xfrm>
            <a:off x="4867275" y="336985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6" name="TextBox 5">
            <a:extLst>
              <a:ext uri="{FF2B5EF4-FFF2-40B4-BE49-F238E27FC236}">
                <a16:creationId xmlns:a16="http://schemas.microsoft.com/office/drawing/2014/main" id="{4E137E3E-C642-4E86-8BB2-0F67D453F6EA}"/>
              </a:ext>
            </a:extLst>
          </p:cNvPr>
          <p:cNvSpPr txBox="1"/>
          <p:nvPr/>
        </p:nvSpPr>
        <p:spPr>
          <a:xfrm>
            <a:off x="0" y="285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Debbie Snelling </a:t>
            </a:r>
          </a:p>
        </p:txBody>
      </p:sp>
    </p:spTree>
    <p:extLst>
      <p:ext uri="{BB962C8B-B14F-4D97-AF65-F5344CB8AC3E}">
        <p14:creationId xmlns:p14="http://schemas.microsoft.com/office/powerpoint/2010/main" val="24405222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9919E-C758-4F1D-A1F7-520B189160C4}"/>
              </a:ext>
            </a:extLst>
          </p:cNvPr>
          <p:cNvSpPr>
            <a:spLocks noGrp="1"/>
          </p:cNvSpPr>
          <p:nvPr>
            <p:ph type="title"/>
          </p:nvPr>
        </p:nvSpPr>
        <p:spPr/>
        <p:txBody>
          <a:bodyPr/>
          <a:lstStyle/>
          <a:p>
            <a:r>
              <a:rPr lang="en-GB">
                <a:cs typeface="Calibri Light"/>
              </a:rPr>
              <a:t>In summary</a:t>
            </a:r>
            <a:endParaRPr lang="en-GB"/>
          </a:p>
        </p:txBody>
      </p:sp>
      <p:sp>
        <p:nvSpPr>
          <p:cNvPr id="3" name="Content Placeholder 2">
            <a:extLst>
              <a:ext uri="{FF2B5EF4-FFF2-40B4-BE49-F238E27FC236}">
                <a16:creationId xmlns:a16="http://schemas.microsoft.com/office/drawing/2014/main" id="{893514AD-61C1-4D2D-97F5-786278B20990}"/>
              </a:ext>
            </a:extLst>
          </p:cNvPr>
          <p:cNvSpPr>
            <a:spLocks noGrp="1"/>
          </p:cNvSpPr>
          <p:nvPr>
            <p:ph sz="half" idx="1"/>
          </p:nvPr>
        </p:nvSpPr>
        <p:spPr/>
        <p:txBody>
          <a:bodyPr/>
          <a:lstStyle/>
          <a:p>
            <a:r>
              <a:rPr lang="en-GB">
                <a:cs typeface="Calibri"/>
              </a:rPr>
              <a:t>Learning doesn't have to take place within the classroom</a:t>
            </a:r>
          </a:p>
          <a:p>
            <a:pPr>
              <a:buClr>
                <a:srgbClr val="FFFFFF"/>
              </a:buClr>
            </a:pPr>
            <a:r>
              <a:rPr lang="en-GB">
                <a:cs typeface="Calibri"/>
              </a:rPr>
              <a:t>There are many opportunities available to students outside the classroom</a:t>
            </a:r>
          </a:p>
          <a:p>
            <a:pPr>
              <a:buClr>
                <a:srgbClr val="FFFFFF"/>
              </a:buClr>
            </a:pPr>
            <a:r>
              <a:rPr lang="en-GB">
                <a:cs typeface="Calibri"/>
              </a:rPr>
              <a:t>Places such as </a:t>
            </a:r>
            <a:r>
              <a:rPr lang="en-GB" err="1">
                <a:cs typeface="Calibri"/>
              </a:rPr>
              <a:t>Techniquest</a:t>
            </a:r>
            <a:r>
              <a:rPr lang="en-GB">
                <a:cs typeface="Calibri"/>
              </a:rPr>
              <a:t>, is able to offer learning that complies within the national curriculum of Wales</a:t>
            </a:r>
          </a:p>
          <a:p>
            <a:pPr>
              <a:buClr>
                <a:srgbClr val="FFFFFF"/>
              </a:buClr>
            </a:pPr>
            <a:endParaRPr lang="en-GB">
              <a:cs typeface="Calibri"/>
            </a:endParaRPr>
          </a:p>
          <a:p>
            <a:pPr>
              <a:buClr>
                <a:srgbClr val="FFFFFF"/>
              </a:buClr>
            </a:pPr>
            <a:endParaRPr lang="en-GB">
              <a:cs typeface="Calibri"/>
            </a:endParaRPr>
          </a:p>
        </p:txBody>
      </p:sp>
      <p:pic>
        <p:nvPicPr>
          <p:cNvPr id="5" name="Picture 5" descr="Logo&#10;&#10;Description automatically generated">
            <a:extLst>
              <a:ext uri="{FF2B5EF4-FFF2-40B4-BE49-F238E27FC236}">
                <a16:creationId xmlns:a16="http://schemas.microsoft.com/office/drawing/2014/main" id="{5BCBEDAC-BA8C-4293-9CC1-2FCEBC786700}"/>
              </a:ext>
            </a:extLst>
          </p:cNvPr>
          <p:cNvPicPr>
            <a:picLocks noGrp="1" noChangeAspect="1"/>
          </p:cNvPicPr>
          <p:nvPr>
            <p:ph sz="half" idx="2"/>
          </p:nvPr>
        </p:nvPicPr>
        <p:blipFill>
          <a:blip r:embed="rId2"/>
          <a:stretch>
            <a:fillRect/>
          </a:stretch>
        </p:blipFill>
        <p:spPr>
          <a:xfrm>
            <a:off x="6784361" y="1640497"/>
            <a:ext cx="3649133" cy="3649133"/>
          </a:xfrm>
        </p:spPr>
      </p:pic>
    </p:spTree>
    <p:extLst>
      <p:ext uri="{BB962C8B-B14F-4D97-AF65-F5344CB8AC3E}">
        <p14:creationId xmlns:p14="http://schemas.microsoft.com/office/powerpoint/2010/main" val="33551871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76424" y="1122363"/>
            <a:ext cx="8791575" cy="1496204"/>
          </a:xfrm>
        </p:spPr>
        <p:txBody>
          <a:bodyPr>
            <a:normAutofit/>
          </a:bodyPr>
          <a:lstStyle/>
          <a:p>
            <a:pPr algn="r"/>
            <a:r>
              <a:rPr lang="en-US" sz="2000">
                <a:ea typeface="+mj-lt"/>
                <a:cs typeface="+mj-lt"/>
              </a:rPr>
              <a:t>Edward cotter (2007614)</a:t>
            </a:r>
            <a:br>
              <a:rPr lang="en-US" sz="2000">
                <a:ea typeface="+mj-lt"/>
                <a:cs typeface="+mj-lt"/>
              </a:rPr>
            </a:br>
            <a:r>
              <a:rPr lang="en-US" sz="2000">
                <a:ea typeface="+mj-lt"/>
                <a:cs typeface="+mj-lt"/>
              </a:rPr>
              <a:t> Deborah </a:t>
            </a:r>
            <a:r>
              <a:rPr lang="en-US" sz="2000" err="1">
                <a:ea typeface="+mj-lt"/>
                <a:cs typeface="+mj-lt"/>
              </a:rPr>
              <a:t>snelling</a:t>
            </a:r>
            <a:r>
              <a:rPr lang="en-US" sz="2000">
                <a:ea typeface="+mj-lt"/>
                <a:cs typeface="+mj-lt"/>
              </a:rPr>
              <a:t> (2000801)</a:t>
            </a:r>
            <a:br>
              <a:rPr lang="en-US" sz="2000">
                <a:ea typeface="+mj-lt"/>
                <a:cs typeface="+mj-lt"/>
              </a:rPr>
            </a:br>
            <a:r>
              <a:rPr lang="en-US" sz="2000">
                <a:ea typeface="+mj-lt"/>
                <a:cs typeface="+mj-lt"/>
              </a:rPr>
              <a:t> Kelly </a:t>
            </a:r>
            <a:r>
              <a:rPr lang="en-US" sz="2000" err="1">
                <a:ea typeface="+mj-lt"/>
                <a:cs typeface="+mj-lt"/>
              </a:rPr>
              <a:t>surridge</a:t>
            </a:r>
            <a:r>
              <a:rPr lang="en-US" sz="2000">
                <a:ea typeface="+mj-lt"/>
                <a:cs typeface="+mj-lt"/>
              </a:rPr>
              <a:t> (2011568)</a:t>
            </a:r>
            <a:br>
              <a:rPr lang="en-US" sz="2000">
                <a:ea typeface="+mj-lt"/>
                <a:cs typeface="+mj-lt"/>
              </a:rPr>
            </a:br>
            <a:r>
              <a:rPr lang="en-US" sz="2000">
                <a:ea typeface="+mj-lt"/>
                <a:cs typeface="+mj-lt"/>
              </a:rPr>
              <a:t>Nicholas </a:t>
            </a:r>
            <a:r>
              <a:rPr lang="en-US" sz="2000" err="1">
                <a:ea typeface="+mj-lt"/>
                <a:cs typeface="+mj-lt"/>
              </a:rPr>
              <a:t>ashton</a:t>
            </a:r>
            <a:r>
              <a:rPr lang="en-US" sz="2000">
                <a:ea typeface="+mj-lt"/>
                <a:cs typeface="+mj-lt"/>
              </a:rPr>
              <a:t> (2006503)</a:t>
            </a:r>
          </a:p>
        </p:txBody>
      </p:sp>
      <p:sp>
        <p:nvSpPr>
          <p:cNvPr id="3" name="Subtitle 2"/>
          <p:cNvSpPr>
            <a:spLocks noGrp="1"/>
          </p:cNvSpPr>
          <p:nvPr>
            <p:ph type="subTitle" idx="1"/>
          </p:nvPr>
        </p:nvSpPr>
        <p:spPr/>
        <p:txBody>
          <a:bodyPr vert="horz" lIns="91440" tIns="45720" rIns="91440" bIns="45720" rtlCol="0" anchor="t">
            <a:noAutofit/>
          </a:bodyPr>
          <a:lstStyle/>
          <a:p>
            <a:pPr algn="ctr"/>
            <a:r>
              <a:rPr lang="en-US" sz="4000" b="1">
                <a:ea typeface="+mn-lt"/>
                <a:cs typeface="+mn-lt"/>
              </a:rPr>
              <a:t>Demonstrate how outside the classroom contexts can support learning.</a:t>
            </a:r>
            <a:endParaRPr lang="en-US" sz="4000"/>
          </a:p>
          <a:p>
            <a:endParaRPr lang="en-US"/>
          </a:p>
        </p:txBody>
      </p:sp>
      <p:sp>
        <p:nvSpPr>
          <p:cNvPr id="4" name="Footer Placeholder 3">
            <a:extLst>
              <a:ext uri="{FF2B5EF4-FFF2-40B4-BE49-F238E27FC236}">
                <a16:creationId xmlns:a16="http://schemas.microsoft.com/office/drawing/2014/main" id="{B3BCBC2D-35F8-49E6-9D96-1AFFCDED2A67}"/>
              </a:ext>
            </a:extLst>
          </p:cNvPr>
          <p:cNvSpPr>
            <a:spLocks noGrp="1"/>
          </p:cNvSpPr>
          <p:nvPr>
            <p:ph type="ftr" sz="quarter" idx="11"/>
          </p:nvPr>
        </p:nvSpPr>
        <p:spPr/>
        <p:txBody>
          <a:bodyPr/>
          <a:lstStyle/>
          <a:p>
            <a:r>
              <a:rPr lang="en-US"/>
              <a:t>kelly surridge 2011568</a:t>
            </a:r>
          </a:p>
        </p:txBody>
      </p:sp>
    </p:spTree>
    <p:extLst>
      <p:ext uri="{BB962C8B-B14F-4D97-AF65-F5344CB8AC3E}">
        <p14:creationId xmlns:p14="http://schemas.microsoft.com/office/powerpoint/2010/main" val="38561443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51EBC-64F2-4561-B638-DC1BE35FD697}"/>
              </a:ext>
            </a:extLst>
          </p:cNvPr>
          <p:cNvSpPr>
            <a:spLocks noGrp="1"/>
          </p:cNvSpPr>
          <p:nvPr>
            <p:ph type="title"/>
          </p:nvPr>
        </p:nvSpPr>
        <p:spPr>
          <a:xfrm>
            <a:off x="1141412" y="618518"/>
            <a:ext cx="5894387" cy="1478570"/>
          </a:xfrm>
        </p:spPr>
        <p:txBody>
          <a:bodyPr anchor="b">
            <a:normAutofit/>
          </a:bodyPr>
          <a:lstStyle/>
          <a:p>
            <a:r>
              <a:rPr lang="en-US"/>
              <a:t>WHAT IS                  ?</a:t>
            </a:r>
          </a:p>
        </p:txBody>
      </p:sp>
      <p:pic>
        <p:nvPicPr>
          <p:cNvPr id="17" name="Picture 17" descr="A picture containing drawing&#10;&#10;Description automatically generated">
            <a:extLst>
              <a:ext uri="{FF2B5EF4-FFF2-40B4-BE49-F238E27FC236}">
                <a16:creationId xmlns:a16="http://schemas.microsoft.com/office/drawing/2014/main" id="{ECC0DF5A-E1EC-463D-A97E-7277768ECDE2}"/>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2947389" y="1429364"/>
            <a:ext cx="2038350" cy="552450"/>
          </a:xfrm>
        </p:spPr>
      </p:pic>
      <p:sp>
        <p:nvSpPr>
          <p:cNvPr id="7" name="Footer Placeholder 6">
            <a:extLst>
              <a:ext uri="{FF2B5EF4-FFF2-40B4-BE49-F238E27FC236}">
                <a16:creationId xmlns:a16="http://schemas.microsoft.com/office/drawing/2014/main" id="{397ED284-5535-440A-A34F-4D49BFDAF794}"/>
              </a:ext>
            </a:extLst>
          </p:cNvPr>
          <p:cNvSpPr>
            <a:spLocks noGrp="1"/>
          </p:cNvSpPr>
          <p:nvPr>
            <p:ph type="ftr" sz="quarter" idx="11"/>
          </p:nvPr>
        </p:nvSpPr>
        <p:spPr/>
        <p:txBody>
          <a:bodyPr/>
          <a:lstStyle/>
          <a:p>
            <a:r>
              <a:rPr lang="en-US"/>
              <a:t>kelly surridge 2011568</a:t>
            </a:r>
          </a:p>
        </p:txBody>
      </p:sp>
      <p:pic>
        <p:nvPicPr>
          <p:cNvPr id="4" name="Picture 4" descr="A picture containing indoor, table, child, small&#10;&#10;Description automatically generated">
            <a:extLst>
              <a:ext uri="{FF2B5EF4-FFF2-40B4-BE49-F238E27FC236}">
                <a16:creationId xmlns:a16="http://schemas.microsoft.com/office/drawing/2014/main" id="{8427E796-9AE5-4AA6-B464-AC8DD9716DB4}"/>
              </a:ext>
            </a:extLst>
          </p:cNvPr>
          <p:cNvPicPr>
            <a:picLocks noChangeAspect="1"/>
          </p:cNvPicPr>
          <p:nvPr/>
        </p:nvPicPr>
        <p:blipFill rotWithShape="1">
          <a:blip r:embed="rId5">
            <a:extLst>
              <a:ext uri="{837473B0-CC2E-450A-ABE3-18F120FF3D39}">
                <a1611:picAttrSrcUrl xmlns:a1611="http://schemas.microsoft.com/office/drawing/2016/11/main" r:id="rId4"/>
              </a:ext>
            </a:extLst>
          </a:blip>
          <a:srcRect t="8993" r="-1" b="-1"/>
          <a:stretch/>
        </p:blipFill>
        <p:spPr>
          <a:xfrm>
            <a:off x="1135809" y="2893707"/>
            <a:ext cx="4575387" cy="3114247"/>
          </a:xfrm>
          <a:custGeom>
            <a:avLst/>
            <a:gdLst/>
            <a:ahLst/>
            <a:cxnLst/>
            <a:rect l="l" t="t" r="r" b="b"/>
            <a:pathLst>
              <a:path w="3425199" h="2337870">
                <a:moveTo>
                  <a:pt x="166465" y="0"/>
                </a:moveTo>
                <a:lnTo>
                  <a:pt x="3425199" y="0"/>
                </a:lnTo>
                <a:lnTo>
                  <a:pt x="3425199" y="2337870"/>
                </a:lnTo>
                <a:lnTo>
                  <a:pt x="0" y="2337870"/>
                </a:lnTo>
                <a:lnTo>
                  <a:pt x="0" y="166465"/>
                </a:lnTo>
                <a:cubicBezTo>
                  <a:pt x="0" y="74529"/>
                  <a:pt x="74529" y="0"/>
                  <a:pt x="166465" y="0"/>
                </a:cubicBezTo>
                <a:close/>
              </a:path>
            </a:pathLst>
          </a:cu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pic>
        <p:nvPicPr>
          <p:cNvPr id="3" name="Picture 5" descr="A picture containing indoor, building, train, sitting&#10;&#10;Description automatically generated">
            <a:extLst>
              <a:ext uri="{FF2B5EF4-FFF2-40B4-BE49-F238E27FC236}">
                <a16:creationId xmlns:a16="http://schemas.microsoft.com/office/drawing/2014/main" id="{4ED642A9-E4E3-440E-BD91-800E3D51BAB2}"/>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r="2571"/>
          <a:stretch/>
        </p:blipFill>
        <p:spPr>
          <a:xfrm>
            <a:off x="6167885" y="2894509"/>
            <a:ext cx="4575387" cy="3114246"/>
          </a:xfrm>
          <a:custGeom>
            <a:avLst/>
            <a:gdLst/>
            <a:ahLst/>
            <a:cxnLst/>
            <a:rect l="l" t="t" r="r" b="b"/>
            <a:pathLst>
              <a:path w="3425199" h="2337870">
                <a:moveTo>
                  <a:pt x="0" y="0"/>
                </a:moveTo>
                <a:lnTo>
                  <a:pt x="3425199" y="0"/>
                </a:lnTo>
                <a:lnTo>
                  <a:pt x="3425199" y="2171405"/>
                </a:lnTo>
                <a:cubicBezTo>
                  <a:pt x="3425199" y="2263341"/>
                  <a:pt x="3350670" y="2337870"/>
                  <a:pt x="3258734" y="2337870"/>
                </a:cubicBezTo>
                <a:lnTo>
                  <a:pt x="0" y="2337870"/>
                </a:lnTo>
                <a:close/>
              </a:path>
            </a:pathLst>
          </a:cu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5" name="TextBox 4">
            <a:extLst>
              <a:ext uri="{FF2B5EF4-FFF2-40B4-BE49-F238E27FC236}">
                <a16:creationId xmlns:a16="http://schemas.microsoft.com/office/drawing/2014/main" id="{206B7906-B96D-43DA-BA1E-F46E9C47729E}"/>
              </a:ext>
            </a:extLst>
          </p:cNvPr>
          <p:cNvSpPr txBox="1"/>
          <p:nvPr/>
        </p:nvSpPr>
        <p:spPr>
          <a:xfrm>
            <a:off x="901790" y="5600849"/>
            <a:ext cx="3829170" cy="130595"/>
          </a:xfrm>
          <a:prstGeom prst="rect">
            <a:avLst/>
          </a:prstGeom>
        </p:spPr>
        <p:txBody>
          <a:bodyPr lIns="91440" tIns="45720" rIns="91440" bIns="45720" anchor="t">
            <a:normAutofit fontScale="25000" lnSpcReduction="20000"/>
          </a:bodyPr>
          <a:lstStyle/>
          <a:p>
            <a:endParaRPr lang="en-US"/>
          </a:p>
        </p:txBody>
      </p:sp>
      <p:sp>
        <p:nvSpPr>
          <p:cNvPr id="6" name="TextBox 5">
            <a:extLst>
              <a:ext uri="{FF2B5EF4-FFF2-40B4-BE49-F238E27FC236}">
                <a16:creationId xmlns:a16="http://schemas.microsoft.com/office/drawing/2014/main" id="{EE37E170-C8C8-46E9-863E-0944314BB446}"/>
              </a:ext>
            </a:extLst>
          </p:cNvPr>
          <p:cNvSpPr txBox="1"/>
          <p:nvPr/>
        </p:nvSpPr>
        <p:spPr>
          <a:xfrm>
            <a:off x="5980143" y="5647426"/>
            <a:ext cx="5318125" cy="317500"/>
          </a:xfrm>
          <a:prstGeom prst="rect">
            <a:avLst/>
          </a:prstGeom>
        </p:spPr>
        <p:txBody>
          <a:bodyPr lIns="91440" tIns="45720" rIns="91440" bIns="45720" anchor="t">
            <a:normAutofit fontScale="92500" lnSpcReduction="20000"/>
          </a:bodyPr>
          <a:lstStyle/>
          <a:p>
            <a:endParaRPr lang="en-US"/>
          </a:p>
        </p:txBody>
      </p:sp>
      <p:sp>
        <p:nvSpPr>
          <p:cNvPr id="18" name="TextBox 17">
            <a:extLst>
              <a:ext uri="{FF2B5EF4-FFF2-40B4-BE49-F238E27FC236}">
                <a16:creationId xmlns:a16="http://schemas.microsoft.com/office/drawing/2014/main" id="{9BA3F97E-ECCE-43A1-A654-192F7315A98B}"/>
              </a:ext>
            </a:extLst>
          </p:cNvPr>
          <p:cNvSpPr txBox="1"/>
          <p:nvPr/>
        </p:nvSpPr>
        <p:spPr>
          <a:xfrm>
            <a:off x="5075238" y="4297363"/>
            <a:ext cx="2038350" cy="317500"/>
          </a:xfrm>
          <a:prstGeom prst="rect">
            <a:avLst/>
          </a:prstGeom>
        </p:spPr>
        <p:txBody>
          <a:bodyPr lIns="91440" tIns="45720" rIns="91440" bIns="45720" anchor="t">
            <a:normAutofit fontScale="92500" lnSpcReduction="20000"/>
          </a:bodyPr>
          <a:lstStyle/>
          <a:p>
            <a:endParaRPr lang="en-US"/>
          </a:p>
        </p:txBody>
      </p:sp>
    </p:spTree>
    <p:extLst>
      <p:ext uri="{BB962C8B-B14F-4D97-AF65-F5344CB8AC3E}">
        <p14:creationId xmlns:p14="http://schemas.microsoft.com/office/powerpoint/2010/main" val="14686093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6F57A-EC83-48FD-9A92-7807B9F6CEDA}"/>
              </a:ext>
            </a:extLst>
          </p:cNvPr>
          <p:cNvSpPr>
            <a:spLocks noGrp="1"/>
          </p:cNvSpPr>
          <p:nvPr>
            <p:ph type="title"/>
          </p:nvPr>
        </p:nvSpPr>
        <p:spPr/>
        <p:txBody>
          <a:bodyPr/>
          <a:lstStyle/>
          <a:p>
            <a:r>
              <a:rPr lang="en-US">
                <a:ea typeface="+mj-lt"/>
                <a:cs typeface="+mj-lt"/>
              </a:rPr>
              <a:t>Importance of the outdoors in education</a:t>
            </a:r>
            <a:endParaRPr lang="en-US"/>
          </a:p>
        </p:txBody>
      </p:sp>
      <p:sp>
        <p:nvSpPr>
          <p:cNvPr id="3" name="Content Placeholder 2">
            <a:extLst>
              <a:ext uri="{FF2B5EF4-FFF2-40B4-BE49-F238E27FC236}">
                <a16:creationId xmlns:a16="http://schemas.microsoft.com/office/drawing/2014/main" id="{19C25959-FDDD-4333-AF1E-5993498A802F}"/>
              </a:ext>
            </a:extLst>
          </p:cNvPr>
          <p:cNvSpPr>
            <a:spLocks noGrp="1"/>
          </p:cNvSpPr>
          <p:nvPr>
            <p:ph idx="1"/>
          </p:nvPr>
        </p:nvSpPr>
        <p:spPr/>
        <p:txBody>
          <a:bodyPr vert="horz" lIns="91440" tIns="45720" rIns="91440" bIns="45720" rtlCol="0" anchor="t">
            <a:normAutofit/>
          </a:bodyPr>
          <a:lstStyle/>
          <a:p>
            <a:pPr marL="0" indent="0">
              <a:buNone/>
            </a:pPr>
            <a:r>
              <a:rPr lang="en-US" err="1">
                <a:ea typeface="+mn-lt"/>
                <a:cs typeface="+mn-lt"/>
              </a:rPr>
              <a:t>Techniquest</a:t>
            </a:r>
            <a:r>
              <a:rPr lang="en-US">
                <a:ea typeface="+mn-lt"/>
                <a:cs typeface="+mn-lt"/>
              </a:rPr>
              <a:t> covers all seven areas of learning as stated in the foundation phase framework:</a:t>
            </a:r>
            <a:endParaRPr lang="en-US"/>
          </a:p>
          <a:p>
            <a:r>
              <a:rPr lang="en-US">
                <a:ea typeface="+mn-lt"/>
                <a:cs typeface="+mn-lt"/>
              </a:rPr>
              <a:t>Personal and social development, well-being and cultural diversity</a:t>
            </a:r>
            <a:endParaRPr lang="en-US"/>
          </a:p>
          <a:p>
            <a:r>
              <a:rPr lang="en-US">
                <a:ea typeface="+mn-lt"/>
                <a:cs typeface="+mn-lt"/>
              </a:rPr>
              <a:t>Language, literacy and communication skills</a:t>
            </a:r>
            <a:endParaRPr lang="en-US"/>
          </a:p>
          <a:p>
            <a:r>
              <a:rPr lang="en-US"/>
              <a:t>Mathematical development</a:t>
            </a:r>
          </a:p>
          <a:p>
            <a:r>
              <a:rPr lang="en-US"/>
              <a:t>Welsh language development</a:t>
            </a:r>
          </a:p>
          <a:p>
            <a:r>
              <a:rPr lang="en-US"/>
              <a:t>Knowledge and understanding of the world</a:t>
            </a:r>
          </a:p>
          <a:p>
            <a:r>
              <a:rPr lang="en-US"/>
              <a:t>Physical development</a:t>
            </a:r>
          </a:p>
          <a:p>
            <a:r>
              <a:rPr lang="en-US"/>
              <a:t>Creative development</a:t>
            </a:r>
          </a:p>
          <a:p>
            <a:endParaRPr lang="en-US"/>
          </a:p>
        </p:txBody>
      </p:sp>
      <p:sp>
        <p:nvSpPr>
          <p:cNvPr id="4" name="Footer Placeholder 3">
            <a:extLst>
              <a:ext uri="{FF2B5EF4-FFF2-40B4-BE49-F238E27FC236}">
                <a16:creationId xmlns:a16="http://schemas.microsoft.com/office/drawing/2014/main" id="{FFF51548-072E-4AB4-B7F0-B155A6B802E1}"/>
              </a:ext>
            </a:extLst>
          </p:cNvPr>
          <p:cNvSpPr>
            <a:spLocks noGrp="1"/>
          </p:cNvSpPr>
          <p:nvPr>
            <p:ph type="ftr" sz="quarter" idx="11"/>
          </p:nvPr>
        </p:nvSpPr>
        <p:spPr/>
        <p:txBody>
          <a:bodyPr/>
          <a:lstStyle/>
          <a:p>
            <a:r>
              <a:rPr lang="en-US"/>
              <a:t>kelly surridge 2011568</a:t>
            </a:r>
          </a:p>
        </p:txBody>
      </p:sp>
    </p:spTree>
    <p:extLst>
      <p:ext uri="{BB962C8B-B14F-4D97-AF65-F5344CB8AC3E}">
        <p14:creationId xmlns:p14="http://schemas.microsoft.com/office/powerpoint/2010/main" val="2635314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645B0-C67D-4B92-A5EB-29BEA5D4AC2D}"/>
              </a:ext>
            </a:extLst>
          </p:cNvPr>
          <p:cNvSpPr>
            <a:spLocks noGrp="1"/>
          </p:cNvSpPr>
          <p:nvPr>
            <p:ph type="title"/>
          </p:nvPr>
        </p:nvSpPr>
        <p:spPr>
          <a:xfrm>
            <a:off x="5291668" y="1215496"/>
            <a:ext cx="5367866" cy="806091"/>
          </a:xfrm>
        </p:spPr>
        <p:txBody>
          <a:bodyPr vert="horz" lIns="91440" tIns="45720" rIns="91440" bIns="45720" rtlCol="0" anchor="b">
            <a:noAutofit/>
          </a:bodyPr>
          <a:lstStyle/>
          <a:p>
            <a:r>
              <a:rPr lang="en-US" sz="2800" err="1"/>
              <a:t>Techniquest</a:t>
            </a:r>
            <a:r>
              <a:rPr lang="en-US" sz="2800"/>
              <a:t> has their own values</a:t>
            </a:r>
          </a:p>
        </p:txBody>
      </p:sp>
      <p:sp>
        <p:nvSpPr>
          <p:cNvPr id="3" name="Text Placeholder 2">
            <a:extLst>
              <a:ext uri="{FF2B5EF4-FFF2-40B4-BE49-F238E27FC236}">
                <a16:creationId xmlns:a16="http://schemas.microsoft.com/office/drawing/2014/main" id="{31B7CB1A-0333-4CC6-90EF-D10C33F24A6D}"/>
              </a:ext>
            </a:extLst>
          </p:cNvPr>
          <p:cNvSpPr>
            <a:spLocks noGrp="1"/>
          </p:cNvSpPr>
          <p:nvPr>
            <p:ph type="body" idx="1"/>
          </p:nvPr>
        </p:nvSpPr>
        <p:spPr>
          <a:xfrm>
            <a:off x="5291667" y="2494983"/>
            <a:ext cx="6612786" cy="4186175"/>
          </a:xfrm>
        </p:spPr>
        <p:txBody>
          <a:bodyPr vert="horz" lIns="91440" tIns="45720" rIns="91440" bIns="45720" rtlCol="0" anchor="t">
            <a:noAutofit/>
          </a:bodyPr>
          <a:lstStyle/>
          <a:p>
            <a:r>
              <a:rPr lang="en-US" sz="2000">
                <a:solidFill>
                  <a:schemeClr val="tx2"/>
                </a:solidFill>
              </a:rPr>
              <a:t>Jean Piaget 's learning theories were:</a:t>
            </a:r>
          </a:p>
          <a:p>
            <a:pPr marL="285750" indent="-285750">
              <a:buFont typeface="Wingdings" panose="020B0604020202020204" pitchFamily="34" charset="0"/>
              <a:buChar char="§"/>
            </a:pPr>
            <a:r>
              <a:rPr lang="en-US" sz="2000">
                <a:solidFill>
                  <a:schemeClr val="tx2"/>
                </a:solidFill>
              </a:rPr>
              <a:t>children to take an active role in their own learning</a:t>
            </a:r>
          </a:p>
          <a:p>
            <a:pPr marL="285750" indent="-285750">
              <a:buFont typeface="Wingdings" panose="020B0604020202020204" pitchFamily="34" charset="0"/>
              <a:buChar char="§"/>
            </a:pPr>
            <a:r>
              <a:rPr lang="en-US" sz="2000">
                <a:solidFill>
                  <a:schemeClr val="tx2"/>
                </a:solidFill>
              </a:rPr>
              <a:t>Learn about the world through their own observations</a:t>
            </a:r>
          </a:p>
          <a:p>
            <a:pPr marL="285750" indent="-285750">
              <a:buFont typeface="Wingdings" panose="020B0604020202020204" pitchFamily="34" charset="0"/>
              <a:buChar char="§"/>
            </a:pPr>
            <a:r>
              <a:rPr lang="en-US" sz="2000">
                <a:solidFill>
                  <a:schemeClr val="tx2"/>
                </a:solidFill>
              </a:rPr>
              <a:t>Constructivism learn by doing rather than being told </a:t>
            </a:r>
          </a:p>
          <a:p>
            <a:pPr marL="285750" indent="-285750">
              <a:buFont typeface="Wingdings" panose="020B0604020202020204" pitchFamily="34" charset="0"/>
              <a:buChar char="§"/>
            </a:pPr>
            <a:r>
              <a:rPr lang="en-US" sz="2000">
                <a:solidFill>
                  <a:schemeClr val="tx2"/>
                </a:solidFill>
              </a:rPr>
              <a:t>Schema building on knowledge already previously learnt connecting new knowledge </a:t>
            </a:r>
          </a:p>
          <a:p>
            <a:pPr marL="285750" indent="-285750">
              <a:buFont typeface="Wingdings" panose="020B0604020202020204" pitchFamily="34" charset="0"/>
              <a:buChar char="§"/>
            </a:pPr>
            <a:endParaRPr lang="en-US">
              <a:solidFill>
                <a:schemeClr val="tx2"/>
              </a:solidFill>
            </a:endParaRPr>
          </a:p>
        </p:txBody>
      </p:sp>
      <p:sp>
        <p:nvSpPr>
          <p:cNvPr id="5" name="Footer Placeholder 4">
            <a:extLst>
              <a:ext uri="{FF2B5EF4-FFF2-40B4-BE49-F238E27FC236}">
                <a16:creationId xmlns:a16="http://schemas.microsoft.com/office/drawing/2014/main" id="{5A5D90EF-F7B7-4B11-BE99-E52EE924F585}"/>
              </a:ext>
            </a:extLst>
          </p:cNvPr>
          <p:cNvSpPr>
            <a:spLocks noGrp="1"/>
          </p:cNvSpPr>
          <p:nvPr>
            <p:ph type="ftr" sz="quarter" idx="11"/>
          </p:nvPr>
        </p:nvSpPr>
        <p:spPr/>
        <p:txBody>
          <a:bodyPr/>
          <a:lstStyle/>
          <a:p>
            <a:r>
              <a:rPr lang="en-US"/>
              <a:t>kelly surridge 2011568</a:t>
            </a:r>
          </a:p>
        </p:txBody>
      </p:sp>
      <p:pic>
        <p:nvPicPr>
          <p:cNvPr id="4" name="Picture 4" descr="Diagram&#10;&#10;Description automatically generated">
            <a:extLst>
              <a:ext uri="{FF2B5EF4-FFF2-40B4-BE49-F238E27FC236}">
                <a16:creationId xmlns:a16="http://schemas.microsoft.com/office/drawing/2014/main" id="{4646E7F1-0F34-4F51-88FC-CD18841BC354}"/>
              </a:ext>
            </a:extLst>
          </p:cNvPr>
          <p:cNvPicPr>
            <a:picLocks noChangeAspect="1"/>
          </p:cNvPicPr>
          <p:nvPr/>
        </p:nvPicPr>
        <p:blipFill>
          <a:blip r:embed="rId3"/>
          <a:stretch>
            <a:fillRect/>
          </a:stretch>
        </p:blipFill>
        <p:spPr>
          <a:xfrm>
            <a:off x="370598" y="1639677"/>
            <a:ext cx="4833966" cy="3928495"/>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214954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p:tgtEl>
                                          <p:spTgt spid="3"/>
                                        </p:tgtEl>
                                        <p:attrNameLst>
                                          <p:attrName>ppt_y</p:attrName>
                                        </p:attrNameLst>
                                      </p:cBhvr>
                                      <p:tavLst>
                                        <p:tav tm="0">
                                          <p:val>
                                            <p:strVal val="#ppt_y+#ppt_h*1.125000"/>
                                          </p:val>
                                        </p:tav>
                                        <p:tav tm="100000">
                                          <p:val>
                                            <p:strVal val="#ppt_y"/>
                                          </p:val>
                                        </p:tav>
                                      </p:tavLst>
                                    </p:anim>
                                    <p:animEffect transition="in" filter="wipe(up)">
                                      <p:cBhvr>
                                        <p:cTn id="8"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F5C8B-DD1E-4C96-B688-C3F46AA88336}"/>
              </a:ext>
            </a:extLst>
          </p:cNvPr>
          <p:cNvSpPr>
            <a:spLocks noGrp="1"/>
          </p:cNvSpPr>
          <p:nvPr>
            <p:ph type="title"/>
          </p:nvPr>
        </p:nvSpPr>
        <p:spPr/>
        <p:txBody>
          <a:bodyPr/>
          <a:lstStyle/>
          <a:p>
            <a:r>
              <a:rPr lang="en-US"/>
              <a:t>TECHNIQUEST CAN FACILITATE DEVELOPING SKILLS AND KNOWLEDGE</a:t>
            </a:r>
          </a:p>
        </p:txBody>
      </p:sp>
      <p:sp>
        <p:nvSpPr>
          <p:cNvPr id="3" name="Content Placeholder 2">
            <a:extLst>
              <a:ext uri="{FF2B5EF4-FFF2-40B4-BE49-F238E27FC236}">
                <a16:creationId xmlns:a16="http://schemas.microsoft.com/office/drawing/2014/main" id="{94E4D09F-C304-4490-8A73-BE793D1827A3}"/>
              </a:ext>
            </a:extLst>
          </p:cNvPr>
          <p:cNvSpPr>
            <a:spLocks noGrp="1"/>
          </p:cNvSpPr>
          <p:nvPr>
            <p:ph idx="1"/>
          </p:nvPr>
        </p:nvSpPr>
        <p:spPr/>
        <p:txBody>
          <a:bodyPr vert="horz" lIns="91440" tIns="45720" rIns="91440" bIns="45720" rtlCol="0" anchor="t">
            <a:normAutofit/>
          </a:bodyPr>
          <a:lstStyle/>
          <a:p>
            <a:r>
              <a:rPr lang="en-US" sz="3200" b="1"/>
              <a:t>STEAM</a:t>
            </a:r>
            <a:r>
              <a:rPr lang="en-US"/>
              <a:t> ENGAGEMENT,</a:t>
            </a:r>
          </a:p>
          <a:p>
            <a:r>
              <a:rPr lang="en-US"/>
              <a:t> </a:t>
            </a:r>
            <a:r>
              <a:rPr lang="en-US" sz="3200" b="1"/>
              <a:t>S</a:t>
            </a:r>
            <a:r>
              <a:rPr lang="en-US"/>
              <a:t> – SCIENCE, </a:t>
            </a:r>
            <a:r>
              <a:rPr lang="en-US" sz="3200" b="1"/>
              <a:t>T</a:t>
            </a:r>
            <a:r>
              <a:rPr lang="en-US"/>
              <a:t> – TECHNOLOGY, </a:t>
            </a:r>
            <a:r>
              <a:rPr lang="en-US" sz="3200" b="1"/>
              <a:t>E</a:t>
            </a:r>
            <a:r>
              <a:rPr lang="en-US"/>
              <a:t> – ENGINEERING, </a:t>
            </a:r>
            <a:r>
              <a:rPr lang="en-US" sz="3200" b="1"/>
              <a:t>A</a:t>
            </a:r>
            <a:r>
              <a:rPr lang="en-US"/>
              <a:t> – ARTS, </a:t>
            </a:r>
            <a:r>
              <a:rPr lang="en-US" sz="3200" b="1"/>
              <a:t>M</a:t>
            </a:r>
            <a:r>
              <a:rPr lang="en-US"/>
              <a:t> – MATHEMATICS.</a:t>
            </a:r>
          </a:p>
          <a:p>
            <a:r>
              <a:rPr lang="en-US"/>
              <a:t>5 KEY THEMES - SPACE, CHEMISTRY, BIOMEDICAL SCIENCE, ENVIRONMENT AND WORLD ISSUES.</a:t>
            </a:r>
          </a:p>
        </p:txBody>
      </p:sp>
      <p:sp>
        <p:nvSpPr>
          <p:cNvPr id="4" name="Footer Placeholder 3">
            <a:extLst>
              <a:ext uri="{FF2B5EF4-FFF2-40B4-BE49-F238E27FC236}">
                <a16:creationId xmlns:a16="http://schemas.microsoft.com/office/drawing/2014/main" id="{03A18067-1693-467D-BACA-40C4A26D39DD}"/>
              </a:ext>
            </a:extLst>
          </p:cNvPr>
          <p:cNvSpPr>
            <a:spLocks noGrp="1"/>
          </p:cNvSpPr>
          <p:nvPr>
            <p:ph type="ftr" sz="quarter" idx="11"/>
          </p:nvPr>
        </p:nvSpPr>
        <p:spPr/>
        <p:txBody>
          <a:bodyPr/>
          <a:lstStyle/>
          <a:p>
            <a:r>
              <a:rPr lang="en-US"/>
              <a:t>kelly surridge 2011568</a:t>
            </a:r>
          </a:p>
        </p:txBody>
      </p:sp>
    </p:spTree>
    <p:extLst>
      <p:ext uri="{BB962C8B-B14F-4D97-AF65-F5344CB8AC3E}">
        <p14:creationId xmlns:p14="http://schemas.microsoft.com/office/powerpoint/2010/main" val="15018651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5FFA6-F932-435D-854D-E6228D647348}"/>
              </a:ext>
            </a:extLst>
          </p:cNvPr>
          <p:cNvSpPr>
            <a:spLocks noGrp="1"/>
          </p:cNvSpPr>
          <p:nvPr>
            <p:ph type="title"/>
          </p:nvPr>
        </p:nvSpPr>
        <p:spPr>
          <a:xfrm>
            <a:off x="1141413" y="1082673"/>
            <a:ext cx="2869416" cy="4708528"/>
          </a:xfrm>
        </p:spPr>
        <p:txBody>
          <a:bodyPr>
            <a:normAutofit/>
          </a:bodyPr>
          <a:lstStyle/>
          <a:p>
            <a:pPr algn="ctr"/>
            <a:r>
              <a:rPr lang="en-US" sz="3000"/>
              <a:t>Learning at techniquest  </a:t>
            </a:r>
          </a:p>
        </p:txBody>
      </p:sp>
      <p:sp>
        <p:nvSpPr>
          <p:cNvPr id="3" name="Content Placeholder 2">
            <a:extLst>
              <a:ext uri="{FF2B5EF4-FFF2-40B4-BE49-F238E27FC236}">
                <a16:creationId xmlns:a16="http://schemas.microsoft.com/office/drawing/2014/main" id="{301D3328-E639-4AD9-B4AF-B44C4557491D}"/>
              </a:ext>
            </a:extLst>
          </p:cNvPr>
          <p:cNvSpPr>
            <a:spLocks noGrp="1"/>
          </p:cNvSpPr>
          <p:nvPr>
            <p:ph idx="1"/>
          </p:nvPr>
        </p:nvSpPr>
        <p:spPr>
          <a:xfrm>
            <a:off x="5297763" y="1082673"/>
            <a:ext cx="5751237" cy="4708528"/>
          </a:xfrm>
        </p:spPr>
        <p:txBody>
          <a:bodyPr vert="horz" lIns="91440" tIns="45720" rIns="91440" bIns="45720" rtlCol="0" anchor="ctr">
            <a:normAutofit/>
          </a:bodyPr>
          <a:lstStyle/>
          <a:p>
            <a:r>
              <a:rPr lang="en-US" sz="1800"/>
              <a:t>Key stage 2 – developing their finetuned senses helping them become confident learners , solving problems and build resilience.</a:t>
            </a:r>
          </a:p>
          <a:p>
            <a:r>
              <a:rPr lang="en-US" sz="1800"/>
              <a:t>Children learn from everything at the same time at this age building connections and developing context and meaning.</a:t>
            </a:r>
          </a:p>
          <a:p>
            <a:r>
              <a:rPr lang="en-US" sz="1800"/>
              <a:t>Learning is best done through doing and getting involved using all their senses</a:t>
            </a:r>
          </a:p>
          <a:p>
            <a:endParaRPr lang="en-US" sz="1800"/>
          </a:p>
          <a:p>
            <a:r>
              <a:rPr lang="en-US" sz="1800"/>
              <a:t>You can find information online on the Techniquest website, social media, instagram, Techniquest E – newsletter, videos and fundraisers. </a:t>
            </a:r>
          </a:p>
          <a:p>
            <a:pPr marL="0" indent="0">
              <a:buNone/>
            </a:pPr>
            <a:endParaRPr lang="en-US" sz="1800"/>
          </a:p>
        </p:txBody>
      </p:sp>
      <p:sp>
        <p:nvSpPr>
          <p:cNvPr id="4" name="Footer Placeholder 3">
            <a:extLst>
              <a:ext uri="{FF2B5EF4-FFF2-40B4-BE49-F238E27FC236}">
                <a16:creationId xmlns:a16="http://schemas.microsoft.com/office/drawing/2014/main" id="{DEDF3FB4-F446-4197-BA7B-8A0EFF3D50E9}"/>
              </a:ext>
            </a:extLst>
          </p:cNvPr>
          <p:cNvSpPr>
            <a:spLocks noGrp="1"/>
          </p:cNvSpPr>
          <p:nvPr>
            <p:ph type="ftr" sz="quarter" idx="11"/>
          </p:nvPr>
        </p:nvSpPr>
        <p:spPr/>
        <p:txBody>
          <a:bodyPr>
            <a:normAutofit/>
          </a:bodyPr>
          <a:lstStyle/>
          <a:p>
            <a:pPr>
              <a:spcAft>
                <a:spcPts val="600"/>
              </a:spcAft>
            </a:pPr>
            <a:r>
              <a:rPr lang="en-US"/>
              <a:t>kelly surridge 2011568</a:t>
            </a:r>
          </a:p>
        </p:txBody>
      </p:sp>
    </p:spTree>
    <p:extLst>
      <p:ext uri="{BB962C8B-B14F-4D97-AF65-F5344CB8AC3E}">
        <p14:creationId xmlns:p14="http://schemas.microsoft.com/office/powerpoint/2010/main" val="8609587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A9BC4-2478-459A-A712-132D371B659F}"/>
              </a:ext>
            </a:extLst>
          </p:cNvPr>
          <p:cNvSpPr>
            <a:spLocks noGrp="1"/>
          </p:cNvSpPr>
          <p:nvPr>
            <p:ph type="title"/>
          </p:nvPr>
        </p:nvSpPr>
        <p:spPr>
          <a:xfrm>
            <a:off x="1141412" y="618518"/>
            <a:ext cx="5894387" cy="1478570"/>
          </a:xfrm>
        </p:spPr>
        <p:txBody>
          <a:bodyPr vert="horz" lIns="91440" tIns="45720" rIns="91440" bIns="45720" rtlCol="0" anchor="b">
            <a:normAutofit/>
          </a:bodyPr>
          <a:lstStyle/>
          <a:p>
            <a:r>
              <a:rPr lang="en-US" sz="3600"/>
              <a:t>Memory making</a:t>
            </a:r>
          </a:p>
        </p:txBody>
      </p:sp>
      <p:pic>
        <p:nvPicPr>
          <p:cNvPr id="9" name="Picture 9" descr="A picture containing indoor, building, table, person&#10;&#10;Description automatically generated">
            <a:extLst>
              <a:ext uri="{FF2B5EF4-FFF2-40B4-BE49-F238E27FC236}">
                <a16:creationId xmlns:a16="http://schemas.microsoft.com/office/drawing/2014/main" id="{9E53377A-643F-4B26-BD60-FC3995F15E18}"/>
              </a:ext>
            </a:extLst>
          </p:cNvPr>
          <p:cNvPicPr>
            <a:picLocks noGrp="1" noChangeAspect="1"/>
          </p:cNvPicPr>
          <p:nvPr>
            <p:ph idx="1"/>
          </p:nvPr>
        </p:nvPicPr>
        <p:blipFill rotWithShape="1">
          <a:blip r:embed="rId3"/>
          <a:stretch/>
        </p:blipFill>
        <p:spPr>
          <a:xfrm>
            <a:off x="5156200" y="1227931"/>
            <a:ext cx="5891213" cy="3927475"/>
          </a:xfrm>
          <a:custGeom>
            <a:avLst/>
            <a:gdLst/>
            <a:ahLst/>
            <a:cxnLst/>
            <a:rect l="l" t="t" r="r" b="b"/>
            <a:pathLst>
              <a:path w="3425199" h="2420166">
                <a:moveTo>
                  <a:pt x="0" y="0"/>
                </a:moveTo>
                <a:lnTo>
                  <a:pt x="3425199" y="0"/>
                </a:lnTo>
                <a:lnTo>
                  <a:pt x="3425199" y="2253701"/>
                </a:lnTo>
                <a:cubicBezTo>
                  <a:pt x="3425199" y="2345637"/>
                  <a:pt x="3350670" y="2420166"/>
                  <a:pt x="3258734" y="2420166"/>
                </a:cubicBezTo>
                <a:lnTo>
                  <a:pt x="0" y="2420166"/>
                </a:lnTo>
                <a:close/>
              </a:path>
            </a:pathLst>
          </a:cu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4" name="Text Placeholder 3">
            <a:extLst>
              <a:ext uri="{FF2B5EF4-FFF2-40B4-BE49-F238E27FC236}">
                <a16:creationId xmlns:a16="http://schemas.microsoft.com/office/drawing/2014/main" id="{755FFDC7-1F76-477F-9265-5761D155FB75}"/>
              </a:ext>
            </a:extLst>
          </p:cNvPr>
          <p:cNvSpPr>
            <a:spLocks noGrp="1"/>
          </p:cNvSpPr>
          <p:nvPr>
            <p:ph type="body" sz="half" idx="2"/>
          </p:nvPr>
        </p:nvSpPr>
        <p:spPr>
          <a:xfrm>
            <a:off x="1141412" y="2249487"/>
            <a:ext cx="5894388" cy="3541714"/>
          </a:xfrm>
        </p:spPr>
        <p:txBody>
          <a:bodyPr vert="horz" lIns="91440" tIns="45720" rIns="91440" bIns="45720" rtlCol="0" anchor="t">
            <a:normAutofit/>
          </a:bodyPr>
          <a:lstStyle/>
          <a:p>
            <a:pPr indent="-228600">
              <a:buFont typeface="Arial" panose="020B0604020202020204" pitchFamily="34" charset="0"/>
              <a:buChar char="•"/>
            </a:pPr>
            <a:r>
              <a:rPr lang="en-US"/>
              <a:t>Miniature water river</a:t>
            </a:r>
          </a:p>
          <a:p>
            <a:pPr indent="-228600">
              <a:buFont typeface="Arial" panose="020B0604020202020204" pitchFamily="34" charset="0"/>
              <a:buChar char="•"/>
            </a:pPr>
            <a:r>
              <a:rPr lang="en-US"/>
              <a:t>Science experiments – gases and bursting balloons</a:t>
            </a:r>
          </a:p>
          <a:p>
            <a:pPr indent="-228600">
              <a:buFont typeface="Arial" panose="020B0604020202020204" pitchFamily="34" charset="0"/>
              <a:buChar char="•"/>
            </a:pPr>
            <a:r>
              <a:rPr lang="en-US"/>
              <a:t>Ant farms</a:t>
            </a:r>
          </a:p>
          <a:p>
            <a:pPr indent="-228600">
              <a:buFont typeface="Arial" panose="020B0604020202020204" pitchFamily="34" charset="0"/>
              <a:buChar char="•"/>
            </a:pPr>
            <a:r>
              <a:rPr lang="en-US"/>
              <a:t>Whispering domes</a:t>
            </a:r>
          </a:p>
          <a:p>
            <a:pPr indent="-228600">
              <a:buFont typeface="Arial" panose="020B0604020202020204" pitchFamily="34" charset="0"/>
              <a:buChar char="•"/>
            </a:pPr>
            <a:r>
              <a:rPr lang="en-US"/>
              <a:t>Dark room – shadow pictures silhouettes</a:t>
            </a:r>
          </a:p>
          <a:p>
            <a:pPr indent="-228600">
              <a:buFont typeface="Arial" panose="020B0604020202020204" pitchFamily="34" charset="0"/>
              <a:buChar char="•"/>
            </a:pPr>
            <a:r>
              <a:rPr lang="en-US"/>
              <a:t>Planetarium</a:t>
            </a:r>
          </a:p>
          <a:p>
            <a:pPr indent="-228600">
              <a:buFont typeface="Arial" panose="020B0604020202020204" pitchFamily="34" charset="0"/>
              <a:buChar char="•"/>
            </a:pPr>
            <a:r>
              <a:rPr lang="en-US"/>
              <a:t>Workshop egg carrier</a:t>
            </a:r>
          </a:p>
          <a:p>
            <a:pPr indent="-228600">
              <a:buFont typeface="Arial" panose="020B0604020202020204" pitchFamily="34" charset="0"/>
              <a:buChar char="•"/>
            </a:pPr>
            <a:r>
              <a:rPr lang="en-US"/>
              <a:t>Illusion table – see head and not body</a:t>
            </a:r>
          </a:p>
          <a:p>
            <a:pPr indent="-228600">
              <a:buFont typeface="Arial" panose="020B0604020202020204" pitchFamily="34" charset="0"/>
              <a:buChar char="•"/>
            </a:pPr>
            <a:endParaRPr lang="en-US"/>
          </a:p>
        </p:txBody>
      </p:sp>
      <p:sp>
        <p:nvSpPr>
          <p:cNvPr id="5" name="Footer Placeholder 4">
            <a:extLst>
              <a:ext uri="{FF2B5EF4-FFF2-40B4-BE49-F238E27FC236}">
                <a16:creationId xmlns:a16="http://schemas.microsoft.com/office/drawing/2014/main" id="{174F1800-D94C-412B-8B19-9A044E10F953}"/>
              </a:ext>
            </a:extLst>
          </p:cNvPr>
          <p:cNvSpPr>
            <a:spLocks noGrp="1"/>
          </p:cNvSpPr>
          <p:nvPr>
            <p:ph type="ftr" sz="quarter" idx="11"/>
          </p:nvPr>
        </p:nvSpPr>
        <p:spPr/>
        <p:txBody>
          <a:bodyPr vert="horz" lIns="91440" tIns="45720" rIns="91440" bIns="45720" rtlCol="0" anchor="ctr">
            <a:normAutofit/>
          </a:bodyPr>
          <a:lstStyle/>
          <a:p>
            <a:pPr defTabSz="914400">
              <a:spcAft>
                <a:spcPts val="600"/>
              </a:spcAft>
            </a:pPr>
            <a:r>
              <a:rPr lang="en-US" kern="1200" cap="all" baseline="0">
                <a:solidFill>
                  <a:schemeClr val="tx1">
                    <a:tint val="75000"/>
                  </a:schemeClr>
                </a:solidFill>
                <a:latin typeface="+mn-lt"/>
                <a:ea typeface="+mn-ea"/>
                <a:cs typeface="+mn-cs"/>
              </a:rPr>
              <a:t>kelly surridge 2011568</a:t>
            </a:r>
          </a:p>
        </p:txBody>
      </p:sp>
      <p:pic>
        <p:nvPicPr>
          <p:cNvPr id="10" name="Picture 10" descr="A person standing in a room&#10;&#10;Description automatically generated">
            <a:extLst>
              <a:ext uri="{FF2B5EF4-FFF2-40B4-BE49-F238E27FC236}">
                <a16:creationId xmlns:a16="http://schemas.microsoft.com/office/drawing/2014/main" id="{072115AE-40E3-4E53-A692-B5924639B0EB}"/>
              </a:ext>
            </a:extLst>
          </p:cNvPr>
          <p:cNvPicPr>
            <a:picLocks noChangeAspect="1"/>
          </p:cNvPicPr>
          <p:nvPr/>
        </p:nvPicPr>
        <p:blipFill rotWithShape="1">
          <a:blip r:embed="rId4"/>
          <a:srcRect l="5531" r="-3" b="-3"/>
          <a:stretch/>
        </p:blipFill>
        <p:spPr>
          <a:xfrm>
            <a:off x="7619998" y="780235"/>
            <a:ext cx="3425199" cy="2420166"/>
          </a:xfrm>
          <a:custGeom>
            <a:avLst/>
            <a:gdLst/>
            <a:ahLst/>
            <a:cxnLst/>
            <a:rect l="l" t="t" r="r" b="b"/>
            <a:pathLst>
              <a:path w="3425199" h="2420166">
                <a:moveTo>
                  <a:pt x="166465" y="0"/>
                </a:moveTo>
                <a:lnTo>
                  <a:pt x="3425199" y="0"/>
                </a:lnTo>
                <a:lnTo>
                  <a:pt x="3425199" y="2420166"/>
                </a:lnTo>
                <a:lnTo>
                  <a:pt x="0" y="2420166"/>
                </a:lnTo>
                <a:lnTo>
                  <a:pt x="0" y="166465"/>
                </a:lnTo>
                <a:cubicBezTo>
                  <a:pt x="0" y="74529"/>
                  <a:pt x="74529" y="0"/>
                  <a:pt x="166465" y="0"/>
                </a:cubicBezTo>
                <a:close/>
              </a:path>
            </a:pathLst>
          </a:cu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28248547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FCFE4-8B84-4489-A7CF-B25C107AC490}"/>
              </a:ext>
            </a:extLst>
          </p:cNvPr>
          <p:cNvSpPr>
            <a:spLocks noGrp="1"/>
          </p:cNvSpPr>
          <p:nvPr>
            <p:ph type="title"/>
          </p:nvPr>
        </p:nvSpPr>
        <p:spPr/>
        <p:txBody>
          <a:bodyPr>
            <a:normAutofit/>
          </a:bodyPr>
          <a:lstStyle/>
          <a:p>
            <a:r>
              <a:rPr lang="en-US"/>
              <a:t>PLANNING AND ASSESSING</a:t>
            </a:r>
          </a:p>
        </p:txBody>
      </p:sp>
      <p:graphicFrame>
        <p:nvGraphicFramePr>
          <p:cNvPr id="5" name="Content Placeholder 2">
            <a:extLst>
              <a:ext uri="{FF2B5EF4-FFF2-40B4-BE49-F238E27FC236}">
                <a16:creationId xmlns:a16="http://schemas.microsoft.com/office/drawing/2014/main" id="{D5D73820-E60D-4A01-BBD3-9A93D073B4C2}"/>
              </a:ext>
            </a:extLst>
          </p:cNvPr>
          <p:cNvGraphicFramePr>
            <a:graphicFrameLocks noGrp="1"/>
          </p:cNvGraphicFramePr>
          <p:nvPr>
            <p:ph idx="1"/>
          </p:nvPr>
        </p:nvGraphicFramePr>
        <p:xfrm>
          <a:off x="685800" y="2141538"/>
          <a:ext cx="10131425" cy="36496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3" name="Footer Placeholder 22">
            <a:extLst>
              <a:ext uri="{FF2B5EF4-FFF2-40B4-BE49-F238E27FC236}">
                <a16:creationId xmlns:a16="http://schemas.microsoft.com/office/drawing/2014/main" id="{C5E0C627-BB09-44F8-B761-0A48425E04EE}"/>
              </a:ext>
            </a:extLst>
          </p:cNvPr>
          <p:cNvSpPr>
            <a:spLocks noGrp="1"/>
          </p:cNvSpPr>
          <p:nvPr>
            <p:ph type="ftr" sz="quarter" idx="11"/>
          </p:nvPr>
        </p:nvSpPr>
        <p:spPr/>
        <p:txBody>
          <a:bodyPr/>
          <a:lstStyle/>
          <a:p>
            <a:r>
              <a:rPr lang="en-US"/>
              <a:t>kelly surridge 2011568</a:t>
            </a:r>
          </a:p>
        </p:txBody>
      </p:sp>
    </p:spTree>
    <p:extLst>
      <p:ext uri="{BB962C8B-B14F-4D97-AF65-F5344CB8AC3E}">
        <p14:creationId xmlns:p14="http://schemas.microsoft.com/office/powerpoint/2010/main" val="3878033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97A2D-B733-4791-B926-84110A1B234E}"/>
              </a:ext>
            </a:extLst>
          </p:cNvPr>
          <p:cNvSpPr>
            <a:spLocks noGrp="1"/>
          </p:cNvSpPr>
          <p:nvPr>
            <p:ph type="title"/>
          </p:nvPr>
        </p:nvSpPr>
        <p:spPr>
          <a:xfrm>
            <a:off x="1146705" y="595224"/>
            <a:ext cx="6544603" cy="1654261"/>
          </a:xfrm>
        </p:spPr>
        <p:txBody>
          <a:bodyPr>
            <a:normAutofit/>
          </a:bodyPr>
          <a:lstStyle/>
          <a:p>
            <a:r>
              <a:rPr lang="en-US"/>
              <a:t> </a:t>
            </a:r>
            <a:br>
              <a:rPr lang="en-US" sz="2400"/>
            </a:br>
            <a:r>
              <a:rPr lang="en-US" sz="2400">
                <a:ea typeface="+mj-lt"/>
                <a:cs typeface="+mj-lt"/>
              </a:rPr>
              <a:t>  </a:t>
            </a:r>
            <a:br>
              <a:rPr lang="en-US" sz="2400">
                <a:ea typeface="+mj-lt"/>
                <a:cs typeface="+mj-lt"/>
              </a:rPr>
            </a:br>
            <a:endParaRPr lang="en-US" sz="2400"/>
          </a:p>
        </p:txBody>
      </p:sp>
      <p:sp>
        <p:nvSpPr>
          <p:cNvPr id="3" name="Content Placeholder 2">
            <a:extLst>
              <a:ext uri="{FF2B5EF4-FFF2-40B4-BE49-F238E27FC236}">
                <a16:creationId xmlns:a16="http://schemas.microsoft.com/office/drawing/2014/main" id="{D40280B8-FAD1-4A0D-B54A-30AE56804B61}"/>
              </a:ext>
            </a:extLst>
          </p:cNvPr>
          <p:cNvSpPr>
            <a:spLocks noGrp="1"/>
          </p:cNvSpPr>
          <p:nvPr>
            <p:ph idx="1"/>
          </p:nvPr>
        </p:nvSpPr>
        <p:spPr/>
        <p:txBody>
          <a:bodyPr vert="horz" lIns="91440" tIns="45720" rIns="91440" bIns="45720" rtlCol="0" anchor="t">
            <a:normAutofit/>
          </a:bodyPr>
          <a:lstStyle/>
          <a:p>
            <a:pPr marL="0" indent="0">
              <a:buNone/>
            </a:pPr>
            <a:endParaRPr lang="en-US"/>
          </a:p>
          <a:p>
            <a:pPr marL="0" indent="0">
              <a:buNone/>
            </a:pPr>
            <a:endParaRPr lang="en-US"/>
          </a:p>
          <a:p>
            <a:pPr marL="0" indent="0">
              <a:buNone/>
            </a:pPr>
            <a:endParaRPr lang="en-US"/>
          </a:p>
        </p:txBody>
      </p:sp>
      <p:sp>
        <p:nvSpPr>
          <p:cNvPr id="4" name="Footer Placeholder 3">
            <a:extLst>
              <a:ext uri="{FF2B5EF4-FFF2-40B4-BE49-F238E27FC236}">
                <a16:creationId xmlns:a16="http://schemas.microsoft.com/office/drawing/2014/main" id="{C2B0AB92-24DA-4674-9AE0-C3F71658C1D1}"/>
              </a:ext>
            </a:extLst>
          </p:cNvPr>
          <p:cNvSpPr>
            <a:spLocks noGrp="1"/>
          </p:cNvSpPr>
          <p:nvPr>
            <p:ph type="ftr" sz="quarter" idx="11"/>
          </p:nvPr>
        </p:nvSpPr>
        <p:spPr/>
        <p:txBody>
          <a:bodyPr/>
          <a:lstStyle/>
          <a:p>
            <a:r>
              <a:rPr lang="en-US"/>
              <a:t>kelly surridge 2011568</a:t>
            </a:r>
          </a:p>
        </p:txBody>
      </p:sp>
      <p:graphicFrame>
        <p:nvGraphicFramePr>
          <p:cNvPr id="7" name="Table 7">
            <a:extLst>
              <a:ext uri="{FF2B5EF4-FFF2-40B4-BE49-F238E27FC236}">
                <a16:creationId xmlns:a16="http://schemas.microsoft.com/office/drawing/2014/main" id="{03ED7E30-94D3-4353-B73A-FC059E660647}"/>
              </a:ext>
            </a:extLst>
          </p:cNvPr>
          <p:cNvGraphicFramePr>
            <a:graphicFrameLocks noGrp="1"/>
          </p:cNvGraphicFramePr>
          <p:nvPr/>
        </p:nvGraphicFramePr>
        <p:xfrm>
          <a:off x="1279584" y="1150188"/>
          <a:ext cx="9254207" cy="5008434"/>
        </p:xfrm>
        <a:graphic>
          <a:graphicData uri="http://schemas.openxmlformats.org/drawingml/2006/table">
            <a:tbl>
              <a:tblPr firstRow="1" bandRow="1">
                <a:tableStyleId>{7DF18680-E054-41AD-8BC1-D1AEF772440D}</a:tableStyleId>
              </a:tblPr>
              <a:tblGrid>
                <a:gridCol w="4643887">
                  <a:extLst>
                    <a:ext uri="{9D8B030D-6E8A-4147-A177-3AD203B41FA5}">
                      <a16:colId xmlns:a16="http://schemas.microsoft.com/office/drawing/2014/main" val="1060466425"/>
                    </a:ext>
                  </a:extLst>
                </a:gridCol>
                <a:gridCol w="4610320">
                  <a:extLst>
                    <a:ext uri="{9D8B030D-6E8A-4147-A177-3AD203B41FA5}">
                      <a16:colId xmlns:a16="http://schemas.microsoft.com/office/drawing/2014/main" val="3933626547"/>
                    </a:ext>
                  </a:extLst>
                </a:gridCol>
              </a:tblGrid>
              <a:tr h="1139823">
                <a:tc>
                  <a:txBody>
                    <a:bodyPr/>
                    <a:lstStyle/>
                    <a:p>
                      <a:pPr lvl="0">
                        <a:buNone/>
                      </a:pPr>
                      <a:r>
                        <a:rPr lang="en-US" sz="2800" b="1" i="0" u="none" strike="noStrike" cap="all" noProof="0">
                          <a:solidFill>
                            <a:schemeClr val="bg2"/>
                          </a:solidFill>
                          <a:latin typeface="Tw Cen MT"/>
                        </a:rPr>
                        <a:t>JEAN PIAGET</a:t>
                      </a:r>
                      <a:endParaRPr lang="en-US" sz="2800" b="1">
                        <a:solidFill>
                          <a:schemeClr val="bg2"/>
                        </a:solidFill>
                      </a:endParaRPr>
                    </a:p>
                  </a:txBody>
                  <a:tcPr>
                    <a:solidFill>
                      <a:schemeClr val="bg2">
                        <a:lumMod val="40000"/>
                        <a:lumOff val="60000"/>
                      </a:schemeClr>
                    </a:solidFill>
                  </a:tcPr>
                </a:tc>
                <a:tc>
                  <a:txBody>
                    <a:bodyPr/>
                    <a:lstStyle/>
                    <a:p>
                      <a:pPr lvl="0">
                        <a:buNone/>
                      </a:pPr>
                      <a:r>
                        <a:rPr lang="en-US" sz="2800" b="1" i="0" u="none" strike="noStrike" cap="all" noProof="0">
                          <a:solidFill>
                            <a:schemeClr val="bg2"/>
                          </a:solidFill>
                        </a:rPr>
                        <a:t> STAGES OF COGNITIVE DEVELOPMENT</a:t>
                      </a:r>
                      <a:endParaRPr lang="en-US" sz="2800" b="1">
                        <a:solidFill>
                          <a:schemeClr val="bg2"/>
                        </a:solidFill>
                      </a:endParaRPr>
                    </a:p>
                    <a:p>
                      <a:pPr lvl="0">
                        <a:buNone/>
                      </a:pPr>
                      <a:r>
                        <a:rPr lang="en-US" sz="2800" b="1" i="0" u="none" strike="noStrike" cap="all" noProof="0">
                          <a:solidFill>
                            <a:schemeClr val="bg2"/>
                          </a:solidFill>
                          <a:latin typeface="Tw Cen MT"/>
                        </a:rPr>
                        <a:t>CONCRETE OPERATIONAL AGES 7-11</a:t>
                      </a:r>
                      <a:endParaRPr lang="en-US" sz="2800" b="1">
                        <a:solidFill>
                          <a:schemeClr val="bg2"/>
                        </a:solidFill>
                      </a:endParaRPr>
                    </a:p>
                  </a:txBody>
                  <a:tcPr>
                    <a:solidFill>
                      <a:schemeClr val="bg2">
                        <a:lumMod val="40000"/>
                        <a:lumOff val="60000"/>
                      </a:schemeClr>
                    </a:solidFill>
                  </a:tcPr>
                </a:tc>
                <a:extLst>
                  <a:ext uri="{0D108BD9-81ED-4DB2-BD59-A6C34878D82A}">
                    <a16:rowId xmlns:a16="http://schemas.microsoft.com/office/drawing/2014/main" val="4132602449"/>
                  </a:ext>
                </a:extLst>
              </a:tr>
              <a:tr h="1070038">
                <a:tc>
                  <a:txBody>
                    <a:bodyPr/>
                    <a:lstStyle/>
                    <a:p>
                      <a:pPr lvl="0">
                        <a:buNone/>
                      </a:pPr>
                      <a:r>
                        <a:rPr lang="en-US" sz="3200" b="1" i="0" u="none" strike="noStrike" noProof="0">
                          <a:solidFill>
                            <a:schemeClr val="bg2"/>
                          </a:solidFill>
                          <a:latin typeface="Tw Cen MT"/>
                        </a:rPr>
                        <a:t>LEV VYGOSTSKY</a:t>
                      </a:r>
                      <a:endParaRPr lang="en-US" sz="3200" b="1">
                        <a:solidFill>
                          <a:schemeClr val="bg2"/>
                        </a:solidFill>
                      </a:endParaRPr>
                    </a:p>
                  </a:txBody>
                  <a:tcPr>
                    <a:solidFill>
                      <a:schemeClr val="bg2">
                        <a:lumMod val="40000"/>
                        <a:lumOff val="60000"/>
                      </a:schemeClr>
                    </a:solidFill>
                  </a:tcPr>
                </a:tc>
                <a:tc>
                  <a:txBody>
                    <a:bodyPr/>
                    <a:lstStyle/>
                    <a:p>
                      <a:pPr lvl="0">
                        <a:buNone/>
                      </a:pPr>
                      <a:r>
                        <a:rPr lang="en-US" sz="3200" b="1" i="0" u="none" strike="noStrike" noProof="0">
                          <a:solidFill>
                            <a:schemeClr val="bg2"/>
                          </a:solidFill>
                        </a:rPr>
                        <a:t>SCAFFOLDING</a:t>
                      </a:r>
                      <a:endParaRPr lang="en-US" sz="3200" b="1" i="0" u="none" strike="noStrike" noProof="0">
                        <a:solidFill>
                          <a:schemeClr val="bg2"/>
                        </a:solidFill>
                        <a:latin typeface="Tw Cen MT"/>
                      </a:endParaRPr>
                    </a:p>
                  </a:txBody>
                  <a:tcPr>
                    <a:solidFill>
                      <a:schemeClr val="bg2">
                        <a:lumMod val="40000"/>
                        <a:lumOff val="60000"/>
                      </a:schemeClr>
                    </a:solidFill>
                  </a:tcPr>
                </a:tc>
                <a:extLst>
                  <a:ext uri="{0D108BD9-81ED-4DB2-BD59-A6C34878D82A}">
                    <a16:rowId xmlns:a16="http://schemas.microsoft.com/office/drawing/2014/main" val="3115855946"/>
                  </a:ext>
                </a:extLst>
              </a:tr>
              <a:tr h="1070038">
                <a:tc>
                  <a:txBody>
                    <a:bodyPr/>
                    <a:lstStyle/>
                    <a:p>
                      <a:pPr lvl="0">
                        <a:buNone/>
                      </a:pPr>
                      <a:r>
                        <a:rPr lang="en-US" sz="3200" b="1" i="0" u="none" strike="noStrike" noProof="0">
                          <a:solidFill>
                            <a:schemeClr val="bg2"/>
                          </a:solidFill>
                          <a:latin typeface="Tw Cen MT"/>
                        </a:rPr>
                        <a:t>JEROME BRUNER </a:t>
                      </a:r>
                      <a:endParaRPr lang="en-US" sz="3200" b="1">
                        <a:solidFill>
                          <a:schemeClr val="bg2"/>
                        </a:solidFill>
                      </a:endParaRPr>
                    </a:p>
                  </a:txBody>
                  <a:tcPr>
                    <a:solidFill>
                      <a:schemeClr val="bg2">
                        <a:lumMod val="40000"/>
                        <a:lumOff val="60000"/>
                      </a:schemeClr>
                    </a:solidFill>
                  </a:tcPr>
                </a:tc>
                <a:tc>
                  <a:txBody>
                    <a:bodyPr/>
                    <a:lstStyle/>
                    <a:p>
                      <a:pPr lvl="0" algn="l">
                        <a:lnSpc>
                          <a:spcPct val="100000"/>
                        </a:lnSpc>
                        <a:spcBef>
                          <a:spcPts val="0"/>
                        </a:spcBef>
                        <a:spcAft>
                          <a:spcPts val="0"/>
                        </a:spcAft>
                        <a:buNone/>
                      </a:pPr>
                      <a:r>
                        <a:rPr lang="en-US" sz="3200" b="1" i="0" u="none" strike="noStrike" noProof="0">
                          <a:solidFill>
                            <a:schemeClr val="bg2"/>
                          </a:solidFill>
                          <a:latin typeface="TW Cen MT"/>
                        </a:rPr>
                        <a:t>SPIRAL CURRICULUM</a:t>
                      </a:r>
                      <a:endParaRPr lang="en-US" sz="3200" b="0" i="0" u="none" strike="noStrike" noProof="0">
                        <a:solidFill>
                          <a:schemeClr val="bg2"/>
                        </a:solidFill>
                      </a:endParaRPr>
                    </a:p>
                    <a:p>
                      <a:pPr lvl="0">
                        <a:buNone/>
                      </a:pPr>
                      <a:endParaRPr lang="en-US" sz="3200" b="1" i="0" u="none" strike="noStrike" noProof="0">
                        <a:solidFill>
                          <a:schemeClr val="bg2"/>
                        </a:solidFill>
                        <a:latin typeface="Tw Cen MT"/>
                      </a:endParaRPr>
                    </a:p>
                  </a:txBody>
                  <a:tcPr>
                    <a:solidFill>
                      <a:schemeClr val="bg2">
                        <a:lumMod val="40000"/>
                        <a:lumOff val="60000"/>
                      </a:schemeClr>
                    </a:solidFill>
                  </a:tcPr>
                </a:tc>
                <a:extLst>
                  <a:ext uri="{0D108BD9-81ED-4DB2-BD59-A6C34878D82A}">
                    <a16:rowId xmlns:a16="http://schemas.microsoft.com/office/drawing/2014/main" val="2860747504"/>
                  </a:ext>
                </a:extLst>
              </a:tr>
              <a:tr h="1070038">
                <a:tc>
                  <a:txBody>
                    <a:bodyPr/>
                    <a:lstStyle/>
                    <a:p>
                      <a:pPr lvl="0">
                        <a:buNone/>
                      </a:pPr>
                      <a:r>
                        <a:rPr lang="en-US" sz="3200" b="1" i="0" u="none" strike="noStrike" noProof="0">
                          <a:solidFill>
                            <a:schemeClr val="bg2"/>
                          </a:solidFill>
                          <a:latin typeface="Tw Cen MT"/>
                        </a:rPr>
                        <a:t>HOWARD GARDNER</a:t>
                      </a:r>
                      <a:endParaRPr lang="en-US" sz="3200" b="1">
                        <a:solidFill>
                          <a:schemeClr val="bg2"/>
                        </a:solidFill>
                      </a:endParaRPr>
                    </a:p>
                  </a:txBody>
                  <a:tcPr>
                    <a:solidFill>
                      <a:schemeClr val="bg2">
                        <a:lumMod val="40000"/>
                        <a:lumOff val="60000"/>
                      </a:schemeClr>
                    </a:solidFill>
                  </a:tcPr>
                </a:tc>
                <a:tc>
                  <a:txBody>
                    <a:bodyPr/>
                    <a:lstStyle/>
                    <a:p>
                      <a:pPr lvl="0">
                        <a:buNone/>
                      </a:pPr>
                      <a:r>
                        <a:rPr lang="en-US" sz="3200" b="1" i="0" u="none" strike="noStrike" noProof="0">
                          <a:solidFill>
                            <a:schemeClr val="bg2"/>
                          </a:solidFill>
                          <a:latin typeface="Tw Cen MT"/>
                        </a:rPr>
                        <a:t>MULTIPLE INTELLIGENCES</a:t>
                      </a:r>
                      <a:endParaRPr lang="en-US" sz="3200" b="1">
                        <a:solidFill>
                          <a:schemeClr val="bg2"/>
                        </a:solidFill>
                      </a:endParaRPr>
                    </a:p>
                  </a:txBody>
                  <a:tcPr>
                    <a:solidFill>
                      <a:schemeClr val="bg2">
                        <a:lumMod val="40000"/>
                        <a:lumOff val="60000"/>
                      </a:schemeClr>
                    </a:solidFill>
                  </a:tcPr>
                </a:tc>
                <a:extLst>
                  <a:ext uri="{0D108BD9-81ED-4DB2-BD59-A6C34878D82A}">
                    <a16:rowId xmlns:a16="http://schemas.microsoft.com/office/drawing/2014/main" val="2070075919"/>
                  </a:ext>
                </a:extLst>
              </a:tr>
            </a:tbl>
          </a:graphicData>
        </a:graphic>
      </p:graphicFrame>
      <p:sp>
        <p:nvSpPr>
          <p:cNvPr id="10" name="Text Placeholder 4">
            <a:extLst>
              <a:ext uri="{FF2B5EF4-FFF2-40B4-BE49-F238E27FC236}">
                <a16:creationId xmlns:a16="http://schemas.microsoft.com/office/drawing/2014/main" id="{DC7080DF-CB6E-408E-87E0-D2C16E30CC3B}"/>
              </a:ext>
            </a:extLst>
          </p:cNvPr>
          <p:cNvSpPr>
            <a:spLocks noGrp="1"/>
          </p:cNvSpPr>
          <p:nvPr/>
        </p:nvSpPr>
        <p:spPr>
          <a:xfrm>
            <a:off x="1146705" y="596090"/>
            <a:ext cx="8212376" cy="3541714"/>
          </a:xfrm>
          <a:prstGeom prst="rect">
            <a:avLst/>
          </a:prstGeom>
        </p:spPr>
        <p:txBody>
          <a:bodyPr vert="horz" lIns="91440" tIns="45720" rIns="91440" bIns="45720" rtlCol="0" anchor="t">
            <a:normAutofit/>
          </a:bodyPr>
          <a:lstStyle>
            <a:lvl1pPr marL="0" indent="0" algn="l" defTabSz="914400" rtl="0" eaLnBrk="1" latinLnBrk="0" hangingPunct="1">
              <a:lnSpc>
                <a:spcPct val="120000"/>
              </a:lnSpc>
              <a:spcBef>
                <a:spcPts val="1000"/>
              </a:spcBef>
              <a:buSzPct val="125000"/>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120000"/>
              </a:lnSpc>
              <a:spcBef>
                <a:spcPts val="500"/>
              </a:spcBef>
              <a:buSzPct val="125000"/>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120000"/>
              </a:lnSpc>
              <a:spcBef>
                <a:spcPts val="500"/>
              </a:spcBef>
              <a:buSzPct val="125000"/>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120000"/>
              </a:lnSpc>
              <a:spcBef>
                <a:spcPts val="500"/>
              </a:spcBef>
              <a:buSzPct val="125000"/>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120000"/>
              </a:lnSpc>
              <a:spcBef>
                <a:spcPts val="500"/>
              </a:spcBef>
              <a:buSzPct val="125000"/>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120000"/>
              </a:lnSpc>
              <a:spcBef>
                <a:spcPts val="500"/>
              </a:spcBef>
              <a:buSzPct val="125000"/>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120000"/>
              </a:lnSpc>
              <a:spcBef>
                <a:spcPts val="500"/>
              </a:spcBef>
              <a:buSzPct val="125000"/>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120000"/>
              </a:lnSpc>
              <a:spcBef>
                <a:spcPts val="500"/>
              </a:spcBef>
              <a:buSzPct val="125000"/>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120000"/>
              </a:lnSpc>
              <a:spcBef>
                <a:spcPts val="500"/>
              </a:spcBef>
              <a:buSzPct val="125000"/>
              <a:buFont typeface="Arial" panose="020B0604020202020204" pitchFamily="34" charset="0"/>
              <a:buNone/>
              <a:defRPr sz="1000" kern="1200">
                <a:solidFill>
                  <a:schemeClr val="tx1"/>
                </a:solidFill>
                <a:latin typeface="+mn-lt"/>
                <a:ea typeface="+mn-ea"/>
                <a:cs typeface="+mn-cs"/>
              </a:defRPr>
            </a:lvl9pPr>
          </a:lstStyle>
          <a:p>
            <a:endParaRPr lang="en-US" sz="2400">
              <a:ea typeface="+mn-lt"/>
              <a:cs typeface="+mn-lt"/>
            </a:endParaRPr>
          </a:p>
          <a:p>
            <a:r>
              <a:rPr lang="en-US" sz="2400">
                <a:ea typeface="+mn-lt"/>
                <a:cs typeface="+mn-lt"/>
              </a:rPr>
              <a:t>                      </a:t>
            </a:r>
            <a:endParaRPr lang="en-US" sz="2400"/>
          </a:p>
          <a:p>
            <a:r>
              <a:rPr lang="en-US" sz="2400">
                <a:ea typeface="+mn-lt"/>
                <a:cs typeface="+mn-lt"/>
              </a:rPr>
              <a:t>                  </a:t>
            </a:r>
          </a:p>
          <a:p>
            <a:endParaRPr lang="en-US" sz="2400"/>
          </a:p>
          <a:p>
            <a:endParaRPr lang="en-US" sz="2400"/>
          </a:p>
          <a:p>
            <a:endParaRPr lang="en-US" sz="2400"/>
          </a:p>
        </p:txBody>
      </p:sp>
    </p:spTree>
    <p:extLst>
      <p:ext uri="{BB962C8B-B14F-4D97-AF65-F5344CB8AC3E}">
        <p14:creationId xmlns:p14="http://schemas.microsoft.com/office/powerpoint/2010/main" val="22080153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5C1FE31-4CC4-46C9-93F3-9E526D312564}"/>
              </a:ext>
            </a:extLst>
          </p:cNvPr>
          <p:cNvSpPr>
            <a:spLocks noGrp="1"/>
          </p:cNvSpPr>
          <p:nvPr>
            <p:ph type="title"/>
          </p:nvPr>
        </p:nvSpPr>
        <p:spPr/>
        <p:txBody>
          <a:bodyPr/>
          <a:lstStyle/>
          <a:p>
            <a:endParaRPr lang="en-US"/>
          </a:p>
        </p:txBody>
      </p:sp>
      <p:sp>
        <p:nvSpPr>
          <p:cNvPr id="4" name="Text Placeholder 3">
            <a:extLst>
              <a:ext uri="{FF2B5EF4-FFF2-40B4-BE49-F238E27FC236}">
                <a16:creationId xmlns:a16="http://schemas.microsoft.com/office/drawing/2014/main" id="{95DCFF35-D4A4-478B-8B5B-CCA94A5D20CD}"/>
              </a:ext>
            </a:extLst>
          </p:cNvPr>
          <p:cNvSpPr>
            <a:spLocks noGrp="1"/>
          </p:cNvSpPr>
          <p:nvPr>
            <p:ph type="body" sz="half" idx="2"/>
          </p:nvPr>
        </p:nvSpPr>
        <p:spPr/>
        <p:txBody>
          <a:bodyPr/>
          <a:lstStyle/>
          <a:p>
            <a:r>
              <a:rPr lang="en-US"/>
              <a:t>IMPLICATIONS FOR THE FUTURE – NEW BUILDING, ADDED ATTRACTIONS, MORE LEARNING EXPERIENCES AND MORE KNOWLEDGE DEVELOPED.</a:t>
            </a:r>
          </a:p>
        </p:txBody>
      </p:sp>
      <p:sp>
        <p:nvSpPr>
          <p:cNvPr id="2" name="Footer Placeholder 1">
            <a:extLst>
              <a:ext uri="{FF2B5EF4-FFF2-40B4-BE49-F238E27FC236}">
                <a16:creationId xmlns:a16="http://schemas.microsoft.com/office/drawing/2014/main" id="{A39DD0F9-D2EB-4EA0-85A3-0F09D2BFC9D4}"/>
              </a:ext>
            </a:extLst>
          </p:cNvPr>
          <p:cNvSpPr>
            <a:spLocks noGrp="1"/>
          </p:cNvSpPr>
          <p:nvPr>
            <p:ph type="ftr" sz="quarter" idx="11"/>
          </p:nvPr>
        </p:nvSpPr>
        <p:spPr/>
        <p:txBody>
          <a:bodyPr/>
          <a:lstStyle/>
          <a:p>
            <a:r>
              <a:rPr lang="en-US"/>
              <a:t>kelly surridge 2011568</a:t>
            </a:r>
          </a:p>
        </p:txBody>
      </p:sp>
      <p:pic>
        <p:nvPicPr>
          <p:cNvPr id="14" name="Picture 14" descr="A picture containing outdoor, building, train, bus&#10;&#10;Description automatically generated">
            <a:extLst>
              <a:ext uri="{FF2B5EF4-FFF2-40B4-BE49-F238E27FC236}">
                <a16:creationId xmlns:a16="http://schemas.microsoft.com/office/drawing/2014/main" id="{DF0B4087-D30B-476D-BAF4-590D3AC4D0E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273834" y="685980"/>
            <a:ext cx="9744973" cy="3444455"/>
          </a:xfrm>
          <a:prstGeom prst="rect">
            <a:avLst/>
          </a:prstGeom>
        </p:spPr>
      </p:pic>
      <p:sp>
        <p:nvSpPr>
          <p:cNvPr id="15" name="TextBox 14">
            <a:extLst>
              <a:ext uri="{FF2B5EF4-FFF2-40B4-BE49-F238E27FC236}">
                <a16:creationId xmlns:a16="http://schemas.microsoft.com/office/drawing/2014/main" id="{C0A8BB6A-C63F-4397-A261-5C94DE5E6BD9}"/>
              </a:ext>
            </a:extLst>
          </p:cNvPr>
          <p:cNvSpPr txBox="1"/>
          <p:nvPr/>
        </p:nvSpPr>
        <p:spPr>
          <a:xfrm>
            <a:off x="1273834" y="3167153"/>
            <a:ext cx="9744973" cy="1065122"/>
          </a:xfrm>
          <a:prstGeom prst="rect">
            <a:avLst/>
          </a:prstGeom>
        </p:spPr>
        <p:txBody>
          <a:bodyPr lIns="91440" tIns="45720" rIns="91440" bIns="45720" anchor="t">
            <a:normAutofit/>
          </a:bodyPr>
          <a:lstStyle/>
          <a:p>
            <a:endParaRPr lang="en-US"/>
          </a:p>
        </p:txBody>
      </p:sp>
    </p:spTree>
    <p:extLst>
      <p:ext uri="{BB962C8B-B14F-4D97-AF65-F5344CB8AC3E}">
        <p14:creationId xmlns:p14="http://schemas.microsoft.com/office/powerpoint/2010/main" val="35825517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CCAC9-4BD4-4B97-A03C-68B5AB40170F}"/>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68505020-6CA9-424B-8CC0-F3D539BE2D31}"/>
              </a:ext>
            </a:extLst>
          </p:cNvPr>
          <p:cNvSpPr>
            <a:spLocks noGrp="1"/>
          </p:cNvSpPr>
          <p:nvPr>
            <p:ph idx="1"/>
          </p:nvPr>
        </p:nvSpPr>
        <p:spPr>
          <a:xfrm>
            <a:off x="1141412" y="1458733"/>
            <a:ext cx="9905999" cy="4332468"/>
          </a:xfrm>
        </p:spPr>
        <p:txBody>
          <a:bodyPr vert="horz" lIns="91440" tIns="45720" rIns="91440" bIns="45720" rtlCol="0" anchor="t">
            <a:normAutofit fontScale="70000" lnSpcReduction="20000"/>
          </a:bodyPr>
          <a:lstStyle/>
          <a:p>
            <a:r>
              <a:rPr lang="en-GB" sz="1000" u="sng">
                <a:ea typeface="+mn-lt"/>
                <a:cs typeface="+mn-lt"/>
              </a:rPr>
              <a:t>Image references</a:t>
            </a:r>
            <a:endParaRPr lang="en-GB" sz="1000">
              <a:ea typeface="+mn-lt"/>
              <a:cs typeface="+mn-lt"/>
            </a:endParaRPr>
          </a:p>
          <a:p>
            <a:r>
              <a:rPr lang="en-GB" sz="1000">
                <a:ea typeface="+mn-lt"/>
                <a:cs typeface="+mn-lt"/>
              </a:rPr>
              <a:t>Techniquest Facebook online image ‘n.d.’ </a:t>
            </a:r>
            <a:r>
              <a:rPr lang="en-GB" sz="1000" i="1">
                <a:ea typeface="+mn-lt"/>
                <a:cs typeface="+mn-lt"/>
              </a:rPr>
              <a:t>Stairs going down into Techniquest</a:t>
            </a:r>
            <a:r>
              <a:rPr lang="en-GB" sz="1000">
                <a:ea typeface="+mn-lt"/>
                <a:cs typeface="+mn-lt"/>
              </a:rPr>
              <a:t> available at: </a:t>
            </a:r>
            <a:r>
              <a:rPr lang="en-GB" sz="1000" u="sng">
                <a:ea typeface="+mn-lt"/>
                <a:cs typeface="+mn-lt"/>
                <a:hlinkClick r:id="rId2"/>
              </a:rPr>
              <a:t>https://scontent-lhr8-2.xx.fbcdn.net/v/t31.0-8/10960290_10153127196881563_8530944035242205146_o.jpg?_nc_cat=101&amp;ccb=2&amp;_nc_sid=19026a&amp;_nc_eui2=AeEevgojDOC4ZGBzK71AUHReKqwEAvqyP0UqrAQC-rI_RSq-bONkppJgcwbkEo9mFWo&amp;_nc_ohc=XraTk-kIhuMAX-Y-oOf&amp;_nc_ht=scontent-lhr8-2.xx&amp;oh=971d0d95047a4574cd2009faa505cdac&amp;oe=60268AAD</a:t>
            </a:r>
            <a:r>
              <a:rPr lang="en-GB" sz="1000">
                <a:ea typeface="+mn-lt"/>
                <a:cs typeface="+mn-lt"/>
              </a:rPr>
              <a:t> (accessed 10/01/2021)</a:t>
            </a:r>
          </a:p>
          <a:p>
            <a:r>
              <a:rPr lang="en-GB" sz="1000">
                <a:ea typeface="+mn-lt"/>
                <a:cs typeface="+mn-lt"/>
              </a:rPr>
              <a:t>Hurricane wall Techniquest Cardiff (2020) (online) </a:t>
            </a:r>
            <a:r>
              <a:rPr lang="en-GB" sz="1000" i="1">
                <a:ea typeface="+mn-lt"/>
                <a:cs typeface="+mn-lt"/>
              </a:rPr>
              <a:t>trip advisor 2020 all you need to know before you go available at: </a:t>
            </a:r>
            <a:r>
              <a:rPr lang="en-GB" sz="1000" u="sng">
                <a:ea typeface="+mn-lt"/>
                <a:cs typeface="+mn-lt"/>
                <a:hlinkClick r:id="rId3"/>
              </a:rPr>
              <a:t>https://scontent-lht6-1.xx.fbcdn.net/v/t1.0-9/124835070_10159119859736563_2617529670950909639_o.jpg?_nc_cat=108&amp;ccb=2&amp;_nc_sid=2c4854&amp;_nc_eui2=AeFvyDhSMKmBe4g-kCLu35xf7Bu-EPpsF6fsG74Q-mwXp7_RHNTXCkRaMd5f4KDArHI&amp;_nc_ohc=7W06phJW6lkAX-OOKd3&amp;_nc_ht=scontent-lht6-1.xx&amp;oh=ac0883a0899efbcbae0aa6d56538d66e&amp;oe=602603DD</a:t>
            </a:r>
            <a:r>
              <a:rPr lang="en-GB" sz="1000">
                <a:ea typeface="+mn-lt"/>
                <a:cs typeface="+mn-lt"/>
              </a:rPr>
              <a:t> (accessed 10/01/2021)</a:t>
            </a:r>
            <a:endParaRPr lang="en-US" sz="1000">
              <a:ea typeface="+mn-lt"/>
              <a:cs typeface="+mn-lt"/>
            </a:endParaRPr>
          </a:p>
          <a:p>
            <a:r>
              <a:rPr lang="en-GB" sz="1000">
                <a:ea typeface="+mn-lt"/>
                <a:cs typeface="+mn-lt"/>
              </a:rPr>
              <a:t>Techniquest ‘n.d.’ </a:t>
            </a:r>
            <a:r>
              <a:rPr lang="en-GB" sz="1000" i="1">
                <a:ea typeface="+mn-lt"/>
                <a:cs typeface="+mn-lt"/>
              </a:rPr>
              <a:t>Dragon photo (online) available at: </a:t>
            </a:r>
            <a:r>
              <a:rPr lang="en-GB" sz="1000" u="sng">
                <a:ea typeface="+mn-lt"/>
                <a:cs typeface="+mn-lt"/>
                <a:hlinkClick r:id="rId4"/>
              </a:rPr>
              <a:t>https://scontent-lht6-1.xx.fbcdn.net/v/t1.0-9/26598_406341321562_4628207_n.jpg?_nc_cat=106&amp;ccb=2&amp;_nc_sid=174925&amp;_nc_eui2=AeH4ML2QqZ4CpzDAGSvvPv3ttMNOIUwK9bq0w04hTAr1utmhuRex3_5ywUozwWPHxlQ&amp;_nc_ohc=eoxkwdfAs1EAX9_jRUj&amp;_nc_ht=scontent-lht6-1.xx&amp;oh=a6ed2268be2316f2d5033e338a0f82a6&amp;oe=6024E68C</a:t>
            </a:r>
            <a:r>
              <a:rPr lang="en-GB" sz="1000">
                <a:ea typeface="+mn-lt"/>
                <a:cs typeface="+mn-lt"/>
              </a:rPr>
              <a:t> (accessed 13/01/2021)</a:t>
            </a:r>
            <a:endParaRPr lang="en-US" sz="1000">
              <a:ea typeface="+mn-lt"/>
              <a:cs typeface="+mn-lt"/>
            </a:endParaRPr>
          </a:p>
          <a:p>
            <a:r>
              <a:rPr lang="en-GB" sz="1000">
                <a:ea typeface="+mn-lt"/>
                <a:cs typeface="+mn-lt"/>
              </a:rPr>
              <a:t>Inside Techniquest online image ‘n.d.’ (online) available at: </a:t>
            </a:r>
            <a:r>
              <a:rPr lang="en-GB" sz="1000" u="sng">
                <a:ea typeface="+mn-lt"/>
                <a:cs typeface="+mn-lt"/>
                <a:hlinkClick r:id="rId5"/>
              </a:rPr>
              <a:t>https://th.bing.com/th/id/OIP.NwGwjqcF1eQPUlBV6Z-F_AAAAA?w=155&amp;h=129&amp;c=7&amp;o=5&amp;pid=1.7</a:t>
            </a:r>
            <a:r>
              <a:rPr lang="en-GB" sz="1000">
                <a:ea typeface="+mn-lt"/>
                <a:cs typeface="+mn-lt"/>
              </a:rPr>
              <a:t> (accessed 11/01/2021)</a:t>
            </a:r>
          </a:p>
          <a:p>
            <a:r>
              <a:rPr lang="en-GB" sz="1000">
                <a:ea typeface="+mn-lt"/>
                <a:cs typeface="+mn-lt"/>
              </a:rPr>
              <a:t>Max Ross (25/09/05) Techniquest Cardiff HDR(online) available at: </a:t>
            </a:r>
            <a:r>
              <a:rPr lang="en-GB" sz="1000" u="sng">
                <a:ea typeface="+mn-lt"/>
                <a:cs typeface="+mn-lt"/>
                <a:hlinkClick r:id="rId6"/>
              </a:rPr>
              <a:t>https://th.bing.com/th/id/OIP.aOFszeDgs-69a3WiPa_WbgHaE7?w=306&amp;h=204&amp;c=7&amp;o=5&amp;pid=1.7</a:t>
            </a:r>
            <a:r>
              <a:rPr lang="en-GB" sz="1000">
                <a:ea typeface="+mn-lt"/>
                <a:cs typeface="+mn-lt"/>
              </a:rPr>
              <a:t> (accessed 10/01/2021)</a:t>
            </a:r>
          </a:p>
          <a:p>
            <a:r>
              <a:rPr lang="en-GB" sz="1000">
                <a:ea typeface="+mn-lt"/>
                <a:cs typeface="+mn-lt"/>
              </a:rPr>
              <a:t>Techniquest Values ‘n.d.’(online) available at: </a:t>
            </a:r>
            <a:r>
              <a:rPr lang="en-GB" sz="1000" u="sng">
                <a:ea typeface="+mn-lt"/>
                <a:cs typeface="+mn-lt"/>
                <a:hlinkClick r:id="rId7"/>
              </a:rPr>
              <a:t>https://s3-eu-west-2.amazonaws.com/media.techniquest.org/wp-content/uploads/2016/10/12154955/Techniquest-Values.png</a:t>
            </a:r>
            <a:r>
              <a:rPr lang="en-GB" sz="1000">
                <a:ea typeface="+mn-lt"/>
                <a:cs typeface="+mn-lt"/>
              </a:rPr>
              <a:t> (accessed 10/01/2021)</a:t>
            </a:r>
          </a:p>
          <a:p>
            <a:r>
              <a:rPr lang="en-GB" sz="1000">
                <a:ea typeface="+mn-lt"/>
                <a:cs typeface="+mn-lt"/>
              </a:rPr>
              <a:t>Techniquest (04/10/17) Techniquest gets planetarium makeover thanks to £12,000 donation (online) available at: </a:t>
            </a:r>
            <a:r>
              <a:rPr lang="en-GB" sz="1000" u="sng">
                <a:ea typeface="+mn-lt"/>
                <a:cs typeface="+mn-lt"/>
                <a:hlinkClick r:id="rId8"/>
              </a:rPr>
              <a:t>https://s3-eu-west-2.amazonaws.com/media.techniquest.org/wp-content/uploads/2017/10/04102526/MH_070917_Techniquest_11.jpg</a:t>
            </a:r>
            <a:r>
              <a:rPr lang="en-GB" sz="1000">
                <a:ea typeface="+mn-lt"/>
                <a:cs typeface="+mn-lt"/>
              </a:rPr>
              <a:t> (accessed 10/01/2021) </a:t>
            </a:r>
            <a:endParaRPr lang="en-US" sz="1000">
              <a:ea typeface="+mn-lt"/>
              <a:cs typeface="+mn-lt"/>
            </a:endParaRPr>
          </a:p>
          <a:p>
            <a:r>
              <a:rPr lang="en-GB" sz="1000" u="sng">
                <a:ea typeface="+mn-lt"/>
                <a:cs typeface="+mn-lt"/>
              </a:rPr>
              <a:t>Information and research references</a:t>
            </a:r>
            <a:endParaRPr lang="en-GB" sz="1000">
              <a:ea typeface="+mn-lt"/>
              <a:cs typeface="+mn-lt"/>
            </a:endParaRPr>
          </a:p>
          <a:p>
            <a:r>
              <a:rPr lang="en-GB" sz="1000">
                <a:ea typeface="+mn-lt"/>
                <a:cs typeface="+mn-lt"/>
              </a:rPr>
              <a:t>Power point presentation on teams by Sarah Knight and Laura Hutchings (accessed 07/01/2021)</a:t>
            </a:r>
          </a:p>
          <a:p>
            <a:r>
              <a:rPr lang="en-GB" sz="1000">
                <a:ea typeface="+mn-lt"/>
                <a:cs typeface="+mn-lt"/>
              </a:rPr>
              <a:t>Techniquest (no date) the educational charity Cardiff bay Techniquest available at: </a:t>
            </a:r>
            <a:r>
              <a:rPr lang="en-GB" sz="1000" u="sng">
                <a:ea typeface="+mn-lt"/>
                <a:cs typeface="+mn-lt"/>
                <a:hlinkClick r:id="rId9"/>
              </a:rPr>
              <a:t>Techniquest • Science Centre UK • Science Discovery</a:t>
            </a:r>
            <a:r>
              <a:rPr lang="en-GB" sz="1000">
                <a:ea typeface="+mn-lt"/>
                <a:cs typeface="+mn-lt"/>
              </a:rPr>
              <a:t> (accessed 10/01/2021)</a:t>
            </a:r>
          </a:p>
          <a:p>
            <a:r>
              <a:rPr lang="en-GB" sz="1000">
                <a:ea typeface="+mn-lt"/>
                <a:cs typeface="+mn-lt"/>
              </a:rPr>
              <a:t>Neath Port Talbot Council (no date) Year-Ages available at: </a:t>
            </a:r>
            <a:r>
              <a:rPr lang="en-GB" sz="1000" u="sng">
                <a:ea typeface="+mn-lt"/>
                <a:cs typeface="+mn-lt"/>
                <a:hlinkClick r:id="rId10"/>
              </a:rPr>
              <a:t>www.npt.gov.uk/1333</a:t>
            </a:r>
            <a:r>
              <a:rPr lang="en-GB" sz="1000">
                <a:ea typeface="+mn-lt"/>
                <a:cs typeface="+mn-lt"/>
              </a:rPr>
              <a:t> (accessed 10/01/2021)</a:t>
            </a:r>
          </a:p>
          <a:p>
            <a:r>
              <a:rPr lang="en-GB" sz="1000">
                <a:ea typeface="+mn-lt"/>
                <a:cs typeface="+mn-lt"/>
              </a:rPr>
              <a:t>GOV.UK (no date) The National Curriculum available at: </a:t>
            </a:r>
            <a:r>
              <a:rPr lang="en-GB" sz="1000" u="sng">
                <a:ea typeface="+mn-lt"/>
                <a:cs typeface="+mn-lt"/>
                <a:hlinkClick r:id="rId11"/>
              </a:rPr>
              <a:t>www.gov.uk/national-curriculum/key-stage-1-and-2</a:t>
            </a:r>
            <a:r>
              <a:rPr lang="en-GB" sz="1000">
                <a:ea typeface="+mn-lt"/>
                <a:cs typeface="+mn-lt"/>
              </a:rPr>
              <a:t> (accessed 10/01/2021)</a:t>
            </a:r>
          </a:p>
          <a:p>
            <a:r>
              <a:rPr lang="en-GB" sz="1000">
                <a:ea typeface="+mn-lt"/>
                <a:cs typeface="+mn-lt"/>
              </a:rPr>
              <a:t>Mary Jane Drummond Early Arts blog (14/03/17) How young children learn. Available at: </a:t>
            </a:r>
            <a:r>
              <a:rPr lang="en-GB" sz="1000" u="sng">
                <a:ea typeface="+mn-lt"/>
                <a:cs typeface="+mn-lt"/>
                <a:hlinkClick r:id="rId12"/>
              </a:rPr>
              <a:t>https://earlyarts.co.uk/blog/how-young-children-learn</a:t>
            </a:r>
            <a:r>
              <a:rPr lang="en-GB" sz="1000">
                <a:ea typeface="+mn-lt"/>
                <a:cs typeface="+mn-lt"/>
              </a:rPr>
              <a:t> (accessed 10/01/2021)</a:t>
            </a:r>
            <a:endParaRPr lang="en-US" sz="1000">
              <a:ea typeface="+mn-lt"/>
              <a:cs typeface="+mn-lt"/>
            </a:endParaRPr>
          </a:p>
          <a:p>
            <a:r>
              <a:rPr lang="en-GB" sz="1000">
                <a:ea typeface="+mn-lt"/>
                <a:cs typeface="+mn-lt"/>
              </a:rPr>
              <a:t>Exploring your mind (23/10/2020) Piaget’s concrete operational stage available at: </a:t>
            </a:r>
            <a:r>
              <a:rPr lang="en-GB" sz="1000" u="sng">
                <a:ea typeface="+mn-lt"/>
                <a:cs typeface="+mn-lt"/>
                <a:hlinkClick r:id="rId13"/>
              </a:rPr>
              <a:t>Piaget's Concrete Operational Stage - Exploring your mind</a:t>
            </a:r>
            <a:r>
              <a:rPr lang="en-GB" sz="1000">
                <a:ea typeface="+mn-lt"/>
                <a:cs typeface="+mn-lt"/>
              </a:rPr>
              <a:t> (accessed 10/01/2021)</a:t>
            </a:r>
            <a:endParaRPr lang="en-US" sz="1000">
              <a:ea typeface="+mn-lt"/>
              <a:cs typeface="+mn-lt"/>
            </a:endParaRPr>
          </a:p>
          <a:p>
            <a:r>
              <a:rPr lang="en-GB" sz="1000">
                <a:ea typeface="+mn-lt"/>
                <a:cs typeface="+mn-lt"/>
              </a:rPr>
              <a:t>Facebook Techniquest page (no date) Techniquest  available at: </a:t>
            </a:r>
            <a:r>
              <a:rPr lang="en-GB" sz="1000" u="sng">
                <a:ea typeface="+mn-lt"/>
                <a:cs typeface="+mn-lt"/>
                <a:hlinkClick r:id="rId14"/>
              </a:rPr>
              <a:t>(4) Techniquest | Facebook</a:t>
            </a:r>
            <a:r>
              <a:rPr lang="en-GB" sz="1000">
                <a:ea typeface="+mn-lt"/>
                <a:cs typeface="+mn-lt"/>
              </a:rPr>
              <a:t>         (accessed 10/01/2021)</a:t>
            </a:r>
            <a:endParaRPr lang="en-US" sz="1000">
              <a:ea typeface="+mn-lt"/>
              <a:cs typeface="+mn-lt"/>
            </a:endParaRPr>
          </a:p>
          <a:p>
            <a:endParaRPr lang="en-GB" sz="1000"/>
          </a:p>
        </p:txBody>
      </p:sp>
      <p:sp>
        <p:nvSpPr>
          <p:cNvPr id="4" name="Footer Placeholder 3">
            <a:extLst>
              <a:ext uri="{FF2B5EF4-FFF2-40B4-BE49-F238E27FC236}">
                <a16:creationId xmlns:a16="http://schemas.microsoft.com/office/drawing/2014/main" id="{0D8285C4-7183-49C3-8642-2E273D7330A6}"/>
              </a:ext>
            </a:extLst>
          </p:cNvPr>
          <p:cNvSpPr>
            <a:spLocks noGrp="1"/>
          </p:cNvSpPr>
          <p:nvPr>
            <p:ph type="ftr" sz="quarter" idx="11"/>
          </p:nvPr>
        </p:nvSpPr>
        <p:spPr/>
        <p:txBody>
          <a:bodyPr/>
          <a:lstStyle/>
          <a:p>
            <a:r>
              <a:rPr lang="en-US"/>
              <a:t>kelly surridge 2011568</a:t>
            </a:r>
          </a:p>
        </p:txBody>
      </p:sp>
    </p:spTree>
    <p:extLst>
      <p:ext uri="{BB962C8B-B14F-4D97-AF65-F5344CB8AC3E}">
        <p14:creationId xmlns:p14="http://schemas.microsoft.com/office/powerpoint/2010/main" val="39928993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21B28-3006-4BBC-B464-AE16D05BB599}"/>
              </a:ext>
            </a:extLst>
          </p:cNvPr>
          <p:cNvSpPr>
            <a:spLocks noGrp="1"/>
          </p:cNvSpPr>
          <p:nvPr>
            <p:ph type="ctrTitle"/>
          </p:nvPr>
        </p:nvSpPr>
        <p:spPr>
          <a:xfrm>
            <a:off x="1624716" y="914695"/>
            <a:ext cx="7197726" cy="2421464"/>
          </a:xfrm>
        </p:spPr>
        <p:txBody>
          <a:bodyPr/>
          <a:lstStyle/>
          <a:p>
            <a:pPr algn="l"/>
            <a:r>
              <a:rPr lang="en-GB" dirty="0"/>
              <a:t>How outside the classroom contexts can support learning.</a:t>
            </a:r>
          </a:p>
        </p:txBody>
      </p:sp>
      <p:sp>
        <p:nvSpPr>
          <p:cNvPr id="3" name="Subtitle 2">
            <a:extLst>
              <a:ext uri="{FF2B5EF4-FFF2-40B4-BE49-F238E27FC236}">
                <a16:creationId xmlns:a16="http://schemas.microsoft.com/office/drawing/2014/main" id="{947967E3-798C-4A79-8E2E-89587F75D4E7}"/>
              </a:ext>
            </a:extLst>
          </p:cNvPr>
          <p:cNvSpPr>
            <a:spLocks noGrp="1"/>
          </p:cNvSpPr>
          <p:nvPr>
            <p:ph type="subTitle" idx="1"/>
          </p:nvPr>
        </p:nvSpPr>
        <p:spPr>
          <a:xfrm>
            <a:off x="2229015" y="4226706"/>
            <a:ext cx="7197726" cy="1716599"/>
          </a:xfrm>
        </p:spPr>
        <p:txBody>
          <a:bodyPr>
            <a:normAutofit/>
          </a:bodyPr>
          <a:lstStyle/>
          <a:p>
            <a:pPr algn="l"/>
            <a:r>
              <a:rPr lang="en-GB" dirty="0"/>
              <a:t>EDWARD COTTER 2007614</a:t>
            </a:r>
          </a:p>
          <a:p>
            <a:pPr algn="l"/>
            <a:r>
              <a:rPr lang="en-GB" dirty="0"/>
              <a:t>DEBBIE Snelling 2000801</a:t>
            </a:r>
          </a:p>
          <a:p>
            <a:pPr algn="l"/>
            <a:r>
              <a:rPr lang="en-GB" dirty="0"/>
              <a:t>Kelley </a:t>
            </a:r>
            <a:r>
              <a:rPr lang="en-GB" dirty="0" err="1"/>
              <a:t>surridge</a:t>
            </a:r>
            <a:r>
              <a:rPr lang="en-GB" dirty="0"/>
              <a:t> 2011568</a:t>
            </a:r>
          </a:p>
          <a:p>
            <a:pPr algn="l"/>
            <a:r>
              <a:rPr lang="en-GB" dirty="0"/>
              <a:t>Nicholas </a:t>
            </a:r>
            <a:r>
              <a:rPr lang="en-GB" dirty="0" err="1"/>
              <a:t>ashton</a:t>
            </a:r>
            <a:r>
              <a:rPr lang="en-GB" dirty="0"/>
              <a:t> 2006503</a:t>
            </a:r>
          </a:p>
        </p:txBody>
      </p:sp>
      <p:sp>
        <p:nvSpPr>
          <p:cNvPr id="4" name="Footer Placeholder 3">
            <a:extLst>
              <a:ext uri="{FF2B5EF4-FFF2-40B4-BE49-F238E27FC236}">
                <a16:creationId xmlns:a16="http://schemas.microsoft.com/office/drawing/2014/main" id="{677F7DCD-D858-45AD-B526-6095B0C3F73B}"/>
              </a:ext>
            </a:extLst>
          </p:cNvPr>
          <p:cNvSpPr>
            <a:spLocks noGrp="1"/>
          </p:cNvSpPr>
          <p:nvPr>
            <p:ph type="ftr" sz="quarter" idx="11"/>
          </p:nvPr>
        </p:nvSpPr>
        <p:spPr>
          <a:xfrm>
            <a:off x="0" y="6456027"/>
            <a:ext cx="4893958" cy="377825"/>
          </a:xfrm>
        </p:spPr>
        <p:txBody>
          <a:bodyPr/>
          <a:lstStyle/>
          <a:p>
            <a:r>
              <a:rPr lang="en-GB" dirty="0"/>
              <a:t>Edward Cotter 2007614</a:t>
            </a:r>
          </a:p>
        </p:txBody>
      </p:sp>
    </p:spTree>
    <p:extLst>
      <p:ext uri="{BB962C8B-B14F-4D97-AF65-F5344CB8AC3E}">
        <p14:creationId xmlns:p14="http://schemas.microsoft.com/office/powerpoint/2010/main" val="29714513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0B1DC-BE45-4C3C-B0AC-4D8577ACCC70}"/>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14FC17C6-E25A-4BAD-AF8B-C25927ED59C2}"/>
              </a:ext>
            </a:extLst>
          </p:cNvPr>
          <p:cNvSpPr>
            <a:spLocks noGrp="1"/>
          </p:cNvSpPr>
          <p:nvPr>
            <p:ph idx="1"/>
          </p:nvPr>
        </p:nvSpPr>
        <p:spPr/>
        <p:txBody>
          <a:bodyPr>
            <a:normAutofit/>
          </a:bodyPr>
          <a:lstStyle/>
          <a:p>
            <a:r>
              <a:rPr lang="en-GB" sz="4000" dirty="0"/>
              <a:t>Where we are looking?</a:t>
            </a:r>
          </a:p>
          <a:p>
            <a:r>
              <a:rPr lang="en-GB" sz="4000" dirty="0"/>
              <a:t>What will be the main focus of my presentation?</a:t>
            </a:r>
          </a:p>
        </p:txBody>
      </p:sp>
      <p:sp>
        <p:nvSpPr>
          <p:cNvPr id="4" name="Footer Placeholder 3">
            <a:extLst>
              <a:ext uri="{FF2B5EF4-FFF2-40B4-BE49-F238E27FC236}">
                <a16:creationId xmlns:a16="http://schemas.microsoft.com/office/drawing/2014/main" id="{44B6B72E-487F-474F-8309-0BF32D0ED1D9}"/>
              </a:ext>
            </a:extLst>
          </p:cNvPr>
          <p:cNvSpPr>
            <a:spLocks noGrp="1"/>
          </p:cNvSpPr>
          <p:nvPr>
            <p:ph type="ftr" sz="quarter" idx="11"/>
          </p:nvPr>
        </p:nvSpPr>
        <p:spPr/>
        <p:txBody>
          <a:bodyPr/>
          <a:lstStyle/>
          <a:p>
            <a:r>
              <a:rPr lang="en-GB"/>
              <a:t>Edward Cotter 2007614</a:t>
            </a:r>
          </a:p>
        </p:txBody>
      </p:sp>
    </p:spTree>
    <p:extLst>
      <p:ext uri="{BB962C8B-B14F-4D97-AF65-F5344CB8AC3E}">
        <p14:creationId xmlns:p14="http://schemas.microsoft.com/office/powerpoint/2010/main" val="769103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16253DD-7821-4CF9-BAA7-1B21EF49B1C8}"/>
              </a:ext>
            </a:extLst>
          </p:cNvPr>
          <p:cNvPicPr>
            <a:picLocks noChangeAspect="1"/>
          </p:cNvPicPr>
          <p:nvPr/>
        </p:nvPicPr>
        <p:blipFill>
          <a:blip r:embed="rId2">
            <a:alphaModFix/>
          </a:blip>
          <a:stretch>
            <a:fillRect/>
          </a:stretch>
        </p:blipFill>
        <p:spPr>
          <a:xfrm>
            <a:off x="0" y="0"/>
            <a:ext cx="12191999" cy="6865412"/>
          </a:xfrm>
          <a:prstGeom prst="rect">
            <a:avLst/>
          </a:prstGeom>
        </p:spPr>
      </p:pic>
      <p:graphicFrame>
        <p:nvGraphicFramePr>
          <p:cNvPr id="1028" name="Content Placeholder 2">
            <a:extLst>
              <a:ext uri="{FF2B5EF4-FFF2-40B4-BE49-F238E27FC236}">
                <a16:creationId xmlns:a16="http://schemas.microsoft.com/office/drawing/2014/main" id="{C6814880-0F5C-4637-AAF8-6004CFB643AC}"/>
              </a:ext>
            </a:extLst>
          </p:cNvPr>
          <p:cNvGraphicFramePr>
            <a:graphicFrameLocks noGrp="1"/>
          </p:cNvGraphicFramePr>
          <p:nvPr>
            <p:ph idx="1"/>
            <p:extLst>
              <p:ext uri="{D42A27DB-BD31-4B8C-83A1-F6EECF244321}">
                <p14:modId xmlns:p14="http://schemas.microsoft.com/office/powerpoint/2010/main" val="2861572890"/>
              </p:ext>
            </p:extLst>
          </p:nvPr>
        </p:nvGraphicFramePr>
        <p:xfrm>
          <a:off x="685801" y="2142067"/>
          <a:ext cx="10131425" cy="36491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Footer Placeholder 4">
            <a:extLst>
              <a:ext uri="{FF2B5EF4-FFF2-40B4-BE49-F238E27FC236}">
                <a16:creationId xmlns:a16="http://schemas.microsoft.com/office/drawing/2014/main" id="{E537BFAC-4211-4CE1-8BD7-E25A5C1E5C9C}"/>
              </a:ext>
            </a:extLst>
          </p:cNvPr>
          <p:cNvSpPr>
            <a:spLocks noGrp="1"/>
          </p:cNvSpPr>
          <p:nvPr>
            <p:ph type="ftr" sz="quarter" idx="11"/>
          </p:nvPr>
        </p:nvSpPr>
        <p:spPr/>
        <p:txBody>
          <a:bodyPr/>
          <a:lstStyle/>
          <a:p>
            <a:r>
              <a:rPr lang="en-GB"/>
              <a:t>Edward Cotter 2007614</a:t>
            </a:r>
          </a:p>
        </p:txBody>
      </p:sp>
    </p:spTree>
    <p:extLst>
      <p:ext uri="{BB962C8B-B14F-4D97-AF65-F5344CB8AC3E}">
        <p14:creationId xmlns:p14="http://schemas.microsoft.com/office/powerpoint/2010/main" val="40218126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35" name="Picture 134">
            <a:extLst>
              <a:ext uri="{FF2B5EF4-FFF2-40B4-BE49-F238E27FC236}">
                <a16:creationId xmlns:a16="http://schemas.microsoft.com/office/drawing/2014/main" id="{FA4A8332-6151-481A-9DEC-D3D2FA1A2A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F6555467-48CF-4BA3-B188-C86AC84156B4}"/>
              </a:ext>
            </a:extLst>
          </p:cNvPr>
          <p:cNvSpPr>
            <a:spLocks noGrp="1"/>
          </p:cNvSpPr>
          <p:nvPr>
            <p:ph type="title"/>
          </p:nvPr>
        </p:nvSpPr>
        <p:spPr>
          <a:xfrm>
            <a:off x="5459709" y="4050264"/>
            <a:ext cx="5700416" cy="1412858"/>
          </a:xfrm>
        </p:spPr>
        <p:txBody>
          <a:bodyPr vert="horz" lIns="91440" tIns="45720" rIns="91440" bIns="45720" rtlCol="0" anchor="b">
            <a:normAutofit/>
          </a:bodyPr>
          <a:lstStyle/>
          <a:p>
            <a:pPr algn="r"/>
            <a:r>
              <a:rPr lang="en-US" sz="4000" dirty="0" err="1"/>
              <a:t>Techniquest</a:t>
            </a:r>
            <a:r>
              <a:rPr lang="en-US" sz="4000" dirty="0"/>
              <a:t> trivia </a:t>
            </a:r>
          </a:p>
        </p:txBody>
      </p:sp>
      <p:grpSp>
        <p:nvGrpSpPr>
          <p:cNvPr id="137" name="Group 136">
            <a:extLst>
              <a:ext uri="{FF2B5EF4-FFF2-40B4-BE49-F238E27FC236}">
                <a16:creationId xmlns:a16="http://schemas.microsoft.com/office/drawing/2014/main" id="{DC1A4634-CF00-456C-BBEC-CEAAAAD06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1339066">
            <a:off x="6271701" y="-388326"/>
            <a:ext cx="4860947" cy="4224413"/>
            <a:chOff x="5281603" y="104899"/>
            <a:chExt cx="6910397" cy="6005491"/>
          </a:xfrm>
        </p:grpSpPr>
        <p:sp>
          <p:nvSpPr>
            <p:cNvPr id="138" name="Freeform 13">
              <a:extLst>
                <a:ext uri="{FF2B5EF4-FFF2-40B4-BE49-F238E27FC236}">
                  <a16:creationId xmlns:a16="http://schemas.microsoft.com/office/drawing/2014/main" id="{90EFC584-AC34-453E-8A9C-7BEB89F64A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9" name="Group 138">
              <a:extLst>
                <a:ext uri="{FF2B5EF4-FFF2-40B4-BE49-F238E27FC236}">
                  <a16:creationId xmlns:a16="http://schemas.microsoft.com/office/drawing/2014/main" id="{35E9C08F-794C-4E4D-AFF0-0A985895667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40" name="Straight Connector 139">
                <a:extLst>
                  <a:ext uri="{FF2B5EF4-FFF2-40B4-BE49-F238E27FC236}">
                    <a16:creationId xmlns:a16="http://schemas.microsoft.com/office/drawing/2014/main" id="{F1C99F1A-BB7C-49E1-98CF-DE28920915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73B542F9-2D05-417C-A7AD-7AFFB7E0B0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6FF1997A-17D4-4819-9FC2-B884E31044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321503FF-7286-464B-8630-3BA09AB8D0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E8A67DC0-D5C3-472C-AEAD-035EED2C69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5A07BA38-40D5-4536-B326-48FBBFA103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96D5E409-3A71-49C0-95CE-D1538BDE00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670021DA-07B9-4496-8207-A757FAB41D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3B27B1A5-5C41-4BC2-9105-D39F5E0C4E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D5B4BDD0-9FB4-452D-A638-BFD7F32AAC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CCF1E199-162B-4EAA-B5F7-D9163A1FF5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B0AE6598-0863-406C-ADA1-A775032624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43371116-3488-4DB2-A304-1F3C5928D1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A908A675-2DB3-443D-9FD0-66C85E1CE7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DC278961-7F1D-429D-BEBE-98973C706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71ADF9F0-31DE-49C4-924E-888A58F0AC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46107732-E440-421D-976A-BD8673768F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D60366E1-EC44-4EFF-A8C6-ECDE627CB9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D9A78416-2D8B-4B20-98C8-1029FD4603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37BE981C-5C80-4E13-9FD8-B35455F759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18F430D8-931C-4E93-9D8C-1357AD8DB0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F4C41E18-8B54-480B-83D8-8176A05391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AFC2AFA4-1C48-4D20-8B9F-8EEA48F3D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1156742D-7511-44F3-BB8C-4F52C41B96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0F5B4A8E-5A92-468F-AFA9-29EE21CAB3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0B1B3F74-161B-4BC9-9E53-04EAF47627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DD4E709A-22B5-40DA-96AF-AC16C377B5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7CE75552-806C-4FF6-A5C3-3B8DEA629D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71B20381-8B16-4D78-9E15-1D8ED59DDB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10C44C95-4178-4E32-BB3A-33475943AF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8EE41B3A-EEFE-4CB9-872E-414F7958D5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52922CEA-12B3-483F-9178-4C62B3CF27A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03F5F6A6-C06F-42AE-9FBD-4B3BCB4ACC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661ED679-2530-4361-B95B-B05F1C9415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135C9826-4C9B-4A12-BC07-700ACCD405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3C2E88E6-BE2E-4523-962A-86D55D7D17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927BAF17-D38B-4F1C-B564-BC3B5E5A84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7" name="Straight Connector 176">
                <a:extLst>
                  <a:ext uri="{FF2B5EF4-FFF2-40B4-BE49-F238E27FC236}">
                    <a16:creationId xmlns:a16="http://schemas.microsoft.com/office/drawing/2014/main" id="{6FDD6921-0E35-49D0-B71C-28BBA43752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8" name="Straight Connector 177">
                <a:extLst>
                  <a:ext uri="{FF2B5EF4-FFF2-40B4-BE49-F238E27FC236}">
                    <a16:creationId xmlns:a16="http://schemas.microsoft.com/office/drawing/2014/main" id="{9955FA46-DEA3-469F-B77D-93DC5E2663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id="{3669F542-38C0-48F1-8AAC-2969D20A500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0" name="Straight Connector 179">
                <a:extLst>
                  <a:ext uri="{FF2B5EF4-FFF2-40B4-BE49-F238E27FC236}">
                    <a16:creationId xmlns:a16="http://schemas.microsoft.com/office/drawing/2014/main" id="{B710B796-9CE4-4EB4-BF7F-11851B718E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1" name="Straight Connector 180">
                <a:extLst>
                  <a:ext uri="{FF2B5EF4-FFF2-40B4-BE49-F238E27FC236}">
                    <a16:creationId xmlns:a16="http://schemas.microsoft.com/office/drawing/2014/main" id="{8C0281A4-7AF1-4013-837D-31C95EEECF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a:extLst>
                  <a:ext uri="{FF2B5EF4-FFF2-40B4-BE49-F238E27FC236}">
                    <a16:creationId xmlns:a16="http://schemas.microsoft.com/office/drawing/2014/main" id="{9EDB2E49-0514-48F8-BC6A-83DE95F117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3" name="Straight Connector 182">
                <a:extLst>
                  <a:ext uri="{FF2B5EF4-FFF2-40B4-BE49-F238E27FC236}">
                    <a16:creationId xmlns:a16="http://schemas.microsoft.com/office/drawing/2014/main" id="{8B2B6D20-7D59-4DF1-BFD3-A4C5708CF7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a:extLst>
                  <a:ext uri="{FF2B5EF4-FFF2-40B4-BE49-F238E27FC236}">
                    <a16:creationId xmlns:a16="http://schemas.microsoft.com/office/drawing/2014/main" id="{5B00B150-B796-4C5C-AC31-98D060282F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a:extLst>
                  <a:ext uri="{FF2B5EF4-FFF2-40B4-BE49-F238E27FC236}">
                    <a16:creationId xmlns:a16="http://schemas.microsoft.com/office/drawing/2014/main" id="{A89CD9D5-F74D-4CE0-9C43-EC23B03979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6" name="Straight Connector 185">
                <a:extLst>
                  <a:ext uri="{FF2B5EF4-FFF2-40B4-BE49-F238E27FC236}">
                    <a16:creationId xmlns:a16="http://schemas.microsoft.com/office/drawing/2014/main" id="{4C1AB5F8-6407-403F-B281-8B192B383F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a:extLst>
                  <a:ext uri="{FF2B5EF4-FFF2-40B4-BE49-F238E27FC236}">
                    <a16:creationId xmlns:a16="http://schemas.microsoft.com/office/drawing/2014/main" id="{1C7BFA8A-97EA-4088-A90E-A902C03FB2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8" name="Straight Connector 187">
                <a:extLst>
                  <a:ext uri="{FF2B5EF4-FFF2-40B4-BE49-F238E27FC236}">
                    <a16:creationId xmlns:a16="http://schemas.microsoft.com/office/drawing/2014/main" id="{8D2DC1CD-8EC5-4976-ADEB-2E06164C09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9" name="Straight Connector 188">
                <a:extLst>
                  <a:ext uri="{FF2B5EF4-FFF2-40B4-BE49-F238E27FC236}">
                    <a16:creationId xmlns:a16="http://schemas.microsoft.com/office/drawing/2014/main" id="{67277F67-4C66-4421-AE77-90895E800B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0" name="Straight Connector 189">
                <a:extLst>
                  <a:ext uri="{FF2B5EF4-FFF2-40B4-BE49-F238E27FC236}">
                    <a16:creationId xmlns:a16="http://schemas.microsoft.com/office/drawing/2014/main" id="{3E05E8F7-5B28-4E47-924C-90D8456CD7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1" name="Straight Connector 190">
                <a:extLst>
                  <a:ext uri="{FF2B5EF4-FFF2-40B4-BE49-F238E27FC236}">
                    <a16:creationId xmlns:a16="http://schemas.microsoft.com/office/drawing/2014/main" id="{5A85ACD6-DBB1-401A-BBBA-003F9B77AE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2" name="Straight Connector 191">
                <a:extLst>
                  <a:ext uri="{FF2B5EF4-FFF2-40B4-BE49-F238E27FC236}">
                    <a16:creationId xmlns:a16="http://schemas.microsoft.com/office/drawing/2014/main" id="{7B2C7E58-C86A-4951-B94C-D73FA7FDA4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3" name="Straight Connector 192">
                <a:extLst>
                  <a:ext uri="{FF2B5EF4-FFF2-40B4-BE49-F238E27FC236}">
                    <a16:creationId xmlns:a16="http://schemas.microsoft.com/office/drawing/2014/main" id="{D02D4B54-E8D9-4A8E-A8AF-D0BA9FDC4A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4" name="Straight Connector 193">
                <a:extLst>
                  <a:ext uri="{FF2B5EF4-FFF2-40B4-BE49-F238E27FC236}">
                    <a16:creationId xmlns:a16="http://schemas.microsoft.com/office/drawing/2014/main" id="{D90138EB-1F72-421B-AEFA-A56128397B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5F559951-B6A6-4E50-BC91-2E2C2D55F2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D77725C9-CDB3-41D2-AFD0-4BFC5F9083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7" name="Straight Connector 196">
                <a:extLst>
                  <a:ext uri="{FF2B5EF4-FFF2-40B4-BE49-F238E27FC236}">
                    <a16:creationId xmlns:a16="http://schemas.microsoft.com/office/drawing/2014/main" id="{5C36F5EB-F912-43CE-8DBF-86CBC786C6E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635FAFC1-CD70-4F35-BEAC-92156D10F2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754F09C1-35B1-4C5D-AFCE-0FF5E43349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23EF58D0-8110-451E-82EC-9D42493F17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C014D619-9F4F-484E-B941-8476F8B1BA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2" name="Straight Connector 201">
                <a:extLst>
                  <a:ext uri="{FF2B5EF4-FFF2-40B4-BE49-F238E27FC236}">
                    <a16:creationId xmlns:a16="http://schemas.microsoft.com/office/drawing/2014/main" id="{42C3904F-B896-45BD-B89B-F91A955350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3" name="Straight Connector 202">
                <a:extLst>
                  <a:ext uri="{FF2B5EF4-FFF2-40B4-BE49-F238E27FC236}">
                    <a16:creationId xmlns:a16="http://schemas.microsoft.com/office/drawing/2014/main" id="{3C857C33-5660-41D2-85EF-8DF89C7A18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4" name="Straight Connector 203">
                <a:extLst>
                  <a:ext uri="{FF2B5EF4-FFF2-40B4-BE49-F238E27FC236}">
                    <a16:creationId xmlns:a16="http://schemas.microsoft.com/office/drawing/2014/main" id="{CD37B5DF-F507-4477-BDDA-A16D8660393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5" name="Straight Connector 204">
                <a:extLst>
                  <a:ext uri="{FF2B5EF4-FFF2-40B4-BE49-F238E27FC236}">
                    <a16:creationId xmlns:a16="http://schemas.microsoft.com/office/drawing/2014/main" id="{82059CCF-A142-4899-9CB2-96989FDB0C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9D54F23F-3CCE-4230-9450-7E0F57C832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7" name="Straight Connector 206">
                <a:extLst>
                  <a:ext uri="{FF2B5EF4-FFF2-40B4-BE49-F238E27FC236}">
                    <a16:creationId xmlns:a16="http://schemas.microsoft.com/office/drawing/2014/main" id="{7A327725-CC82-4EC4-BC62-404DF8C928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8" name="Straight Connector 207">
                <a:extLst>
                  <a:ext uri="{FF2B5EF4-FFF2-40B4-BE49-F238E27FC236}">
                    <a16:creationId xmlns:a16="http://schemas.microsoft.com/office/drawing/2014/main" id="{D43BC259-8300-4DA0-B0F4-9D4F96A76A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id="{4587A259-7B5F-4BB1-ACBB-9F8AFE340E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0" name="Straight Connector 209">
                <a:extLst>
                  <a:ext uri="{FF2B5EF4-FFF2-40B4-BE49-F238E27FC236}">
                    <a16:creationId xmlns:a16="http://schemas.microsoft.com/office/drawing/2014/main" id="{2D793FA1-D76B-4059-9FC6-4A43614CD0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1" name="Straight Connector 210">
                <a:extLst>
                  <a:ext uri="{FF2B5EF4-FFF2-40B4-BE49-F238E27FC236}">
                    <a16:creationId xmlns:a16="http://schemas.microsoft.com/office/drawing/2014/main" id="{865E1101-60DE-4A2E-83CB-F2120F3EE8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2" name="Straight Connector 211">
                <a:extLst>
                  <a:ext uri="{FF2B5EF4-FFF2-40B4-BE49-F238E27FC236}">
                    <a16:creationId xmlns:a16="http://schemas.microsoft.com/office/drawing/2014/main" id="{5FC297E9-5BAF-4DFE-98C5-D210C07A62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a:extLst>
                  <a:ext uri="{FF2B5EF4-FFF2-40B4-BE49-F238E27FC236}">
                    <a16:creationId xmlns:a16="http://schemas.microsoft.com/office/drawing/2014/main" id="{3088415C-6522-4AB4-8D73-0BEFB4E71B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a:extLst>
                  <a:ext uri="{FF2B5EF4-FFF2-40B4-BE49-F238E27FC236}">
                    <a16:creationId xmlns:a16="http://schemas.microsoft.com/office/drawing/2014/main" id="{FCD617DB-B3D3-4213-A9DD-8BA7932B15E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5" name="Straight Connector 214">
                <a:extLst>
                  <a:ext uri="{FF2B5EF4-FFF2-40B4-BE49-F238E27FC236}">
                    <a16:creationId xmlns:a16="http://schemas.microsoft.com/office/drawing/2014/main" id="{1450E7E0-1ACD-47BB-9687-C3FBFEEE80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A595F51C-2E95-4044-B3D8-A2F5964438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a:extLst>
                  <a:ext uri="{FF2B5EF4-FFF2-40B4-BE49-F238E27FC236}">
                    <a16:creationId xmlns:a16="http://schemas.microsoft.com/office/drawing/2014/main" id="{A87D73B1-3A33-491F-BA89-51B2839106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5122" name="Picture 2" descr="Techniquest Wedding Venue Cardiff | WeddingBooker.com">
            <a:extLst>
              <a:ext uri="{FF2B5EF4-FFF2-40B4-BE49-F238E27FC236}">
                <a16:creationId xmlns:a16="http://schemas.microsoft.com/office/drawing/2014/main" id="{65D79EBE-C4E4-4D97-9990-A0E860012B3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300" r="1132" b="3"/>
          <a:stretch/>
        </p:blipFill>
        <p:spPr bwMode="auto">
          <a:xfrm>
            <a:off x="6080591" y="-2008"/>
            <a:ext cx="4787317" cy="3415082"/>
          </a:xfrm>
          <a:custGeom>
            <a:avLst/>
            <a:gdLst/>
            <a:ahLst/>
            <a:cxnLst/>
            <a:rect l="l" t="t" r="r" b="b"/>
            <a:pathLst>
              <a:path w="4411344" h="3146878">
                <a:moveTo>
                  <a:pt x="211873" y="0"/>
                </a:moveTo>
                <a:lnTo>
                  <a:pt x="4199471" y="0"/>
                </a:lnTo>
                <a:lnTo>
                  <a:pt x="4205314" y="11242"/>
                </a:lnTo>
                <a:cubicBezTo>
                  <a:pt x="4337510" y="294369"/>
                  <a:pt x="4411344" y="610214"/>
                  <a:pt x="4411344" y="943304"/>
                </a:cubicBezTo>
                <a:cubicBezTo>
                  <a:pt x="4411344" y="2085328"/>
                  <a:pt x="3543413" y="3024636"/>
                  <a:pt x="2431189" y="3137588"/>
                </a:cubicBezTo>
                <a:lnTo>
                  <a:pt x="2247220" y="3146878"/>
                </a:lnTo>
                <a:lnTo>
                  <a:pt x="2164124" y="3146878"/>
                </a:lnTo>
                <a:lnTo>
                  <a:pt x="1980155" y="3137588"/>
                </a:lnTo>
                <a:cubicBezTo>
                  <a:pt x="867932" y="3024636"/>
                  <a:pt x="0" y="2085328"/>
                  <a:pt x="0" y="943304"/>
                </a:cubicBezTo>
                <a:cubicBezTo>
                  <a:pt x="0" y="610214"/>
                  <a:pt x="73835" y="294369"/>
                  <a:pt x="206030" y="11242"/>
                </a:cubicBezTo>
                <a:close/>
              </a:path>
            </a:pathLst>
          </a:custGeom>
          <a:noFill/>
          <a:extLst>
            <a:ext uri="{909E8E84-426E-40DD-AFC4-6F175D3DCCD1}">
              <a14:hiddenFill xmlns:a14="http://schemas.microsoft.com/office/drawing/2010/main">
                <a:solidFill>
                  <a:srgbClr val="FFFFFF"/>
                </a:solidFill>
              </a14:hiddenFill>
            </a:ext>
          </a:extLst>
        </p:spPr>
      </p:pic>
      <p:sp>
        <p:nvSpPr>
          <p:cNvPr id="219" name="Rectangle 218">
            <a:extLst>
              <a:ext uri="{FF2B5EF4-FFF2-40B4-BE49-F238E27FC236}">
                <a16:creationId xmlns:a16="http://schemas.microsoft.com/office/drawing/2014/main" id="{73710393-C767-43F2-8FBD-DFC6C6DE6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9033" y="4357158"/>
            <a:ext cx="723900" cy="177800"/>
          </a:xfrm>
          <a:prstGeom prst="rect">
            <a:avLst/>
          </a:prstGeom>
          <a:solidFill>
            <a:schemeClr val="accent4">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829C4492-903B-4DE2-A927-53DA47F8C749}"/>
              </a:ext>
            </a:extLst>
          </p:cNvPr>
          <p:cNvSpPr>
            <a:spLocks noGrp="1"/>
          </p:cNvSpPr>
          <p:nvPr>
            <p:ph type="ftr" sz="quarter" idx="11"/>
          </p:nvPr>
        </p:nvSpPr>
        <p:spPr>
          <a:xfrm>
            <a:off x="3962399" y="5870575"/>
            <a:ext cx="4893958" cy="377825"/>
          </a:xfrm>
        </p:spPr>
        <p:txBody>
          <a:bodyPr vert="horz" lIns="91440" tIns="45720" rIns="91440" bIns="45720" rtlCol="0" anchor="ctr">
            <a:normAutofit/>
          </a:bodyPr>
          <a:lstStyle/>
          <a:p>
            <a:pPr defTabSz="914400">
              <a:spcAft>
                <a:spcPts val="600"/>
              </a:spcAft>
            </a:pPr>
            <a:r>
              <a:rPr lang="en-US" b="0" i="0" kern="1200">
                <a:solidFill>
                  <a:schemeClr val="tx1"/>
                </a:solidFill>
                <a:effectLst/>
                <a:latin typeface="+mn-lt"/>
                <a:ea typeface="+mn-ea"/>
                <a:cs typeface="+mn-cs"/>
              </a:rPr>
              <a:t>Edward Cotter 2007614</a:t>
            </a:r>
          </a:p>
        </p:txBody>
      </p:sp>
      <p:grpSp>
        <p:nvGrpSpPr>
          <p:cNvPr id="221" name="Group 220">
            <a:extLst>
              <a:ext uri="{FF2B5EF4-FFF2-40B4-BE49-F238E27FC236}">
                <a16:creationId xmlns:a16="http://schemas.microsoft.com/office/drawing/2014/main" id="{24BFFD1D-EF0D-48A3-9398-5E7B3768779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9884888">
            <a:off x="-455822" y="254671"/>
            <a:ext cx="6564414" cy="5704814"/>
            <a:chOff x="5281603" y="104899"/>
            <a:chExt cx="6910397" cy="6005491"/>
          </a:xfrm>
        </p:grpSpPr>
        <p:sp>
          <p:nvSpPr>
            <p:cNvPr id="222" name="Freeform 97">
              <a:extLst>
                <a:ext uri="{FF2B5EF4-FFF2-40B4-BE49-F238E27FC236}">
                  <a16:creationId xmlns:a16="http://schemas.microsoft.com/office/drawing/2014/main" id="{689353F2-B99A-4264-BFDB-C10D8AD9C2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3" name="Group 222">
              <a:extLst>
                <a:ext uri="{FF2B5EF4-FFF2-40B4-BE49-F238E27FC236}">
                  <a16:creationId xmlns:a16="http://schemas.microsoft.com/office/drawing/2014/main" id="{9F98F031-719D-4CBA-9C8B-E0A16DED2CE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224" name="Straight Connector 223">
                <a:extLst>
                  <a:ext uri="{FF2B5EF4-FFF2-40B4-BE49-F238E27FC236}">
                    <a16:creationId xmlns:a16="http://schemas.microsoft.com/office/drawing/2014/main" id="{7F0BF977-B855-4AE5-99C3-F8550048EA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5" name="Straight Connector 224">
                <a:extLst>
                  <a:ext uri="{FF2B5EF4-FFF2-40B4-BE49-F238E27FC236}">
                    <a16:creationId xmlns:a16="http://schemas.microsoft.com/office/drawing/2014/main" id="{C05AF72D-9C25-41BB-AFCB-D81AB9F0D1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6" name="Straight Connector 225">
                <a:extLst>
                  <a:ext uri="{FF2B5EF4-FFF2-40B4-BE49-F238E27FC236}">
                    <a16:creationId xmlns:a16="http://schemas.microsoft.com/office/drawing/2014/main" id="{4409F544-D26B-4B8D-A0B1-2B69366CAF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7" name="Straight Connector 226">
                <a:extLst>
                  <a:ext uri="{FF2B5EF4-FFF2-40B4-BE49-F238E27FC236}">
                    <a16:creationId xmlns:a16="http://schemas.microsoft.com/office/drawing/2014/main" id="{6140E36F-2ED8-4E26-A0A6-22A45C16F00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8" name="Straight Connector 227">
                <a:extLst>
                  <a:ext uri="{FF2B5EF4-FFF2-40B4-BE49-F238E27FC236}">
                    <a16:creationId xmlns:a16="http://schemas.microsoft.com/office/drawing/2014/main" id="{B0B721E5-9AB8-40F1-B00D-6167560899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9" name="Straight Connector 228">
                <a:extLst>
                  <a:ext uri="{FF2B5EF4-FFF2-40B4-BE49-F238E27FC236}">
                    <a16:creationId xmlns:a16="http://schemas.microsoft.com/office/drawing/2014/main" id="{009CFBE9-3E08-47A9-B687-16CF8470F5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0" name="Straight Connector 229">
                <a:extLst>
                  <a:ext uri="{FF2B5EF4-FFF2-40B4-BE49-F238E27FC236}">
                    <a16:creationId xmlns:a16="http://schemas.microsoft.com/office/drawing/2014/main" id="{545ECBDB-CBEA-4FE2-9E19-DE507EB6AC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1" name="Straight Connector 230">
                <a:extLst>
                  <a:ext uri="{FF2B5EF4-FFF2-40B4-BE49-F238E27FC236}">
                    <a16:creationId xmlns:a16="http://schemas.microsoft.com/office/drawing/2014/main" id="{51074F87-299E-4574-9457-E4F77FCE15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2" name="Straight Connector 231">
                <a:extLst>
                  <a:ext uri="{FF2B5EF4-FFF2-40B4-BE49-F238E27FC236}">
                    <a16:creationId xmlns:a16="http://schemas.microsoft.com/office/drawing/2014/main" id="{CE00CA3D-9F09-45AE-A510-200EA63E7B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3" name="Straight Connector 232">
                <a:extLst>
                  <a:ext uri="{FF2B5EF4-FFF2-40B4-BE49-F238E27FC236}">
                    <a16:creationId xmlns:a16="http://schemas.microsoft.com/office/drawing/2014/main" id="{63163250-DF2D-468F-B58F-00BAA42AA1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4" name="Straight Connector 233">
                <a:extLst>
                  <a:ext uri="{FF2B5EF4-FFF2-40B4-BE49-F238E27FC236}">
                    <a16:creationId xmlns:a16="http://schemas.microsoft.com/office/drawing/2014/main" id="{681CDB55-0C2A-4128-AFAE-E4E44AF7A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5" name="Straight Connector 234">
                <a:extLst>
                  <a:ext uri="{FF2B5EF4-FFF2-40B4-BE49-F238E27FC236}">
                    <a16:creationId xmlns:a16="http://schemas.microsoft.com/office/drawing/2014/main" id="{A1A5269C-2089-465D-A3AE-65A3CE6CBBE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6" name="Straight Connector 235">
                <a:extLst>
                  <a:ext uri="{FF2B5EF4-FFF2-40B4-BE49-F238E27FC236}">
                    <a16:creationId xmlns:a16="http://schemas.microsoft.com/office/drawing/2014/main" id="{8819BCAD-CAB9-4FE6-9F21-B85071FB52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7" name="Straight Connector 236">
                <a:extLst>
                  <a:ext uri="{FF2B5EF4-FFF2-40B4-BE49-F238E27FC236}">
                    <a16:creationId xmlns:a16="http://schemas.microsoft.com/office/drawing/2014/main" id="{FB5EC56C-C8D8-4050-A2D1-B7B3FCCAA1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a:extLst>
                  <a:ext uri="{FF2B5EF4-FFF2-40B4-BE49-F238E27FC236}">
                    <a16:creationId xmlns:a16="http://schemas.microsoft.com/office/drawing/2014/main" id="{54491DEA-A55D-4C28-8AA6-9691A9A623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9" name="Straight Connector 238">
                <a:extLst>
                  <a:ext uri="{FF2B5EF4-FFF2-40B4-BE49-F238E27FC236}">
                    <a16:creationId xmlns:a16="http://schemas.microsoft.com/office/drawing/2014/main" id="{C3D2A244-B4BB-40E3-B23C-5A15E1136B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0" name="Straight Connector 239">
                <a:extLst>
                  <a:ext uri="{FF2B5EF4-FFF2-40B4-BE49-F238E27FC236}">
                    <a16:creationId xmlns:a16="http://schemas.microsoft.com/office/drawing/2014/main" id="{A00BE7D9-15CD-4F76-8597-011B589BD9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a:extLst>
                  <a:ext uri="{FF2B5EF4-FFF2-40B4-BE49-F238E27FC236}">
                    <a16:creationId xmlns:a16="http://schemas.microsoft.com/office/drawing/2014/main" id="{C2903E31-22BB-47A0-BDF6-353CA627EB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a:extLst>
                  <a:ext uri="{FF2B5EF4-FFF2-40B4-BE49-F238E27FC236}">
                    <a16:creationId xmlns:a16="http://schemas.microsoft.com/office/drawing/2014/main" id="{28FBC987-7B23-444C-9FC8-ADF3DB98AC4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3" name="Straight Connector 242">
                <a:extLst>
                  <a:ext uri="{FF2B5EF4-FFF2-40B4-BE49-F238E27FC236}">
                    <a16:creationId xmlns:a16="http://schemas.microsoft.com/office/drawing/2014/main" id="{2BD496B3-1F2A-4819-87F8-C5495A4478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a:extLst>
                  <a:ext uri="{FF2B5EF4-FFF2-40B4-BE49-F238E27FC236}">
                    <a16:creationId xmlns:a16="http://schemas.microsoft.com/office/drawing/2014/main" id="{78223F66-B81A-4BA8-898A-9296BA7715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5" name="Straight Connector 244">
                <a:extLst>
                  <a:ext uri="{FF2B5EF4-FFF2-40B4-BE49-F238E27FC236}">
                    <a16:creationId xmlns:a16="http://schemas.microsoft.com/office/drawing/2014/main" id="{A4F6E2F1-3B98-4D0D-A2CC-CD3D340222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6" name="Straight Connector 245">
                <a:extLst>
                  <a:ext uri="{FF2B5EF4-FFF2-40B4-BE49-F238E27FC236}">
                    <a16:creationId xmlns:a16="http://schemas.microsoft.com/office/drawing/2014/main" id="{0B0DE108-EDF9-4067-B14D-3F17C4178F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7" name="Straight Connector 246">
                <a:extLst>
                  <a:ext uri="{FF2B5EF4-FFF2-40B4-BE49-F238E27FC236}">
                    <a16:creationId xmlns:a16="http://schemas.microsoft.com/office/drawing/2014/main" id="{F055FFCF-CA93-4598-B922-5EA1194432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8" name="Straight Connector 247">
                <a:extLst>
                  <a:ext uri="{FF2B5EF4-FFF2-40B4-BE49-F238E27FC236}">
                    <a16:creationId xmlns:a16="http://schemas.microsoft.com/office/drawing/2014/main" id="{87523144-7D36-41B0-86AA-C3B35B135F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9" name="Straight Connector 248">
                <a:extLst>
                  <a:ext uri="{FF2B5EF4-FFF2-40B4-BE49-F238E27FC236}">
                    <a16:creationId xmlns:a16="http://schemas.microsoft.com/office/drawing/2014/main" id="{9D512F63-F2C0-48C7-82E7-2A84D3F29F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0" name="Straight Connector 249">
                <a:extLst>
                  <a:ext uri="{FF2B5EF4-FFF2-40B4-BE49-F238E27FC236}">
                    <a16:creationId xmlns:a16="http://schemas.microsoft.com/office/drawing/2014/main" id="{D99DBCA8-4345-4F25-8A39-13AFB2301B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a:extLst>
                  <a:ext uri="{FF2B5EF4-FFF2-40B4-BE49-F238E27FC236}">
                    <a16:creationId xmlns:a16="http://schemas.microsoft.com/office/drawing/2014/main" id="{FE38C341-8388-4F81-8CBC-B056FC5B357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2" name="Straight Connector 251">
                <a:extLst>
                  <a:ext uri="{FF2B5EF4-FFF2-40B4-BE49-F238E27FC236}">
                    <a16:creationId xmlns:a16="http://schemas.microsoft.com/office/drawing/2014/main" id="{3D20619E-EAE0-4725-B705-3D96E4F2BC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a:extLst>
                  <a:ext uri="{FF2B5EF4-FFF2-40B4-BE49-F238E27FC236}">
                    <a16:creationId xmlns:a16="http://schemas.microsoft.com/office/drawing/2014/main" id="{C098F849-CF8B-4E75-97B7-14CB4C0AEE3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a:extLst>
                  <a:ext uri="{FF2B5EF4-FFF2-40B4-BE49-F238E27FC236}">
                    <a16:creationId xmlns:a16="http://schemas.microsoft.com/office/drawing/2014/main" id="{CBDDB4DD-24C7-4C8F-BE07-DC216C48D2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5" name="Straight Connector 254">
                <a:extLst>
                  <a:ext uri="{FF2B5EF4-FFF2-40B4-BE49-F238E27FC236}">
                    <a16:creationId xmlns:a16="http://schemas.microsoft.com/office/drawing/2014/main" id="{96E2ABB4-F943-4C41-B285-49F7197BB0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6" name="Straight Connector 255">
                <a:extLst>
                  <a:ext uri="{FF2B5EF4-FFF2-40B4-BE49-F238E27FC236}">
                    <a16:creationId xmlns:a16="http://schemas.microsoft.com/office/drawing/2014/main" id="{203E42AE-9861-4212-A16A-678589A4A9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a:extLst>
                  <a:ext uri="{FF2B5EF4-FFF2-40B4-BE49-F238E27FC236}">
                    <a16:creationId xmlns:a16="http://schemas.microsoft.com/office/drawing/2014/main" id="{35CD4731-613E-42C2-A908-A29E0AF020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8" name="Straight Connector 257">
                <a:extLst>
                  <a:ext uri="{FF2B5EF4-FFF2-40B4-BE49-F238E27FC236}">
                    <a16:creationId xmlns:a16="http://schemas.microsoft.com/office/drawing/2014/main" id="{11001F03-2B3E-4023-8260-E9EA19376B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9" name="Straight Connector 258">
                <a:extLst>
                  <a:ext uri="{FF2B5EF4-FFF2-40B4-BE49-F238E27FC236}">
                    <a16:creationId xmlns:a16="http://schemas.microsoft.com/office/drawing/2014/main" id="{D7702AAD-5D5B-43DA-8A9F-6221A6FBB7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0" name="Straight Connector 259">
                <a:extLst>
                  <a:ext uri="{FF2B5EF4-FFF2-40B4-BE49-F238E27FC236}">
                    <a16:creationId xmlns:a16="http://schemas.microsoft.com/office/drawing/2014/main" id="{76E0DD68-D9E9-4561-8866-9A2D4C773F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1" name="Straight Connector 260">
                <a:extLst>
                  <a:ext uri="{FF2B5EF4-FFF2-40B4-BE49-F238E27FC236}">
                    <a16:creationId xmlns:a16="http://schemas.microsoft.com/office/drawing/2014/main" id="{77220253-1375-4EAE-9C85-48074FA204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2" name="Straight Connector 261">
                <a:extLst>
                  <a:ext uri="{FF2B5EF4-FFF2-40B4-BE49-F238E27FC236}">
                    <a16:creationId xmlns:a16="http://schemas.microsoft.com/office/drawing/2014/main" id="{DAEA6172-DD83-42B0-A5F8-EF4B4CC9EF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3" name="Straight Connector 262">
                <a:extLst>
                  <a:ext uri="{FF2B5EF4-FFF2-40B4-BE49-F238E27FC236}">
                    <a16:creationId xmlns:a16="http://schemas.microsoft.com/office/drawing/2014/main" id="{43A7DA82-BA46-4425-BD0B-179C4381EB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4" name="Straight Connector 263">
                <a:extLst>
                  <a:ext uri="{FF2B5EF4-FFF2-40B4-BE49-F238E27FC236}">
                    <a16:creationId xmlns:a16="http://schemas.microsoft.com/office/drawing/2014/main" id="{BB050357-22AB-495E-B0C2-817819D207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5" name="Straight Connector 264">
                <a:extLst>
                  <a:ext uri="{FF2B5EF4-FFF2-40B4-BE49-F238E27FC236}">
                    <a16:creationId xmlns:a16="http://schemas.microsoft.com/office/drawing/2014/main" id="{95872618-FD07-41C6-A602-6BA800CA8D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6" name="Straight Connector 265">
                <a:extLst>
                  <a:ext uri="{FF2B5EF4-FFF2-40B4-BE49-F238E27FC236}">
                    <a16:creationId xmlns:a16="http://schemas.microsoft.com/office/drawing/2014/main" id="{260EBF58-84D1-4B32-9EC8-DF37EB9069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7" name="Straight Connector 266">
                <a:extLst>
                  <a:ext uri="{FF2B5EF4-FFF2-40B4-BE49-F238E27FC236}">
                    <a16:creationId xmlns:a16="http://schemas.microsoft.com/office/drawing/2014/main" id="{46BFE94F-474A-453D-AE3A-E4D9D48B05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8" name="Straight Connector 267">
                <a:extLst>
                  <a:ext uri="{FF2B5EF4-FFF2-40B4-BE49-F238E27FC236}">
                    <a16:creationId xmlns:a16="http://schemas.microsoft.com/office/drawing/2014/main" id="{7B3DA309-9228-4CBE-874D-94C7DDF021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9" name="Straight Connector 268">
                <a:extLst>
                  <a:ext uri="{FF2B5EF4-FFF2-40B4-BE49-F238E27FC236}">
                    <a16:creationId xmlns:a16="http://schemas.microsoft.com/office/drawing/2014/main" id="{45109F74-E11C-47CD-8176-A40CB370C0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0" name="Straight Connector 269">
                <a:extLst>
                  <a:ext uri="{FF2B5EF4-FFF2-40B4-BE49-F238E27FC236}">
                    <a16:creationId xmlns:a16="http://schemas.microsoft.com/office/drawing/2014/main" id="{8E8D113C-6520-46F0-95D7-D91F597A6A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1" name="Straight Connector 270">
                <a:extLst>
                  <a:ext uri="{FF2B5EF4-FFF2-40B4-BE49-F238E27FC236}">
                    <a16:creationId xmlns:a16="http://schemas.microsoft.com/office/drawing/2014/main" id="{3B703F40-0099-48A5-B79D-D7FF353A6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2" name="Straight Connector 271">
                <a:extLst>
                  <a:ext uri="{FF2B5EF4-FFF2-40B4-BE49-F238E27FC236}">
                    <a16:creationId xmlns:a16="http://schemas.microsoft.com/office/drawing/2014/main" id="{46DEE307-85EF-4D2A-A1B3-A8D009DE450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3" name="Straight Connector 272">
                <a:extLst>
                  <a:ext uri="{FF2B5EF4-FFF2-40B4-BE49-F238E27FC236}">
                    <a16:creationId xmlns:a16="http://schemas.microsoft.com/office/drawing/2014/main" id="{6600D9A5-388A-4962-914B-1E57A004C8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4" name="Straight Connector 273">
                <a:extLst>
                  <a:ext uri="{FF2B5EF4-FFF2-40B4-BE49-F238E27FC236}">
                    <a16:creationId xmlns:a16="http://schemas.microsoft.com/office/drawing/2014/main" id="{D1D8C77F-83F8-4142-8766-2CDD2E28EA0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5" name="Straight Connector 274">
                <a:extLst>
                  <a:ext uri="{FF2B5EF4-FFF2-40B4-BE49-F238E27FC236}">
                    <a16:creationId xmlns:a16="http://schemas.microsoft.com/office/drawing/2014/main" id="{1214FE36-2FD1-49AD-AA59-F50D2BAB01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6" name="Straight Connector 275">
                <a:extLst>
                  <a:ext uri="{FF2B5EF4-FFF2-40B4-BE49-F238E27FC236}">
                    <a16:creationId xmlns:a16="http://schemas.microsoft.com/office/drawing/2014/main" id="{B59FD549-6C27-406B-8154-0FEEC74C27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7" name="Straight Connector 276">
                <a:extLst>
                  <a:ext uri="{FF2B5EF4-FFF2-40B4-BE49-F238E27FC236}">
                    <a16:creationId xmlns:a16="http://schemas.microsoft.com/office/drawing/2014/main" id="{ABBFD3F1-CDDE-47A0-89AD-80663926BF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8" name="Straight Connector 277">
                <a:extLst>
                  <a:ext uri="{FF2B5EF4-FFF2-40B4-BE49-F238E27FC236}">
                    <a16:creationId xmlns:a16="http://schemas.microsoft.com/office/drawing/2014/main" id="{B1AFA091-C2EE-45A9-9D47-6641B3D009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9" name="Straight Connector 278">
                <a:extLst>
                  <a:ext uri="{FF2B5EF4-FFF2-40B4-BE49-F238E27FC236}">
                    <a16:creationId xmlns:a16="http://schemas.microsoft.com/office/drawing/2014/main" id="{587CC879-926F-4955-AB23-62E0F3B6A4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0" name="Straight Connector 279">
                <a:extLst>
                  <a:ext uri="{FF2B5EF4-FFF2-40B4-BE49-F238E27FC236}">
                    <a16:creationId xmlns:a16="http://schemas.microsoft.com/office/drawing/2014/main" id="{4E6EA0EB-77AA-4D8F-A1C9-F0AFA039FC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1" name="Straight Connector 280">
                <a:extLst>
                  <a:ext uri="{FF2B5EF4-FFF2-40B4-BE49-F238E27FC236}">
                    <a16:creationId xmlns:a16="http://schemas.microsoft.com/office/drawing/2014/main" id="{EEDD9179-D665-453B-8A0D-C8AB157747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2" name="Straight Connector 281">
                <a:extLst>
                  <a:ext uri="{FF2B5EF4-FFF2-40B4-BE49-F238E27FC236}">
                    <a16:creationId xmlns:a16="http://schemas.microsoft.com/office/drawing/2014/main" id="{BBC4C827-7F4E-4E60-A479-6CCAAC82AD8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3" name="Straight Connector 282">
                <a:extLst>
                  <a:ext uri="{FF2B5EF4-FFF2-40B4-BE49-F238E27FC236}">
                    <a16:creationId xmlns:a16="http://schemas.microsoft.com/office/drawing/2014/main" id="{B8DAB12A-BCD3-43ED-A83B-A624D1665F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4" name="Straight Connector 283">
                <a:extLst>
                  <a:ext uri="{FF2B5EF4-FFF2-40B4-BE49-F238E27FC236}">
                    <a16:creationId xmlns:a16="http://schemas.microsoft.com/office/drawing/2014/main" id="{50401A41-60CB-4425-AA21-70CDEE8B22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5" name="Straight Connector 284">
                <a:extLst>
                  <a:ext uri="{FF2B5EF4-FFF2-40B4-BE49-F238E27FC236}">
                    <a16:creationId xmlns:a16="http://schemas.microsoft.com/office/drawing/2014/main" id="{27DB940E-119E-46EA-8B0D-8048C979BF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6" name="Straight Connector 285">
                <a:extLst>
                  <a:ext uri="{FF2B5EF4-FFF2-40B4-BE49-F238E27FC236}">
                    <a16:creationId xmlns:a16="http://schemas.microsoft.com/office/drawing/2014/main" id="{9F999AF0-B77A-4AA0-9E7F-42E13BE7D2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7" name="Straight Connector 286">
                <a:extLst>
                  <a:ext uri="{FF2B5EF4-FFF2-40B4-BE49-F238E27FC236}">
                    <a16:creationId xmlns:a16="http://schemas.microsoft.com/office/drawing/2014/main" id="{5C14ECD8-D20A-4BB6-BF51-7CD2AF473C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8" name="Straight Connector 287">
                <a:extLst>
                  <a:ext uri="{FF2B5EF4-FFF2-40B4-BE49-F238E27FC236}">
                    <a16:creationId xmlns:a16="http://schemas.microsoft.com/office/drawing/2014/main" id="{01E0E2E8-C70C-4BAC-AB01-192030B0E1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9" name="Straight Connector 288">
                <a:extLst>
                  <a:ext uri="{FF2B5EF4-FFF2-40B4-BE49-F238E27FC236}">
                    <a16:creationId xmlns:a16="http://schemas.microsoft.com/office/drawing/2014/main" id="{1A03B16D-75A6-46C2-94F8-7606F808B60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0" name="Straight Connector 289">
                <a:extLst>
                  <a:ext uri="{FF2B5EF4-FFF2-40B4-BE49-F238E27FC236}">
                    <a16:creationId xmlns:a16="http://schemas.microsoft.com/office/drawing/2014/main" id="{E3410BDA-E31B-490A-B7C8-351F2FE9B7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1" name="Straight Connector 290">
                <a:extLst>
                  <a:ext uri="{FF2B5EF4-FFF2-40B4-BE49-F238E27FC236}">
                    <a16:creationId xmlns:a16="http://schemas.microsoft.com/office/drawing/2014/main" id="{43741A8F-ACE2-4F43-8F65-B04C4E633D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2" name="Straight Connector 291">
                <a:extLst>
                  <a:ext uri="{FF2B5EF4-FFF2-40B4-BE49-F238E27FC236}">
                    <a16:creationId xmlns:a16="http://schemas.microsoft.com/office/drawing/2014/main" id="{0EB9D00F-067B-4545-AC39-D926522168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3" name="Straight Connector 292">
                <a:extLst>
                  <a:ext uri="{FF2B5EF4-FFF2-40B4-BE49-F238E27FC236}">
                    <a16:creationId xmlns:a16="http://schemas.microsoft.com/office/drawing/2014/main" id="{B8D5F767-383B-4436-BEEA-66F30CACC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4" name="Straight Connector 293">
                <a:extLst>
                  <a:ext uri="{FF2B5EF4-FFF2-40B4-BE49-F238E27FC236}">
                    <a16:creationId xmlns:a16="http://schemas.microsoft.com/office/drawing/2014/main" id="{99361825-C629-4530-AE2C-7FC66CDDD6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5" name="Straight Connector 294">
                <a:extLst>
                  <a:ext uri="{FF2B5EF4-FFF2-40B4-BE49-F238E27FC236}">
                    <a16:creationId xmlns:a16="http://schemas.microsoft.com/office/drawing/2014/main" id="{7EE53B6E-474F-4D28-87BC-DB5811B9F0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6" name="Straight Connector 295">
                <a:extLst>
                  <a:ext uri="{FF2B5EF4-FFF2-40B4-BE49-F238E27FC236}">
                    <a16:creationId xmlns:a16="http://schemas.microsoft.com/office/drawing/2014/main" id="{6763B8F6-C347-40A9-B37B-4EECA39705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7" name="Straight Connector 296">
                <a:extLst>
                  <a:ext uri="{FF2B5EF4-FFF2-40B4-BE49-F238E27FC236}">
                    <a16:creationId xmlns:a16="http://schemas.microsoft.com/office/drawing/2014/main" id="{BC178CC7-64D9-4B97-B662-2114AEB8F24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8" name="Straight Connector 297">
                <a:extLst>
                  <a:ext uri="{FF2B5EF4-FFF2-40B4-BE49-F238E27FC236}">
                    <a16:creationId xmlns:a16="http://schemas.microsoft.com/office/drawing/2014/main" id="{3F746BDD-0A58-475C-88FC-C6DA717AE9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a:extLst>
                  <a:ext uri="{FF2B5EF4-FFF2-40B4-BE49-F238E27FC236}">
                    <a16:creationId xmlns:a16="http://schemas.microsoft.com/office/drawing/2014/main" id="{D7FA4519-C611-4777-AED5-EDDBCFDC13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0" name="Straight Connector 299">
                <a:extLst>
                  <a:ext uri="{FF2B5EF4-FFF2-40B4-BE49-F238E27FC236}">
                    <a16:creationId xmlns:a16="http://schemas.microsoft.com/office/drawing/2014/main" id="{6E45A983-6315-4DD7-9BB6-1F68AF308D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1" name="Straight Connector 300">
                <a:extLst>
                  <a:ext uri="{FF2B5EF4-FFF2-40B4-BE49-F238E27FC236}">
                    <a16:creationId xmlns:a16="http://schemas.microsoft.com/office/drawing/2014/main" id="{5FCA867F-6B2A-4332-98E3-F69F237772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6" name="Picture 5" descr="A bride and groom kissing&#10;&#10;Description automatically generated with medium confidence">
            <a:extLst>
              <a:ext uri="{FF2B5EF4-FFF2-40B4-BE49-F238E27FC236}">
                <a16:creationId xmlns:a16="http://schemas.microsoft.com/office/drawing/2014/main" id="{A056260A-2F09-42C6-A2B3-D8A01897A82F}"/>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5896" r="-2" b="19283"/>
          <a:stretch/>
        </p:blipFill>
        <p:spPr>
          <a:xfrm>
            <a:off x="-2334" y="10"/>
            <a:ext cx="5441859" cy="5654930"/>
          </a:xfrm>
          <a:custGeom>
            <a:avLst/>
            <a:gdLst/>
            <a:ahLst/>
            <a:cxnLst/>
            <a:rect l="l" t="t" r="r" b="b"/>
            <a:pathLst>
              <a:path w="5067519" h="5265942">
                <a:moveTo>
                  <a:pt x="0" y="0"/>
                </a:moveTo>
                <a:lnTo>
                  <a:pt x="4097786" y="0"/>
                </a:lnTo>
                <a:lnTo>
                  <a:pt x="4176264" y="71326"/>
                </a:lnTo>
                <a:cubicBezTo>
                  <a:pt x="4726927" y="621989"/>
                  <a:pt x="5067519" y="1382723"/>
                  <a:pt x="5067519" y="2223006"/>
                </a:cubicBezTo>
                <a:cubicBezTo>
                  <a:pt x="5067519" y="3903573"/>
                  <a:pt x="3705150" y="5265942"/>
                  <a:pt x="2024583" y="5265942"/>
                </a:cubicBezTo>
                <a:cubicBezTo>
                  <a:pt x="1315594" y="5265942"/>
                  <a:pt x="663237" y="5023470"/>
                  <a:pt x="145914" y="4616926"/>
                </a:cubicBezTo>
                <a:lnTo>
                  <a:pt x="0" y="4489006"/>
                </a:lnTo>
                <a:close/>
              </a:path>
            </a:pathLst>
          </a:custGeom>
        </p:spPr>
      </p:pic>
      <p:sp>
        <p:nvSpPr>
          <p:cNvPr id="7" name="TextBox 6">
            <a:extLst>
              <a:ext uri="{FF2B5EF4-FFF2-40B4-BE49-F238E27FC236}">
                <a16:creationId xmlns:a16="http://schemas.microsoft.com/office/drawing/2014/main" id="{77202769-1E12-47C7-9483-136CDA314263}"/>
              </a:ext>
            </a:extLst>
          </p:cNvPr>
          <p:cNvSpPr txBox="1"/>
          <p:nvPr/>
        </p:nvSpPr>
        <p:spPr>
          <a:xfrm>
            <a:off x="9865722" y="6657945"/>
            <a:ext cx="23262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www.dailyclipart.net/clipart/category/wedding-clip-ar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40587672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9F3A0-03F1-4830-8D99-DB1FC72BAF9F}"/>
              </a:ext>
            </a:extLst>
          </p:cNvPr>
          <p:cNvSpPr>
            <a:spLocks noGrp="1"/>
          </p:cNvSpPr>
          <p:nvPr>
            <p:ph type="title"/>
          </p:nvPr>
        </p:nvSpPr>
        <p:spPr/>
        <p:txBody>
          <a:bodyPr/>
          <a:lstStyle/>
          <a:p>
            <a:r>
              <a:rPr lang="en-GB" dirty="0"/>
              <a:t>The focus of presentation</a:t>
            </a:r>
          </a:p>
        </p:txBody>
      </p:sp>
      <p:pic>
        <p:nvPicPr>
          <p:cNvPr id="5" name="Content Placeholder 4" descr="A picture containing text, person, bedroom, family&#10;&#10;Description automatically generated">
            <a:extLst>
              <a:ext uri="{FF2B5EF4-FFF2-40B4-BE49-F238E27FC236}">
                <a16:creationId xmlns:a16="http://schemas.microsoft.com/office/drawing/2014/main" id="{A891A327-E350-4621-A2CB-CF9AC952A108}"/>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101851" y="2065867"/>
            <a:ext cx="7299324" cy="3649662"/>
          </a:xfrm>
        </p:spPr>
      </p:pic>
      <p:sp>
        <p:nvSpPr>
          <p:cNvPr id="6" name="TextBox 5">
            <a:extLst>
              <a:ext uri="{FF2B5EF4-FFF2-40B4-BE49-F238E27FC236}">
                <a16:creationId xmlns:a16="http://schemas.microsoft.com/office/drawing/2014/main" id="{C97C2D7B-4B5C-43B9-BB82-1F51A8CD07F4}"/>
              </a:ext>
            </a:extLst>
          </p:cNvPr>
          <p:cNvSpPr txBox="1"/>
          <p:nvPr/>
        </p:nvSpPr>
        <p:spPr>
          <a:xfrm>
            <a:off x="1999021" y="5768408"/>
            <a:ext cx="7299324" cy="230832"/>
          </a:xfrm>
          <a:prstGeom prst="rect">
            <a:avLst/>
          </a:prstGeom>
          <a:noFill/>
        </p:spPr>
        <p:txBody>
          <a:bodyPr wrap="square" rtlCol="0">
            <a:spAutoFit/>
          </a:bodyPr>
          <a:lstStyle/>
          <a:p>
            <a:r>
              <a:rPr lang="en-GB" sz="900">
                <a:hlinkClick r:id="rId3" tooltip="http://blogs.lse.ac.uk/usappblog/2014/06/12/improving-non-cognitive-abilities-such-as-classroom-adjustment-in-elementary-school-students-can-help-to-improve-college-outcomes/"/>
              </a:rPr>
              <a:t>This Photo</a:t>
            </a:r>
            <a:r>
              <a:rPr lang="en-GB" sz="900"/>
              <a:t> by Unknown Author is licensed under </a:t>
            </a:r>
            <a:r>
              <a:rPr lang="en-GB" sz="900">
                <a:hlinkClick r:id="rId4" tooltip="https://creativecommons.org/licenses/by-nc/3.0/"/>
              </a:rPr>
              <a:t>CC BY-NC</a:t>
            </a:r>
            <a:endParaRPr lang="en-GB" sz="900"/>
          </a:p>
        </p:txBody>
      </p:sp>
      <p:sp>
        <p:nvSpPr>
          <p:cNvPr id="8" name="Footer Placeholder 7">
            <a:extLst>
              <a:ext uri="{FF2B5EF4-FFF2-40B4-BE49-F238E27FC236}">
                <a16:creationId xmlns:a16="http://schemas.microsoft.com/office/drawing/2014/main" id="{4D580A2D-5E5C-4768-B459-DD1E870BBCED}"/>
              </a:ext>
            </a:extLst>
          </p:cNvPr>
          <p:cNvSpPr>
            <a:spLocks noGrp="1"/>
          </p:cNvSpPr>
          <p:nvPr>
            <p:ph type="ftr" sz="quarter" idx="11"/>
          </p:nvPr>
        </p:nvSpPr>
        <p:spPr/>
        <p:txBody>
          <a:bodyPr/>
          <a:lstStyle/>
          <a:p>
            <a:r>
              <a:rPr lang="en-GB"/>
              <a:t>Edward Cotter 2007614</a:t>
            </a:r>
          </a:p>
        </p:txBody>
      </p:sp>
    </p:spTree>
    <p:extLst>
      <p:ext uri="{BB962C8B-B14F-4D97-AF65-F5344CB8AC3E}">
        <p14:creationId xmlns:p14="http://schemas.microsoft.com/office/powerpoint/2010/main" val="39564766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5E550-8D83-412D-B494-5347E5E0C072}"/>
              </a:ext>
            </a:extLst>
          </p:cNvPr>
          <p:cNvSpPr>
            <a:spLocks noGrp="1"/>
          </p:cNvSpPr>
          <p:nvPr>
            <p:ph type="title"/>
          </p:nvPr>
        </p:nvSpPr>
        <p:spPr/>
        <p:txBody>
          <a:bodyPr>
            <a:normAutofit fontScale="90000"/>
          </a:bodyPr>
          <a:lstStyle/>
          <a:p>
            <a:pPr algn="ctr"/>
            <a:r>
              <a:rPr lang="en-GB" dirty="0"/>
              <a:t>Why children with additional learning needs?</a:t>
            </a:r>
            <a:br>
              <a:rPr lang="en-GB" dirty="0"/>
            </a:br>
            <a:r>
              <a:rPr lang="en-GB" dirty="0"/>
              <a:t>&amp;</a:t>
            </a:r>
            <a:br>
              <a:rPr lang="en-GB" dirty="0"/>
            </a:br>
            <a:r>
              <a:rPr lang="en-GB" dirty="0"/>
              <a:t>Why </a:t>
            </a:r>
            <a:r>
              <a:rPr lang="en-GB" dirty="0" err="1"/>
              <a:t>techniquest</a:t>
            </a:r>
            <a:r>
              <a:rPr lang="en-GB" dirty="0"/>
              <a:t>?</a:t>
            </a:r>
          </a:p>
        </p:txBody>
      </p:sp>
      <p:pic>
        <p:nvPicPr>
          <p:cNvPr id="2050" name="Picture 2" descr="Our values and the expected behaviours: empowering, innovative, inclusive, collaborative, inspirational and excellent">
            <a:extLst>
              <a:ext uri="{FF2B5EF4-FFF2-40B4-BE49-F238E27FC236}">
                <a16:creationId xmlns:a16="http://schemas.microsoft.com/office/drawing/2014/main" id="{02D98A40-CDE0-4978-8C28-29AE9AA12E6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728090" y="2166864"/>
            <a:ext cx="5273410" cy="428464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group of children smiling&#10;&#10;Description automatically generated with low confidence">
            <a:extLst>
              <a:ext uri="{FF2B5EF4-FFF2-40B4-BE49-F238E27FC236}">
                <a16:creationId xmlns:a16="http://schemas.microsoft.com/office/drawing/2014/main" id="{E433CB02-79D7-40B6-A41F-8B3CF00DF8D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5801" y="2283542"/>
            <a:ext cx="5870464" cy="3835400"/>
          </a:xfrm>
          <a:prstGeom prst="rect">
            <a:avLst/>
          </a:prstGeom>
        </p:spPr>
      </p:pic>
      <p:sp>
        <p:nvSpPr>
          <p:cNvPr id="6" name="TextBox 5">
            <a:extLst>
              <a:ext uri="{FF2B5EF4-FFF2-40B4-BE49-F238E27FC236}">
                <a16:creationId xmlns:a16="http://schemas.microsoft.com/office/drawing/2014/main" id="{BCEA2AEB-1F24-4E5F-8721-FC9316C21EA8}"/>
              </a:ext>
            </a:extLst>
          </p:cNvPr>
          <p:cNvSpPr txBox="1"/>
          <p:nvPr/>
        </p:nvSpPr>
        <p:spPr>
          <a:xfrm>
            <a:off x="685801" y="6220678"/>
            <a:ext cx="5248428" cy="230832"/>
          </a:xfrm>
          <a:prstGeom prst="rect">
            <a:avLst/>
          </a:prstGeom>
          <a:noFill/>
        </p:spPr>
        <p:txBody>
          <a:bodyPr wrap="square" rtlCol="0">
            <a:spAutoFit/>
          </a:bodyPr>
          <a:lstStyle/>
          <a:p>
            <a:r>
              <a:rPr lang="en-GB" sz="900">
                <a:hlinkClick r:id="rId4" tooltip="http://pngimg.com/download/18036"/>
              </a:rPr>
              <a:t>This Photo</a:t>
            </a:r>
            <a:r>
              <a:rPr lang="en-GB" sz="900"/>
              <a:t> by Unknown Author is licensed under </a:t>
            </a:r>
            <a:r>
              <a:rPr lang="en-GB" sz="900">
                <a:hlinkClick r:id="rId5" tooltip="https://creativecommons.org/licenses/by-nc/3.0/"/>
              </a:rPr>
              <a:t>CC BY-NC</a:t>
            </a:r>
            <a:endParaRPr lang="en-GB" sz="900"/>
          </a:p>
        </p:txBody>
      </p:sp>
      <p:sp>
        <p:nvSpPr>
          <p:cNvPr id="7" name="Footer Placeholder 6">
            <a:extLst>
              <a:ext uri="{FF2B5EF4-FFF2-40B4-BE49-F238E27FC236}">
                <a16:creationId xmlns:a16="http://schemas.microsoft.com/office/drawing/2014/main" id="{153E7FFC-2EB4-450F-B001-5996B1360DE2}"/>
              </a:ext>
            </a:extLst>
          </p:cNvPr>
          <p:cNvSpPr>
            <a:spLocks noGrp="1"/>
          </p:cNvSpPr>
          <p:nvPr>
            <p:ph type="ftr" sz="quarter" idx="11"/>
          </p:nvPr>
        </p:nvSpPr>
        <p:spPr/>
        <p:txBody>
          <a:bodyPr/>
          <a:lstStyle/>
          <a:p>
            <a:r>
              <a:rPr lang="en-GB"/>
              <a:t>Edward Cotter 2007614</a:t>
            </a:r>
          </a:p>
        </p:txBody>
      </p:sp>
    </p:spTree>
    <p:extLst>
      <p:ext uri="{BB962C8B-B14F-4D97-AF65-F5344CB8AC3E}">
        <p14:creationId xmlns:p14="http://schemas.microsoft.com/office/powerpoint/2010/main" val="33638134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5" name="Picture 4">
            <a:extLst>
              <a:ext uri="{FF2B5EF4-FFF2-40B4-BE49-F238E27FC236}">
                <a16:creationId xmlns:a16="http://schemas.microsoft.com/office/drawing/2014/main" id="{C53A0485-028C-4F3F-9D60-5A3E0C838049}"/>
              </a:ext>
            </a:extLst>
          </p:cNvPr>
          <p:cNvPicPr>
            <a:picLocks noChangeAspect="1"/>
          </p:cNvPicPr>
          <p:nvPr/>
        </p:nvPicPr>
        <p:blipFill rotWithShape="1">
          <a:blip r:embed="rId4"/>
          <a:srcRect l="12795" r="4605"/>
          <a:stretch/>
        </p:blipFill>
        <p:spPr>
          <a:xfrm>
            <a:off x="20" y="975"/>
            <a:ext cx="7552924" cy="6858000"/>
          </a:xfrm>
          <a:prstGeom prst="rect">
            <a:avLst/>
          </a:prstGeom>
        </p:spPr>
      </p:pic>
      <p:pic>
        <p:nvPicPr>
          <p:cNvPr id="11" name="Picture 10">
            <a:extLst>
              <a:ext uri="{FF2B5EF4-FFF2-40B4-BE49-F238E27FC236}">
                <a16:creationId xmlns:a16="http://schemas.microsoft.com/office/drawing/2014/main" id="{98BF0107-3463-486E-B9EE-5A5727B4F7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E2E32D3F-D175-4AFA-9472-B234F12C3EEF}"/>
              </a:ext>
            </a:extLst>
          </p:cNvPr>
          <p:cNvSpPr>
            <a:spLocks noGrp="1"/>
          </p:cNvSpPr>
          <p:nvPr>
            <p:ph type="title"/>
          </p:nvPr>
        </p:nvSpPr>
        <p:spPr>
          <a:xfrm>
            <a:off x="8288592" y="703006"/>
            <a:ext cx="3607181" cy="1185331"/>
          </a:xfrm>
        </p:spPr>
        <p:txBody>
          <a:bodyPr vert="horz" lIns="91440" tIns="45720" rIns="91440" bIns="45720" rtlCol="0" anchor="b">
            <a:normAutofit/>
          </a:bodyPr>
          <a:lstStyle/>
          <a:p>
            <a:r>
              <a:rPr lang="en-US" sz="4800" dirty="0"/>
              <a:t>Inclusion </a:t>
            </a:r>
          </a:p>
        </p:txBody>
      </p:sp>
      <p:sp>
        <p:nvSpPr>
          <p:cNvPr id="3" name="Content Placeholder 2">
            <a:extLst>
              <a:ext uri="{FF2B5EF4-FFF2-40B4-BE49-F238E27FC236}">
                <a16:creationId xmlns:a16="http://schemas.microsoft.com/office/drawing/2014/main" id="{72533E57-4502-4160-8235-124D6C86E53F}"/>
              </a:ext>
            </a:extLst>
          </p:cNvPr>
          <p:cNvSpPr>
            <a:spLocks noGrp="1"/>
          </p:cNvSpPr>
          <p:nvPr>
            <p:ph idx="1"/>
          </p:nvPr>
        </p:nvSpPr>
        <p:spPr>
          <a:xfrm>
            <a:off x="7905135" y="4385732"/>
            <a:ext cx="3254990" cy="1405467"/>
          </a:xfrm>
        </p:spPr>
        <p:txBody>
          <a:bodyPr vert="horz" lIns="91440" tIns="45720" rIns="91440" bIns="45720" rtlCol="0" anchor="t">
            <a:normAutofit/>
          </a:bodyPr>
          <a:lstStyle/>
          <a:p>
            <a:pPr marL="0" indent="0" algn="r">
              <a:buNone/>
            </a:pPr>
            <a:r>
              <a:rPr lang="en-US" cap="all" dirty="0"/>
              <a:t> </a:t>
            </a:r>
          </a:p>
        </p:txBody>
      </p:sp>
      <p:sp>
        <p:nvSpPr>
          <p:cNvPr id="4" name="Footer Placeholder 3">
            <a:extLst>
              <a:ext uri="{FF2B5EF4-FFF2-40B4-BE49-F238E27FC236}">
                <a16:creationId xmlns:a16="http://schemas.microsoft.com/office/drawing/2014/main" id="{8628EBEC-F148-4615-B69C-87A56CFD4315}"/>
              </a:ext>
            </a:extLst>
          </p:cNvPr>
          <p:cNvSpPr>
            <a:spLocks noGrp="1"/>
          </p:cNvSpPr>
          <p:nvPr>
            <p:ph type="ftr" sz="quarter" idx="11"/>
          </p:nvPr>
        </p:nvSpPr>
        <p:spPr/>
        <p:txBody>
          <a:bodyPr/>
          <a:lstStyle/>
          <a:p>
            <a:r>
              <a:rPr lang="en-GB"/>
              <a:t>Edward Cotter 2007614</a:t>
            </a:r>
          </a:p>
        </p:txBody>
      </p:sp>
    </p:spTree>
    <p:extLst>
      <p:ext uri="{BB962C8B-B14F-4D97-AF65-F5344CB8AC3E}">
        <p14:creationId xmlns:p14="http://schemas.microsoft.com/office/powerpoint/2010/main" val="34427815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8A856-585F-4DEA-ADDB-B6B9439CFE37}"/>
              </a:ext>
            </a:extLst>
          </p:cNvPr>
          <p:cNvSpPr>
            <a:spLocks noGrp="1"/>
          </p:cNvSpPr>
          <p:nvPr>
            <p:ph type="title"/>
          </p:nvPr>
        </p:nvSpPr>
        <p:spPr>
          <a:xfrm>
            <a:off x="825909" y="808055"/>
            <a:ext cx="3979205" cy="1453363"/>
          </a:xfrm>
        </p:spPr>
        <p:txBody>
          <a:bodyPr>
            <a:normAutofit/>
          </a:bodyPr>
          <a:lstStyle/>
          <a:p>
            <a:pPr>
              <a:lnSpc>
                <a:spcPct val="90000"/>
              </a:lnSpc>
            </a:pPr>
            <a:r>
              <a:rPr lang="en-GB" sz="2500"/>
              <a:t>Accounting for everyone in the class when planning lessons.</a:t>
            </a:r>
          </a:p>
        </p:txBody>
      </p:sp>
      <p:sp>
        <p:nvSpPr>
          <p:cNvPr id="12" name="Content Placeholder 9">
            <a:extLst>
              <a:ext uri="{FF2B5EF4-FFF2-40B4-BE49-F238E27FC236}">
                <a16:creationId xmlns:a16="http://schemas.microsoft.com/office/drawing/2014/main" id="{4B1AFC03-677D-46DF-8B90-C3BCC30AEB2F}"/>
              </a:ext>
            </a:extLst>
          </p:cNvPr>
          <p:cNvSpPr>
            <a:spLocks noGrp="1"/>
          </p:cNvSpPr>
          <p:nvPr>
            <p:ph idx="1"/>
          </p:nvPr>
        </p:nvSpPr>
        <p:spPr>
          <a:xfrm>
            <a:off x="802178" y="2261420"/>
            <a:ext cx="4002936" cy="3637935"/>
          </a:xfrm>
        </p:spPr>
        <p:txBody>
          <a:bodyPr>
            <a:normAutofit/>
          </a:bodyPr>
          <a:lstStyle/>
          <a:p>
            <a:r>
              <a:rPr lang="en-US" dirty="0" err="1"/>
              <a:t>Techniquest</a:t>
            </a:r>
            <a:r>
              <a:rPr lang="en-US" dirty="0"/>
              <a:t> has vast potential for teaching whilst having fun but its important when you are tailoring the lessons that everyone is accounted for.</a:t>
            </a:r>
          </a:p>
        </p:txBody>
      </p:sp>
      <p:pic>
        <p:nvPicPr>
          <p:cNvPr id="5" name="Content Placeholder 4" descr="Text, whiteboard&#10;&#10;Description automatically generated">
            <a:extLst>
              <a:ext uri="{FF2B5EF4-FFF2-40B4-BE49-F238E27FC236}">
                <a16:creationId xmlns:a16="http://schemas.microsoft.com/office/drawing/2014/main" id="{92FC12A3-5992-437C-8963-AACAC1F501F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786077" y="796413"/>
            <a:ext cx="5102943" cy="5102943"/>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6" name="TextBox 5">
            <a:extLst>
              <a:ext uri="{FF2B5EF4-FFF2-40B4-BE49-F238E27FC236}">
                <a16:creationId xmlns:a16="http://schemas.microsoft.com/office/drawing/2014/main" id="{A2EEE22D-C75A-4EB1-889C-D11A3A727BDE}"/>
              </a:ext>
            </a:extLst>
          </p:cNvPr>
          <p:cNvSpPr txBox="1"/>
          <p:nvPr/>
        </p:nvSpPr>
        <p:spPr>
          <a:xfrm>
            <a:off x="8702204" y="5699301"/>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els.erasmuspl.eu/essential-life-skills-lesson-plans-ital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7" name="Footer Placeholder 6">
            <a:extLst>
              <a:ext uri="{FF2B5EF4-FFF2-40B4-BE49-F238E27FC236}">
                <a16:creationId xmlns:a16="http://schemas.microsoft.com/office/drawing/2014/main" id="{BBAE8E80-403E-4FCE-9CCE-3360C4163D96}"/>
              </a:ext>
            </a:extLst>
          </p:cNvPr>
          <p:cNvSpPr>
            <a:spLocks noGrp="1"/>
          </p:cNvSpPr>
          <p:nvPr>
            <p:ph type="ftr" sz="quarter" idx="11"/>
          </p:nvPr>
        </p:nvSpPr>
        <p:spPr/>
        <p:txBody>
          <a:bodyPr/>
          <a:lstStyle/>
          <a:p>
            <a:r>
              <a:rPr lang="en-GB"/>
              <a:t>Edward Cotter 2007614</a:t>
            </a:r>
          </a:p>
        </p:txBody>
      </p:sp>
    </p:spTree>
    <p:extLst>
      <p:ext uri="{BB962C8B-B14F-4D97-AF65-F5344CB8AC3E}">
        <p14:creationId xmlns:p14="http://schemas.microsoft.com/office/powerpoint/2010/main" val="35683753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5" name="Picture 4">
            <a:extLst>
              <a:ext uri="{FF2B5EF4-FFF2-40B4-BE49-F238E27FC236}">
                <a16:creationId xmlns:a16="http://schemas.microsoft.com/office/drawing/2014/main" id="{5F9E223A-1E5B-4CEE-91A6-E11DD002B90C}"/>
              </a:ext>
            </a:extLst>
          </p:cNvPr>
          <p:cNvPicPr>
            <a:picLocks noChangeAspect="1"/>
          </p:cNvPicPr>
          <p:nvPr/>
        </p:nvPicPr>
        <p:blipFill rotWithShape="1">
          <a:blip r:embed="rId4"/>
          <a:srcRect t="23391" r="9091"/>
          <a:stretch/>
        </p:blipFill>
        <p:spPr>
          <a:xfrm>
            <a:off x="16954" y="-16934"/>
            <a:ext cx="12191980" cy="6857990"/>
          </a:xfrm>
          <a:prstGeom prst="rect">
            <a:avLst/>
          </a:prstGeom>
        </p:spPr>
      </p:pic>
      <p:pic>
        <p:nvPicPr>
          <p:cNvPr id="12" name="Picture 11">
            <a:extLst>
              <a:ext uri="{FF2B5EF4-FFF2-40B4-BE49-F238E27FC236}">
                <a16:creationId xmlns:a16="http://schemas.microsoft.com/office/drawing/2014/main" id="{8EC1A43B-D167-4E96-B7AD-61D3D9225C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14" name="Picture 13">
            <a:extLst>
              <a:ext uri="{FF2B5EF4-FFF2-40B4-BE49-F238E27FC236}">
                <a16:creationId xmlns:a16="http://schemas.microsoft.com/office/drawing/2014/main" id="{86623E07-B4B3-43D5-AB6E-5FD9A1C11D3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41427"/>
          <a:stretch/>
        </p:blipFill>
        <p:spPr>
          <a:xfrm>
            <a:off x="5147732" y="93132"/>
            <a:ext cx="7044267" cy="6764867"/>
          </a:xfrm>
          <a:prstGeom prst="rect">
            <a:avLst/>
          </a:prstGeom>
        </p:spPr>
      </p:pic>
      <p:sp>
        <p:nvSpPr>
          <p:cNvPr id="16" name="Freeform 5">
            <a:extLst>
              <a:ext uri="{FF2B5EF4-FFF2-40B4-BE49-F238E27FC236}">
                <a16:creationId xmlns:a16="http://schemas.microsoft.com/office/drawing/2014/main" id="{C727912B-C157-4CDB-8486-00E702D36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tx2">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solidFill>
                <a:schemeClr val="bg2">
                  <a:lumMod val="75000"/>
                </a:schemeClr>
              </a:solidFill>
            </a:endParaRPr>
          </a:p>
        </p:txBody>
      </p:sp>
      <p:sp>
        <p:nvSpPr>
          <p:cNvPr id="2" name="Title 1">
            <a:extLst>
              <a:ext uri="{FF2B5EF4-FFF2-40B4-BE49-F238E27FC236}">
                <a16:creationId xmlns:a16="http://schemas.microsoft.com/office/drawing/2014/main" id="{5EFC8E10-C7AB-40B4-BEB8-4E0FFDF937BF}"/>
              </a:ext>
            </a:extLst>
          </p:cNvPr>
          <p:cNvSpPr>
            <a:spLocks noGrp="1"/>
          </p:cNvSpPr>
          <p:nvPr>
            <p:ph type="title"/>
          </p:nvPr>
        </p:nvSpPr>
        <p:spPr>
          <a:xfrm>
            <a:off x="6646333" y="2032000"/>
            <a:ext cx="4513792" cy="2819398"/>
          </a:xfrm>
        </p:spPr>
        <p:txBody>
          <a:bodyPr vert="horz" lIns="91440" tIns="45720" rIns="91440" bIns="45720" rtlCol="0" anchor="b">
            <a:normAutofit/>
          </a:bodyPr>
          <a:lstStyle/>
          <a:p>
            <a:pPr algn="r"/>
            <a:r>
              <a:rPr lang="en-US" sz="4800" dirty="0">
                <a:solidFill>
                  <a:schemeClr val="bg2">
                    <a:lumMod val="75000"/>
                  </a:schemeClr>
                </a:solidFill>
              </a:rPr>
              <a:t>Planning a lesson at </a:t>
            </a:r>
            <a:r>
              <a:rPr lang="en-US" sz="4800" dirty="0" err="1">
                <a:solidFill>
                  <a:schemeClr val="bg2">
                    <a:lumMod val="75000"/>
                  </a:schemeClr>
                </a:solidFill>
              </a:rPr>
              <a:t>techniquest</a:t>
            </a:r>
            <a:endParaRPr lang="en-US" sz="4800" dirty="0">
              <a:solidFill>
                <a:schemeClr val="bg2">
                  <a:lumMod val="75000"/>
                </a:schemeClr>
              </a:solidFill>
            </a:endParaRPr>
          </a:p>
        </p:txBody>
      </p:sp>
      <p:sp>
        <p:nvSpPr>
          <p:cNvPr id="3" name="Content Placeholder 2">
            <a:extLst>
              <a:ext uri="{FF2B5EF4-FFF2-40B4-BE49-F238E27FC236}">
                <a16:creationId xmlns:a16="http://schemas.microsoft.com/office/drawing/2014/main" id="{396D1C77-0738-414C-BD05-371DF9DECDDA}"/>
              </a:ext>
            </a:extLst>
          </p:cNvPr>
          <p:cNvSpPr>
            <a:spLocks noGrp="1"/>
          </p:cNvSpPr>
          <p:nvPr>
            <p:ph idx="1"/>
          </p:nvPr>
        </p:nvSpPr>
        <p:spPr>
          <a:xfrm>
            <a:off x="6646333" y="4851399"/>
            <a:ext cx="4513792" cy="914401"/>
          </a:xfrm>
        </p:spPr>
        <p:txBody>
          <a:bodyPr vert="horz" lIns="91440" tIns="45720" rIns="91440" bIns="45720" rtlCol="0" anchor="t">
            <a:normAutofit/>
          </a:bodyPr>
          <a:lstStyle/>
          <a:p>
            <a:pPr marL="0" indent="0" algn="r">
              <a:buNone/>
            </a:pPr>
            <a:r>
              <a:rPr lang="en-US" cap="all" dirty="0">
                <a:solidFill>
                  <a:schemeClr val="bg2">
                    <a:lumMod val="75000"/>
                  </a:schemeClr>
                </a:solidFill>
              </a:rPr>
              <a:t> </a:t>
            </a:r>
          </a:p>
        </p:txBody>
      </p:sp>
      <p:sp>
        <p:nvSpPr>
          <p:cNvPr id="4" name="Footer Placeholder 3">
            <a:extLst>
              <a:ext uri="{FF2B5EF4-FFF2-40B4-BE49-F238E27FC236}">
                <a16:creationId xmlns:a16="http://schemas.microsoft.com/office/drawing/2014/main" id="{400F8012-4A50-4C38-8426-410DBFBD3811}"/>
              </a:ext>
            </a:extLst>
          </p:cNvPr>
          <p:cNvSpPr>
            <a:spLocks noGrp="1"/>
          </p:cNvSpPr>
          <p:nvPr>
            <p:ph type="ftr" sz="quarter" idx="11"/>
          </p:nvPr>
        </p:nvSpPr>
        <p:spPr/>
        <p:txBody>
          <a:bodyPr/>
          <a:lstStyle/>
          <a:p>
            <a:r>
              <a:rPr lang="en-GB"/>
              <a:t>Edward Cotter 2007614</a:t>
            </a:r>
          </a:p>
        </p:txBody>
      </p:sp>
    </p:spTree>
    <p:extLst>
      <p:ext uri="{BB962C8B-B14F-4D97-AF65-F5344CB8AC3E}">
        <p14:creationId xmlns:p14="http://schemas.microsoft.com/office/powerpoint/2010/main" val="12596865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E8918-39E1-4ADD-B806-13DFD108BD61}"/>
              </a:ext>
            </a:extLst>
          </p:cNvPr>
          <p:cNvSpPr>
            <a:spLocks noGrp="1"/>
          </p:cNvSpPr>
          <p:nvPr>
            <p:ph type="title"/>
          </p:nvPr>
        </p:nvSpPr>
        <p:spPr>
          <a:xfrm>
            <a:off x="6400800" y="609600"/>
            <a:ext cx="5147730" cy="1641987"/>
          </a:xfrm>
        </p:spPr>
        <p:txBody>
          <a:bodyPr>
            <a:normAutofit/>
          </a:bodyPr>
          <a:lstStyle/>
          <a:p>
            <a:r>
              <a:rPr lang="en-GB" dirty="0"/>
              <a:t>Montessori style learning</a:t>
            </a:r>
          </a:p>
        </p:txBody>
      </p:sp>
      <p:pic>
        <p:nvPicPr>
          <p:cNvPr id="3074" name="Picture 2" descr="Maria Montessori - Wikipedia">
            <a:extLst>
              <a:ext uri="{FF2B5EF4-FFF2-40B4-BE49-F238E27FC236}">
                <a16:creationId xmlns:a16="http://schemas.microsoft.com/office/drawing/2014/main" id="{93572FD1-FBEA-4766-AB49-89775BDCF9F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816" b="12713"/>
          <a:stretch/>
        </p:blipFill>
        <p:spPr bwMode="auto">
          <a:xfrm>
            <a:off x="20" y="975"/>
            <a:ext cx="609598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6FA21D5-81F8-4B9B-99AF-47E2E662D6A5}"/>
              </a:ext>
            </a:extLst>
          </p:cNvPr>
          <p:cNvSpPr>
            <a:spLocks noGrp="1"/>
          </p:cNvSpPr>
          <p:nvPr>
            <p:ph idx="1"/>
          </p:nvPr>
        </p:nvSpPr>
        <p:spPr>
          <a:xfrm>
            <a:off x="6400800" y="2251587"/>
            <a:ext cx="5147730" cy="3637935"/>
          </a:xfrm>
        </p:spPr>
        <p:txBody>
          <a:bodyPr>
            <a:normAutofit/>
          </a:bodyPr>
          <a:lstStyle/>
          <a:p>
            <a:r>
              <a:rPr lang="en-GB" dirty="0"/>
              <a:t>Hands on</a:t>
            </a:r>
          </a:p>
          <a:p>
            <a:r>
              <a:rPr lang="en-GB" dirty="0"/>
              <a:t>Independent </a:t>
            </a:r>
          </a:p>
          <a:p>
            <a:r>
              <a:rPr lang="en-GB" dirty="0"/>
              <a:t>Self directed learning</a:t>
            </a:r>
          </a:p>
          <a:p>
            <a:r>
              <a:rPr lang="en-GB" dirty="0"/>
              <a:t>Collaborative intellectual learning </a:t>
            </a:r>
          </a:p>
          <a:p>
            <a:r>
              <a:rPr lang="en-GB" dirty="0"/>
              <a:t>Specifically designed and structured</a:t>
            </a:r>
          </a:p>
        </p:txBody>
      </p:sp>
      <p:sp>
        <p:nvSpPr>
          <p:cNvPr id="4" name="Footer Placeholder 3">
            <a:extLst>
              <a:ext uri="{FF2B5EF4-FFF2-40B4-BE49-F238E27FC236}">
                <a16:creationId xmlns:a16="http://schemas.microsoft.com/office/drawing/2014/main" id="{FFCAD0EC-7E0E-482C-8012-D5D9A8F9C27D}"/>
              </a:ext>
            </a:extLst>
          </p:cNvPr>
          <p:cNvSpPr>
            <a:spLocks noGrp="1"/>
          </p:cNvSpPr>
          <p:nvPr>
            <p:ph type="ftr" sz="quarter" idx="11"/>
          </p:nvPr>
        </p:nvSpPr>
        <p:spPr/>
        <p:txBody>
          <a:bodyPr/>
          <a:lstStyle/>
          <a:p>
            <a:r>
              <a:rPr lang="en-GB"/>
              <a:t>Edward Cotter 2007614</a:t>
            </a:r>
          </a:p>
        </p:txBody>
      </p:sp>
    </p:spTree>
    <p:extLst>
      <p:ext uri="{BB962C8B-B14F-4D97-AF65-F5344CB8AC3E}">
        <p14:creationId xmlns:p14="http://schemas.microsoft.com/office/powerpoint/2010/main" val="41906729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1D823-59D9-43A6-B379-6ACA4C6AC726}"/>
              </a:ext>
            </a:extLst>
          </p:cNvPr>
          <p:cNvSpPr>
            <a:spLocks noGrp="1"/>
          </p:cNvSpPr>
          <p:nvPr>
            <p:ph type="title"/>
          </p:nvPr>
        </p:nvSpPr>
        <p:spPr>
          <a:xfrm>
            <a:off x="7865806" y="643463"/>
            <a:ext cx="3706762" cy="1608124"/>
          </a:xfrm>
        </p:spPr>
        <p:txBody>
          <a:bodyPr>
            <a:normAutofit/>
          </a:bodyPr>
          <a:lstStyle/>
          <a:p>
            <a:r>
              <a:rPr lang="en-GB"/>
              <a:t>Jean Piaget</a:t>
            </a:r>
            <a:endParaRPr lang="en-GB" dirty="0"/>
          </a:p>
        </p:txBody>
      </p:sp>
      <p:pic>
        <p:nvPicPr>
          <p:cNvPr id="4098" name="Picture 2" descr="TouchMath's strategies are closely aligned with the child development  philosophies of Jean Piaget. His t… | Multisensory teaching, Jean piaget,  Father of psychology">
            <a:extLst>
              <a:ext uri="{FF2B5EF4-FFF2-40B4-BE49-F238E27FC236}">
                <a16:creationId xmlns:a16="http://schemas.microsoft.com/office/drawing/2014/main" id="{AB937473-E41D-493C-99DD-4316E9BC47F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674" b="24717"/>
          <a:stretch/>
        </p:blipFill>
        <p:spPr bwMode="auto">
          <a:xfrm>
            <a:off x="20" y="-28521"/>
            <a:ext cx="7552924" cy="6858000"/>
          </a:xfrm>
          <a:prstGeom prst="rect">
            <a:avLst/>
          </a:prstGeom>
          <a:noFill/>
          <a:extLst>
            <a:ext uri="{909E8E84-426E-40DD-AFC4-6F175D3DCCD1}">
              <a14:hiddenFill xmlns:a14="http://schemas.microsoft.com/office/drawing/2010/main">
                <a:solidFill>
                  <a:srgbClr val="FFFFFF"/>
                </a:solidFill>
              </a14:hiddenFill>
            </a:ext>
          </a:extLst>
        </p:spPr>
      </p:pic>
      <p:sp>
        <p:nvSpPr>
          <p:cNvPr id="4102" name="Content Placeholder 4101">
            <a:extLst>
              <a:ext uri="{FF2B5EF4-FFF2-40B4-BE49-F238E27FC236}">
                <a16:creationId xmlns:a16="http://schemas.microsoft.com/office/drawing/2014/main" id="{90C7163C-240D-4ED2-8815-0F5D1A9FA1C5}"/>
              </a:ext>
            </a:extLst>
          </p:cNvPr>
          <p:cNvSpPr>
            <a:spLocks noGrp="1"/>
          </p:cNvSpPr>
          <p:nvPr>
            <p:ph idx="1"/>
          </p:nvPr>
        </p:nvSpPr>
        <p:spPr>
          <a:xfrm>
            <a:off x="7865806" y="2251587"/>
            <a:ext cx="3706762" cy="3972232"/>
          </a:xfrm>
        </p:spPr>
        <p:txBody>
          <a:bodyPr>
            <a:normAutofit/>
          </a:bodyPr>
          <a:lstStyle/>
          <a:p>
            <a:r>
              <a:rPr lang="en-US" dirty="0"/>
              <a:t>Key principles believed by Piaget; children actively create their own knowledge through action.</a:t>
            </a:r>
          </a:p>
          <a:p>
            <a:endParaRPr lang="en-US" dirty="0"/>
          </a:p>
          <a:p>
            <a:r>
              <a:rPr lang="en-US" dirty="0"/>
              <a:t>The active learner.</a:t>
            </a:r>
          </a:p>
        </p:txBody>
      </p:sp>
      <p:sp>
        <p:nvSpPr>
          <p:cNvPr id="6" name="Footer Placeholder 5">
            <a:extLst>
              <a:ext uri="{FF2B5EF4-FFF2-40B4-BE49-F238E27FC236}">
                <a16:creationId xmlns:a16="http://schemas.microsoft.com/office/drawing/2014/main" id="{BC6AABDF-2A0A-4B71-8D05-B51E00387137}"/>
              </a:ext>
            </a:extLst>
          </p:cNvPr>
          <p:cNvSpPr>
            <a:spLocks noGrp="1"/>
          </p:cNvSpPr>
          <p:nvPr>
            <p:ph type="ftr" sz="quarter" idx="11"/>
          </p:nvPr>
        </p:nvSpPr>
        <p:spPr/>
        <p:txBody>
          <a:bodyPr/>
          <a:lstStyle/>
          <a:p>
            <a:r>
              <a:rPr lang="en-GB"/>
              <a:t>Edward Cotter 2007614</a:t>
            </a:r>
          </a:p>
        </p:txBody>
      </p:sp>
    </p:spTree>
    <p:extLst>
      <p:ext uri="{BB962C8B-B14F-4D97-AF65-F5344CB8AC3E}">
        <p14:creationId xmlns:p14="http://schemas.microsoft.com/office/powerpoint/2010/main" val="29358427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8" name="Picture 5" descr="Diagram&#10;&#10;Description automatically generated">
            <a:extLst>
              <a:ext uri="{FF2B5EF4-FFF2-40B4-BE49-F238E27FC236}">
                <a16:creationId xmlns:a16="http://schemas.microsoft.com/office/drawing/2014/main" id="{7A449BF9-6A0F-430D-AB2D-04AFADC1A8CB}"/>
              </a:ext>
            </a:extLst>
          </p:cNvPr>
          <p:cNvPicPr>
            <a:picLocks noChangeAspect="1"/>
          </p:cNvPicPr>
          <p:nvPr/>
        </p:nvPicPr>
        <p:blipFill rotWithShape="1">
          <a:blip r:embed="rId3"/>
          <a:srcRect t="8537"/>
          <a:stretch/>
        </p:blipFill>
        <p:spPr>
          <a:xfrm>
            <a:off x="20" y="10"/>
            <a:ext cx="12191980" cy="6857990"/>
          </a:xfrm>
          <a:prstGeom prst="rect">
            <a:avLst/>
          </a:prstGeom>
        </p:spPr>
      </p:pic>
      <p:pic>
        <p:nvPicPr>
          <p:cNvPr id="12" name="Picture 12">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DCCCC651-0F29-4975-8A9F-CD3F89FEE5F9}"/>
              </a:ext>
            </a:extLst>
          </p:cNvPr>
          <p:cNvSpPr>
            <a:spLocks noGrp="1"/>
          </p:cNvSpPr>
          <p:nvPr>
            <p:ph type="title"/>
          </p:nvPr>
        </p:nvSpPr>
        <p:spPr>
          <a:xfrm>
            <a:off x="1380067" y="838200"/>
            <a:ext cx="9437159" cy="1227667"/>
          </a:xfrm>
        </p:spPr>
        <p:txBody>
          <a:bodyPr>
            <a:normAutofit/>
          </a:bodyPr>
          <a:lstStyle/>
          <a:p>
            <a:r>
              <a:rPr lang="en-GB" dirty="0"/>
              <a:t>Conclusion </a:t>
            </a:r>
          </a:p>
        </p:txBody>
      </p:sp>
      <p:sp>
        <p:nvSpPr>
          <p:cNvPr id="3" name="Content Placeholder 2">
            <a:extLst>
              <a:ext uri="{FF2B5EF4-FFF2-40B4-BE49-F238E27FC236}">
                <a16:creationId xmlns:a16="http://schemas.microsoft.com/office/drawing/2014/main" id="{6F9DBB9B-0BC0-4C59-81C8-4B11D25CACB8}"/>
              </a:ext>
            </a:extLst>
          </p:cNvPr>
          <p:cNvSpPr>
            <a:spLocks noGrp="1"/>
          </p:cNvSpPr>
          <p:nvPr>
            <p:ph idx="1"/>
          </p:nvPr>
        </p:nvSpPr>
        <p:spPr>
          <a:xfrm>
            <a:off x="1380067" y="2006601"/>
            <a:ext cx="9437159" cy="3784600"/>
          </a:xfrm>
        </p:spPr>
        <p:txBody>
          <a:bodyPr>
            <a:normAutofit/>
          </a:bodyPr>
          <a:lstStyle/>
          <a:p>
            <a:pPr marL="0" indent="0">
              <a:buNone/>
            </a:pPr>
            <a:r>
              <a:rPr lang="en-GB" dirty="0"/>
              <a:t>So what have we learnt?</a:t>
            </a:r>
          </a:p>
          <a:p>
            <a:pPr marL="0" indent="0">
              <a:buNone/>
            </a:pPr>
            <a:r>
              <a:rPr lang="en-GB" dirty="0"/>
              <a:t>What are the benefits of outdoor lessons?</a:t>
            </a:r>
          </a:p>
          <a:p>
            <a:pPr marL="0" indent="0">
              <a:buNone/>
            </a:pPr>
            <a:r>
              <a:rPr lang="en-GB" dirty="0"/>
              <a:t>Are these lessons beneficial for everyone?</a:t>
            </a:r>
          </a:p>
          <a:p>
            <a:pPr marL="0" indent="0">
              <a:buNone/>
            </a:pPr>
            <a:r>
              <a:rPr lang="en-GB" dirty="0"/>
              <a:t>Can you structure lessons when out of the classroom?</a:t>
            </a:r>
          </a:p>
        </p:txBody>
      </p:sp>
      <p:sp>
        <p:nvSpPr>
          <p:cNvPr id="4" name="Footer Placeholder 3">
            <a:extLst>
              <a:ext uri="{FF2B5EF4-FFF2-40B4-BE49-F238E27FC236}">
                <a16:creationId xmlns:a16="http://schemas.microsoft.com/office/drawing/2014/main" id="{BB9CF92B-5872-4593-8054-3FBBEE34A138}"/>
              </a:ext>
            </a:extLst>
          </p:cNvPr>
          <p:cNvSpPr>
            <a:spLocks noGrp="1"/>
          </p:cNvSpPr>
          <p:nvPr>
            <p:ph type="ftr" sz="quarter" idx="11"/>
          </p:nvPr>
        </p:nvSpPr>
        <p:spPr>
          <a:xfrm>
            <a:off x="1380068" y="5870575"/>
            <a:ext cx="6400799" cy="377825"/>
          </a:xfrm>
        </p:spPr>
        <p:txBody>
          <a:bodyPr>
            <a:normAutofit/>
          </a:bodyPr>
          <a:lstStyle/>
          <a:p>
            <a:pPr>
              <a:spcAft>
                <a:spcPts val="600"/>
              </a:spcAft>
            </a:pPr>
            <a:r>
              <a:rPr lang="en-GB"/>
              <a:t>Edward Cotter 2007614</a:t>
            </a:r>
          </a:p>
        </p:txBody>
      </p:sp>
    </p:spTree>
    <p:extLst>
      <p:ext uri="{BB962C8B-B14F-4D97-AF65-F5344CB8AC3E}">
        <p14:creationId xmlns:p14="http://schemas.microsoft.com/office/powerpoint/2010/main" val="42828362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983081B0-B4A1-4D68-B9A4-2A2C58815905}"/>
              </a:ext>
            </a:extLst>
          </p:cNvPr>
          <p:cNvSpPr>
            <a:spLocks noGrp="1"/>
          </p:cNvSpPr>
          <p:nvPr>
            <p:ph type="ftr" sz="quarter" idx="11"/>
          </p:nvPr>
        </p:nvSpPr>
        <p:spPr/>
        <p:txBody>
          <a:bodyPr/>
          <a:lstStyle/>
          <a:p>
            <a:r>
              <a:rPr lang="en-GB"/>
              <a:t>Edward Cotter 2007614</a:t>
            </a:r>
          </a:p>
        </p:txBody>
      </p:sp>
      <p:sp>
        <p:nvSpPr>
          <p:cNvPr id="5" name="TextBox 4">
            <a:extLst>
              <a:ext uri="{FF2B5EF4-FFF2-40B4-BE49-F238E27FC236}">
                <a16:creationId xmlns:a16="http://schemas.microsoft.com/office/drawing/2014/main" id="{34C2C21D-5A42-4607-97FE-47C9BC386463}"/>
              </a:ext>
            </a:extLst>
          </p:cNvPr>
          <p:cNvSpPr txBox="1"/>
          <p:nvPr/>
        </p:nvSpPr>
        <p:spPr>
          <a:xfrm>
            <a:off x="1251856" y="968829"/>
            <a:ext cx="10025743" cy="4423134"/>
          </a:xfrm>
          <a:prstGeom prst="rect">
            <a:avLst/>
          </a:prstGeom>
          <a:noFill/>
        </p:spPr>
        <p:txBody>
          <a:bodyPr wrap="square" rtlCol="0">
            <a:spAutoFit/>
          </a:bodyPr>
          <a:lstStyle/>
          <a:p>
            <a:pPr>
              <a:lnSpc>
                <a:spcPct val="107000"/>
              </a:lnSpc>
              <a:spcAft>
                <a:spcPts val="800"/>
              </a:spcAft>
            </a:pPr>
            <a:r>
              <a:rPr lang="en-GB" sz="1000" u="sng" dirty="0">
                <a:effectLst/>
                <a:latin typeface="Calibri" panose="020F0502020204030204" pitchFamily="34" charset="0"/>
                <a:ea typeface="Calibri" panose="020F0502020204030204" pitchFamily="34" charset="0"/>
                <a:cs typeface="Times New Roman" panose="02020603050405020304" pitchFamily="18" charset="0"/>
              </a:rPr>
              <a:t>Speakers notes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Brief introduction about the presentation, Thank Kelley.</a:t>
            </a:r>
          </a:p>
          <a:p>
            <a:pPr>
              <a:lnSpc>
                <a:spcPct val="107000"/>
              </a:lnSpc>
              <a:spcAft>
                <a:spcPts val="80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Re touch on Techniquest explain about welsh government grant funded and charity.</a:t>
            </a:r>
          </a:p>
          <a:p>
            <a:pPr>
              <a:lnSpc>
                <a:spcPct val="107000"/>
              </a:lnSpc>
              <a:spcAft>
                <a:spcPts val="80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Like the rest of my group, I have looked at techniquest, as we have already heard techniquest is a science centre in Cardiff founded in 1986 by Professor John </a:t>
            </a:r>
            <a:r>
              <a:rPr lang="en-GB" sz="1000" dirty="0" err="1">
                <a:effectLst/>
                <a:latin typeface="Calibri" panose="020F0502020204030204" pitchFamily="34" charset="0"/>
                <a:ea typeface="Calibri" panose="020F0502020204030204" pitchFamily="34" charset="0"/>
                <a:cs typeface="Times New Roman" panose="02020603050405020304" pitchFamily="18" charset="0"/>
              </a:rPr>
              <a:t>Beetlestone</a:t>
            </a:r>
            <a:r>
              <a:rPr lang="en-GB" sz="10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Techniquest’s mission is to “Embed science into Welsh culture”</a:t>
            </a:r>
          </a:p>
          <a:p>
            <a:pPr>
              <a:lnSpc>
                <a:spcPct val="107000"/>
              </a:lnSpc>
              <a:spcAft>
                <a:spcPts val="80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Next slide </a:t>
            </a:r>
          </a:p>
          <a:p>
            <a:pPr>
              <a:lnSpc>
                <a:spcPct val="107000"/>
              </a:lnSpc>
              <a:spcAft>
                <a:spcPts val="80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 Techniquest trivia, school friend’s wedding. #Marriage is going strong joke#</a:t>
            </a:r>
          </a:p>
          <a:p>
            <a:pPr>
              <a:lnSpc>
                <a:spcPct val="107000"/>
              </a:lnSpc>
              <a:spcAft>
                <a:spcPts val="80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 Next slide </a:t>
            </a:r>
          </a:p>
          <a:p>
            <a:pPr>
              <a:lnSpc>
                <a:spcPct val="107000"/>
              </a:lnSpc>
              <a:spcAft>
                <a:spcPts val="80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 Focus of presentation, Children who need additional help in the classroom and how Techniquest experience can aid them.</a:t>
            </a:r>
          </a:p>
          <a:p>
            <a:pPr>
              <a:lnSpc>
                <a:spcPct val="107000"/>
              </a:lnSpc>
              <a:spcAft>
                <a:spcPts val="80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 Next slide</a:t>
            </a:r>
          </a:p>
          <a:p>
            <a:pPr>
              <a:lnSpc>
                <a:spcPct val="107000"/>
              </a:lnSpc>
              <a:spcAft>
                <a:spcPts val="80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We decided as a group to look at Techniquest as most of us have had experience with Techniquest, some more recently than others and all past experiences have been positive.</a:t>
            </a:r>
          </a:p>
          <a:p>
            <a:pPr>
              <a:lnSpc>
                <a:spcPct val="107000"/>
              </a:lnSpc>
              <a:spcAft>
                <a:spcPts val="80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Also, Techniquest because of their values resonated with us; Excellent, empowering, Innovative, inspirational, collaborative, and finally Inclusive.</a:t>
            </a:r>
          </a:p>
          <a:p>
            <a:pPr>
              <a:lnSpc>
                <a:spcPct val="107000"/>
              </a:lnSpc>
              <a:spcAft>
                <a:spcPts val="80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 Next slide </a:t>
            </a:r>
          </a:p>
          <a:p>
            <a:pPr>
              <a:lnSpc>
                <a:spcPct val="107000"/>
              </a:lnSpc>
              <a:spcAft>
                <a:spcPts val="80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 The last one of those is what I will be focusing on as I am going to be looking at how techniquest can aid lessons for children with additional learning needs. I want to ensure that lessons out of the classroom are planned every child is accounted for and that it is used as a valuable chance to inspire children who may not necessarily enjoy the traditional teachings </a:t>
            </a:r>
          </a:p>
          <a:p>
            <a:pPr>
              <a:lnSpc>
                <a:spcPct val="107000"/>
              </a:lnSpc>
              <a:spcAft>
                <a:spcPts val="80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Next slide</a:t>
            </a:r>
          </a:p>
          <a:p>
            <a:pPr>
              <a:lnSpc>
                <a:spcPct val="107000"/>
              </a:lnSpc>
              <a:spcAft>
                <a:spcPts val="80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19217244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A60FAA-1AD4-4401-8AC6-959E966ED958}"/>
              </a:ext>
            </a:extLst>
          </p:cNvPr>
          <p:cNvSpPr>
            <a:spLocks noGrp="1"/>
          </p:cNvSpPr>
          <p:nvPr>
            <p:ph idx="1"/>
          </p:nvPr>
        </p:nvSpPr>
        <p:spPr>
          <a:xfrm>
            <a:off x="685801" y="707571"/>
            <a:ext cx="10131425" cy="5083629"/>
          </a:xfrm>
        </p:spPr>
        <p:txBody>
          <a:bodyPr>
            <a:normAutofit fontScale="32500" lnSpcReduction="20000"/>
          </a:bodyPr>
          <a:lstStyle/>
          <a:p>
            <a:pPr>
              <a:lnSpc>
                <a:spcPct val="107000"/>
              </a:lnSpc>
              <a:spcAft>
                <a:spcPts val="800"/>
              </a:spcAft>
            </a:pPr>
            <a:r>
              <a:rPr lang="en-GB" sz="3100" dirty="0">
                <a:effectLst/>
                <a:latin typeface="Calibri" panose="020F0502020204030204" pitchFamily="34" charset="0"/>
                <a:ea typeface="Calibri" panose="020F0502020204030204" pitchFamily="34" charset="0"/>
                <a:cs typeface="Times New Roman" panose="02020603050405020304" pitchFamily="18" charset="0"/>
              </a:rPr>
              <a:t>Its suggested that children with additional needs can thrive when given added responsibility, it can help children independence which will ultimately help them when they are back in the classroom. </a:t>
            </a:r>
          </a:p>
          <a:p>
            <a:pPr>
              <a:lnSpc>
                <a:spcPct val="107000"/>
              </a:lnSpc>
              <a:spcAft>
                <a:spcPts val="800"/>
              </a:spcAft>
            </a:pPr>
            <a:r>
              <a:rPr lang="en-GB" sz="3100" dirty="0">
                <a:effectLst/>
                <a:latin typeface="Calibri" panose="020F0502020204030204" pitchFamily="34" charset="0"/>
                <a:ea typeface="Calibri" panose="020F0502020204030204" pitchFamily="34" charset="0"/>
                <a:cs typeface="Times New Roman" panose="02020603050405020304" pitchFamily="18" charset="0"/>
              </a:rPr>
              <a:t>By taking them put of the classroom and to somewhere like techniquest where they are working with their peers, by designing lessons where the children working in groups it will greatly help their social skills.</a:t>
            </a:r>
          </a:p>
          <a:p>
            <a:pPr>
              <a:lnSpc>
                <a:spcPct val="107000"/>
              </a:lnSpc>
              <a:spcAft>
                <a:spcPts val="800"/>
              </a:spcAft>
            </a:pPr>
            <a:r>
              <a:rPr lang="en-GB" sz="3100" dirty="0">
                <a:effectLst/>
                <a:latin typeface="Calibri" panose="020F0502020204030204" pitchFamily="34" charset="0"/>
                <a:ea typeface="Calibri" panose="020F0502020204030204" pitchFamily="34" charset="0"/>
                <a:cs typeface="Times New Roman" panose="02020603050405020304" pitchFamily="18" charset="0"/>
              </a:rPr>
              <a:t>Techniquest vast array of visually stimulation attractions can also help to inspire and encourage the children.</a:t>
            </a:r>
          </a:p>
          <a:p>
            <a:pPr>
              <a:lnSpc>
                <a:spcPct val="107000"/>
              </a:lnSpc>
              <a:spcAft>
                <a:spcPts val="800"/>
              </a:spcAft>
            </a:pPr>
            <a:r>
              <a:rPr lang="en-GB" sz="3100" dirty="0">
                <a:effectLst/>
                <a:latin typeface="Calibri" panose="020F0502020204030204" pitchFamily="34" charset="0"/>
                <a:ea typeface="Calibri" panose="020F0502020204030204" pitchFamily="34" charset="0"/>
                <a:cs typeface="Times New Roman" panose="02020603050405020304" pitchFamily="18" charset="0"/>
              </a:rPr>
              <a:t>Learning flexibility is vital especially for the children who struggle in a traditional classroom setting, by shaking things up it may help to gain their attention and break through to them.</a:t>
            </a:r>
          </a:p>
          <a:p>
            <a:pPr>
              <a:lnSpc>
                <a:spcPct val="107000"/>
              </a:lnSpc>
              <a:spcAft>
                <a:spcPts val="800"/>
              </a:spcAft>
            </a:pPr>
            <a:r>
              <a:rPr lang="en-GB" sz="3100" dirty="0">
                <a:effectLst/>
                <a:latin typeface="Calibri" panose="020F0502020204030204" pitchFamily="34" charset="0"/>
                <a:ea typeface="Calibri" panose="020F0502020204030204" pitchFamily="34" charset="0"/>
                <a:cs typeface="Times New Roman" panose="02020603050405020304" pitchFamily="18" charset="0"/>
              </a:rPr>
              <a:t> Next slide</a:t>
            </a:r>
          </a:p>
          <a:p>
            <a:pPr>
              <a:lnSpc>
                <a:spcPct val="107000"/>
              </a:lnSpc>
              <a:spcAft>
                <a:spcPts val="800"/>
              </a:spcAft>
            </a:pPr>
            <a:r>
              <a:rPr lang="en-GB" sz="3100" dirty="0">
                <a:effectLst/>
                <a:latin typeface="Calibri" panose="020F0502020204030204" pitchFamily="34" charset="0"/>
                <a:ea typeface="Calibri" panose="020F0502020204030204" pitchFamily="34" charset="0"/>
                <a:cs typeface="Times New Roman" panose="02020603050405020304" pitchFamily="18" charset="0"/>
              </a:rPr>
              <a:t> When planning a lesson at Techniquest it’s important that the pupils are given freedom to explore and enjoy but also with a structure to the lesson. Setting the class objectives to achieve together or alone will motivate the children to seek the knowledge that is in Techniquest. Even a checklist of stations to visit would give them a path of discovery.</a:t>
            </a:r>
          </a:p>
          <a:p>
            <a:pPr>
              <a:lnSpc>
                <a:spcPct val="107000"/>
              </a:lnSpc>
              <a:spcAft>
                <a:spcPts val="800"/>
              </a:spcAft>
            </a:pPr>
            <a:r>
              <a:rPr lang="en-GB" sz="3100" dirty="0">
                <a:effectLst/>
                <a:latin typeface="Calibri" panose="020F0502020204030204" pitchFamily="34" charset="0"/>
                <a:ea typeface="Calibri" panose="020F0502020204030204" pitchFamily="34" charset="0"/>
                <a:cs typeface="Times New Roman" panose="02020603050405020304" pitchFamily="18" charset="0"/>
              </a:rPr>
              <a:t> Next slide</a:t>
            </a:r>
          </a:p>
          <a:p>
            <a:pPr>
              <a:lnSpc>
                <a:spcPct val="107000"/>
              </a:lnSpc>
              <a:spcAft>
                <a:spcPts val="800"/>
              </a:spcAft>
            </a:pPr>
            <a:r>
              <a:rPr lang="en-GB" sz="3100" dirty="0">
                <a:effectLst/>
                <a:latin typeface="Calibri" panose="020F0502020204030204" pitchFamily="34" charset="0"/>
                <a:ea typeface="Calibri" panose="020F0502020204030204" pitchFamily="34" charset="0"/>
                <a:cs typeface="Times New Roman" panose="02020603050405020304" pitchFamily="18" charset="0"/>
              </a:rPr>
              <a:t> Much like a Montessori school techniquest has been specifically deigned to engage children and allow them to learn with little instruction and offers collaborative intellectual learning. It encourages them to collaborate and learn together, a child may absorb knowledge better by watching a classmate.</a:t>
            </a:r>
          </a:p>
          <a:p>
            <a:pPr>
              <a:lnSpc>
                <a:spcPct val="107000"/>
              </a:lnSpc>
              <a:spcAft>
                <a:spcPts val="800"/>
              </a:spcAft>
            </a:pPr>
            <a:r>
              <a:rPr lang="en-GB" sz="3100" dirty="0">
                <a:effectLst/>
                <a:latin typeface="Calibri" panose="020F0502020204030204" pitchFamily="34" charset="0"/>
                <a:ea typeface="Calibri" panose="020F0502020204030204" pitchFamily="34" charset="0"/>
                <a:cs typeface="Times New Roman" panose="02020603050405020304" pitchFamily="18" charset="0"/>
              </a:rPr>
              <a:t> Next slide</a:t>
            </a:r>
          </a:p>
          <a:p>
            <a:pPr>
              <a:lnSpc>
                <a:spcPct val="107000"/>
              </a:lnSpc>
              <a:spcAft>
                <a:spcPts val="800"/>
              </a:spcAft>
            </a:pPr>
            <a:r>
              <a:rPr lang="en-GB" sz="3100" dirty="0">
                <a:effectLst/>
                <a:latin typeface="Calibri" panose="020F0502020204030204" pitchFamily="34" charset="0"/>
                <a:ea typeface="Calibri" panose="020F0502020204030204" pitchFamily="34" charset="0"/>
                <a:cs typeface="Times New Roman" panose="02020603050405020304" pitchFamily="18" charset="0"/>
              </a:rPr>
              <a:t> Jean Piaget belief that children actively create their own knowledge through action is exactly what Techniquest is all about, it is about getting stuck in and learning whilst doing. You receive little instruction you work out how the different mechanisms work but getting your hands in them. This ties in well to Piaget’s idea of an Active learner exploring this new world placed in front of them by physically handling and processing each station.</a:t>
            </a:r>
          </a:p>
          <a:p>
            <a:pPr>
              <a:lnSpc>
                <a:spcPct val="107000"/>
              </a:lnSpc>
              <a:spcAft>
                <a:spcPts val="800"/>
              </a:spcAft>
            </a:pPr>
            <a:r>
              <a:rPr lang="en-GB" sz="3100" dirty="0">
                <a:effectLst/>
                <a:latin typeface="Calibri" panose="020F0502020204030204" pitchFamily="34" charset="0"/>
                <a:ea typeface="Calibri" panose="020F0502020204030204" pitchFamily="34" charset="0"/>
                <a:cs typeface="Times New Roman" panose="02020603050405020304" pitchFamily="18" charset="0"/>
              </a:rPr>
              <a:t> Next Slide</a:t>
            </a:r>
          </a:p>
          <a:p>
            <a:pPr marL="0" indent="0">
              <a:lnSpc>
                <a:spcPct val="107000"/>
              </a:lnSpc>
              <a:spcAft>
                <a:spcPts val="800"/>
              </a:spcAft>
              <a:buNone/>
            </a:pPr>
            <a:r>
              <a:rPr lang="en-GB" sz="3100" dirty="0">
                <a:latin typeface="Calibri" panose="020F0502020204030204" pitchFamily="34" charset="0"/>
                <a:ea typeface="Calibri" panose="020F0502020204030204" pitchFamily="34" charset="0"/>
                <a:cs typeface="Times New Roman" panose="02020603050405020304" pitchFamily="18" charset="0"/>
              </a:rPr>
              <a:t>            C</a:t>
            </a:r>
            <a:r>
              <a:rPr lang="en-GB" sz="3100" dirty="0">
                <a:effectLst/>
                <a:latin typeface="Calibri" panose="020F0502020204030204" pitchFamily="34" charset="0"/>
                <a:ea typeface="Calibri" panose="020F0502020204030204" pitchFamily="34" charset="0"/>
                <a:cs typeface="Times New Roman" panose="02020603050405020304" pitchFamily="18" charset="0"/>
              </a:rPr>
              <a:t>onclusion.</a:t>
            </a:r>
          </a:p>
          <a:p>
            <a:pPr>
              <a:lnSpc>
                <a:spcPct val="107000"/>
              </a:lnSpc>
              <a:spcAft>
                <a:spcPts val="800"/>
              </a:spcAft>
            </a:pPr>
            <a:r>
              <a:rPr lang="en-GB" sz="3100" dirty="0">
                <a:effectLst/>
                <a:latin typeface="Calibri" panose="020F0502020204030204" pitchFamily="34" charset="0"/>
                <a:ea typeface="Calibri" panose="020F0502020204030204" pitchFamily="34" charset="0"/>
                <a:cs typeface="Times New Roman" panose="02020603050405020304" pitchFamily="18" charset="0"/>
              </a:rPr>
              <a:t>We have learnt that you can certainly support learning outside the classroom and techniquest is perfect for that.</a:t>
            </a:r>
          </a:p>
          <a:p>
            <a:pPr>
              <a:lnSpc>
                <a:spcPct val="107000"/>
              </a:lnSpc>
              <a:spcAft>
                <a:spcPts val="800"/>
              </a:spcAft>
            </a:pPr>
            <a:r>
              <a:rPr lang="en-GB" sz="3100" dirty="0">
                <a:effectLst/>
                <a:latin typeface="Calibri" panose="020F0502020204030204" pitchFamily="34" charset="0"/>
                <a:ea typeface="Calibri" panose="020F0502020204030204" pitchFamily="34" charset="0"/>
                <a:cs typeface="Times New Roman" panose="02020603050405020304" pitchFamily="18" charset="0"/>
              </a:rPr>
              <a:t>There are many benefits to outdoor learning including stimulating interest in a subject by having it presented in a such a wonderful fashion.</a:t>
            </a:r>
          </a:p>
          <a:p>
            <a:pPr>
              <a:lnSpc>
                <a:spcPct val="107000"/>
              </a:lnSpc>
              <a:spcAft>
                <a:spcPts val="800"/>
              </a:spcAft>
            </a:pPr>
            <a:r>
              <a:rPr lang="en-GB" sz="3100" dirty="0">
                <a:effectLst/>
                <a:latin typeface="Calibri" panose="020F0502020204030204" pitchFamily="34" charset="0"/>
                <a:ea typeface="Calibri" panose="020F0502020204030204" pitchFamily="34" charset="0"/>
                <a:cs typeface="Times New Roman" panose="02020603050405020304" pitchFamily="18" charset="0"/>
              </a:rPr>
              <a:t>These lessons are beneficial for everyone when everyone is accounted for when lesson planning.</a:t>
            </a:r>
          </a:p>
          <a:p>
            <a:pPr>
              <a:lnSpc>
                <a:spcPct val="107000"/>
              </a:lnSpc>
              <a:spcAft>
                <a:spcPts val="800"/>
              </a:spcAft>
            </a:pPr>
            <a:r>
              <a:rPr lang="en-GB" sz="3100" dirty="0">
                <a:effectLst/>
                <a:latin typeface="Calibri" panose="020F0502020204030204" pitchFamily="34" charset="0"/>
                <a:ea typeface="Calibri" panose="020F0502020204030204" pitchFamily="34" charset="0"/>
                <a:cs typeface="Times New Roman" panose="02020603050405020304" pitchFamily="18" charset="0"/>
              </a:rPr>
              <a:t>You absolutely can structure lessons when out of the classroom and especially when at a place such as Techniquest which if you have knowledge of what they have available in advanced you will be to create a learning experience that will no doubt stay with those children forever.</a:t>
            </a:r>
          </a:p>
          <a:p>
            <a:endParaRPr lang="en-GB" dirty="0"/>
          </a:p>
        </p:txBody>
      </p:sp>
      <p:sp>
        <p:nvSpPr>
          <p:cNvPr id="4" name="Footer Placeholder 3">
            <a:extLst>
              <a:ext uri="{FF2B5EF4-FFF2-40B4-BE49-F238E27FC236}">
                <a16:creationId xmlns:a16="http://schemas.microsoft.com/office/drawing/2014/main" id="{1D441C33-0FBF-4391-8B7E-EA3DEFE662F7}"/>
              </a:ext>
            </a:extLst>
          </p:cNvPr>
          <p:cNvSpPr>
            <a:spLocks noGrp="1"/>
          </p:cNvSpPr>
          <p:nvPr>
            <p:ph type="ftr" sz="quarter" idx="11"/>
          </p:nvPr>
        </p:nvSpPr>
        <p:spPr/>
        <p:txBody>
          <a:bodyPr/>
          <a:lstStyle/>
          <a:p>
            <a:r>
              <a:rPr lang="en-GB"/>
              <a:t>Edward Cotter 2007614</a:t>
            </a:r>
          </a:p>
        </p:txBody>
      </p:sp>
    </p:spTree>
    <p:extLst>
      <p:ext uri="{BB962C8B-B14F-4D97-AF65-F5344CB8AC3E}">
        <p14:creationId xmlns:p14="http://schemas.microsoft.com/office/powerpoint/2010/main" val="32189719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E33D03-43B9-44C3-98C9-0045F2E34C3F}"/>
              </a:ext>
            </a:extLst>
          </p:cNvPr>
          <p:cNvSpPr>
            <a:spLocks noGrp="1"/>
          </p:cNvSpPr>
          <p:nvPr>
            <p:ph idx="1"/>
          </p:nvPr>
        </p:nvSpPr>
        <p:spPr>
          <a:xfrm>
            <a:off x="805544" y="1347410"/>
            <a:ext cx="10131425" cy="4182533"/>
          </a:xfrm>
        </p:spPr>
        <p:txBody>
          <a:bodyPr>
            <a:normAutofit fontScale="92500" lnSpcReduction="10000"/>
          </a:bodyPr>
          <a:lstStyle/>
          <a:p>
            <a:pPr>
              <a:lnSpc>
                <a:spcPct val="107000"/>
              </a:lnSpc>
              <a:spcAft>
                <a:spcPts val="800"/>
              </a:spcAft>
            </a:pPr>
            <a:r>
              <a:rPr lang="en-GB" sz="1800" u="sng" dirty="0">
                <a:effectLst/>
                <a:latin typeface="Calibri" panose="020F0502020204030204" pitchFamily="34" charset="0"/>
                <a:ea typeface="Calibri" panose="020F0502020204030204" pitchFamily="34" charset="0"/>
                <a:cs typeface="Calibri" panose="020F0502020204030204" pitchFamily="34" charset="0"/>
              </a:rPr>
              <a:t>Reference list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The good schools guide (no date) </a:t>
            </a:r>
            <a:r>
              <a:rPr lang="en-GB" sz="1800" i="1" dirty="0">
                <a:effectLst/>
                <a:latin typeface="Calibri" panose="020F0502020204030204" pitchFamily="34" charset="0"/>
                <a:ea typeface="Calibri" panose="020F0502020204030204" pitchFamily="34" charset="0"/>
                <a:cs typeface="Calibri" panose="020F0502020204030204" pitchFamily="34" charset="0"/>
              </a:rPr>
              <a:t>Classroom help for children with SEN. </a:t>
            </a:r>
            <a:r>
              <a:rPr lang="en-GB" sz="1800" dirty="0">
                <a:effectLst/>
                <a:latin typeface="Calibri" panose="020F0502020204030204" pitchFamily="34" charset="0"/>
                <a:ea typeface="Calibri" panose="020F0502020204030204" pitchFamily="34" charset="0"/>
                <a:cs typeface="Calibri" panose="020F0502020204030204" pitchFamily="34" charset="0"/>
              </a:rPr>
              <a:t>Available at: </a:t>
            </a:r>
            <a:r>
              <a:rPr lang="en-GB" sz="18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2"/>
              </a:rPr>
              <a:t>https://www.goodschoolsguide.co.uk/special-educational-needs/help/classroom-help-for-sen</a:t>
            </a:r>
            <a:r>
              <a:rPr lang="en-GB" sz="1800" dirty="0">
                <a:effectLst/>
                <a:latin typeface="Calibri" panose="020F0502020204030204" pitchFamily="34" charset="0"/>
                <a:ea typeface="Calibri" panose="020F0502020204030204" pitchFamily="34" charset="0"/>
                <a:cs typeface="Calibri" panose="020F0502020204030204" pitchFamily="34" charset="0"/>
              </a:rPr>
              <a:t> (Accessed: 06 January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Techniquest (no date) </a:t>
            </a:r>
            <a:r>
              <a:rPr lang="en-GB" sz="1800" i="1" dirty="0">
                <a:effectLst/>
                <a:latin typeface="Calibri" panose="020F0502020204030204" pitchFamily="34" charset="0"/>
                <a:ea typeface="Calibri" panose="020F0502020204030204" pitchFamily="34" charset="0"/>
                <a:cs typeface="Calibri" panose="020F0502020204030204" pitchFamily="34" charset="0"/>
              </a:rPr>
              <a:t>The Story of Techniquest. </a:t>
            </a:r>
            <a:r>
              <a:rPr lang="en-GB" sz="1800" dirty="0">
                <a:effectLst/>
                <a:latin typeface="Calibri" panose="020F0502020204030204" pitchFamily="34" charset="0"/>
                <a:ea typeface="Calibri" panose="020F0502020204030204" pitchFamily="34" charset="0"/>
                <a:cs typeface="Calibri" panose="020F0502020204030204" pitchFamily="34" charset="0"/>
              </a:rPr>
              <a:t>Available at:</a:t>
            </a:r>
            <a:r>
              <a:rPr lang="en-GB" sz="1800" i="1" dirty="0">
                <a:effectLst/>
                <a:latin typeface="Calibri" panose="020F0502020204030204" pitchFamily="34" charset="0"/>
                <a:ea typeface="Calibri" panose="020F0502020204030204" pitchFamily="34" charset="0"/>
                <a:cs typeface="Calibri" panose="020F0502020204030204" pitchFamily="34" charset="0"/>
              </a:rPr>
              <a:t> </a:t>
            </a:r>
            <a:r>
              <a:rPr lang="en-GB" sz="18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https://www.techniquest.org/about-us/the-story-of-techniquest/</a:t>
            </a:r>
            <a:r>
              <a:rPr lang="en-GB" sz="1800" dirty="0">
                <a:effectLst/>
                <a:latin typeface="Calibri" panose="020F0502020204030204" pitchFamily="34" charset="0"/>
                <a:ea typeface="Calibri" panose="020F0502020204030204" pitchFamily="34" charset="0"/>
                <a:cs typeface="Calibri" panose="020F0502020204030204" pitchFamily="34" charset="0"/>
              </a:rPr>
              <a:t> (Accessed: 07 January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Montessori Group (no date) </a:t>
            </a:r>
            <a:r>
              <a:rPr lang="en-GB" sz="1800" i="1" dirty="0">
                <a:effectLst/>
                <a:latin typeface="Calibri" panose="020F0502020204030204" pitchFamily="34" charset="0"/>
                <a:ea typeface="Calibri" panose="020F0502020204030204" pitchFamily="34" charset="0"/>
                <a:cs typeface="Calibri" panose="020F0502020204030204" pitchFamily="34" charset="0"/>
              </a:rPr>
              <a:t>The philosophy behind the Montessori approach.</a:t>
            </a:r>
            <a:r>
              <a:rPr lang="en-GB" sz="1800" dirty="0">
                <a:effectLst/>
                <a:latin typeface="Calibri" panose="020F0502020204030204" pitchFamily="34" charset="0"/>
                <a:ea typeface="Calibri" panose="020F0502020204030204" pitchFamily="34" charset="0"/>
                <a:cs typeface="Calibri" panose="020F0502020204030204" pitchFamily="34" charset="0"/>
              </a:rPr>
              <a:t> Available at:</a:t>
            </a:r>
            <a:r>
              <a:rPr lang="en-GB" sz="1800" i="1" dirty="0">
                <a:effectLst/>
                <a:latin typeface="Calibri" panose="020F0502020204030204" pitchFamily="34" charset="0"/>
                <a:ea typeface="Calibri" panose="020F0502020204030204" pitchFamily="34" charset="0"/>
                <a:cs typeface="Calibri" panose="020F0502020204030204" pitchFamily="34" charset="0"/>
              </a:rPr>
              <a:t> </a:t>
            </a:r>
            <a:r>
              <a:rPr lang="en-GB" sz="18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4"/>
              </a:rPr>
              <a:t>https://www.montessori.org.uk/about-us/what-is-montessori/the-philisophy</a:t>
            </a:r>
            <a:r>
              <a:rPr lang="en-GB" sz="1800" dirty="0">
                <a:effectLst/>
                <a:latin typeface="Calibri" panose="020F0502020204030204" pitchFamily="34" charset="0"/>
                <a:ea typeface="Calibri" panose="020F0502020204030204" pitchFamily="34" charset="0"/>
                <a:cs typeface="Calibri" panose="020F0502020204030204" pitchFamily="34" charset="0"/>
              </a:rPr>
              <a:t> (Accessed 09 January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Power point presentation on teams by Sarah Knight and Laura Hutchings (accessed 07 January 2021)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Footer Placeholder 3">
            <a:extLst>
              <a:ext uri="{FF2B5EF4-FFF2-40B4-BE49-F238E27FC236}">
                <a16:creationId xmlns:a16="http://schemas.microsoft.com/office/drawing/2014/main" id="{DCB9B836-F83D-4698-B02C-3043B036AC7B}"/>
              </a:ext>
            </a:extLst>
          </p:cNvPr>
          <p:cNvSpPr>
            <a:spLocks noGrp="1"/>
          </p:cNvSpPr>
          <p:nvPr>
            <p:ph type="ftr" sz="quarter" idx="11"/>
          </p:nvPr>
        </p:nvSpPr>
        <p:spPr/>
        <p:txBody>
          <a:bodyPr/>
          <a:lstStyle/>
          <a:p>
            <a:r>
              <a:rPr lang="en-GB" dirty="0"/>
              <a:t>Edward Cotter 2007614</a:t>
            </a:r>
          </a:p>
        </p:txBody>
      </p:sp>
    </p:spTree>
    <p:extLst>
      <p:ext uri="{BB962C8B-B14F-4D97-AF65-F5344CB8AC3E}">
        <p14:creationId xmlns:p14="http://schemas.microsoft.com/office/powerpoint/2010/main" val="20232029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CE857-BDB8-BD4C-9132-D26CF455EE9C}"/>
              </a:ext>
            </a:extLst>
          </p:cNvPr>
          <p:cNvSpPr>
            <a:spLocks noGrp="1"/>
          </p:cNvSpPr>
          <p:nvPr>
            <p:ph type="ctrTitle"/>
          </p:nvPr>
        </p:nvSpPr>
        <p:spPr/>
        <p:txBody>
          <a:bodyPr/>
          <a:lstStyle/>
          <a:p>
            <a:r>
              <a:rPr lang="en-US" dirty="0">
                <a:latin typeface="Arial" panose="020B0604020202020204" pitchFamily="34" charset="0"/>
                <a:cs typeface="Arial" panose="020B0604020202020204" pitchFamily="34" charset="0"/>
              </a:rPr>
              <a:t>21</a:t>
            </a:r>
            <a:r>
              <a:rPr lang="en-US" baseline="30000" dirty="0">
                <a:latin typeface="Arial" panose="020B0604020202020204" pitchFamily="34" charset="0"/>
                <a:cs typeface="Arial" panose="020B0604020202020204" pitchFamily="34" charset="0"/>
              </a:rPr>
              <a:t>st</a:t>
            </a:r>
            <a:r>
              <a:rPr lang="en-US" dirty="0">
                <a:latin typeface="Arial" panose="020B0604020202020204" pitchFamily="34" charset="0"/>
                <a:cs typeface="Arial" panose="020B0604020202020204" pitchFamily="34" charset="0"/>
              </a:rPr>
              <a:t> Century Learning </a:t>
            </a:r>
          </a:p>
        </p:txBody>
      </p:sp>
      <p:sp>
        <p:nvSpPr>
          <p:cNvPr id="4" name="TextBox 3">
            <a:extLst>
              <a:ext uri="{FF2B5EF4-FFF2-40B4-BE49-F238E27FC236}">
                <a16:creationId xmlns:a16="http://schemas.microsoft.com/office/drawing/2014/main" id="{62C7765F-00CD-0A42-886A-265B474D3E3B}"/>
              </a:ext>
            </a:extLst>
          </p:cNvPr>
          <p:cNvSpPr txBox="1"/>
          <p:nvPr/>
        </p:nvSpPr>
        <p:spPr>
          <a:xfrm>
            <a:off x="8207059" y="3244334"/>
            <a:ext cx="4730496"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Nicholas Ashton - 2006503</a:t>
            </a:r>
          </a:p>
        </p:txBody>
      </p:sp>
    </p:spTree>
    <p:extLst>
      <p:ext uri="{BB962C8B-B14F-4D97-AF65-F5344CB8AC3E}">
        <p14:creationId xmlns:p14="http://schemas.microsoft.com/office/powerpoint/2010/main" val="132269726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106B9FE-7E5A-4047-B5D3-C3C24BD3E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60EBA20-0A64-45D5-B937-FE93DCA01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85632" y="0"/>
            <a:ext cx="340636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3" name="Picture 12">
            <a:extLst>
              <a:ext uri="{FF2B5EF4-FFF2-40B4-BE49-F238E27FC236}">
                <a16:creationId xmlns:a16="http://schemas.microsoft.com/office/drawing/2014/main" id="{3EAD5E5B-543A-4690-8C75-BACF7FFB40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pic>
        <p:nvPicPr>
          <p:cNvPr id="15" name="Picture 14">
            <a:extLst>
              <a:ext uri="{FF2B5EF4-FFF2-40B4-BE49-F238E27FC236}">
                <a16:creationId xmlns:a16="http://schemas.microsoft.com/office/drawing/2014/main" id="{98739700-980C-4F96-84CD-97157DFE86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59089"/>
            <a:ext cx="9107362" cy="321164"/>
          </a:xfrm>
          <a:prstGeom prst="rect">
            <a:avLst/>
          </a:prstGeom>
        </p:spPr>
      </p:pic>
      <p:sp>
        <p:nvSpPr>
          <p:cNvPr id="17" name="Rectangle 16">
            <a:extLst>
              <a:ext uri="{FF2B5EF4-FFF2-40B4-BE49-F238E27FC236}">
                <a16:creationId xmlns:a16="http://schemas.microsoft.com/office/drawing/2014/main" id="{52A2FDCB-3B06-44F3-A0AA-2C056C3E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09600"/>
            <a:ext cx="9107363" cy="1368198"/>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9092C03-F788-C94C-8E98-89BC5A4AAAD1}"/>
              </a:ext>
            </a:extLst>
          </p:cNvPr>
          <p:cNvSpPr>
            <a:spLocks noGrp="1"/>
          </p:cNvSpPr>
          <p:nvPr>
            <p:ph type="title"/>
          </p:nvPr>
        </p:nvSpPr>
        <p:spPr>
          <a:xfrm>
            <a:off x="680321" y="753228"/>
            <a:ext cx="7461844" cy="1080938"/>
          </a:xfrm>
        </p:spPr>
        <p:txBody>
          <a:bodyPr vert="horz" lIns="91440" tIns="45720" rIns="91440" bIns="45720" rtlCol="0" anchor="ctr">
            <a:normAutofit/>
          </a:bodyPr>
          <a:lstStyle/>
          <a:p>
            <a:r>
              <a:rPr lang="en-US" sz="3100">
                <a:solidFill>
                  <a:srgbClr val="FFFFFF"/>
                </a:solidFill>
              </a:rPr>
              <a:t>Demonstrate how outside the classroom contexts can support learning  </a:t>
            </a:r>
          </a:p>
        </p:txBody>
      </p:sp>
      <p:sp>
        <p:nvSpPr>
          <p:cNvPr id="4" name="TextBox 3">
            <a:extLst>
              <a:ext uri="{FF2B5EF4-FFF2-40B4-BE49-F238E27FC236}">
                <a16:creationId xmlns:a16="http://schemas.microsoft.com/office/drawing/2014/main" id="{B2A2E2C0-A757-4749-A6A6-D52867609D4D}"/>
              </a:ext>
            </a:extLst>
          </p:cNvPr>
          <p:cNvSpPr txBox="1"/>
          <p:nvPr/>
        </p:nvSpPr>
        <p:spPr>
          <a:xfrm>
            <a:off x="680321" y="2336873"/>
            <a:ext cx="7461844" cy="3142077"/>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a:t>It is paramount to a child’s learning that some learning is done outside the classroom because it teaches children skills and lessons that can be learnt throughout their entire lives. Lifelong learning occurs everyday, but for children, the quicker they can learn different aspects of things, the more instilled it becomes in their brain. </a:t>
            </a:r>
          </a:p>
        </p:txBody>
      </p:sp>
    </p:spTree>
    <p:extLst>
      <p:ext uri="{BB962C8B-B14F-4D97-AF65-F5344CB8AC3E}">
        <p14:creationId xmlns:p14="http://schemas.microsoft.com/office/powerpoint/2010/main" val="90514883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0FA309-807F-4C17-98EF-A3BA7388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642A87B-CAE9-4F8F-B293-28388E45D9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ectangle 11">
            <a:extLst>
              <a:ext uri="{FF2B5EF4-FFF2-40B4-BE49-F238E27FC236}">
                <a16:creationId xmlns:a16="http://schemas.microsoft.com/office/drawing/2014/main" id="{C8FA1749-B91A-40E7-AD01-0B9C9C6AF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3B7A934F-FFF7-4353-83D3-4EF66E93EE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6" name="Rectangle 15">
            <a:extLst>
              <a:ext uri="{FF2B5EF4-FFF2-40B4-BE49-F238E27FC236}">
                <a16:creationId xmlns:a16="http://schemas.microsoft.com/office/drawing/2014/main" id="{700676C8-6DE8-47DD-9A23-D42063A12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8794170-46B8-234F-AECA-8CF5A25B1A1E}"/>
              </a:ext>
            </a:extLst>
          </p:cNvPr>
          <p:cNvSpPr>
            <a:spLocks noGrp="1"/>
          </p:cNvSpPr>
          <p:nvPr>
            <p:ph type="title"/>
          </p:nvPr>
        </p:nvSpPr>
        <p:spPr>
          <a:xfrm>
            <a:off x="680321" y="2063262"/>
            <a:ext cx="3739279" cy="2661052"/>
          </a:xfrm>
        </p:spPr>
        <p:txBody>
          <a:bodyPr>
            <a:normAutofit/>
          </a:bodyPr>
          <a:lstStyle/>
          <a:p>
            <a:pPr algn="r"/>
            <a:r>
              <a:rPr lang="en-US" sz="4400">
                <a:solidFill>
                  <a:srgbClr val="FFFFFF"/>
                </a:solidFill>
              </a:rPr>
              <a:t>    Techniquest                                                                                                             </a:t>
            </a:r>
          </a:p>
        </p:txBody>
      </p:sp>
      <p:sp>
        <p:nvSpPr>
          <p:cNvPr id="3" name="Content Placeholder 2">
            <a:extLst>
              <a:ext uri="{FF2B5EF4-FFF2-40B4-BE49-F238E27FC236}">
                <a16:creationId xmlns:a16="http://schemas.microsoft.com/office/drawing/2014/main" id="{EA9EC1DC-562A-5945-BF98-2A19C239D13A}"/>
              </a:ext>
            </a:extLst>
          </p:cNvPr>
          <p:cNvSpPr>
            <a:spLocks noGrp="1"/>
          </p:cNvSpPr>
          <p:nvPr>
            <p:ph idx="1"/>
          </p:nvPr>
        </p:nvSpPr>
        <p:spPr>
          <a:xfrm>
            <a:off x="5287995" y="661106"/>
            <a:ext cx="6257362" cy="5503101"/>
          </a:xfrm>
        </p:spPr>
        <p:txBody>
          <a:bodyPr anchor="ctr">
            <a:normAutofit/>
          </a:bodyPr>
          <a:lstStyle/>
          <a:p>
            <a:pPr marL="0" indent="0">
              <a:buNone/>
            </a:pPr>
            <a:r>
              <a:rPr lang="en-US" sz="2000">
                <a:solidFill>
                  <a:srgbClr val="FFFFFF"/>
                </a:solidFill>
                <a:latin typeface="Arial" panose="020B0604020202020204" pitchFamily="34" charset="0"/>
                <a:cs typeface="Arial" panose="020B0604020202020204" pitchFamily="34" charset="0"/>
              </a:rPr>
              <a:t>So, what is Techniquest?</a:t>
            </a:r>
          </a:p>
          <a:p>
            <a:pPr marL="0" indent="0">
              <a:buNone/>
            </a:pPr>
            <a:endParaRPr lang="en-US" sz="2000">
              <a:solidFill>
                <a:srgbClr val="FFFFFF"/>
              </a:solidFill>
              <a:latin typeface="Arial" panose="020B0604020202020204" pitchFamily="34" charset="0"/>
              <a:cs typeface="Arial" panose="020B0604020202020204" pitchFamily="34" charset="0"/>
            </a:endParaRPr>
          </a:p>
          <a:p>
            <a:r>
              <a:rPr lang="en-US" sz="2000">
                <a:solidFill>
                  <a:srgbClr val="FFFFFF"/>
                </a:solidFill>
                <a:latin typeface="Arial" panose="020B0604020202020204" pitchFamily="34" charset="0"/>
                <a:cs typeface="Arial" panose="020B0604020202020204" pitchFamily="34" charset="0"/>
              </a:rPr>
              <a:t>A charity </a:t>
            </a:r>
            <a:r>
              <a:rPr lang="en-GB" sz="2000">
                <a:solidFill>
                  <a:srgbClr val="FFFFFF"/>
                </a:solidFill>
                <a:latin typeface="Arial" panose="020B0604020202020204" pitchFamily="34" charset="0"/>
                <a:cs typeface="Arial" panose="020B0604020202020204" pitchFamily="34" charset="0"/>
              </a:rPr>
              <a:t>specialising</a:t>
            </a:r>
            <a:r>
              <a:rPr lang="en-US" sz="2000">
                <a:solidFill>
                  <a:srgbClr val="FFFFFF"/>
                </a:solidFill>
                <a:latin typeface="Arial" panose="020B0604020202020204" pitchFamily="34" charset="0"/>
                <a:cs typeface="Arial" panose="020B0604020202020204" pitchFamily="34" charset="0"/>
              </a:rPr>
              <a:t> in the field of education </a:t>
            </a:r>
          </a:p>
          <a:p>
            <a:r>
              <a:rPr lang="en-US" sz="2000">
                <a:solidFill>
                  <a:srgbClr val="FFFFFF"/>
                </a:solidFill>
                <a:latin typeface="Arial" panose="020B0604020202020204" pitchFamily="34" charset="0"/>
                <a:cs typeface="Arial" panose="020B0604020202020204" pitchFamily="34" charset="0"/>
              </a:rPr>
              <a:t>Focuses solely on science </a:t>
            </a:r>
          </a:p>
          <a:p>
            <a:r>
              <a:rPr lang="en-US" sz="2000">
                <a:solidFill>
                  <a:srgbClr val="FFFFFF"/>
                </a:solidFill>
                <a:latin typeface="Arial" panose="020B0604020202020204" pitchFamily="34" charset="0"/>
                <a:cs typeface="Arial" panose="020B0604020202020204" pitchFamily="34" charset="0"/>
              </a:rPr>
              <a:t>Works alongside schools and other educational provisions in Wales to embed science into people’s minds </a:t>
            </a:r>
          </a:p>
          <a:p>
            <a:endParaRPr lang="en-US" sz="2000">
              <a:solidFill>
                <a:srgbClr val="FFFFFF"/>
              </a:solidFill>
            </a:endParaRPr>
          </a:p>
        </p:txBody>
      </p:sp>
    </p:spTree>
    <p:extLst>
      <p:ext uri="{BB962C8B-B14F-4D97-AF65-F5344CB8AC3E}">
        <p14:creationId xmlns:p14="http://schemas.microsoft.com/office/powerpoint/2010/main" val="269809799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485FFDC-0CAD-450C-A1F1-75E392CC8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F9672BDB-4ABD-40E5-A8B8-F7340E3BD8D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B1FA2BC7-3F19-4E1C-B3D1-19995D9F6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62FF40B5-1E36-4442-8D28-D1AA571AD2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7" name="Rectangle 16">
            <a:extLst>
              <a:ext uri="{FF2B5EF4-FFF2-40B4-BE49-F238E27FC236}">
                <a16:creationId xmlns:a16="http://schemas.microsoft.com/office/drawing/2014/main" id="{73C09592-2DB2-47C0-A5CB-BD39288D1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2F7AFFD-9C53-B242-9959-224147EA3757}"/>
              </a:ext>
            </a:extLst>
          </p:cNvPr>
          <p:cNvSpPr>
            <a:spLocks noGrp="1"/>
          </p:cNvSpPr>
          <p:nvPr>
            <p:ph type="title"/>
          </p:nvPr>
        </p:nvSpPr>
        <p:spPr>
          <a:xfrm>
            <a:off x="680321" y="2063262"/>
            <a:ext cx="3739279" cy="2661052"/>
          </a:xfrm>
        </p:spPr>
        <p:txBody>
          <a:bodyPr>
            <a:normAutofit/>
          </a:bodyPr>
          <a:lstStyle/>
          <a:p>
            <a:pPr algn="r"/>
            <a:r>
              <a:rPr lang="en-GB" sz="4400">
                <a:latin typeface="Arial" panose="020B0604020202020204" pitchFamily="34" charset="0"/>
                <a:cs typeface="Arial" panose="020B0604020202020204" pitchFamily="34" charset="0"/>
              </a:rPr>
              <a:t>Jean Piaget</a:t>
            </a:r>
          </a:p>
        </p:txBody>
      </p:sp>
      <p:graphicFrame>
        <p:nvGraphicFramePr>
          <p:cNvPr id="5" name="Content Placeholder 2">
            <a:extLst>
              <a:ext uri="{FF2B5EF4-FFF2-40B4-BE49-F238E27FC236}">
                <a16:creationId xmlns:a16="http://schemas.microsoft.com/office/drawing/2014/main" id="{40B1A6EC-2A91-4CCD-A220-F190DC639ADE}"/>
              </a:ext>
            </a:extLst>
          </p:cNvPr>
          <p:cNvGraphicFramePr>
            <a:graphicFrameLocks noGrp="1"/>
          </p:cNvGraphicFramePr>
          <p:nvPr>
            <p:ph idx="1"/>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Rectangle 5">
            <a:extLst>
              <a:ext uri="{FF2B5EF4-FFF2-40B4-BE49-F238E27FC236}">
                <a16:creationId xmlns:a16="http://schemas.microsoft.com/office/drawing/2014/main" id="{C9A912A5-6779-2040-ACDC-27EA3644E910}"/>
              </a:ext>
            </a:extLst>
          </p:cNvPr>
          <p:cNvSpPr/>
          <p:nvPr/>
        </p:nvSpPr>
        <p:spPr>
          <a:xfrm>
            <a:off x="9363618" y="6168787"/>
            <a:ext cx="2407197" cy="369332"/>
          </a:xfrm>
          <a:prstGeom prst="rect">
            <a:avLst/>
          </a:prstGeom>
        </p:spPr>
        <p:txBody>
          <a:bodyPr wrap="none">
            <a:spAutoFit/>
          </a:bodyPr>
          <a:lstStyle/>
          <a:p>
            <a:r>
              <a:rPr lang="en-GB" dirty="0">
                <a:solidFill>
                  <a:srgbClr val="000000"/>
                </a:solidFill>
                <a:latin typeface="verdana" panose="020B0604030504040204" pitchFamily="34" charset="0"/>
              </a:rPr>
              <a:t>Redford, M. (2013)</a:t>
            </a:r>
            <a:endParaRPr lang="en-GB" dirty="0"/>
          </a:p>
        </p:txBody>
      </p:sp>
    </p:spTree>
    <p:extLst>
      <p:ext uri="{BB962C8B-B14F-4D97-AF65-F5344CB8AC3E}">
        <p14:creationId xmlns:p14="http://schemas.microsoft.com/office/powerpoint/2010/main" val="298219436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D6F3C-45F7-3344-8EC6-621CE708059F}"/>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Jean Piaget and “Schemas”</a:t>
            </a:r>
          </a:p>
        </p:txBody>
      </p:sp>
      <p:sp>
        <p:nvSpPr>
          <p:cNvPr id="3" name="Content Placeholder 2">
            <a:extLst>
              <a:ext uri="{FF2B5EF4-FFF2-40B4-BE49-F238E27FC236}">
                <a16:creationId xmlns:a16="http://schemas.microsoft.com/office/drawing/2014/main" id="{39E91058-39F6-2B4C-BB37-777FC0AFCEE3}"/>
              </a:ext>
            </a:extLst>
          </p:cNvPr>
          <p:cNvSpPr>
            <a:spLocks noGrp="1"/>
          </p:cNvSpPr>
          <p:nvPr>
            <p:ph idx="1"/>
          </p:nvPr>
        </p:nvSpPr>
        <p:spPr/>
        <p:txBody>
          <a:bodyPr>
            <a:normAutofit/>
          </a:bodyPr>
          <a:lstStyle/>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p>
          <a:p>
            <a:pPr marL="0" indent="0">
              <a:buNone/>
            </a:pPr>
            <a:endParaRPr lang="en-GB" dirty="0"/>
          </a:p>
        </p:txBody>
      </p:sp>
      <p:sp>
        <p:nvSpPr>
          <p:cNvPr id="4" name="Content Placeholder 2">
            <a:extLst>
              <a:ext uri="{FF2B5EF4-FFF2-40B4-BE49-F238E27FC236}">
                <a16:creationId xmlns:a16="http://schemas.microsoft.com/office/drawing/2014/main" id="{789689D1-C6CD-CC4F-A1BC-33CE884A0A7A}"/>
              </a:ext>
            </a:extLst>
          </p:cNvPr>
          <p:cNvSpPr txBox="1">
            <a:spLocks/>
          </p:cNvSpPr>
          <p:nvPr/>
        </p:nvSpPr>
        <p:spPr>
          <a:xfrm>
            <a:off x="838200" y="2342239"/>
            <a:ext cx="10515600" cy="4351338"/>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r>
              <a:rPr lang="en-GB" dirty="0">
                <a:latin typeface="Arial" panose="020B0604020202020204" pitchFamily="34" charset="0"/>
                <a:cs typeface="Arial" panose="020B0604020202020204" pitchFamily="34" charset="0"/>
              </a:rPr>
              <a:t>Jean Piaget’s schemas are more like the ‘building blocks’ needed for knowledge. A good example of this is when a baby throws things on the floor repeatedly for an adult to pick up. </a:t>
            </a:r>
          </a:p>
          <a:p>
            <a:pPr marL="0" indent="0" algn="just">
              <a:buFont typeface="Arial" panose="020B0604020202020204" pitchFamily="34" charset="0"/>
              <a:buNone/>
            </a:pPr>
            <a:r>
              <a:rPr lang="en-GB" dirty="0">
                <a:latin typeface="Arial" panose="020B0604020202020204" pitchFamily="34" charset="0"/>
                <a:cs typeface="Arial" panose="020B0604020202020204" pitchFamily="34" charset="0"/>
              </a:rPr>
              <a:t>This is known as urges. Another example is when a child decides to collect items and put them in a basket and then carries that basket of items around with them. </a:t>
            </a:r>
          </a:p>
          <a:p>
            <a:pPr marL="0" indent="0" algn="just">
              <a:buFont typeface="Arial" panose="020B0604020202020204" pitchFamily="34" charset="0"/>
              <a:buNone/>
            </a:pPr>
            <a:r>
              <a:rPr lang="en-GB" dirty="0">
                <a:latin typeface="Arial" panose="020B0604020202020204" pitchFamily="34" charset="0"/>
                <a:cs typeface="Arial" panose="020B0604020202020204" pitchFamily="34" charset="0"/>
              </a:rPr>
              <a:t>Piaget showed us that children use these schemas because they need to make sense of their universe, and through doing this, they are constructing the connections in their brans that allow them to think. To enable them to move on, they have to work through the behaviours so that their connections are cemented in their brains. </a:t>
            </a:r>
          </a:p>
          <a:p>
            <a:pPr marL="0" indent="0" algn="just">
              <a:buFont typeface="Arial" panose="020B0604020202020204" pitchFamily="34" charset="0"/>
              <a:buNone/>
            </a:pPr>
            <a:r>
              <a:rPr lang="en-GB" dirty="0">
                <a:latin typeface="Arial" panose="020B0604020202020204" pitchFamily="34" charset="0"/>
                <a:cs typeface="Arial" panose="020B0604020202020204" pitchFamily="34" charset="0"/>
              </a:rPr>
              <a:t>For people who are not aware of schemas and that children think differently to adults, will find them frustrating, thus resulting in the child being told to stop. </a:t>
            </a:r>
          </a:p>
          <a:p>
            <a:pPr marL="0" indent="0" algn="just">
              <a:buFont typeface="Arial" panose="020B0604020202020204" pitchFamily="34" charset="0"/>
              <a:buNone/>
            </a:pPr>
            <a:r>
              <a:rPr lang="en-GB" dirty="0">
                <a:latin typeface="Arial" panose="020B0604020202020204" pitchFamily="34" charset="0"/>
                <a:cs typeface="Arial" panose="020B0604020202020204" pitchFamily="34" charset="0"/>
              </a:rPr>
              <a:t>Furthermore, the ideal thing to do is to encourage the child and allow them to explore until they can move on through learning by other resources. </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p:txBody>
      </p:sp>
      <p:sp>
        <p:nvSpPr>
          <p:cNvPr id="5" name="Rectangle 4">
            <a:extLst>
              <a:ext uri="{FF2B5EF4-FFF2-40B4-BE49-F238E27FC236}">
                <a16:creationId xmlns:a16="http://schemas.microsoft.com/office/drawing/2014/main" id="{963F7042-35C1-754D-A2E6-07085EA63D00}"/>
              </a:ext>
            </a:extLst>
          </p:cNvPr>
          <p:cNvSpPr/>
          <p:nvPr/>
        </p:nvSpPr>
        <p:spPr>
          <a:xfrm>
            <a:off x="8946603" y="6254230"/>
            <a:ext cx="2407197" cy="369332"/>
          </a:xfrm>
          <a:prstGeom prst="rect">
            <a:avLst/>
          </a:prstGeom>
        </p:spPr>
        <p:txBody>
          <a:bodyPr wrap="none">
            <a:spAutoFit/>
          </a:bodyPr>
          <a:lstStyle/>
          <a:p>
            <a:r>
              <a:rPr lang="en-GB" dirty="0">
                <a:latin typeface="verdana" panose="020B0604030504040204" pitchFamily="34" charset="0"/>
              </a:rPr>
              <a:t>Redford, M. (2013)</a:t>
            </a:r>
            <a:endParaRPr lang="en-GB" dirty="0"/>
          </a:p>
        </p:txBody>
      </p:sp>
    </p:spTree>
    <p:extLst>
      <p:ext uri="{BB962C8B-B14F-4D97-AF65-F5344CB8AC3E}">
        <p14:creationId xmlns:p14="http://schemas.microsoft.com/office/powerpoint/2010/main" val="388189664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D31EB-240C-204F-805F-A58475A4AC3B}"/>
              </a:ext>
            </a:extLst>
          </p:cNvPr>
          <p:cNvSpPr>
            <a:spLocks noGrp="1"/>
          </p:cNvSpPr>
          <p:nvPr>
            <p:ph type="title"/>
          </p:nvPr>
        </p:nvSpPr>
        <p:spPr>
          <a:xfrm>
            <a:off x="680321" y="753228"/>
            <a:ext cx="9613861" cy="1080938"/>
          </a:xfrm>
        </p:spPr>
        <p:txBody>
          <a:bodyPr>
            <a:normAutofit/>
          </a:bodyPr>
          <a:lstStyle/>
          <a:p>
            <a:r>
              <a:rPr lang="en-GB">
                <a:latin typeface="Arial" panose="020B0604020202020204" pitchFamily="34" charset="0"/>
                <a:cs typeface="Arial" panose="020B0604020202020204" pitchFamily="34" charset="0"/>
              </a:rPr>
              <a:t>An example of a schema </a:t>
            </a:r>
          </a:p>
        </p:txBody>
      </p:sp>
      <p:sp>
        <p:nvSpPr>
          <p:cNvPr id="4" name="Rectangle 3">
            <a:extLst>
              <a:ext uri="{FF2B5EF4-FFF2-40B4-BE49-F238E27FC236}">
                <a16:creationId xmlns:a16="http://schemas.microsoft.com/office/drawing/2014/main" id="{0A58E80C-5FD4-B743-A642-2DBDD3B91F29}"/>
              </a:ext>
            </a:extLst>
          </p:cNvPr>
          <p:cNvSpPr/>
          <p:nvPr/>
        </p:nvSpPr>
        <p:spPr>
          <a:xfrm>
            <a:off x="8693995" y="6174158"/>
            <a:ext cx="2407197" cy="369332"/>
          </a:xfrm>
          <a:prstGeom prst="rect">
            <a:avLst/>
          </a:prstGeom>
        </p:spPr>
        <p:txBody>
          <a:bodyPr wrap="none">
            <a:spAutoFit/>
          </a:bodyPr>
          <a:lstStyle/>
          <a:p>
            <a:pPr>
              <a:spcAft>
                <a:spcPts val="600"/>
              </a:spcAft>
            </a:pPr>
            <a:r>
              <a:rPr lang="en-GB">
                <a:latin typeface="verdana" panose="020B0604030504040204" pitchFamily="34" charset="0"/>
              </a:rPr>
              <a:t>Redford, M. (2013)</a:t>
            </a:r>
            <a:endParaRPr lang="en-GB"/>
          </a:p>
        </p:txBody>
      </p:sp>
      <p:graphicFrame>
        <p:nvGraphicFramePr>
          <p:cNvPr id="16" name="Content Placeholder 2">
            <a:extLst>
              <a:ext uri="{FF2B5EF4-FFF2-40B4-BE49-F238E27FC236}">
                <a16:creationId xmlns:a16="http://schemas.microsoft.com/office/drawing/2014/main" id="{4CE9F311-2E08-44C5-8A2A-1067DA0CD005}"/>
              </a:ext>
            </a:extLst>
          </p:cNvPr>
          <p:cNvGraphicFramePr>
            <a:graphicFrameLocks noGrp="1"/>
          </p:cNvGraphicFramePr>
          <p:nvPr>
            <p:ph idx="1"/>
          </p:nvPr>
        </p:nvGraphicFramePr>
        <p:xfrm>
          <a:off x="-1550293" y="2041451"/>
          <a:ext cx="14075087" cy="48165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34066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73E8A9A-DA4B-4F12-9331-219EBE523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81776" y="0"/>
            <a:ext cx="91763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a:extLst>
              <a:ext uri="{FF2B5EF4-FFF2-40B4-BE49-F238E27FC236}">
                <a16:creationId xmlns:a16="http://schemas.microsoft.com/office/drawing/2014/main" id="{1C4DCE7A-0E46-404B-9E0D-E93DC7B2A86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ectangle 11">
            <a:extLst>
              <a:ext uri="{FF2B5EF4-FFF2-40B4-BE49-F238E27FC236}">
                <a16:creationId xmlns:a16="http://schemas.microsoft.com/office/drawing/2014/main" id="{ADD673B7-F6B7-43EE-936B-D09F3A337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281776" cy="6858000"/>
          </a:xfrm>
          <a:prstGeom prst="rect">
            <a:avLst/>
          </a:prstGeom>
          <a:solidFill>
            <a:schemeClr val="bg1"/>
          </a:solidFill>
          <a:ln>
            <a:noFill/>
          </a:ln>
          <a:effectLst>
            <a:outerShdw blurRad="88900" dist="381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2CFA3B-B7B0-2F4D-BAA1-1230248D3481}"/>
              </a:ext>
            </a:extLst>
          </p:cNvPr>
          <p:cNvSpPr>
            <a:spLocks noGrp="1"/>
          </p:cNvSpPr>
          <p:nvPr>
            <p:ph type="title"/>
          </p:nvPr>
        </p:nvSpPr>
        <p:spPr>
          <a:xfrm>
            <a:off x="6770849" y="643466"/>
            <a:ext cx="3846292" cy="5205943"/>
          </a:xfrm>
        </p:spPr>
        <p:txBody>
          <a:bodyPr anchor="b">
            <a:normAutofit/>
          </a:bodyPr>
          <a:lstStyle/>
          <a:p>
            <a:pPr algn="r"/>
            <a:r>
              <a:rPr lang="en-GB" sz="4800">
                <a:solidFill>
                  <a:schemeClr val="accent1"/>
                </a:solidFill>
                <a:latin typeface="Arial" panose="020B0604020202020204" pitchFamily="34" charset="0"/>
                <a:cs typeface="Arial" panose="020B0604020202020204" pitchFamily="34" charset="0"/>
              </a:rPr>
              <a:t>Jean Piaget and Theory of Play </a:t>
            </a:r>
          </a:p>
        </p:txBody>
      </p:sp>
      <p:sp>
        <p:nvSpPr>
          <p:cNvPr id="3" name="Content Placeholder 2">
            <a:extLst>
              <a:ext uri="{FF2B5EF4-FFF2-40B4-BE49-F238E27FC236}">
                <a16:creationId xmlns:a16="http://schemas.microsoft.com/office/drawing/2014/main" id="{ED73D760-2AEF-EE41-A55A-D378FF97EEFE}"/>
              </a:ext>
            </a:extLst>
          </p:cNvPr>
          <p:cNvSpPr>
            <a:spLocks noGrp="1"/>
          </p:cNvSpPr>
          <p:nvPr>
            <p:ph idx="1"/>
          </p:nvPr>
        </p:nvSpPr>
        <p:spPr>
          <a:xfrm>
            <a:off x="680321" y="965200"/>
            <a:ext cx="5410207" cy="4884209"/>
          </a:xfrm>
        </p:spPr>
        <p:txBody>
          <a:bodyPr anchor="ctr">
            <a:normAutofit/>
          </a:bodyPr>
          <a:lstStyle/>
          <a:p>
            <a:pPr marL="0" indent="0" fontAlgn="base">
              <a:buNone/>
            </a:pPr>
            <a:r>
              <a:rPr lang="en-GB" sz="2000"/>
              <a:t>Jean Piaget (1962) was the first psychologist to make the systematic study of children’s cognitive development. </a:t>
            </a:r>
          </a:p>
          <a:p>
            <a:pPr fontAlgn="base"/>
            <a:r>
              <a:rPr lang="en-GB" sz="2000"/>
              <a:t>Piaget viewed play as integral to the development of intelligence in children. His theory of play argues that as the child matures, their environment and play should encourage further cognitive and language development.</a:t>
            </a:r>
          </a:p>
          <a:p>
            <a:pPr fontAlgn="base"/>
            <a:endParaRPr lang="en-GB" sz="2000"/>
          </a:p>
          <a:p>
            <a:pPr fontAlgn="base"/>
            <a:br>
              <a:rPr lang="en-GB" sz="2000"/>
            </a:br>
            <a:endParaRPr lang="en-GB" sz="2000"/>
          </a:p>
        </p:txBody>
      </p:sp>
    </p:spTree>
    <p:extLst>
      <p:ext uri="{BB962C8B-B14F-4D97-AF65-F5344CB8AC3E}">
        <p14:creationId xmlns:p14="http://schemas.microsoft.com/office/powerpoint/2010/main" val="193657767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73E8A9A-DA4B-4F12-9331-219EBE523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81776" y="0"/>
            <a:ext cx="91763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a:extLst>
              <a:ext uri="{FF2B5EF4-FFF2-40B4-BE49-F238E27FC236}">
                <a16:creationId xmlns:a16="http://schemas.microsoft.com/office/drawing/2014/main" id="{1C4DCE7A-0E46-404B-9E0D-E93DC7B2A86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ectangle 11">
            <a:extLst>
              <a:ext uri="{FF2B5EF4-FFF2-40B4-BE49-F238E27FC236}">
                <a16:creationId xmlns:a16="http://schemas.microsoft.com/office/drawing/2014/main" id="{ADD673B7-F6B7-43EE-936B-D09F3A337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281776" cy="6858000"/>
          </a:xfrm>
          <a:prstGeom prst="rect">
            <a:avLst/>
          </a:prstGeom>
          <a:solidFill>
            <a:schemeClr val="bg1"/>
          </a:solidFill>
          <a:ln>
            <a:noFill/>
          </a:ln>
          <a:effectLst>
            <a:outerShdw blurRad="88900" dist="381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52785E-AC05-B24E-B97E-5A2EA31885D0}"/>
              </a:ext>
            </a:extLst>
          </p:cNvPr>
          <p:cNvSpPr>
            <a:spLocks noGrp="1"/>
          </p:cNvSpPr>
          <p:nvPr>
            <p:ph type="title"/>
          </p:nvPr>
        </p:nvSpPr>
        <p:spPr>
          <a:xfrm>
            <a:off x="6770849" y="643466"/>
            <a:ext cx="3846292" cy="5205943"/>
          </a:xfrm>
        </p:spPr>
        <p:txBody>
          <a:bodyPr anchor="b">
            <a:normAutofit/>
          </a:bodyPr>
          <a:lstStyle/>
          <a:p>
            <a:pPr algn="r"/>
            <a:r>
              <a:rPr lang="en-GB" sz="4800">
                <a:solidFill>
                  <a:schemeClr val="accent1"/>
                </a:solidFill>
                <a:latin typeface="Arial" panose="020B0604020202020204" pitchFamily="34" charset="0"/>
                <a:cs typeface="Arial" panose="020B0604020202020204" pitchFamily="34" charset="0"/>
              </a:rPr>
              <a:t>Piaget’s Stages of Play</a:t>
            </a:r>
          </a:p>
        </p:txBody>
      </p:sp>
      <p:sp>
        <p:nvSpPr>
          <p:cNvPr id="3" name="Content Placeholder 2">
            <a:extLst>
              <a:ext uri="{FF2B5EF4-FFF2-40B4-BE49-F238E27FC236}">
                <a16:creationId xmlns:a16="http://schemas.microsoft.com/office/drawing/2014/main" id="{F537B376-143B-1243-8056-D7A18A84EF83}"/>
              </a:ext>
            </a:extLst>
          </p:cNvPr>
          <p:cNvSpPr>
            <a:spLocks noGrp="1"/>
          </p:cNvSpPr>
          <p:nvPr>
            <p:ph idx="1"/>
          </p:nvPr>
        </p:nvSpPr>
        <p:spPr>
          <a:xfrm>
            <a:off x="680321" y="965200"/>
            <a:ext cx="5410207" cy="4884209"/>
          </a:xfrm>
        </p:spPr>
        <p:txBody>
          <a:bodyPr anchor="ctr">
            <a:normAutofit/>
          </a:bodyPr>
          <a:lstStyle/>
          <a:p>
            <a:pPr marL="0" indent="0" fontAlgn="base">
              <a:buNone/>
            </a:pPr>
            <a:r>
              <a:rPr lang="en-GB" sz="1300">
                <a:latin typeface="Arial" panose="020B0604020202020204" pitchFamily="34" charset="0"/>
                <a:cs typeface="Arial" panose="020B0604020202020204" pitchFamily="34" charset="0"/>
              </a:rPr>
              <a:t>According to Piaget, there are four different stages of play. They will be listed below and explained what each stage means. </a:t>
            </a:r>
          </a:p>
          <a:p>
            <a:pPr fontAlgn="base">
              <a:buFont typeface="Wingdings" pitchFamily="2" charset="2"/>
              <a:buChar char="Ø"/>
            </a:pPr>
            <a:r>
              <a:rPr lang="en-GB" sz="1300">
                <a:latin typeface="Arial" panose="020B0604020202020204" pitchFamily="34" charset="0"/>
                <a:cs typeface="Arial" panose="020B0604020202020204" pitchFamily="34" charset="0"/>
              </a:rPr>
              <a:t>Functional Play </a:t>
            </a:r>
          </a:p>
          <a:p>
            <a:pPr marL="0" indent="0" fontAlgn="base">
              <a:buNone/>
            </a:pPr>
            <a:r>
              <a:rPr lang="en-GB" sz="1300">
                <a:latin typeface="Arial" panose="020B0604020202020204" pitchFamily="34" charset="0"/>
                <a:cs typeface="Arial" panose="020B0604020202020204" pitchFamily="34" charset="0"/>
              </a:rPr>
              <a:t>This is used through bodily movements, can be done with or without objects, for example, running and jumping, gathering and dumping, as well as using informal games that do not have rules. </a:t>
            </a:r>
          </a:p>
          <a:p>
            <a:pPr marL="0" indent="0" fontAlgn="base">
              <a:buNone/>
            </a:pPr>
            <a:endParaRPr lang="en-GB" sz="1300">
              <a:latin typeface="Arial" panose="020B0604020202020204" pitchFamily="34" charset="0"/>
              <a:cs typeface="Arial" panose="020B0604020202020204" pitchFamily="34" charset="0"/>
            </a:endParaRPr>
          </a:p>
          <a:p>
            <a:pPr fontAlgn="base">
              <a:buFont typeface="Wingdings" pitchFamily="2" charset="2"/>
              <a:buChar char="Ø"/>
            </a:pPr>
            <a:r>
              <a:rPr lang="en-GB" sz="1300">
                <a:latin typeface="Arial" panose="020B0604020202020204" pitchFamily="34" charset="0"/>
                <a:cs typeface="Arial" panose="020B0604020202020204" pitchFamily="34" charset="0"/>
              </a:rPr>
              <a:t>Constructive Play </a:t>
            </a:r>
          </a:p>
          <a:p>
            <a:pPr marL="0" indent="0" fontAlgn="base">
              <a:buNone/>
            </a:pPr>
            <a:r>
              <a:rPr lang="en-GB" sz="1300">
                <a:latin typeface="Arial" panose="020B0604020202020204" pitchFamily="34" charset="0"/>
                <a:cs typeface="Arial" panose="020B0604020202020204" pitchFamily="34" charset="0"/>
              </a:rPr>
              <a:t>This type od play uses objects, such as blocks and Lego, or can be done with different materials – sand and clay. These materials are used in an organised manner to make something. </a:t>
            </a:r>
          </a:p>
          <a:p>
            <a:pPr marL="0" indent="0" fontAlgn="base">
              <a:buNone/>
            </a:pPr>
            <a:endParaRPr lang="en-GB" sz="1300">
              <a:latin typeface="Arial" panose="020B0604020202020204" pitchFamily="34" charset="0"/>
              <a:cs typeface="Arial" panose="020B0604020202020204" pitchFamily="34" charset="0"/>
            </a:endParaRPr>
          </a:p>
          <a:p>
            <a:pPr fontAlgn="base">
              <a:buFont typeface="Wingdings" pitchFamily="2" charset="2"/>
              <a:buChar char="Ø"/>
            </a:pPr>
            <a:r>
              <a:rPr lang="en-GB" sz="1300">
                <a:latin typeface="Arial" panose="020B0604020202020204" pitchFamily="34" charset="0"/>
                <a:cs typeface="Arial" panose="020B0604020202020204" pitchFamily="34" charset="0"/>
              </a:rPr>
              <a:t>Symbolic/Fantasy Play </a:t>
            </a:r>
          </a:p>
          <a:p>
            <a:pPr marL="0" indent="0" fontAlgn="base">
              <a:buNone/>
            </a:pPr>
            <a:r>
              <a:rPr lang="en-GB" sz="1300">
                <a:latin typeface="Arial" panose="020B0604020202020204" pitchFamily="34" charset="0"/>
                <a:cs typeface="Arial" panose="020B0604020202020204" pitchFamily="34" charset="0"/>
              </a:rPr>
              <a:t>This brings in the art of role play. Examples include: pretending to be something you are not e.g. a baby, a firefighter or a superhero.</a:t>
            </a:r>
          </a:p>
          <a:p>
            <a:pPr marL="0" indent="0" fontAlgn="base">
              <a:buNone/>
            </a:pPr>
            <a:endParaRPr lang="en-GB" sz="1300">
              <a:latin typeface="Arial" panose="020B0604020202020204" pitchFamily="34" charset="0"/>
              <a:cs typeface="Arial" panose="020B0604020202020204" pitchFamily="34" charset="0"/>
            </a:endParaRPr>
          </a:p>
          <a:p>
            <a:pPr fontAlgn="base">
              <a:buFont typeface="Wingdings" pitchFamily="2" charset="2"/>
              <a:buChar char="Ø"/>
            </a:pPr>
            <a:r>
              <a:rPr lang="en-GB" sz="1300">
                <a:latin typeface="Arial" panose="020B0604020202020204" pitchFamily="34" charset="0"/>
                <a:cs typeface="Arial" panose="020B0604020202020204" pitchFamily="34" charset="0"/>
              </a:rPr>
              <a:t>Games with Rules </a:t>
            </a:r>
          </a:p>
          <a:p>
            <a:pPr marL="0" indent="0" fontAlgn="base">
              <a:buNone/>
            </a:pPr>
            <a:r>
              <a:rPr lang="en-GB" sz="1300">
                <a:latin typeface="Arial" panose="020B0604020202020204" pitchFamily="34" charset="0"/>
                <a:cs typeface="Arial" panose="020B0604020202020204" pitchFamily="34" charset="0"/>
              </a:rPr>
              <a:t>This is where a child will play games with peers that have a foundation of rules, for example, tag and duck-duck-goose. </a:t>
            </a:r>
          </a:p>
          <a:p>
            <a:endParaRPr lang="en-GB" sz="1300"/>
          </a:p>
        </p:txBody>
      </p:sp>
      <p:sp>
        <p:nvSpPr>
          <p:cNvPr id="4" name="Rectangle 3">
            <a:extLst>
              <a:ext uri="{FF2B5EF4-FFF2-40B4-BE49-F238E27FC236}">
                <a16:creationId xmlns:a16="http://schemas.microsoft.com/office/drawing/2014/main" id="{B2A135B8-14C6-2442-8CAB-EDD9848C0E0D}"/>
              </a:ext>
            </a:extLst>
          </p:cNvPr>
          <p:cNvSpPr/>
          <p:nvPr/>
        </p:nvSpPr>
        <p:spPr>
          <a:xfrm>
            <a:off x="8209944" y="5984372"/>
            <a:ext cx="1948034" cy="369332"/>
          </a:xfrm>
          <a:prstGeom prst="rect">
            <a:avLst/>
          </a:prstGeom>
        </p:spPr>
        <p:txBody>
          <a:bodyPr wrap="none">
            <a:spAutoFit/>
          </a:bodyPr>
          <a:lstStyle/>
          <a:p>
            <a:r>
              <a:rPr lang="en-GB" dirty="0"/>
              <a:t>Wardle, F. (2015)</a:t>
            </a:r>
          </a:p>
        </p:txBody>
      </p:sp>
    </p:spTree>
    <p:extLst>
      <p:ext uri="{BB962C8B-B14F-4D97-AF65-F5344CB8AC3E}">
        <p14:creationId xmlns:p14="http://schemas.microsoft.com/office/powerpoint/2010/main" val="47961454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656EC-A87F-F541-A267-7E35CDE49E3F}"/>
              </a:ext>
            </a:extLst>
          </p:cNvPr>
          <p:cNvSpPr>
            <a:spLocks noGrp="1"/>
          </p:cNvSpPr>
          <p:nvPr>
            <p:ph type="title"/>
          </p:nvPr>
        </p:nvSpPr>
        <p:spPr>
          <a:xfrm>
            <a:off x="680321" y="753228"/>
            <a:ext cx="9613861" cy="1080938"/>
          </a:xfrm>
        </p:spPr>
        <p:txBody>
          <a:bodyPr>
            <a:normAutofit/>
          </a:bodyPr>
          <a:lstStyle/>
          <a:p>
            <a:r>
              <a:rPr lang="en-GB" dirty="0">
                <a:latin typeface="Arial" panose="020B0604020202020204" pitchFamily="34" charset="0"/>
                <a:cs typeface="Arial" panose="020B0604020202020204" pitchFamily="34" charset="0"/>
              </a:rPr>
              <a:t>The Importance of Outdoor Play </a:t>
            </a:r>
          </a:p>
        </p:txBody>
      </p:sp>
      <p:graphicFrame>
        <p:nvGraphicFramePr>
          <p:cNvPr id="5" name="Content Placeholder 2">
            <a:extLst>
              <a:ext uri="{FF2B5EF4-FFF2-40B4-BE49-F238E27FC236}">
                <a16:creationId xmlns:a16="http://schemas.microsoft.com/office/drawing/2014/main" id="{E52FEF53-123B-40B5-9260-763EAAB37C8E}"/>
              </a:ext>
            </a:extLst>
          </p:cNvPr>
          <p:cNvGraphicFramePr>
            <a:graphicFrameLocks noGrp="1"/>
          </p:cNvGraphicFramePr>
          <p:nvPr>
            <p:ph idx="1"/>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A683E068-48AB-9347-886B-2A4D4E10063B}"/>
              </a:ext>
            </a:extLst>
          </p:cNvPr>
          <p:cNvSpPr/>
          <p:nvPr/>
        </p:nvSpPr>
        <p:spPr>
          <a:xfrm>
            <a:off x="8860917" y="5920106"/>
            <a:ext cx="2210670" cy="369332"/>
          </a:xfrm>
          <a:prstGeom prst="rect">
            <a:avLst/>
          </a:prstGeom>
        </p:spPr>
        <p:txBody>
          <a:bodyPr wrap="none">
            <a:spAutoFit/>
          </a:bodyPr>
          <a:lstStyle/>
          <a:p>
            <a:r>
              <a:rPr lang="en-GB" dirty="0">
                <a:latin typeface="verdana" panose="020B0604030504040204" pitchFamily="34" charset="0"/>
              </a:rPr>
              <a:t>Wardle, F. (2015)</a:t>
            </a:r>
            <a:endParaRPr lang="en-GB" dirty="0"/>
          </a:p>
        </p:txBody>
      </p:sp>
    </p:spTree>
    <p:extLst>
      <p:ext uri="{BB962C8B-B14F-4D97-AF65-F5344CB8AC3E}">
        <p14:creationId xmlns:p14="http://schemas.microsoft.com/office/powerpoint/2010/main" val="62162731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31CF3-982D-4B47-8F52-72B7C0AF3C2C}"/>
              </a:ext>
            </a:extLst>
          </p:cNvPr>
          <p:cNvSpPr>
            <a:spLocks noGrp="1"/>
          </p:cNvSpPr>
          <p:nvPr>
            <p:ph type="title"/>
          </p:nvPr>
        </p:nvSpPr>
        <p:spPr>
          <a:xfrm>
            <a:off x="680321" y="753228"/>
            <a:ext cx="9613861" cy="1080938"/>
          </a:xfrm>
        </p:spPr>
        <p:txBody>
          <a:bodyPr>
            <a:normAutofit/>
          </a:bodyPr>
          <a:lstStyle/>
          <a:p>
            <a:r>
              <a:rPr lang="en-GB" dirty="0">
                <a:latin typeface="Arial" panose="020B0604020202020204" pitchFamily="34" charset="0"/>
                <a:cs typeface="Arial" panose="020B0604020202020204" pitchFamily="34" charset="0"/>
              </a:rPr>
              <a:t>Bruner </a:t>
            </a:r>
          </a:p>
        </p:txBody>
      </p:sp>
      <p:graphicFrame>
        <p:nvGraphicFramePr>
          <p:cNvPr id="5" name="Content Placeholder 2">
            <a:extLst>
              <a:ext uri="{FF2B5EF4-FFF2-40B4-BE49-F238E27FC236}">
                <a16:creationId xmlns:a16="http://schemas.microsoft.com/office/drawing/2014/main" id="{4F0A4378-6C45-47C7-B743-F21F4DC7581D}"/>
              </a:ext>
            </a:extLst>
          </p:cNvPr>
          <p:cNvGraphicFramePr>
            <a:graphicFrameLocks noGrp="1"/>
          </p:cNvGraphicFramePr>
          <p:nvPr>
            <p:ph idx="1"/>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614FD7C5-AAEF-A142-BA7F-F8F40DD60EB5}"/>
              </a:ext>
            </a:extLst>
          </p:cNvPr>
          <p:cNvSpPr/>
          <p:nvPr/>
        </p:nvSpPr>
        <p:spPr>
          <a:xfrm>
            <a:off x="8736431" y="5750997"/>
            <a:ext cx="2332049" cy="369332"/>
          </a:xfrm>
          <a:prstGeom prst="rect">
            <a:avLst/>
          </a:prstGeom>
        </p:spPr>
        <p:txBody>
          <a:bodyPr wrap="none">
            <a:spAutoFit/>
          </a:bodyPr>
          <a:lstStyle/>
          <a:p>
            <a:r>
              <a:rPr lang="en-GB" dirty="0">
                <a:latin typeface="verdana" panose="020B0604030504040204" pitchFamily="34" charset="0"/>
              </a:rPr>
              <a:t>McLeod, S. (2019)</a:t>
            </a:r>
            <a:endParaRPr lang="en-GB" dirty="0"/>
          </a:p>
        </p:txBody>
      </p:sp>
    </p:spTree>
    <p:extLst>
      <p:ext uri="{BB962C8B-B14F-4D97-AF65-F5344CB8AC3E}">
        <p14:creationId xmlns:p14="http://schemas.microsoft.com/office/powerpoint/2010/main" val="223777515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0A2B8-FDD3-5148-9C10-FEFF17F92B55}"/>
              </a:ext>
            </a:extLst>
          </p:cNvPr>
          <p:cNvSpPr>
            <a:spLocks noGrp="1"/>
          </p:cNvSpPr>
          <p:nvPr>
            <p:ph type="title"/>
          </p:nvPr>
        </p:nvSpPr>
        <p:spPr>
          <a:xfrm>
            <a:off x="680321" y="753228"/>
            <a:ext cx="9613861" cy="1080938"/>
          </a:xfrm>
        </p:spPr>
        <p:txBody>
          <a:bodyPr>
            <a:normAutofit/>
          </a:bodyPr>
          <a:lstStyle/>
          <a:p>
            <a:r>
              <a:rPr lang="en-GB" dirty="0">
                <a:latin typeface="Arial" panose="020B0604020202020204" pitchFamily="34" charset="0"/>
                <a:cs typeface="Arial" panose="020B0604020202020204" pitchFamily="34" charset="0"/>
              </a:rPr>
              <a:t>Bruner’s Three Modes of Representation </a:t>
            </a:r>
          </a:p>
        </p:txBody>
      </p:sp>
      <p:graphicFrame>
        <p:nvGraphicFramePr>
          <p:cNvPr id="5" name="Content Placeholder 2">
            <a:extLst>
              <a:ext uri="{FF2B5EF4-FFF2-40B4-BE49-F238E27FC236}">
                <a16:creationId xmlns:a16="http://schemas.microsoft.com/office/drawing/2014/main" id="{42109551-D18B-40CB-9AEA-3018D6D84631}"/>
              </a:ext>
            </a:extLst>
          </p:cNvPr>
          <p:cNvGraphicFramePr>
            <a:graphicFrameLocks noGrp="1"/>
          </p:cNvGraphicFramePr>
          <p:nvPr>
            <p:ph idx="1"/>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65D7C583-801F-6641-A8E9-2CC59BC977ED}"/>
              </a:ext>
            </a:extLst>
          </p:cNvPr>
          <p:cNvSpPr/>
          <p:nvPr/>
        </p:nvSpPr>
        <p:spPr>
          <a:xfrm>
            <a:off x="9376157" y="6104772"/>
            <a:ext cx="2135521" cy="369332"/>
          </a:xfrm>
          <a:prstGeom prst="rect">
            <a:avLst/>
          </a:prstGeom>
        </p:spPr>
        <p:txBody>
          <a:bodyPr wrap="none">
            <a:spAutoFit/>
          </a:bodyPr>
          <a:lstStyle/>
          <a:p>
            <a:r>
              <a:rPr lang="en-GB" dirty="0">
                <a:latin typeface="verdana" panose="020B0604030504040204" pitchFamily="34" charset="0"/>
              </a:rPr>
              <a:t>Hurst, M. (2014)</a:t>
            </a:r>
            <a:endParaRPr lang="en-GB" dirty="0"/>
          </a:p>
        </p:txBody>
      </p:sp>
    </p:spTree>
    <p:extLst>
      <p:ext uri="{BB962C8B-B14F-4D97-AF65-F5344CB8AC3E}">
        <p14:creationId xmlns:p14="http://schemas.microsoft.com/office/powerpoint/2010/main" val="12921034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13222-CCC6-3B46-855E-C2778645A4F2}"/>
              </a:ext>
            </a:extLst>
          </p:cNvPr>
          <p:cNvSpPr>
            <a:spLocks noGrp="1"/>
          </p:cNvSpPr>
          <p:nvPr>
            <p:ph type="title"/>
          </p:nvPr>
        </p:nvSpPr>
        <p:spPr>
          <a:xfrm>
            <a:off x="680321" y="753228"/>
            <a:ext cx="9613861" cy="1080938"/>
          </a:xfrm>
        </p:spPr>
        <p:txBody>
          <a:bodyPr>
            <a:normAutofit/>
          </a:bodyPr>
          <a:lstStyle/>
          <a:p>
            <a:r>
              <a:rPr lang="en-GB" dirty="0"/>
              <a:t>Bruner’s Three Modes of Representation </a:t>
            </a:r>
          </a:p>
        </p:txBody>
      </p:sp>
      <p:graphicFrame>
        <p:nvGraphicFramePr>
          <p:cNvPr id="5" name="Content Placeholder 2">
            <a:extLst>
              <a:ext uri="{FF2B5EF4-FFF2-40B4-BE49-F238E27FC236}">
                <a16:creationId xmlns:a16="http://schemas.microsoft.com/office/drawing/2014/main" id="{17D89088-83BE-4191-BEBB-B69204E0396E}"/>
              </a:ext>
            </a:extLst>
          </p:cNvPr>
          <p:cNvGraphicFramePr>
            <a:graphicFrameLocks noGrp="1"/>
          </p:cNvGraphicFramePr>
          <p:nvPr>
            <p:ph idx="1"/>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6467AA6A-69E4-D14F-8631-5E28CE38D005}"/>
              </a:ext>
            </a:extLst>
          </p:cNvPr>
          <p:cNvSpPr/>
          <p:nvPr/>
        </p:nvSpPr>
        <p:spPr>
          <a:xfrm>
            <a:off x="9128157" y="6253631"/>
            <a:ext cx="2332049" cy="369332"/>
          </a:xfrm>
          <a:prstGeom prst="rect">
            <a:avLst/>
          </a:prstGeom>
        </p:spPr>
        <p:txBody>
          <a:bodyPr wrap="none">
            <a:spAutoFit/>
          </a:bodyPr>
          <a:lstStyle/>
          <a:p>
            <a:r>
              <a:rPr lang="en-GB" dirty="0">
                <a:latin typeface="verdana" panose="020B0604030504040204" pitchFamily="34" charset="0"/>
              </a:rPr>
              <a:t>McLeod, S. (2019)</a:t>
            </a:r>
            <a:endParaRPr lang="en-GB" dirty="0"/>
          </a:p>
        </p:txBody>
      </p:sp>
    </p:spTree>
    <p:extLst>
      <p:ext uri="{BB962C8B-B14F-4D97-AF65-F5344CB8AC3E}">
        <p14:creationId xmlns:p14="http://schemas.microsoft.com/office/powerpoint/2010/main" val="400467146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0A781-73C4-AC41-871B-4A2D4077BD8C}"/>
              </a:ext>
            </a:extLst>
          </p:cNvPr>
          <p:cNvSpPr>
            <a:spLocks noGrp="1"/>
          </p:cNvSpPr>
          <p:nvPr>
            <p:ph type="title"/>
          </p:nvPr>
        </p:nvSpPr>
        <p:spPr>
          <a:xfrm>
            <a:off x="680321" y="753228"/>
            <a:ext cx="9613861" cy="1080938"/>
          </a:xfrm>
        </p:spPr>
        <p:txBody>
          <a:bodyPr>
            <a:normAutofit/>
          </a:bodyPr>
          <a:lstStyle/>
          <a:p>
            <a:r>
              <a:rPr lang="en-GB" dirty="0"/>
              <a:t>Bruner’s Three Modes of Representation </a:t>
            </a:r>
          </a:p>
        </p:txBody>
      </p:sp>
      <p:graphicFrame>
        <p:nvGraphicFramePr>
          <p:cNvPr id="5" name="Content Placeholder 2">
            <a:extLst>
              <a:ext uri="{FF2B5EF4-FFF2-40B4-BE49-F238E27FC236}">
                <a16:creationId xmlns:a16="http://schemas.microsoft.com/office/drawing/2014/main" id="{6536FFCD-12AE-4018-B6C1-D8B4EA3EB1E8}"/>
              </a:ext>
            </a:extLst>
          </p:cNvPr>
          <p:cNvGraphicFramePr>
            <a:graphicFrameLocks noGrp="1"/>
          </p:cNvGraphicFramePr>
          <p:nvPr>
            <p:ph idx="1"/>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74781F56-EE91-2442-BE43-E6DF58DB0B53}"/>
              </a:ext>
            </a:extLst>
          </p:cNvPr>
          <p:cNvSpPr/>
          <p:nvPr/>
        </p:nvSpPr>
        <p:spPr>
          <a:xfrm>
            <a:off x="9179629" y="6068965"/>
            <a:ext cx="2332049" cy="369332"/>
          </a:xfrm>
          <a:prstGeom prst="rect">
            <a:avLst/>
          </a:prstGeom>
        </p:spPr>
        <p:txBody>
          <a:bodyPr wrap="none">
            <a:spAutoFit/>
          </a:bodyPr>
          <a:lstStyle/>
          <a:p>
            <a:r>
              <a:rPr lang="en-GB" dirty="0">
                <a:latin typeface="verdana" panose="020B0604030504040204" pitchFamily="34" charset="0"/>
              </a:rPr>
              <a:t>McLeod, S. (2019)</a:t>
            </a:r>
            <a:endParaRPr lang="en-GB" dirty="0"/>
          </a:p>
        </p:txBody>
      </p:sp>
    </p:spTree>
    <p:extLst>
      <p:ext uri="{BB962C8B-B14F-4D97-AF65-F5344CB8AC3E}">
        <p14:creationId xmlns:p14="http://schemas.microsoft.com/office/powerpoint/2010/main" val="153054791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B3814-DA00-2C42-A9D3-342570950A05}"/>
              </a:ext>
            </a:extLst>
          </p:cNvPr>
          <p:cNvSpPr>
            <a:spLocks noGrp="1"/>
          </p:cNvSpPr>
          <p:nvPr>
            <p:ph type="title"/>
          </p:nvPr>
        </p:nvSpPr>
        <p:spPr/>
        <p:txBody>
          <a:bodyPr/>
          <a:lstStyle/>
          <a:p>
            <a:r>
              <a:rPr lang="en-GB" dirty="0"/>
              <a:t>Vygotsky </a:t>
            </a:r>
          </a:p>
        </p:txBody>
      </p:sp>
      <p:sp>
        <p:nvSpPr>
          <p:cNvPr id="3" name="Content Placeholder 2">
            <a:extLst>
              <a:ext uri="{FF2B5EF4-FFF2-40B4-BE49-F238E27FC236}">
                <a16:creationId xmlns:a16="http://schemas.microsoft.com/office/drawing/2014/main" id="{E2532B63-AD0B-7147-88CC-389BA4EB2799}"/>
              </a:ext>
            </a:extLst>
          </p:cNvPr>
          <p:cNvSpPr>
            <a:spLocks noGrp="1"/>
          </p:cNvSpPr>
          <p:nvPr>
            <p:ph idx="1"/>
          </p:nvPr>
        </p:nvSpPr>
        <p:spPr/>
        <p:txBody>
          <a:bodyPr>
            <a:normAutofit/>
          </a:bodyPr>
          <a:lstStyle/>
          <a:p>
            <a:pPr marL="0" indent="0">
              <a:buNone/>
            </a:pPr>
            <a:r>
              <a:rPr lang="en-GB" dirty="0"/>
              <a:t>Lev Vygotsky, 1934, has become the building blocks of many researchers and theories with regards to development. This has occurred over several decades. In particular, the research that has gone into what is known as sociocultural theory. </a:t>
            </a:r>
          </a:p>
          <a:p>
            <a:pPr marL="0" indent="0">
              <a:buNone/>
            </a:pPr>
            <a:r>
              <a:rPr lang="en-GB" dirty="0"/>
              <a:t>His sociocultural theory is based on human development as a socially mediated process, where children develop their cultural values, beliefs and strategies used through problem-solving. Vygotsky’s theory is comprised of different concepts such as culture-specific tools, private speech and the Zone of Proximal Development (ZPD). </a:t>
            </a:r>
          </a:p>
        </p:txBody>
      </p:sp>
      <p:sp>
        <p:nvSpPr>
          <p:cNvPr id="4" name="Rectangle 3">
            <a:extLst>
              <a:ext uri="{FF2B5EF4-FFF2-40B4-BE49-F238E27FC236}">
                <a16:creationId xmlns:a16="http://schemas.microsoft.com/office/drawing/2014/main" id="{BC73414C-8E4C-DB40-9233-0E4D2A471926}"/>
              </a:ext>
            </a:extLst>
          </p:cNvPr>
          <p:cNvSpPr/>
          <p:nvPr/>
        </p:nvSpPr>
        <p:spPr>
          <a:xfrm>
            <a:off x="8183538" y="5920106"/>
            <a:ext cx="2332049" cy="369332"/>
          </a:xfrm>
          <a:prstGeom prst="rect">
            <a:avLst/>
          </a:prstGeom>
        </p:spPr>
        <p:txBody>
          <a:bodyPr wrap="none">
            <a:spAutoFit/>
          </a:bodyPr>
          <a:lstStyle/>
          <a:p>
            <a:r>
              <a:rPr lang="en-GB" dirty="0">
                <a:latin typeface="verdana" panose="020B0604030504040204" pitchFamily="34" charset="0"/>
              </a:rPr>
              <a:t>McLeod, S. (2020)</a:t>
            </a:r>
            <a:endParaRPr lang="en-GB" dirty="0"/>
          </a:p>
        </p:txBody>
      </p:sp>
    </p:spTree>
    <p:extLst>
      <p:ext uri="{BB962C8B-B14F-4D97-AF65-F5344CB8AC3E}">
        <p14:creationId xmlns:p14="http://schemas.microsoft.com/office/powerpoint/2010/main" val="157586046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pic>
        <p:nvPicPr>
          <p:cNvPr id="1045" name="Picture 140">
            <a:extLst>
              <a:ext uri="{FF2B5EF4-FFF2-40B4-BE49-F238E27FC236}">
                <a16:creationId xmlns:a16="http://schemas.microsoft.com/office/drawing/2014/main" id="{9B9C2B48-3899-4B1D-B526-C35DFD16BC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046" name="Picture 142">
            <a:extLst>
              <a:ext uri="{FF2B5EF4-FFF2-40B4-BE49-F238E27FC236}">
                <a16:creationId xmlns:a16="http://schemas.microsoft.com/office/drawing/2014/main" id="{1A89A43D-53DA-411B-94AD-DEEF9B654A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1047" name="Picture 144">
            <a:extLst>
              <a:ext uri="{FF2B5EF4-FFF2-40B4-BE49-F238E27FC236}">
                <a16:creationId xmlns:a16="http://schemas.microsoft.com/office/drawing/2014/main" id="{5D844A84-2EA4-4FF5-83FD-E14C9E8D722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1048" name="Rectangle 146">
            <a:extLst>
              <a:ext uri="{FF2B5EF4-FFF2-40B4-BE49-F238E27FC236}">
                <a16:creationId xmlns:a16="http://schemas.microsoft.com/office/drawing/2014/main" id="{6A23D1B2-B408-4913-9A1D-051C9DB38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49" name="Rectangle 148">
            <a:extLst>
              <a:ext uri="{FF2B5EF4-FFF2-40B4-BE49-F238E27FC236}">
                <a16:creationId xmlns:a16="http://schemas.microsoft.com/office/drawing/2014/main" id="{0189E329-C38B-4230-A181-B6B8BB9E1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050" name="Rectangle 150">
            <a:extLst>
              <a:ext uri="{FF2B5EF4-FFF2-40B4-BE49-F238E27FC236}">
                <a16:creationId xmlns:a16="http://schemas.microsoft.com/office/drawing/2014/main" id="{D77D54DE-D35C-41CF-B0BE-209030A71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51" name="Picture 152">
            <a:extLst>
              <a:ext uri="{FF2B5EF4-FFF2-40B4-BE49-F238E27FC236}">
                <a16:creationId xmlns:a16="http://schemas.microsoft.com/office/drawing/2014/main" id="{C1BE412D-E43A-40F7-9D40-9A608E43CD4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8207"/>
            <a:ext cx="12192000" cy="6858000"/>
          </a:xfrm>
          <a:prstGeom prst="rect">
            <a:avLst/>
          </a:prstGeom>
        </p:spPr>
      </p:pic>
      <p:sp>
        <p:nvSpPr>
          <p:cNvPr id="1052" name="Rectangle 154">
            <a:extLst>
              <a:ext uri="{FF2B5EF4-FFF2-40B4-BE49-F238E27FC236}">
                <a16:creationId xmlns:a16="http://schemas.microsoft.com/office/drawing/2014/main" id="{7F1DCE60-EE3E-40AD-A094-D46BBD7D91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53" name="Picture 156">
            <a:extLst>
              <a:ext uri="{FF2B5EF4-FFF2-40B4-BE49-F238E27FC236}">
                <a16:creationId xmlns:a16="http://schemas.microsoft.com/office/drawing/2014/main" id="{0FD92A14-1D99-4216-ACAD-12048C4DF9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1054" name="Rectangle 158">
            <a:extLst>
              <a:ext uri="{FF2B5EF4-FFF2-40B4-BE49-F238E27FC236}">
                <a16:creationId xmlns:a16="http://schemas.microsoft.com/office/drawing/2014/main" id="{85AB53B8-E9E6-4D13-AEB2-716CF5D06C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5DB76DE-42E8-964B-85F3-51ED8A0B93E5}"/>
              </a:ext>
            </a:extLst>
          </p:cNvPr>
          <p:cNvSpPr>
            <a:spLocks noGrp="1"/>
          </p:cNvSpPr>
          <p:nvPr>
            <p:ph type="title"/>
          </p:nvPr>
        </p:nvSpPr>
        <p:spPr>
          <a:xfrm>
            <a:off x="680322" y="2063262"/>
            <a:ext cx="3739278" cy="2661138"/>
          </a:xfrm>
        </p:spPr>
        <p:txBody>
          <a:bodyPr vert="horz" lIns="91440" tIns="45720" rIns="91440" bIns="45720" rtlCol="0" anchor="b">
            <a:normAutofit/>
          </a:bodyPr>
          <a:lstStyle/>
          <a:p>
            <a:pPr algn="r"/>
            <a:r>
              <a:rPr lang="en-US" sz="4600"/>
              <a:t>How is Vygotsky different to Piaget?</a:t>
            </a:r>
          </a:p>
        </p:txBody>
      </p:sp>
      <p:pic>
        <p:nvPicPr>
          <p:cNvPr id="1026" name="Picture 2" descr="Vygotsky-vs-Piaget">
            <a:extLst>
              <a:ext uri="{FF2B5EF4-FFF2-40B4-BE49-F238E27FC236}">
                <a16:creationId xmlns:a16="http://schemas.microsoft.com/office/drawing/2014/main" id="{BAD549C1-F9D6-7340-A6CF-F458ED0D6215}"/>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5284606" y="1605495"/>
            <a:ext cx="6260963" cy="3647010"/>
          </a:xfrm>
          <a:prstGeom prst="rect">
            <a:avLst/>
          </a:prstGeom>
          <a:noFill/>
          <a:ln>
            <a:noFill/>
          </a:ln>
          <a:effectLst>
            <a:outerShdw blurRad="76200" dist="63500" dir="5040000" algn="tl" rotWithShape="0">
              <a:srgbClr val="000000">
                <a:alpha val="41000"/>
              </a:srgbClr>
            </a:outerShdw>
          </a:effectLst>
          <a:extLst>
            <a:ext uri="{909E8E84-426E-40DD-AFC4-6F175D3DCCD1}">
              <a14:hiddenFill xmlns:a14="http://schemas.microsoft.com/office/drawing/2010/main">
                <a:solidFill>
                  <a:srgbClr val="FFFFFF"/>
                </a:solidFill>
              </a14:hiddenFill>
            </a:ext>
          </a:extLst>
        </p:spPr>
      </p:pic>
      <p:sp>
        <p:nvSpPr>
          <p:cNvPr id="4" name="Rectangle 1">
            <a:extLst>
              <a:ext uri="{FF2B5EF4-FFF2-40B4-BE49-F238E27FC236}">
                <a16:creationId xmlns:a16="http://schemas.microsoft.com/office/drawing/2014/main" id="{CBE01B29-83AE-5C4B-A8DF-2A335D9B3BD6}"/>
              </a:ext>
            </a:extLst>
          </p:cNvPr>
          <p:cNvSpPr>
            <a:spLocks noChangeArrowheads="1"/>
          </p:cNvSpPr>
          <p:nvPr/>
        </p:nvSpPr>
        <p:spPr bwMode="auto">
          <a:xfrm>
            <a:off x="0" y="-1883958"/>
            <a:ext cx="7670690" cy="42251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168222" rIns="91440" bIns="84111"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spcBef>
                <a:spcPct val="0"/>
              </a:spcBef>
              <a:spcAft>
                <a:spcPts val="600"/>
              </a:spcAft>
              <a:buClrTx/>
              <a:buSzTx/>
              <a:buFontTx/>
              <a:buNone/>
              <a:tabLst/>
            </a:pPr>
            <a:r>
              <a:rPr kumimoji="0" lang="en-US" altLang="en-US" sz="25800" b="0" i="0" u="none" strike="noStrike" cap="none" normalizeH="0" baseline="0">
                <a:ln>
                  <a:noFill/>
                </a:ln>
                <a:solidFill>
                  <a:srgbClr val="121212"/>
                </a:solidFill>
                <a:effectLst/>
                <a:latin typeface="noto sans"/>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 name="Rectangle 4">
            <a:extLst>
              <a:ext uri="{FF2B5EF4-FFF2-40B4-BE49-F238E27FC236}">
                <a16:creationId xmlns:a16="http://schemas.microsoft.com/office/drawing/2014/main" id="{BA7FD2EE-9BD9-4841-BC12-238512F036C4}"/>
              </a:ext>
            </a:extLst>
          </p:cNvPr>
          <p:cNvSpPr/>
          <p:nvPr/>
        </p:nvSpPr>
        <p:spPr>
          <a:xfrm>
            <a:off x="9342486" y="6027204"/>
            <a:ext cx="2332049" cy="369332"/>
          </a:xfrm>
          <a:prstGeom prst="rect">
            <a:avLst/>
          </a:prstGeom>
        </p:spPr>
        <p:txBody>
          <a:bodyPr wrap="none">
            <a:spAutoFit/>
          </a:bodyPr>
          <a:lstStyle/>
          <a:p>
            <a:r>
              <a:rPr lang="en-GB" dirty="0">
                <a:latin typeface="verdana" panose="020B0604030504040204" pitchFamily="34" charset="0"/>
              </a:rPr>
              <a:t>McLeod, S. (2020)</a:t>
            </a:r>
            <a:endParaRPr lang="en-GB" dirty="0"/>
          </a:p>
        </p:txBody>
      </p:sp>
      <p:sp>
        <p:nvSpPr>
          <p:cNvPr id="6" name="TextBox 5">
            <a:extLst>
              <a:ext uri="{FF2B5EF4-FFF2-40B4-BE49-F238E27FC236}">
                <a16:creationId xmlns:a16="http://schemas.microsoft.com/office/drawing/2014/main" id="{5E52BAE9-2902-D542-A63A-09CC3CA803D9}"/>
              </a:ext>
            </a:extLst>
          </p:cNvPr>
          <p:cNvSpPr txBox="1"/>
          <p:nvPr/>
        </p:nvSpPr>
        <p:spPr>
          <a:xfrm>
            <a:off x="5640572" y="2030818"/>
            <a:ext cx="914400" cy="369332"/>
          </a:xfrm>
          <a:prstGeom prst="rect">
            <a:avLst/>
          </a:prstGeom>
          <a:noFill/>
        </p:spPr>
        <p:txBody>
          <a:bodyPr wrap="square" rtlCol="0">
            <a:spAutoFit/>
          </a:bodyPr>
          <a:lstStyle/>
          <a:p>
            <a:r>
              <a:rPr lang="en-GB" dirty="0"/>
              <a:t> </a:t>
            </a:r>
          </a:p>
        </p:txBody>
      </p:sp>
    </p:spTree>
    <p:extLst>
      <p:ext uri="{BB962C8B-B14F-4D97-AF65-F5344CB8AC3E}">
        <p14:creationId xmlns:p14="http://schemas.microsoft.com/office/powerpoint/2010/main" val="210580301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0A7B-DDE2-9D4E-9527-3F59D649F894}"/>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774D5F0B-8AE5-5E4E-B3AB-91412FEE5495}"/>
              </a:ext>
            </a:extLst>
          </p:cNvPr>
          <p:cNvSpPr>
            <a:spLocks noGrp="1"/>
          </p:cNvSpPr>
          <p:nvPr>
            <p:ph idx="1"/>
          </p:nvPr>
        </p:nvSpPr>
        <p:spPr/>
        <p:txBody>
          <a:bodyPr>
            <a:normAutofit fontScale="85000" lnSpcReduction="20000"/>
          </a:bodyPr>
          <a:lstStyle/>
          <a:p>
            <a:r>
              <a:rPr lang="en-GB" dirty="0"/>
              <a:t>Hurst, M. (2014). </a:t>
            </a:r>
            <a:r>
              <a:rPr lang="en-GB" i="1" dirty="0"/>
              <a:t>Jerome Bruner's Theory of Development: Discovery Learning &amp; Representation.</a:t>
            </a:r>
            <a:r>
              <a:rPr lang="en-GB" dirty="0"/>
              <a:t> Available: https://</a:t>
            </a:r>
            <a:r>
              <a:rPr lang="en-GB" dirty="0" err="1"/>
              <a:t>study.com</a:t>
            </a:r>
            <a:r>
              <a:rPr lang="en-GB" dirty="0"/>
              <a:t>/academy/lesson/jerome-bruners-theory-of-development-discovery-learning-representation.html#lesson. Last accessed 15th Jan 2021. </a:t>
            </a:r>
          </a:p>
          <a:p>
            <a:r>
              <a:rPr lang="en-GB" dirty="0"/>
              <a:t>McLeod, S. (2019). </a:t>
            </a:r>
            <a:r>
              <a:rPr lang="en-GB" i="1" dirty="0"/>
              <a:t>Bruner - Learning Theory in Education.</a:t>
            </a:r>
            <a:r>
              <a:rPr lang="en-GB" dirty="0"/>
              <a:t> Available: https://</a:t>
            </a:r>
            <a:r>
              <a:rPr lang="en-GB" dirty="0" err="1"/>
              <a:t>www.simplypsychology.org</a:t>
            </a:r>
            <a:r>
              <a:rPr lang="en-GB" dirty="0"/>
              <a:t>/</a:t>
            </a:r>
            <a:r>
              <a:rPr lang="en-GB" dirty="0" err="1"/>
              <a:t>bruner.html</a:t>
            </a:r>
            <a:r>
              <a:rPr lang="en-GB" dirty="0"/>
              <a:t>. Last accessed 15th Jan 2021.</a:t>
            </a:r>
          </a:p>
          <a:p>
            <a:r>
              <a:rPr lang="en-GB" dirty="0"/>
              <a:t>McLeod, S. (2020). </a:t>
            </a:r>
            <a:r>
              <a:rPr lang="en-GB" i="1" dirty="0"/>
              <a:t>Lev Vygotsky's Sociocultural Theory.</a:t>
            </a:r>
            <a:r>
              <a:rPr lang="en-GB" dirty="0"/>
              <a:t> Available: https://</a:t>
            </a:r>
            <a:r>
              <a:rPr lang="en-GB" dirty="0" err="1"/>
              <a:t>www.simplypsychology.org</a:t>
            </a:r>
            <a:r>
              <a:rPr lang="en-GB" dirty="0"/>
              <a:t>/</a:t>
            </a:r>
            <a:r>
              <a:rPr lang="en-GB" dirty="0" err="1"/>
              <a:t>vygotsky.html</a:t>
            </a:r>
            <a:r>
              <a:rPr lang="en-GB" dirty="0"/>
              <a:t>. Last accessed 15th Jan 2021.</a:t>
            </a:r>
          </a:p>
          <a:p>
            <a:r>
              <a:rPr lang="en-GB" dirty="0"/>
              <a:t>Redford, M. (2013). </a:t>
            </a:r>
            <a:r>
              <a:rPr lang="en-GB" i="1" dirty="0"/>
              <a:t>Nest in the Woods.</a:t>
            </a:r>
            <a:r>
              <a:rPr lang="en-GB" dirty="0"/>
              <a:t> Available: https://</a:t>
            </a:r>
            <a:r>
              <a:rPr lang="en-GB" dirty="0" err="1"/>
              <a:t>nestinthewoods.co.uk</a:t>
            </a:r>
            <a:r>
              <a:rPr lang="en-GB" dirty="0"/>
              <a:t>/</a:t>
            </a:r>
            <a:r>
              <a:rPr lang="en-GB" dirty="0" err="1"/>
              <a:t>piaget</a:t>
            </a:r>
            <a:r>
              <a:rPr lang="en-GB" dirty="0"/>
              <a:t>-</a:t>
            </a:r>
            <a:r>
              <a:rPr lang="en-GB" dirty="0" err="1"/>
              <a:t>vygotsky</a:t>
            </a:r>
            <a:r>
              <a:rPr lang="en-GB" dirty="0"/>
              <a:t>-forest-school/. Last accessed 14th Jan 2021.</a:t>
            </a:r>
          </a:p>
          <a:p>
            <a:r>
              <a:rPr lang="en-GB" dirty="0"/>
              <a:t>Wardle, F. (2015). </a:t>
            </a:r>
            <a:r>
              <a:rPr lang="en-GB" i="1" dirty="0"/>
              <a:t>The Importance of Constructive Play.</a:t>
            </a:r>
            <a:r>
              <a:rPr lang="en-GB" dirty="0"/>
              <a:t> Available: https://</a:t>
            </a:r>
            <a:r>
              <a:rPr lang="en-GB" dirty="0" err="1"/>
              <a:t>www.communityplaythings.com</a:t>
            </a:r>
            <a:r>
              <a:rPr lang="en-GB" dirty="0"/>
              <a:t>/resources/articles/2015/constructive-play. Last accessed 14th Jan 2021.</a:t>
            </a:r>
          </a:p>
          <a:p>
            <a:pPr marL="0" indent="0">
              <a:buNone/>
            </a:pPr>
            <a:endParaRPr lang="en-GB" dirty="0"/>
          </a:p>
        </p:txBody>
      </p:sp>
    </p:spTree>
    <p:extLst>
      <p:ext uri="{BB962C8B-B14F-4D97-AF65-F5344CB8AC3E}">
        <p14:creationId xmlns:p14="http://schemas.microsoft.com/office/powerpoint/2010/main" val="26632033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3.xml><?xml version="1.0" encoding="utf-8"?>
<a:theme xmlns:a="http://schemas.openxmlformats.org/drawingml/2006/main" name="Berlin">
  <a:themeElements>
    <a:clrScheme name="Berlin">
      <a:dk1>
        <a:sysClr val="windowText" lastClr="000000"/>
      </a:dk1>
      <a:lt1>
        <a:sysClr val="window" lastClr="FFFFFF"/>
      </a:lt1>
      <a:dk2>
        <a:srgbClr val="1F8094"/>
      </a:dk2>
      <a:lt2>
        <a:srgbClr val="E7E6E6"/>
      </a:lt2>
      <a:accent1>
        <a:srgbClr val="39CDE7"/>
      </a:accent1>
      <a:accent2>
        <a:srgbClr val="60DE72"/>
      </a:accent2>
      <a:accent3>
        <a:srgbClr val="DDCC64"/>
      </a:accent3>
      <a:accent4>
        <a:srgbClr val="F49D50"/>
      </a:accent4>
      <a:accent5>
        <a:srgbClr val="E44951"/>
      </a:accent5>
      <a:accent6>
        <a:srgbClr val="D666F9"/>
      </a:accent6>
      <a:hlink>
        <a:srgbClr val="4BF7ED"/>
      </a:hlink>
      <a:folHlink>
        <a:srgbClr val="95E9F4"/>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28000"/>
              </a:schemeClr>
            </a:gs>
            <a:gs pos="50000">
              <a:schemeClr val="phClr">
                <a:shade val="100000"/>
                <a:hueMod val="100000"/>
                <a:satMod val="110000"/>
                <a:lumMod val="130000"/>
              </a:schemeClr>
            </a:gs>
            <a:gs pos="100000">
              <a:schemeClr val="phClr">
                <a:shade val="78000"/>
                <a:hueMod val="118000"/>
                <a:satMod val="12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7DC10E3-4FF5-456B-A359-A0F378C1E5FB}"/>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1625</TotalTime>
  <Words>4129</Words>
  <Application>Microsoft Office PowerPoint</Application>
  <PresentationFormat>Widescreen</PresentationFormat>
  <Paragraphs>342</Paragraphs>
  <Slides>54</Slides>
  <Notes>2</Notes>
  <HiddenSlides>0</HiddenSlides>
  <MMClips>0</MMClips>
  <ScaleCrop>false</ScaleCrop>
  <HeadingPairs>
    <vt:vector size="6" baseType="variant">
      <vt:variant>
        <vt:lpstr>Fonts Used</vt:lpstr>
      </vt:variant>
      <vt:variant>
        <vt:i4>10</vt:i4>
      </vt:variant>
      <vt:variant>
        <vt:lpstr>Theme</vt:lpstr>
      </vt:variant>
      <vt:variant>
        <vt:i4>3</vt:i4>
      </vt:variant>
      <vt:variant>
        <vt:lpstr>Slide Titles</vt:lpstr>
      </vt:variant>
      <vt:variant>
        <vt:i4>54</vt:i4>
      </vt:variant>
    </vt:vector>
  </HeadingPairs>
  <TitlesOfParts>
    <vt:vector size="67" baseType="lpstr">
      <vt:lpstr>Arial</vt:lpstr>
      <vt:lpstr>Arial,Sans-Serif</vt:lpstr>
      <vt:lpstr>Calibri</vt:lpstr>
      <vt:lpstr>Calibri Light</vt:lpstr>
      <vt:lpstr>noto sans</vt:lpstr>
      <vt:lpstr>Trebuchet MS</vt:lpstr>
      <vt:lpstr>Tw Cen MT</vt:lpstr>
      <vt:lpstr>Tw Cen MT</vt:lpstr>
      <vt:lpstr>verdana</vt:lpstr>
      <vt:lpstr>Wingdings</vt:lpstr>
      <vt:lpstr>Celestial</vt:lpstr>
      <vt:lpstr>Celestial</vt:lpstr>
      <vt:lpstr>Berlin</vt:lpstr>
      <vt:lpstr>Debbie snelling 2000801 Kelly Surridge 2011568 Edward Cotter 2007614 Nicholas Ashton 2006503  </vt:lpstr>
      <vt:lpstr>PowerPoint Presentation</vt:lpstr>
      <vt:lpstr>PowerPoint Presentation</vt:lpstr>
      <vt:lpstr>What is education? </vt:lpstr>
      <vt:lpstr>PowerPoint Presentation</vt:lpstr>
      <vt:lpstr>PowerPoint Presentation</vt:lpstr>
      <vt:lpstr>PowerPoint Presentation</vt:lpstr>
      <vt:lpstr>Techniquest has a range of activities promoting independent play and assisted learning </vt:lpstr>
      <vt:lpstr>Learning through play </vt:lpstr>
      <vt:lpstr>Learning outside the classroom</vt:lpstr>
      <vt:lpstr>PowerPoint Presentation</vt:lpstr>
      <vt:lpstr>In summary</vt:lpstr>
      <vt:lpstr>Edward cotter (2007614)  Deborah snelling (2000801)  Kelly surridge (2011568) Nicholas ashton (2006503)</vt:lpstr>
      <vt:lpstr>WHAT IS                  ?</vt:lpstr>
      <vt:lpstr>Importance of the outdoors in education</vt:lpstr>
      <vt:lpstr>Techniquest has their own values</vt:lpstr>
      <vt:lpstr>TECHNIQUEST CAN FACILITATE DEVELOPING SKILLS AND KNOWLEDGE</vt:lpstr>
      <vt:lpstr>Learning at techniquest  </vt:lpstr>
      <vt:lpstr>Memory making</vt:lpstr>
      <vt:lpstr>PLANNING AND ASSESSING</vt:lpstr>
      <vt:lpstr>     </vt:lpstr>
      <vt:lpstr>PowerPoint Presentation</vt:lpstr>
      <vt:lpstr>references</vt:lpstr>
      <vt:lpstr>How outside the classroom contexts can support learning.</vt:lpstr>
      <vt:lpstr>Introduction</vt:lpstr>
      <vt:lpstr>PowerPoint Presentation</vt:lpstr>
      <vt:lpstr>Techniquest trivia </vt:lpstr>
      <vt:lpstr>The focus of presentation</vt:lpstr>
      <vt:lpstr>Why children with additional learning needs? &amp; Why techniquest?</vt:lpstr>
      <vt:lpstr>Inclusion </vt:lpstr>
      <vt:lpstr>Accounting for everyone in the class when planning lessons.</vt:lpstr>
      <vt:lpstr>Planning a lesson at techniquest</vt:lpstr>
      <vt:lpstr>Montessori style learning</vt:lpstr>
      <vt:lpstr>Jean Piaget</vt:lpstr>
      <vt:lpstr>Conclusion </vt:lpstr>
      <vt:lpstr>PowerPoint Presentation</vt:lpstr>
      <vt:lpstr>PowerPoint Presentation</vt:lpstr>
      <vt:lpstr>PowerPoint Presentation</vt:lpstr>
      <vt:lpstr>21st Century Learning </vt:lpstr>
      <vt:lpstr>Demonstrate how outside the classroom contexts can support learning  </vt:lpstr>
      <vt:lpstr>    Techniquest                                                                                                             </vt:lpstr>
      <vt:lpstr>Jean Piaget</vt:lpstr>
      <vt:lpstr>Jean Piaget and “Schemas”</vt:lpstr>
      <vt:lpstr>An example of a schema </vt:lpstr>
      <vt:lpstr>Jean Piaget and Theory of Play </vt:lpstr>
      <vt:lpstr>Piaget’s Stages of Play</vt:lpstr>
      <vt:lpstr>The Importance of Outdoor Play </vt:lpstr>
      <vt:lpstr>Bruner </vt:lpstr>
      <vt:lpstr>Bruner’s Three Modes of Representation </vt:lpstr>
      <vt:lpstr>Bruner’s Three Modes of Representation </vt:lpstr>
      <vt:lpstr>Bruner’s Three Modes of Representation </vt:lpstr>
      <vt:lpstr>Vygotsky </vt:lpstr>
      <vt:lpstr>How is Vygotsky different to Piaget?</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Debbie snelling 2000801 Kelly Surridge 2011568 Edward Cotter 2007614 Nicholas Ashton 2006503  </dc:title>
  <dc:creator>edward cotter</dc:creator>
  <cp:lastModifiedBy>edward cotter</cp:lastModifiedBy>
  <cp:revision>2</cp:revision>
  <dcterms:created xsi:type="dcterms:W3CDTF">2021-01-16T15:30:25Z</dcterms:created>
  <dcterms:modified xsi:type="dcterms:W3CDTF">2021-01-18T20:56:18Z</dcterms:modified>
</cp:coreProperties>
</file>