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9" r:id="rId3"/>
    <p:sldId id="260" r:id="rId4"/>
    <p:sldId id="258" r:id="rId5"/>
    <p:sldId id="290" r:id="rId6"/>
    <p:sldId id="257" r:id="rId7"/>
    <p:sldId id="289" r:id="rId8"/>
    <p:sldId id="288" r:id="rId9"/>
    <p:sldId id="287" r:id="rId10"/>
    <p:sldId id="278" r:id="rId11"/>
    <p:sldId id="272" r:id="rId12"/>
    <p:sldId id="266"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9100"/>
    <a:srgbClr val="0F6FC6"/>
    <a:srgbClr val="0F79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71" d="100"/>
          <a:sy n="71" d="100"/>
        </p:scale>
        <p:origin x="480"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963994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31719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1072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695AEB-A2EA-44A0-BF03-B34723A4B14D}" type="datetimeFigureOut">
              <a:rPr lang="en-GB" smtClean="0"/>
              <a:t>27/09/2018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2355818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695AEB-A2EA-44A0-BF03-B34723A4B14D}" type="datetimeFigureOut">
              <a:rPr lang="en-GB" smtClean="0"/>
              <a:t>27/09/2018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2212997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695AEB-A2EA-44A0-BF03-B34723A4B14D}" type="datetimeFigureOut">
              <a:rPr lang="en-GB" smtClean="0"/>
              <a:t>27/09/2018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277672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695AEB-A2EA-44A0-BF03-B34723A4B14D}" type="datetimeFigureOut">
              <a:rPr lang="en-GB" smtClean="0"/>
              <a:t>27/09/2018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034270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9695AEB-A2EA-44A0-BF03-B34723A4B14D}" type="datetimeFigureOut">
              <a:rPr lang="en-GB" smtClean="0"/>
              <a:t>27/09/2018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465114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AE2091-87A7-4E5C-AEB8-48C1ACD52BF6}" type="slidenum">
              <a:rPr lang="en-GB" smtClean="0"/>
              <a:t>‹#›</a:t>
            </a:fld>
            <a:endParaRPr lang="en-GB"/>
          </a:p>
        </p:txBody>
      </p:sp>
      <p:sp>
        <p:nvSpPr>
          <p:cNvPr id="5" name="Date Placeholder 4"/>
          <p:cNvSpPr>
            <a:spLocks noGrp="1"/>
          </p:cNvSpPr>
          <p:nvPr>
            <p:ph type="dt" sz="half" idx="10"/>
          </p:nvPr>
        </p:nvSpPr>
        <p:spPr/>
        <p:txBody>
          <a:bodyPr/>
          <a:lstStyle/>
          <a:p>
            <a:fld id="{29695AEB-A2EA-44A0-BF03-B34723A4B14D}" type="datetimeFigureOut">
              <a:rPr lang="en-GB" smtClean="0"/>
              <a:t>27/09/2018</a:t>
            </a:fld>
            <a:endParaRPr lang="en-GB"/>
          </a:p>
        </p:txBody>
      </p:sp>
    </p:spTree>
    <p:extLst>
      <p:ext uri="{BB962C8B-B14F-4D97-AF65-F5344CB8AC3E}">
        <p14:creationId xmlns:p14="http://schemas.microsoft.com/office/powerpoint/2010/main" val="2142522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693223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58048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4024189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373704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687241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378675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695AEB-A2EA-44A0-BF03-B34723A4B14D}" type="datetimeFigureOut">
              <a:rPr lang="en-GB" smtClean="0"/>
              <a:t>27/09/2018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AE2091-87A7-4E5C-AEB8-48C1ACD52BF6}" type="slidenum">
              <a:rPr lang="en-GB" smtClean="0"/>
              <a:t>‹#›</a:t>
            </a:fld>
            <a:endParaRPr lang="en-GB"/>
          </a:p>
        </p:txBody>
      </p:sp>
    </p:spTree>
    <p:extLst>
      <p:ext uri="{BB962C8B-B14F-4D97-AF65-F5344CB8AC3E}">
        <p14:creationId xmlns:p14="http://schemas.microsoft.com/office/powerpoint/2010/main" val="1010716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9695AEB-A2EA-44A0-BF03-B34723A4B14D}" type="datetimeFigureOut">
              <a:rPr lang="en-GB" smtClean="0"/>
              <a:t>27/09/2018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FAE2091-87A7-4E5C-AEB8-48C1ACD52BF6}" type="slidenum">
              <a:rPr lang="en-GB" smtClean="0"/>
              <a:t>‹#›</a:t>
            </a:fld>
            <a:endParaRPr lang="en-GB"/>
          </a:p>
        </p:txBody>
      </p:sp>
    </p:spTree>
    <p:extLst>
      <p:ext uri="{BB962C8B-B14F-4D97-AF65-F5344CB8AC3E}">
        <p14:creationId xmlns:p14="http://schemas.microsoft.com/office/powerpoint/2010/main" val="425130471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8" Type="http://schemas.openxmlformats.org/officeDocument/2006/relationships/hyperlink" Target="https://www.gov.uk/government/policies/equality" TargetMode="External"/><Relationship Id="rId3" Type="http://schemas.openxmlformats.org/officeDocument/2006/relationships/hyperlink" Target="https://www.equalityhumanrights.com/en" TargetMode="External"/><Relationship Id="rId7" Type="http://schemas.openxmlformats.org/officeDocument/2006/relationships/hyperlink" Target="http://www.utilitarianism.com/" TargetMode="External"/><Relationship Id="rId2" Type="http://schemas.openxmlformats.org/officeDocument/2006/relationships/hyperlink" Target="http://www.app.college.police.uk/" TargetMode="External"/><Relationship Id="rId1" Type="http://schemas.openxmlformats.org/officeDocument/2006/relationships/slideLayout" Target="../slideLayouts/slideLayout2.xml"/><Relationship Id="rId6" Type="http://schemas.openxmlformats.org/officeDocument/2006/relationships/hyperlink" Target="http://www.stonewall.org.uk/" TargetMode="External"/><Relationship Id="rId5" Type="http://schemas.openxmlformats.org/officeDocument/2006/relationships/hyperlink" Target="https://www.gov.uk/government/organisations/home-office/about/equality-and-diversity" TargetMode="External"/><Relationship Id="rId4" Type="http://schemas.openxmlformats.org/officeDocument/2006/relationships/hyperlink" Target="https://www.equalityhumanrights.com/en/our-work/publications-librar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0CFD9-B6F9-460B-BAEA-C3C3B220C862}"/>
              </a:ext>
            </a:extLst>
          </p:cNvPr>
          <p:cNvSpPr>
            <a:spLocks noGrp="1"/>
          </p:cNvSpPr>
          <p:nvPr>
            <p:ph type="ctrTitle"/>
          </p:nvPr>
        </p:nvSpPr>
        <p:spPr>
          <a:xfrm>
            <a:off x="-667264" y="2404534"/>
            <a:ext cx="9941267" cy="1646302"/>
          </a:xfrm>
        </p:spPr>
        <p:txBody>
          <a:bodyPr/>
          <a:lstStyle/>
          <a:p>
            <a:r>
              <a:rPr lang="en-GB" dirty="0"/>
              <a:t>Module Overview:</a:t>
            </a:r>
            <a:br>
              <a:rPr lang="en-GB" dirty="0"/>
            </a:br>
            <a:r>
              <a:rPr lang="en-GB" dirty="0"/>
              <a:t>Equality, Diversity </a:t>
            </a:r>
            <a:br>
              <a:rPr lang="en-GB" dirty="0"/>
            </a:br>
            <a:r>
              <a:rPr lang="en-GB" dirty="0"/>
              <a:t>and Communities</a:t>
            </a:r>
          </a:p>
        </p:txBody>
      </p:sp>
      <p:sp>
        <p:nvSpPr>
          <p:cNvPr id="3" name="Subtitle 2">
            <a:extLst>
              <a:ext uri="{FF2B5EF4-FFF2-40B4-BE49-F238E27FC236}">
                <a16:creationId xmlns:a16="http://schemas.microsoft.com/office/drawing/2014/main" id="{94D49C5F-5A1E-4D61-B7AB-265B95437137}"/>
              </a:ext>
            </a:extLst>
          </p:cNvPr>
          <p:cNvSpPr>
            <a:spLocks noGrp="1"/>
          </p:cNvSpPr>
          <p:nvPr>
            <p:ph type="subTitle" idx="1"/>
          </p:nvPr>
        </p:nvSpPr>
        <p:spPr/>
        <p:txBody>
          <a:bodyPr/>
          <a:lstStyle/>
          <a:p>
            <a:r>
              <a:rPr lang="en-GB" dirty="0"/>
              <a:t>Cairn F Newton-Evans BA (Hons) FCMI FRSA</a:t>
            </a:r>
          </a:p>
        </p:txBody>
      </p:sp>
      <p:pic>
        <p:nvPicPr>
          <p:cNvPr id="1026" name="Picture 2" descr="Image result for uwtsd">
            <a:extLst>
              <a:ext uri="{FF2B5EF4-FFF2-40B4-BE49-F238E27FC236}">
                <a16:creationId xmlns:a16="http://schemas.microsoft.com/office/drawing/2014/main" id="{21FEC6D2-ECB3-458F-AE65-7DD8E5B275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1710" y="5147732"/>
            <a:ext cx="3317593" cy="13278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96648EE-D0BA-4B63-9F5C-77A8E76EBE24}"/>
              </a:ext>
            </a:extLst>
          </p:cNvPr>
          <p:cNvSpPr/>
          <p:nvPr/>
        </p:nvSpPr>
        <p:spPr>
          <a:xfrm>
            <a:off x="6572622" y="4407146"/>
            <a:ext cx="2654894" cy="384272"/>
          </a:xfrm>
          <a:prstGeom prst="rect">
            <a:avLst/>
          </a:prstGeom>
        </p:spPr>
        <p:txBody>
          <a:bodyPr wrap="none">
            <a:spAutoFit/>
          </a:bodyPr>
          <a:lstStyle/>
          <a:p>
            <a:pPr marL="2286000" indent="-2286000" hangingPunct="0">
              <a:lnSpc>
                <a:spcPct val="115000"/>
              </a:lnSpc>
              <a:spcAft>
                <a:spcPts val="0"/>
              </a:spcAft>
              <a:tabLst>
                <a:tab pos="457200" algn="l"/>
                <a:tab pos="914400" algn="l"/>
                <a:tab pos="1371600" algn="l"/>
                <a:tab pos="1828800" algn="l"/>
              </a:tabLst>
            </a:pPr>
            <a:r>
              <a:rPr lang="en-GB" dirty="0">
                <a:solidFill>
                  <a:srgbClr val="0F6FC6"/>
                </a:solidFill>
              </a:rPr>
              <a:t>Module code: BMPS5001</a:t>
            </a:r>
          </a:p>
        </p:txBody>
      </p:sp>
    </p:spTree>
    <p:extLst>
      <p:ext uri="{BB962C8B-B14F-4D97-AF65-F5344CB8AC3E}">
        <p14:creationId xmlns:p14="http://schemas.microsoft.com/office/powerpoint/2010/main" val="278029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p:txBody>
          <a:bodyPr/>
          <a:lstStyle/>
          <a:p>
            <a:r>
              <a:rPr lang="en-GB" dirty="0"/>
              <a:t>Module Aims</a:t>
            </a:r>
          </a:p>
        </p:txBody>
      </p:sp>
      <p:sp>
        <p:nvSpPr>
          <p:cNvPr id="4" name="Content Placeholder 3">
            <a:extLst>
              <a:ext uri="{FF2B5EF4-FFF2-40B4-BE49-F238E27FC236}">
                <a16:creationId xmlns:a16="http://schemas.microsoft.com/office/drawing/2014/main" id="{8267F289-D425-4907-8BBC-D50462BFF184}"/>
              </a:ext>
            </a:extLst>
          </p:cNvPr>
          <p:cNvSpPr>
            <a:spLocks noGrp="1"/>
          </p:cNvSpPr>
          <p:nvPr>
            <p:ph idx="1"/>
          </p:nvPr>
        </p:nvSpPr>
        <p:spPr>
          <a:xfrm>
            <a:off x="677334" y="1930401"/>
            <a:ext cx="8882302" cy="3705628"/>
          </a:xfrm>
        </p:spPr>
        <p:txBody>
          <a:bodyPr>
            <a:normAutofit/>
          </a:bodyPr>
          <a:lstStyle/>
          <a:p>
            <a:pPr lvl="0"/>
            <a:r>
              <a:rPr lang="en-GB" sz="2400" dirty="0"/>
              <a:t>To develop awareness of the well-established principles of equality and diversity in UK law and how this applies to the challenging task of designing and delivering modern public services;</a:t>
            </a:r>
          </a:p>
          <a:p>
            <a:pPr lvl="0"/>
            <a:endParaRPr lang="en-GB" sz="2400" dirty="0"/>
          </a:p>
          <a:p>
            <a:pPr lvl="0"/>
            <a:r>
              <a:rPr lang="en-GB" sz="2400" dirty="0"/>
              <a:t>To explore the challenging arguments which surround equality and diversity and how these key concepts apply in modern, multi-cultural Britain.</a:t>
            </a:r>
          </a:p>
        </p:txBody>
      </p:sp>
    </p:spTree>
    <p:extLst>
      <p:ext uri="{BB962C8B-B14F-4D97-AF65-F5344CB8AC3E}">
        <p14:creationId xmlns:p14="http://schemas.microsoft.com/office/powerpoint/2010/main" val="353905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3200" dirty="0"/>
          </a:p>
          <a:p>
            <a:pPr lvl="0"/>
            <a:r>
              <a:rPr lang="en-GB" sz="2400" dirty="0"/>
              <a:t>Describe key aspects of UK law as it relates to equality and diversity in public services;</a:t>
            </a:r>
          </a:p>
          <a:p>
            <a:pPr lvl="0"/>
            <a:endParaRPr lang="en-GB" sz="2800" dirty="0"/>
          </a:p>
          <a:p>
            <a:pPr lvl="0"/>
            <a:r>
              <a:rPr lang="en-GB" sz="2400" dirty="0"/>
              <a:t>Critically evaluate the concepts of equality, diversity and community and provide a balanced perspective of how public service outcomes might be improved in multi-cultural Britain.</a:t>
            </a:r>
            <a:endParaRPr lang="en-GB" sz="2800" dirty="0"/>
          </a:p>
        </p:txBody>
      </p:sp>
    </p:spTree>
    <p:extLst>
      <p:ext uri="{BB962C8B-B14F-4D97-AF65-F5344CB8AC3E}">
        <p14:creationId xmlns:p14="http://schemas.microsoft.com/office/powerpoint/2010/main" val="91914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2909D8B6-ED07-44C9-9F1B-75B1C301DC48}"/>
              </a:ext>
            </a:extLst>
          </p:cNvPr>
          <p:cNvSpPr>
            <a:spLocks noGrp="1"/>
          </p:cNvSpPr>
          <p:nvPr>
            <p:ph idx="1"/>
          </p:nvPr>
        </p:nvSpPr>
        <p:spPr>
          <a:xfrm>
            <a:off x="677334" y="1383957"/>
            <a:ext cx="8596668" cy="5474044"/>
          </a:xfrm>
        </p:spPr>
        <p:txBody>
          <a:bodyPr>
            <a:normAutofit/>
          </a:bodyPr>
          <a:lstStyle/>
          <a:p>
            <a:pPr lvl="0"/>
            <a:r>
              <a:rPr lang="en-GB" sz="2400" dirty="0"/>
              <a:t>Historic analysis of global colonization, the dominance of economically powerful nations and how this foundation shaped modern society;</a:t>
            </a:r>
          </a:p>
          <a:p>
            <a:pPr lvl="0"/>
            <a:r>
              <a:rPr lang="en-GB" sz="2400" dirty="0"/>
              <a:t>The great reformers and rights pioneers who argued against man’s inhumanity to man, fought for the abolition of slavery and the emancipation of women and children; </a:t>
            </a:r>
          </a:p>
          <a:p>
            <a:pPr lvl="0"/>
            <a:r>
              <a:rPr lang="en-GB" sz="2400" dirty="0"/>
              <a:t>Development of equality law in the UK and the Equality Act 2010;</a:t>
            </a:r>
          </a:p>
          <a:p>
            <a:pPr lvl="0"/>
            <a:r>
              <a:rPr lang="en-GB" sz="2400" dirty="0"/>
              <a:t>Understanding rights and responsibilities in policing and public services, including the United Nations Convention on the Rights of the Child;</a:t>
            </a:r>
          </a:p>
        </p:txBody>
      </p:sp>
    </p:spTree>
    <p:extLst>
      <p:ext uri="{BB962C8B-B14F-4D97-AF65-F5344CB8AC3E}">
        <p14:creationId xmlns:p14="http://schemas.microsoft.com/office/powerpoint/2010/main" val="1166164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2909D8B6-ED07-44C9-9F1B-75B1C301DC48}"/>
              </a:ext>
            </a:extLst>
          </p:cNvPr>
          <p:cNvSpPr>
            <a:spLocks noGrp="1"/>
          </p:cNvSpPr>
          <p:nvPr>
            <p:ph idx="1"/>
          </p:nvPr>
        </p:nvSpPr>
        <p:spPr>
          <a:xfrm>
            <a:off x="677334" y="1383957"/>
            <a:ext cx="8596668" cy="5474044"/>
          </a:xfrm>
        </p:spPr>
        <p:txBody>
          <a:bodyPr>
            <a:normAutofit/>
          </a:bodyPr>
          <a:lstStyle/>
          <a:p>
            <a:pPr lvl="0"/>
            <a:r>
              <a:rPr lang="en-GB" sz="2400" dirty="0"/>
              <a:t>Class divisions in modern Britain, and how current statistics might shape future socio-economic expectations;</a:t>
            </a:r>
          </a:p>
          <a:p>
            <a:pPr lvl="0"/>
            <a:r>
              <a:rPr lang="en-GB" sz="2400" dirty="0"/>
              <a:t>Migration and its impact on public services;</a:t>
            </a:r>
          </a:p>
          <a:p>
            <a:pPr lvl="0"/>
            <a:r>
              <a:rPr lang="en-GB" sz="2400" dirty="0"/>
              <a:t>Key concepts: fairness, justice, toleration, poverty and social exclusion;</a:t>
            </a:r>
          </a:p>
          <a:p>
            <a:pPr lvl="0"/>
            <a:r>
              <a:rPr lang="en-GB" sz="2400" dirty="0"/>
              <a:t>The importance of ‘community’ in multi-cultural society and the role of charities;</a:t>
            </a:r>
          </a:p>
          <a:p>
            <a:pPr lvl="0"/>
            <a:r>
              <a:rPr lang="en-GB" sz="2400" dirty="0"/>
              <a:t>Community engagement and community practice, partnership working and collaboration, formal partnership boards and the drive towards grassroots design and delivery of public services including through social enterprise.</a:t>
            </a:r>
          </a:p>
        </p:txBody>
      </p:sp>
    </p:spTree>
    <p:extLst>
      <p:ext uri="{BB962C8B-B14F-4D97-AF65-F5344CB8AC3E}">
        <p14:creationId xmlns:p14="http://schemas.microsoft.com/office/powerpoint/2010/main" val="37428779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1930400"/>
            <a:ext cx="9282212" cy="4385604"/>
          </a:xfrm>
        </p:spPr>
        <p:txBody>
          <a:bodyPr>
            <a:normAutofit/>
          </a:bodyPr>
          <a:lstStyle/>
          <a:p>
            <a:r>
              <a:rPr lang="en-US" sz="2400" b="1" dirty="0"/>
              <a:t>Coursework: 2500 word essay</a:t>
            </a:r>
            <a:endParaRPr lang="en-GB" sz="2400" dirty="0"/>
          </a:p>
          <a:p>
            <a:r>
              <a:rPr lang="en-GB" sz="2400" i="1" dirty="0"/>
              <a:t>On a global scale Britain can be seen as a reasonably fair, just and tolerant society, and this has been reflected in the steady development in equality law. Could Brexit, the rise of radical politicians, financial pressures and biased media coverage see an increase in unfairness, injustice and intolerance? </a:t>
            </a:r>
            <a:endParaRPr lang="en-GB" sz="2400" dirty="0"/>
          </a:p>
          <a:p>
            <a:r>
              <a:rPr lang="en-GB" sz="2400" dirty="0"/>
              <a:t>Students will be expected to display a knowledge of the key theoretical concepts discussed in lectures and tutorials, balanced with real-world illustrations.</a:t>
            </a:r>
          </a:p>
          <a:p>
            <a:endParaRPr lang="en-GB" dirty="0"/>
          </a:p>
        </p:txBody>
      </p:sp>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545672"/>
            <a:ext cx="8917142" cy="384728"/>
          </a:xfrm>
        </p:spPr>
        <p:txBody>
          <a:bodyPr/>
          <a:lstStyle/>
          <a:p>
            <a:r>
              <a:rPr lang="en-GB" sz="3200" dirty="0"/>
              <a:t>Assignment 1	- Submission date</a:t>
            </a:r>
            <a:r>
              <a:rPr lang="en-GB" dirty="0"/>
              <a:t>:</a:t>
            </a:r>
          </a:p>
        </p:txBody>
      </p:sp>
    </p:spTree>
    <p:extLst>
      <p:ext uri="{BB962C8B-B14F-4D97-AF65-F5344CB8AC3E}">
        <p14:creationId xmlns:p14="http://schemas.microsoft.com/office/powerpoint/2010/main" val="3362329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5" name="Text Placeholder 4">
            <a:extLst>
              <a:ext uri="{FF2B5EF4-FFF2-40B4-BE49-F238E27FC236}">
                <a16:creationId xmlns:a16="http://schemas.microsoft.com/office/drawing/2014/main" id="{A295CAD7-49A7-4A14-8D9A-30E1CA1A49BF}"/>
              </a:ext>
            </a:extLst>
          </p:cNvPr>
          <p:cNvSpPr>
            <a:spLocks noGrp="1"/>
          </p:cNvSpPr>
          <p:nvPr>
            <p:ph type="body" sz="quarter" idx="3"/>
          </p:nvPr>
        </p:nvSpPr>
        <p:spPr>
          <a:xfrm>
            <a:off x="677333" y="1476339"/>
            <a:ext cx="8596670" cy="419758"/>
          </a:xfrm>
        </p:spPr>
        <p:txBody>
          <a:bodyPr/>
          <a:lstStyle/>
          <a:p>
            <a:r>
              <a:rPr lang="en-GB" sz="3200" dirty="0"/>
              <a:t>Assignment 2 – Submission date:</a:t>
            </a:r>
          </a:p>
        </p:txBody>
      </p:sp>
      <p:sp>
        <p:nvSpPr>
          <p:cNvPr id="6" name="Content Placeholder 5">
            <a:extLst>
              <a:ext uri="{FF2B5EF4-FFF2-40B4-BE49-F238E27FC236}">
                <a16:creationId xmlns:a16="http://schemas.microsoft.com/office/drawing/2014/main" id="{2D77234E-97E6-4B61-A4D4-97CE8CAF959E}"/>
              </a:ext>
            </a:extLst>
          </p:cNvPr>
          <p:cNvSpPr>
            <a:spLocks noGrp="1"/>
          </p:cNvSpPr>
          <p:nvPr>
            <p:ph sz="quarter" idx="4"/>
          </p:nvPr>
        </p:nvSpPr>
        <p:spPr>
          <a:xfrm>
            <a:off x="677334" y="1896097"/>
            <a:ext cx="8596668" cy="4751838"/>
          </a:xfrm>
        </p:spPr>
        <p:txBody>
          <a:bodyPr>
            <a:noAutofit/>
          </a:bodyPr>
          <a:lstStyle/>
          <a:p>
            <a:r>
              <a:rPr lang="en-US" sz="2400" b="1" dirty="0"/>
              <a:t>Coursework: 15 minute presentation </a:t>
            </a:r>
            <a:br>
              <a:rPr lang="en-US" sz="2400" b="1" dirty="0"/>
            </a:br>
            <a:r>
              <a:rPr lang="en-US" sz="2400" b="1" dirty="0"/>
              <a:t>plus 1250 word</a:t>
            </a:r>
            <a:r>
              <a:rPr lang="en-US" sz="2400" dirty="0"/>
              <a:t> </a:t>
            </a:r>
            <a:r>
              <a:rPr lang="en-US" sz="2400" b="1" dirty="0"/>
              <a:t> supporting paper </a:t>
            </a:r>
            <a:endParaRPr lang="en-GB" sz="2400" dirty="0"/>
          </a:p>
          <a:p>
            <a:pPr hangingPunct="0"/>
            <a:r>
              <a:rPr lang="en-GB" sz="2400" i="1" dirty="0"/>
              <a:t>Students will be expected to undertake research to explore one of the 7 elements of the Wellbeing of Future Generations Act (Wales) 2015, and how individuals and groups can pool their efforts at a neighbourhood level to design and deliver solutions to identified problems. Students might utilise issues faced by a protected characteristic or an identified community. As a group, teams will present the findings of their research to class colleagues and staff.</a:t>
            </a:r>
            <a:r>
              <a:rPr lang="en-GB" sz="2400" b="1" dirty="0"/>
              <a:t> </a:t>
            </a:r>
          </a:p>
        </p:txBody>
      </p:sp>
    </p:spTree>
    <p:extLst>
      <p:ext uri="{BB962C8B-B14F-4D97-AF65-F5344CB8AC3E}">
        <p14:creationId xmlns:p14="http://schemas.microsoft.com/office/powerpoint/2010/main" val="1980157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normAutofit fontScale="92500" lnSpcReduction="20000"/>
          </a:bodyPr>
          <a:lstStyle/>
          <a:p>
            <a:r>
              <a:rPr lang="en-GB" dirty="0"/>
              <a:t>Daniels, K &amp; Macdonald, L (2005), </a:t>
            </a:r>
            <a:r>
              <a:rPr lang="en-GB" i="1" u="sng" dirty="0"/>
              <a:t>Equality, diversity and discrimination : A student text,</a:t>
            </a:r>
            <a:r>
              <a:rPr lang="en-GB" dirty="0"/>
              <a:t> Chartered Institute of Personnel and Development; London.</a:t>
            </a:r>
            <a:endParaRPr lang="en-GB" b="1" u="sng" dirty="0"/>
          </a:p>
          <a:p>
            <a:pPr fontAlgn="t"/>
            <a:r>
              <a:rPr lang="en-GB" dirty="0"/>
              <a:t>Wadham, J (2016), </a:t>
            </a:r>
            <a:r>
              <a:rPr lang="en-GB" u="sng" dirty="0"/>
              <a:t>Blackstone’s Guide to the Equality Act 2010, 3rd edition</a:t>
            </a:r>
            <a:r>
              <a:rPr lang="en-GB" dirty="0"/>
              <a:t>, Oxford University Press; Oxford.</a:t>
            </a:r>
          </a:p>
          <a:p>
            <a:pPr fontAlgn="t"/>
            <a:r>
              <a:rPr lang="en-GB" dirty="0" err="1"/>
              <a:t>Chanan</a:t>
            </a:r>
            <a:r>
              <a:rPr lang="en-GB" dirty="0"/>
              <a:t>, G &amp; Miller, C (2013,) </a:t>
            </a:r>
            <a:r>
              <a:rPr lang="en-GB" u="sng" dirty="0"/>
              <a:t>Rethinking Community Practice: developing transformative neighbourhoods</a:t>
            </a:r>
            <a:r>
              <a:rPr lang="en-GB" dirty="0"/>
              <a:t>, Policy Press; Bristol.</a:t>
            </a:r>
          </a:p>
          <a:p>
            <a:pPr marL="0" indent="0">
              <a:buNone/>
            </a:pPr>
            <a:endParaRPr lang="en-GB" dirty="0"/>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4087417"/>
          </a:xfrm>
        </p:spPr>
        <p:txBody>
          <a:bodyPr>
            <a:normAutofit fontScale="92500" lnSpcReduction="20000"/>
          </a:bodyPr>
          <a:lstStyle/>
          <a:p>
            <a:r>
              <a:rPr lang="en-GB" dirty="0">
                <a:latin typeface="Arial" panose="020B0604020202020204" pitchFamily="34" charset="0"/>
                <a:ea typeface="Calibri" panose="020F0502020204030204" pitchFamily="34" charset="0"/>
                <a:cs typeface="Times New Roman" panose="02020603050405020304" pitchFamily="18" charset="0"/>
              </a:rPr>
              <a:t>Coleman, P. (2016), </a:t>
            </a:r>
            <a:r>
              <a:rPr lang="en-GB" u="sng" dirty="0">
                <a:latin typeface="Arial" panose="020B0604020202020204" pitchFamily="34" charset="0"/>
                <a:ea typeface="Calibri" panose="020F0502020204030204" pitchFamily="34" charset="0"/>
                <a:cs typeface="Times New Roman" panose="02020603050405020304" pitchFamily="18" charset="0"/>
              </a:rPr>
              <a:t>Censorship: How European ‘Hate Speech’ laws are threatening freedom of speech 2nd edition</a:t>
            </a:r>
            <a:r>
              <a:rPr lang="en-GB" dirty="0">
                <a:latin typeface="Arial" panose="020B0604020202020204" pitchFamily="34" charset="0"/>
                <a:ea typeface="Calibri" panose="020F0502020204030204" pitchFamily="34" charset="0"/>
                <a:cs typeface="Times New Roman" panose="02020603050405020304" pitchFamily="18" charset="0"/>
              </a:rPr>
              <a:t>, Kairos Publications: Wien, Austria.</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a:latin typeface="Arial" panose="020B0604020202020204" pitchFamily="34" charset="0"/>
                <a:ea typeface="Calibri" panose="020F0502020204030204" pitchFamily="34" charset="0"/>
                <a:cs typeface="Times New Roman" panose="02020603050405020304" pitchFamily="18" charset="0"/>
              </a:rPr>
              <a:t>Dorling, D. (2011), </a:t>
            </a:r>
            <a:r>
              <a:rPr lang="en-GB" u="sng" dirty="0">
                <a:latin typeface="Arial" panose="020B0604020202020204" pitchFamily="34" charset="0"/>
                <a:ea typeface="Calibri" panose="020F0502020204030204" pitchFamily="34" charset="0"/>
                <a:cs typeface="Times New Roman" panose="02020603050405020304" pitchFamily="18" charset="0"/>
              </a:rPr>
              <a:t>Injustice: why social inequality persists</a:t>
            </a:r>
            <a:r>
              <a:rPr lang="en-GB" dirty="0">
                <a:latin typeface="Arial" panose="020B0604020202020204" pitchFamily="34" charset="0"/>
                <a:ea typeface="Calibri" panose="020F0502020204030204" pitchFamily="34" charset="0"/>
                <a:cs typeface="Times New Roman" panose="02020603050405020304" pitchFamily="18" charset="0"/>
              </a:rPr>
              <a:t>, Penguin; London.</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dirty="0" err="1"/>
              <a:t>Neyroud</a:t>
            </a:r>
            <a:r>
              <a:rPr lang="en-GB" dirty="0"/>
              <a:t>, P &amp; Beckley, A (2001), </a:t>
            </a:r>
            <a:r>
              <a:rPr lang="en-GB" u="sng" dirty="0"/>
              <a:t>Policing, ethics and human rights</a:t>
            </a:r>
            <a:r>
              <a:rPr lang="en-GB" i="1" dirty="0"/>
              <a:t>,</a:t>
            </a:r>
            <a:r>
              <a:rPr lang="en-GB" dirty="0"/>
              <a:t> Willan; Devon.</a:t>
            </a:r>
          </a:p>
          <a:p>
            <a:r>
              <a:rPr lang="en-GB" dirty="0" err="1"/>
              <a:t>Sarpong</a:t>
            </a:r>
            <a:r>
              <a:rPr lang="en-GB" dirty="0"/>
              <a:t>, J (2018), </a:t>
            </a:r>
            <a:r>
              <a:rPr lang="en-GB" u="sng" dirty="0"/>
              <a:t>Diversify</a:t>
            </a:r>
            <a:r>
              <a:rPr lang="en-GB" dirty="0"/>
              <a:t>, Harper Collins; London.</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r>
              <a:rPr lang="en-GB" b="1" dirty="0">
                <a:solidFill>
                  <a:srgbClr val="F49100"/>
                </a:solidFill>
                <a:latin typeface="+mj-lt"/>
              </a:rPr>
              <a:t>Cambridge Journal of Evidence-Based Policing</a:t>
            </a:r>
          </a:p>
          <a:p>
            <a:pPr>
              <a:lnSpc>
                <a:spcPct val="115000"/>
              </a:lnSpc>
            </a:pPr>
            <a:r>
              <a:rPr lang="en-US" b="1" dirty="0">
                <a:solidFill>
                  <a:srgbClr val="F49100"/>
                </a:solidFill>
                <a:latin typeface="+mj-lt"/>
                <a:ea typeface="Calibri" panose="020F0502020204030204" pitchFamily="34" charset="0"/>
                <a:cs typeface="Times New Roman" panose="02020603050405020304" pitchFamily="18" charset="0"/>
              </a:rPr>
              <a:t>Community Care</a:t>
            </a:r>
            <a:endParaRPr lang="en-GB" b="1" dirty="0">
              <a:solidFill>
                <a:srgbClr val="F49100"/>
              </a:solidFill>
              <a:latin typeface="+mj-lt"/>
              <a:ea typeface="Calibri" panose="020F0502020204030204" pitchFamily="34" charset="0"/>
              <a:cs typeface="Times New Roman" panose="02020603050405020304" pitchFamily="18" charset="0"/>
            </a:endParaRPr>
          </a:p>
          <a:p>
            <a:pPr>
              <a:lnSpc>
                <a:spcPct val="115000"/>
              </a:lnSpc>
            </a:pPr>
            <a:r>
              <a:rPr lang="en-US" b="1" dirty="0">
                <a:solidFill>
                  <a:srgbClr val="F49100"/>
                </a:solidFill>
                <a:latin typeface="+mj-lt"/>
                <a:ea typeface="Calibri" panose="020F0502020204030204" pitchFamily="34" charset="0"/>
                <a:cs typeface="Times New Roman" panose="02020603050405020304" pitchFamily="18" charset="0"/>
              </a:rPr>
              <a:t>Cultural Studies</a:t>
            </a:r>
            <a:endParaRPr lang="en-GB" b="1" dirty="0">
              <a:solidFill>
                <a:srgbClr val="F49100"/>
              </a:solidFill>
              <a:latin typeface="+mj-lt"/>
            </a:endParaRPr>
          </a:p>
          <a:p>
            <a:r>
              <a:rPr lang="en-GB" b="1" dirty="0">
                <a:solidFill>
                  <a:srgbClr val="F49100"/>
                </a:solidFill>
                <a:latin typeface="+mj-lt"/>
              </a:rPr>
              <a:t>Equality, diversity and inclusion: an international journal</a:t>
            </a:r>
          </a:p>
          <a:p>
            <a:r>
              <a:rPr lang="en-GB" b="1" dirty="0">
                <a:solidFill>
                  <a:srgbClr val="F49100"/>
                </a:solidFill>
                <a:latin typeface="+mj-lt"/>
              </a:rPr>
              <a:t>Journal of Social Policy</a:t>
            </a:r>
          </a:p>
          <a:p>
            <a:r>
              <a:rPr lang="en-GB" b="1" dirty="0">
                <a:solidFill>
                  <a:srgbClr val="F49100"/>
                </a:solidFill>
                <a:latin typeface="+mj-lt"/>
              </a:rPr>
              <a:t>Policing: A Journal of Policy and Practice</a:t>
            </a:r>
          </a:p>
          <a:p>
            <a:r>
              <a:rPr lang="en-GB" b="1" dirty="0">
                <a:solidFill>
                  <a:srgbClr val="F49100"/>
                </a:solidFill>
                <a:latin typeface="+mj-lt"/>
              </a:rPr>
              <a:t>The International Journal of Human Resource Management</a:t>
            </a:r>
          </a:p>
          <a:p>
            <a:endParaRPr lang="en-GB" b="1" dirty="0">
              <a:solidFill>
                <a:srgbClr val="F49100"/>
              </a:solidFill>
            </a:endParaRP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331259"/>
            <a:ext cx="8596668" cy="5338482"/>
          </a:xfrm>
        </p:spPr>
        <p:txBody>
          <a:bodyPr>
            <a:normAutofit fontScale="85000" lnSpcReduction="20000"/>
          </a:bodyPr>
          <a:lstStyle/>
          <a:p>
            <a:pPr marL="0" indent="0">
              <a:lnSpc>
                <a:spcPct val="115000"/>
              </a:lnSpc>
              <a:spcAft>
                <a:spcPts val="600"/>
              </a:spcAft>
              <a:buNone/>
            </a:pPr>
            <a:r>
              <a:rPr lang="en-GB" sz="2200" dirty="0">
                <a:latin typeface="+mj-lt"/>
              </a:rPr>
              <a:t>College of Policing (Authorised Professional Practice)</a:t>
            </a:r>
            <a:br>
              <a:rPr lang="en-GB" sz="2200" dirty="0">
                <a:latin typeface="+mj-lt"/>
              </a:rPr>
            </a:br>
            <a:r>
              <a:rPr lang="en-GB" dirty="0">
                <a:latin typeface="+mj-lt"/>
                <a:hlinkClick r:id="rId2"/>
              </a:rPr>
              <a:t>www.app.college.police.uk/</a:t>
            </a:r>
            <a:r>
              <a:rPr lang="en-GB" dirty="0">
                <a:latin typeface="+mj-lt"/>
              </a:rPr>
              <a:t> </a:t>
            </a:r>
            <a:endParaRPr lang="en-GB" sz="2200" dirty="0">
              <a:latin typeface="+mj-lt"/>
            </a:endParaRPr>
          </a:p>
          <a:p>
            <a:pPr marL="0" indent="0">
              <a:lnSpc>
                <a:spcPct val="115000"/>
              </a:lnSpc>
              <a:spcAft>
                <a:spcPts val="600"/>
              </a:spcAft>
              <a:buNone/>
            </a:pPr>
            <a:r>
              <a:rPr lang="en-GB" sz="2200" dirty="0">
                <a:latin typeface="+mj-lt"/>
              </a:rPr>
              <a:t>Equality and Human Rights Commission</a:t>
            </a:r>
            <a:br>
              <a:rPr lang="en-GB" sz="2200" dirty="0">
                <a:latin typeface="+mj-lt"/>
              </a:rPr>
            </a:br>
            <a:r>
              <a:rPr lang="en-GB" dirty="0">
                <a:latin typeface="+mj-lt"/>
                <a:hlinkClick r:id="rId3"/>
              </a:rPr>
              <a:t>https://www.equalityhumanrights.com/en</a:t>
            </a:r>
            <a:r>
              <a:rPr lang="en-GB" dirty="0">
                <a:latin typeface="+mj-lt"/>
              </a:rPr>
              <a:t> </a:t>
            </a:r>
          </a:p>
          <a:p>
            <a:pPr marL="0" indent="0">
              <a:lnSpc>
                <a:spcPct val="115000"/>
              </a:lnSpc>
              <a:spcAft>
                <a:spcPts val="600"/>
              </a:spcAft>
              <a:buNone/>
            </a:pPr>
            <a:r>
              <a:rPr lang="en-US" sz="2200" dirty="0">
                <a:latin typeface="+mj-lt"/>
                <a:ea typeface="Calibri" panose="020F0502020204030204" pitchFamily="34" charset="0"/>
                <a:cs typeface="Times New Roman" panose="02020603050405020304" pitchFamily="18" charset="0"/>
              </a:rPr>
              <a:t>Equality and Human and Rights Commission (publications)</a:t>
            </a:r>
            <a:br>
              <a:rPr lang="en-US" sz="2200" dirty="0">
                <a:latin typeface="+mj-lt"/>
                <a:ea typeface="Calibri" panose="020F0502020204030204" pitchFamily="34" charset="0"/>
                <a:cs typeface="Times New Roman" panose="02020603050405020304" pitchFamily="18" charset="0"/>
              </a:rPr>
            </a:br>
            <a:r>
              <a:rPr lang="en-US" u="sng" dirty="0">
                <a:solidFill>
                  <a:srgbClr val="0563C1"/>
                </a:solidFill>
                <a:latin typeface="+mj-lt"/>
                <a:ea typeface="Calibri" panose="020F0502020204030204" pitchFamily="34" charset="0"/>
                <a:cs typeface="Times New Roman" panose="02020603050405020304" pitchFamily="18" charset="0"/>
                <a:hlinkClick r:id="rId4"/>
              </a:rPr>
              <a:t>https://www.equalityhumanrights.com/en/our-work/publications-library</a:t>
            </a:r>
            <a:endParaRPr lang="en-GB" dirty="0">
              <a:latin typeface="+mj-lt"/>
              <a:ea typeface="Calibri" panose="020F0502020204030204" pitchFamily="34" charset="0"/>
              <a:cs typeface="Times New Roman" panose="02020603050405020304" pitchFamily="18" charset="0"/>
            </a:endParaRPr>
          </a:p>
          <a:p>
            <a:pPr marL="0" indent="0">
              <a:lnSpc>
                <a:spcPct val="115000"/>
              </a:lnSpc>
              <a:spcAft>
                <a:spcPts val="600"/>
              </a:spcAft>
              <a:buNone/>
            </a:pPr>
            <a:r>
              <a:rPr lang="en-GB" sz="2200" dirty="0">
                <a:latin typeface="+mj-lt"/>
              </a:rPr>
              <a:t>Home Office</a:t>
            </a:r>
            <a:br>
              <a:rPr lang="en-GB" sz="3200" dirty="0">
                <a:latin typeface="+mj-lt"/>
              </a:rPr>
            </a:br>
            <a:r>
              <a:rPr lang="en-GB" dirty="0">
                <a:latin typeface="+mj-lt"/>
                <a:hlinkClick r:id="rId5"/>
              </a:rPr>
              <a:t>https://www.gov.uk/...equality-and-diversity</a:t>
            </a:r>
            <a:r>
              <a:rPr lang="en-GB" dirty="0">
                <a:latin typeface="+mj-lt"/>
              </a:rPr>
              <a:t>  </a:t>
            </a:r>
          </a:p>
          <a:p>
            <a:pPr marL="0" indent="0">
              <a:lnSpc>
                <a:spcPct val="115000"/>
              </a:lnSpc>
              <a:spcBef>
                <a:spcPts val="600"/>
              </a:spcBef>
              <a:buNone/>
            </a:pPr>
            <a:r>
              <a:rPr lang="en-US" sz="2400" dirty="0">
                <a:latin typeface="+mj-lt"/>
                <a:ea typeface="Calibri" panose="020F0502020204030204" pitchFamily="34" charset="0"/>
                <a:cs typeface="Times New Roman" panose="02020603050405020304" pitchFamily="18" charset="0"/>
              </a:rPr>
              <a:t>Stonewall UK</a:t>
            </a:r>
            <a:br>
              <a:rPr lang="en-US" sz="2400" dirty="0">
                <a:latin typeface="+mj-lt"/>
                <a:ea typeface="Calibri" panose="020F0502020204030204" pitchFamily="34" charset="0"/>
                <a:cs typeface="Times New Roman" panose="02020603050405020304" pitchFamily="18" charset="0"/>
              </a:rPr>
            </a:br>
            <a:r>
              <a:rPr lang="en-US" u="sng" dirty="0">
                <a:solidFill>
                  <a:srgbClr val="0563C1"/>
                </a:solidFill>
                <a:latin typeface="+mj-lt"/>
                <a:ea typeface="Calibri" panose="020F0502020204030204" pitchFamily="34" charset="0"/>
                <a:cs typeface="Times New Roman" panose="02020603050405020304" pitchFamily="18" charset="0"/>
                <a:hlinkClick r:id="rId6"/>
              </a:rPr>
              <a:t>http://www.stonewall.org.uk/</a:t>
            </a:r>
            <a:r>
              <a:rPr lang="en-US" dirty="0">
                <a:latin typeface="+mj-lt"/>
                <a:ea typeface="Calibri" panose="020F0502020204030204" pitchFamily="34" charset="0"/>
                <a:cs typeface="Times New Roman" panose="02020603050405020304" pitchFamily="18" charset="0"/>
              </a:rPr>
              <a:t> </a:t>
            </a:r>
          </a:p>
          <a:p>
            <a:pPr marL="0" indent="0">
              <a:lnSpc>
                <a:spcPct val="115000"/>
              </a:lnSpc>
              <a:spcBef>
                <a:spcPts val="600"/>
              </a:spcBef>
              <a:buNone/>
            </a:pPr>
            <a:endParaRPr lang="en-GB" dirty="0">
              <a:latin typeface="+mj-lt"/>
              <a:ea typeface="Calibri" panose="020F0502020204030204" pitchFamily="34" charset="0"/>
              <a:cs typeface="Times New Roman" panose="02020603050405020304" pitchFamily="18" charset="0"/>
            </a:endParaRPr>
          </a:p>
          <a:p>
            <a:pPr marL="0" indent="0">
              <a:lnSpc>
                <a:spcPct val="115000"/>
              </a:lnSpc>
              <a:spcBef>
                <a:spcPts val="600"/>
              </a:spcBef>
              <a:buNone/>
            </a:pPr>
            <a:r>
              <a:rPr lang="en-US" sz="2400" dirty="0">
                <a:latin typeface="+mj-lt"/>
                <a:ea typeface="Calibri" panose="020F0502020204030204" pitchFamily="34" charset="0"/>
                <a:cs typeface="Times New Roman" panose="02020603050405020304" pitchFamily="18" charset="0"/>
              </a:rPr>
              <a:t>Utilitarianism</a:t>
            </a:r>
            <a:br>
              <a:rPr lang="en-US" sz="2400" dirty="0">
                <a:latin typeface="+mj-lt"/>
                <a:ea typeface="Calibri" panose="020F0502020204030204" pitchFamily="34" charset="0"/>
                <a:cs typeface="Times New Roman" panose="02020603050405020304" pitchFamily="18" charset="0"/>
              </a:rPr>
            </a:br>
            <a:r>
              <a:rPr lang="en-US" u="sng" dirty="0">
                <a:solidFill>
                  <a:srgbClr val="0563C1"/>
                </a:solidFill>
                <a:latin typeface="+mj-lt"/>
                <a:ea typeface="Calibri" panose="020F0502020204030204" pitchFamily="34" charset="0"/>
                <a:cs typeface="Times New Roman" panose="02020603050405020304" pitchFamily="18" charset="0"/>
                <a:hlinkClick r:id="rId7"/>
              </a:rPr>
              <a:t>http://www.utilitarianism.com</a:t>
            </a:r>
            <a:endParaRPr lang="en-US" u="sng" dirty="0">
              <a:solidFill>
                <a:srgbClr val="0563C1"/>
              </a:solidFill>
              <a:latin typeface="+mj-lt"/>
              <a:ea typeface="Calibri" panose="020F0502020204030204" pitchFamily="34" charset="0"/>
              <a:cs typeface="Times New Roman" panose="02020603050405020304" pitchFamily="18" charset="0"/>
            </a:endParaRPr>
          </a:p>
          <a:p>
            <a:pPr marL="0" indent="0">
              <a:lnSpc>
                <a:spcPct val="115000"/>
              </a:lnSpc>
              <a:spcBef>
                <a:spcPts val="600"/>
              </a:spcBef>
              <a:buNone/>
            </a:pPr>
            <a:endParaRPr lang="en-GB" dirty="0">
              <a:latin typeface="+mj-lt"/>
              <a:ea typeface="Calibri" panose="020F0502020204030204" pitchFamily="34" charset="0"/>
              <a:cs typeface="Times New Roman" panose="02020603050405020304" pitchFamily="18" charset="0"/>
            </a:endParaRPr>
          </a:p>
          <a:p>
            <a:pPr marL="0" indent="0">
              <a:buNone/>
            </a:pPr>
            <a:r>
              <a:rPr lang="en-US" sz="2400" dirty="0">
                <a:latin typeface="+mj-lt"/>
                <a:ea typeface="Calibri" panose="020F0502020204030204" pitchFamily="34" charset="0"/>
              </a:rPr>
              <a:t>UK Government Policy</a:t>
            </a:r>
            <a:br>
              <a:rPr lang="en-US" sz="2400" dirty="0">
                <a:latin typeface="+mj-lt"/>
                <a:ea typeface="Calibri" panose="020F0502020204030204" pitchFamily="34" charset="0"/>
              </a:rPr>
            </a:br>
            <a:r>
              <a:rPr lang="en-US" u="sng" dirty="0">
                <a:solidFill>
                  <a:srgbClr val="0563C1"/>
                </a:solidFill>
                <a:latin typeface="+mj-lt"/>
                <a:ea typeface="Calibri" panose="020F0502020204030204" pitchFamily="34" charset="0"/>
                <a:cs typeface="Times New Roman" panose="02020603050405020304" pitchFamily="18" charset="0"/>
                <a:hlinkClick r:id="rId8"/>
              </a:rPr>
              <a:t>https://www.gov.uk/government/policies/equality</a:t>
            </a:r>
            <a:endParaRPr lang="en-GB" dirty="0">
              <a:latin typeface="+mj-lt"/>
            </a:endParaRPr>
          </a:p>
          <a:p>
            <a:pPr marL="0" indent="0">
              <a:lnSpc>
                <a:spcPct val="115000"/>
              </a:lnSpc>
              <a:spcAft>
                <a:spcPts val="600"/>
              </a:spcAft>
              <a:buNone/>
            </a:pPr>
            <a:endParaRPr lang="en-GB" sz="2400" dirty="0"/>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677334" y="1930400"/>
            <a:ext cx="8596668" cy="4927599"/>
          </a:xfrm>
        </p:spPr>
        <p:txBody>
          <a:bodyPr>
            <a:normAutofit/>
          </a:bodyPr>
          <a:lstStyle/>
          <a:p>
            <a:r>
              <a:rPr lang="en-GB" sz="2400" dirty="0"/>
              <a:t>Books:</a:t>
            </a:r>
          </a:p>
          <a:p>
            <a:pPr marL="0" indent="0">
              <a:buNone/>
            </a:pPr>
            <a:r>
              <a:rPr lang="en-GB" altLang="en-US" dirty="0"/>
              <a:t>Author(s) of a book, initials (Year of publication), </a:t>
            </a:r>
            <a:r>
              <a:rPr lang="en-GB" altLang="en-US" u="sng" dirty="0"/>
              <a:t>Title of book: and sub-title if there is one</a:t>
            </a:r>
            <a:r>
              <a:rPr lang="en-GB" altLang="en-US" dirty="0"/>
              <a:t> (emphasised), Edition (if not the first), Publisher: Place of publication.</a:t>
            </a:r>
            <a:endParaRPr lang="en-GB" dirty="0"/>
          </a:p>
          <a:p>
            <a:r>
              <a:rPr lang="en-GB" sz="2400" dirty="0"/>
              <a:t>Journals:</a:t>
            </a:r>
          </a:p>
          <a:p>
            <a:pPr marL="0" indent="0">
              <a:buNone/>
            </a:pPr>
            <a:r>
              <a:rPr lang="en-GB" altLang="en-US" dirty="0"/>
              <a:t>Author(s) of article (surname and initials), (Date of Publication),  Title of article, </a:t>
            </a:r>
            <a:r>
              <a:rPr lang="en-GB" altLang="en-US" u="sng" dirty="0"/>
              <a:t>Title of Journal</a:t>
            </a:r>
            <a:r>
              <a:rPr lang="en-GB" altLang="en-US" dirty="0"/>
              <a:t> (emphasised), Volume number (and issue number if there is one), Pages covered by article.</a:t>
            </a:r>
          </a:p>
          <a:p>
            <a:r>
              <a:rPr lang="en-GB" sz="2400" dirty="0"/>
              <a:t>Websites:</a:t>
            </a:r>
          </a:p>
          <a:p>
            <a:pPr marL="0" indent="0">
              <a:buNone/>
            </a:pPr>
            <a:r>
              <a:rPr lang="en-GB" altLang="en-US" dirty="0"/>
              <a:t>Surname, initial(s) (year) Title of article, (online) Available at </a:t>
            </a:r>
            <a:r>
              <a:rPr lang="en-GB" altLang="en-US" u="sng" dirty="0"/>
              <a:t>URL (emphasised)</a:t>
            </a:r>
            <a:r>
              <a:rPr lang="en-GB" altLang="en-US" dirty="0"/>
              <a:t>,  Date of access.</a:t>
            </a:r>
            <a:endParaRPr lang="en-US" altLang="en-US" dirty="0"/>
          </a:p>
          <a:p>
            <a:pPr marL="0" indent="0">
              <a:buNone/>
            </a:pPr>
            <a:endParaRPr lang="en-GB" sz="2000" dirty="0"/>
          </a:p>
          <a:p>
            <a:endParaRPr lang="en-GB" dirty="0"/>
          </a:p>
        </p:txBody>
      </p:sp>
    </p:spTree>
    <p:extLst>
      <p:ext uri="{BB962C8B-B14F-4D97-AF65-F5344CB8AC3E}">
        <p14:creationId xmlns:p14="http://schemas.microsoft.com/office/powerpoint/2010/main" val="340924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677334" y="1930400"/>
            <a:ext cx="8596668" cy="4450928"/>
          </a:xfrm>
        </p:spPr>
        <p:txBody>
          <a:bodyPr>
            <a:noAutofit/>
          </a:bodyPr>
          <a:lstStyle/>
          <a:p>
            <a:r>
              <a:rPr lang="en-GB" sz="2400" dirty="0"/>
              <a:t> Attendance</a:t>
            </a:r>
          </a:p>
          <a:p>
            <a:pPr marL="0" indent="0">
              <a:buNone/>
            </a:pPr>
            <a:endParaRPr lang="en-GB" sz="2400" dirty="0"/>
          </a:p>
          <a:p>
            <a:r>
              <a:rPr lang="en-GB" sz="2400" dirty="0"/>
              <a:t> Commitment </a:t>
            </a:r>
          </a:p>
          <a:p>
            <a:pPr marL="0" indent="0">
              <a:buNone/>
            </a:pPr>
            <a:endParaRPr lang="en-GB" sz="2400" dirty="0"/>
          </a:p>
          <a:p>
            <a:r>
              <a:rPr lang="en-GB" sz="2400" dirty="0"/>
              <a:t> Time management </a:t>
            </a:r>
          </a:p>
          <a:p>
            <a:pPr marL="0" indent="0">
              <a:buNone/>
            </a:pPr>
            <a:endParaRPr lang="en-GB" sz="2400" dirty="0"/>
          </a:p>
          <a:p>
            <a:r>
              <a:rPr lang="en-GB" sz="2400" b="1" dirty="0"/>
              <a:t> READING, READING, READING</a:t>
            </a:r>
          </a:p>
          <a:p>
            <a:endParaRPr lang="en-GB" sz="2400" b="1" dirty="0"/>
          </a:p>
          <a:p>
            <a:r>
              <a:rPr lang="en-GB" sz="2400" b="1"/>
              <a:t>VLE: Moodle</a:t>
            </a:r>
            <a:endParaRPr lang="en-GB" sz="2400" b="1" dirty="0"/>
          </a:p>
        </p:txBody>
      </p:sp>
    </p:spTree>
    <p:extLst>
      <p:ext uri="{BB962C8B-B14F-4D97-AF65-F5344CB8AC3E}">
        <p14:creationId xmlns:p14="http://schemas.microsoft.com/office/powerpoint/2010/main" val="14229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598</TotalTime>
  <Words>504</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Times New Roman</vt:lpstr>
      <vt:lpstr>Trebuchet MS</vt:lpstr>
      <vt:lpstr>Wingdings 3</vt:lpstr>
      <vt:lpstr>Facet</vt:lpstr>
      <vt:lpstr>Module Overview: Equality, Diversity  and Communities</vt:lpstr>
      <vt:lpstr>Module Aims</vt:lpstr>
      <vt:lpstr>Learning Outcomes</vt:lpstr>
      <vt:lpstr>Module Content</vt:lpstr>
      <vt:lpstr>Module Content</vt:lpstr>
      <vt:lpstr>Module Assessment</vt:lpstr>
      <vt:lpstr>Module Assessment</vt:lpstr>
      <vt:lpstr>Reading Lists</vt:lpstr>
      <vt:lpstr>Journals</vt:lpstr>
      <vt:lpstr>Websites</vt:lpstr>
      <vt:lpstr>Referencing </vt:lpstr>
      <vt:lpstr>You Will Need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Policing &amp; Society</dc:title>
  <dc:creator>Cairn Newton (P109435)</dc:creator>
  <cp:lastModifiedBy>Cairn Newton-Evans</cp:lastModifiedBy>
  <cp:revision>79</cp:revision>
  <dcterms:created xsi:type="dcterms:W3CDTF">2018-03-30T16:40:06Z</dcterms:created>
  <dcterms:modified xsi:type="dcterms:W3CDTF">2018-09-27T14:12:19Z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1dfa117a-ff4e-4f5e-918b-b017ae38675b</vt:lpwstr>
  </property>
  <property fmtid="{D5CDD505-2E9C-101B-9397-08002B2CF9AE}" pid="3" name="Classification">
    <vt:lpwstr>OFFICIAL</vt:lpwstr>
  </property>
</Properties>
</file>