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95" r:id="rId6"/>
    <p:sldId id="296" r:id="rId7"/>
    <p:sldId id="297" r:id="rId8"/>
    <p:sldId id="298" r:id="rId9"/>
    <p:sldId id="303" r:id="rId10"/>
    <p:sldId id="304" r:id="rId11"/>
    <p:sldId id="305" r:id="rId12"/>
    <p:sldId id="313" r:id="rId13"/>
    <p:sldId id="311" r:id="rId14"/>
    <p:sldId id="315" r:id="rId15"/>
    <p:sldId id="318" r:id="rId16"/>
    <p:sldId id="312" r:id="rId17"/>
    <p:sldId id="320" r:id="rId18"/>
    <p:sldId id="321" r:id="rId19"/>
    <p:sldId id="317" r:id="rId20"/>
    <p:sldId id="309" r:id="rId21"/>
    <p:sldId id="323" r:id="rId22"/>
    <p:sldId id="31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B557E2-71CA-94F4-F814-4BD20402FE35}" v="45" dt="2022-01-26T21:38:27.527"/>
    <p1510:client id="{D0E580AC-34E2-4F36-AE3A-13A313866A61}" v="26" dt="2022-01-27T06:56:54.23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 fontScale="90000"/>
          </a:bodyPr>
          <a:lstStyle/>
          <a:p>
            <a:r>
              <a:rPr lang="en-GB" altLang="en-US" sz="2400"/>
              <a:t>BA in Leadership and Management Skills for the Workplace</a:t>
            </a:r>
            <a:br>
              <a:rPr lang="en-GB" altLang="en-US" sz="2400"/>
            </a:br>
            <a:r>
              <a:rPr lang="en-GB" altLang="en-US" sz="3100" b="1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/>
              <a:t> </a:t>
            </a:r>
            <a:r>
              <a:rPr lang="en-GB" sz="31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Induction to the Module </a:t>
            </a:r>
            <a:br>
              <a:rPr lang="en-GB" sz="60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&amp; </a:t>
            </a:r>
            <a:br>
              <a:rPr lang="en-GB" sz="60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What is an organisation? Part - I</a:t>
            </a:r>
            <a:endParaRPr lang="en-GB" altLang="en-US" sz="360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55488" cy="57332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1880" y="274638"/>
            <a:ext cx="5194920" cy="1143000"/>
          </a:xfrm>
        </p:spPr>
        <p:txBody>
          <a:bodyPr>
            <a:normAutofit/>
          </a:bodyPr>
          <a:lstStyle/>
          <a:p>
            <a:r>
              <a:rPr lang="en-GB" sz="5400" cap="all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600201"/>
            <a:ext cx="778720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Title -</a:t>
            </a:r>
            <a:r>
              <a:rPr lang="en-GB"/>
              <a:t> 		Workplace Culture and its 				impact on Organisational 				Efficiency</a:t>
            </a:r>
          </a:p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Module – </a:t>
            </a:r>
            <a:r>
              <a:rPr lang="en-GB"/>
              <a:t>		BMSW 5105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Code</a:t>
            </a:r>
          </a:p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Credits - </a:t>
            </a:r>
            <a:r>
              <a:rPr lang="en-GB"/>
              <a:t>		20 (Level 5)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/>
              <a:t>Aims - </a:t>
            </a:r>
          </a:p>
          <a:p>
            <a:pPr marL="857250" lvl="1" indent="-457200"/>
            <a:r>
              <a:rPr lang="en-GB" sz="2600"/>
              <a:t>To develop an understanding of workplace culture and context in order to improve one’s ability to function within the organisational norms.</a:t>
            </a:r>
          </a:p>
          <a:p>
            <a:pPr marL="0" indent="0">
              <a:buNone/>
            </a:pPr>
            <a:r>
              <a:rPr lang="en-GB" sz="370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 sz="2600"/>
              <a:t>critically assess the culture and context of an organisation;</a:t>
            </a:r>
          </a:p>
          <a:p>
            <a:pPr marL="857250" lvl="2" indent="-457200">
              <a:buFontTx/>
              <a:buChar char="−"/>
            </a:pPr>
            <a:r>
              <a:rPr lang="en-GB" sz="2600"/>
              <a:t>evaluate an organisation within its broader environment using appropriate environmental and organisational analysis techniques;</a:t>
            </a:r>
          </a:p>
          <a:p>
            <a:pPr marL="857250" lvl="2" indent="-457200">
              <a:buFontTx/>
              <a:buChar char="−"/>
            </a:pPr>
            <a:r>
              <a:rPr lang="en-GB" sz="2600"/>
              <a:t>critically appraise the cultural and ethical behaviour present in one or more organisations.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973225"/>
              </p:ext>
            </p:extLst>
          </p:nvPr>
        </p:nvGraphicFramePr>
        <p:xfrm>
          <a:off x="0" y="1222688"/>
          <a:ext cx="9180512" cy="5635311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192366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988146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1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organisation and its environment – part I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2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organisation and its environment – part II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598164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Organisational structures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4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Organisational culture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5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Creating a sustainable culture in an organisation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6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Determinants of a successful culture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7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Barriers to effective functioning of an organisation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8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Global implications on an organisations culture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9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Workshop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55968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10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Workshop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893D7-CD26-453A-85F1-E6E135315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54380-37D2-4BE1-81AC-82D1B2BB9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2400"/>
              </a:spcAft>
            </a:pPr>
            <a:r>
              <a:rPr lang="en-GB" sz="2800"/>
              <a:t>Robbins, S. P., &amp; Judge, T. (2013). </a:t>
            </a:r>
            <a:r>
              <a:rPr lang="en-GB" sz="2800" i="1"/>
              <a:t>Organizational </a:t>
            </a:r>
            <a:r>
              <a:rPr lang="en-GB" sz="2800" i="1" err="1"/>
              <a:t>behavior</a:t>
            </a:r>
            <a:r>
              <a:rPr lang="en-GB" sz="2800"/>
              <a:t> (15th ed.). Boston: Pearson.</a:t>
            </a:r>
          </a:p>
          <a:p>
            <a:pPr>
              <a:spcAft>
                <a:spcPts val="2400"/>
              </a:spcAft>
            </a:pPr>
            <a:r>
              <a:rPr lang="en-GB" sz="2800"/>
              <a:t>Handy, C. B. (1985). Understanding Organizations: 4th ed. </a:t>
            </a:r>
            <a:r>
              <a:rPr lang="en-GB" sz="2800" err="1"/>
              <a:t>Harmondsworth</a:t>
            </a:r>
            <a:r>
              <a:rPr lang="en-GB" sz="2800"/>
              <a:t>: Penguin.</a:t>
            </a:r>
          </a:p>
        </p:txBody>
      </p:sp>
    </p:spTree>
    <p:extLst>
      <p:ext uri="{BB962C8B-B14F-4D97-AF65-F5344CB8AC3E}">
        <p14:creationId xmlns:p14="http://schemas.microsoft.com/office/powerpoint/2010/main" val="2895408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u="sng"/>
              <a:t>Task 1 (75%)</a:t>
            </a:r>
            <a:endParaRPr lang="en-GB"/>
          </a:p>
          <a:p>
            <a:pPr marL="0" indent="0">
              <a:buNone/>
            </a:pPr>
            <a:r>
              <a:rPr lang="en-GB"/>
              <a:t>Project report </a:t>
            </a:r>
          </a:p>
          <a:p>
            <a:pPr marL="0" indent="0">
              <a:buNone/>
            </a:pPr>
            <a:r>
              <a:rPr lang="en-GB"/>
              <a:t>(3500 </a:t>
            </a:r>
            <a:r>
              <a:rPr lang="en-GB" u="sng"/>
              <a:t>+</a:t>
            </a:r>
            <a:r>
              <a:rPr lang="en-GB"/>
              <a:t> 10% words)	– 	</a:t>
            </a:r>
            <a:r>
              <a:rPr lang="en-GB" b="1">
                <a:solidFill>
                  <a:srgbClr val="FF0000"/>
                </a:solidFill>
              </a:rPr>
              <a:t>04/04/2022 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u="sng"/>
              <a:t>Task 2 (25%)</a:t>
            </a:r>
            <a:r>
              <a:rPr lang="en-GB"/>
              <a:t> </a:t>
            </a:r>
          </a:p>
          <a:p>
            <a:pPr marL="0" indent="0">
              <a:buNone/>
            </a:pPr>
            <a:r>
              <a:rPr lang="en-GB"/>
              <a:t>Individual oral performance </a:t>
            </a:r>
          </a:p>
          <a:p>
            <a:pPr marL="0" indent="0">
              <a:buNone/>
            </a:pPr>
            <a:r>
              <a:rPr lang="en-GB"/>
              <a:t>(5 – 10 minutes per person)- </a:t>
            </a:r>
            <a:r>
              <a:rPr lang="en-GB" b="1">
                <a:solidFill>
                  <a:srgbClr val="FF0000"/>
                </a:solidFill>
              </a:rPr>
              <a:t>06/04/2022</a:t>
            </a:r>
          </a:p>
        </p:txBody>
      </p:sp>
    </p:spTree>
    <p:extLst>
      <p:ext uri="{BB962C8B-B14F-4D97-AF65-F5344CB8AC3E}">
        <p14:creationId xmlns:p14="http://schemas.microsoft.com/office/powerpoint/2010/main" val="3747764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hat is an organis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" y="0"/>
            <a:ext cx="9143999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988840"/>
            <a:ext cx="9143999" cy="2304256"/>
          </a:xfrm>
          <a:solidFill>
            <a:srgbClr val="000000">
              <a:alpha val="45882"/>
            </a:srgbClr>
          </a:solidFill>
          <a:effectLst>
            <a:softEdge rad="12700"/>
          </a:effectLst>
        </p:spPr>
        <p:txBody>
          <a:bodyPr>
            <a:noAutofit/>
          </a:bodyPr>
          <a:lstStyle/>
          <a:p>
            <a:r>
              <a:rPr lang="en-GB" sz="6600" b="1">
                <a:solidFill>
                  <a:schemeClr val="bg1"/>
                </a:solidFill>
              </a:rPr>
              <a:t>What is an organisation?</a:t>
            </a:r>
          </a:p>
        </p:txBody>
      </p:sp>
    </p:spTree>
    <p:extLst>
      <p:ext uri="{BB962C8B-B14F-4D97-AF65-F5344CB8AC3E}">
        <p14:creationId xmlns:p14="http://schemas.microsoft.com/office/powerpoint/2010/main" val="2840778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754760" cy="3917032"/>
          </a:xfrm>
        </p:spPr>
        <p:txBody>
          <a:bodyPr>
            <a:normAutofit/>
          </a:bodyPr>
          <a:lstStyle/>
          <a:p>
            <a:r>
              <a:rPr lang="en-GB"/>
              <a:t>An </a:t>
            </a:r>
            <a:r>
              <a:rPr lang="en-GB" b="1"/>
              <a:t>organisation </a:t>
            </a:r>
            <a:r>
              <a:rPr lang="en-GB"/>
              <a:t>is an arrangement of people, pursuing common goals, achieving results and standards of performance.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417638"/>
            <a:ext cx="4003076" cy="402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93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organisations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8760"/>
            <a:ext cx="9144000" cy="4464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89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Organisational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/>
              <a:t>What is Business Environment?</a:t>
            </a:r>
          </a:p>
        </p:txBody>
      </p:sp>
    </p:spTree>
    <p:extLst>
      <p:ext uri="{BB962C8B-B14F-4D97-AF65-F5344CB8AC3E}">
        <p14:creationId xmlns:p14="http://schemas.microsoft.com/office/powerpoint/2010/main" val="848264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Organisational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prstClr val="black"/>
                </a:solidFill>
                <a:latin typeface="Georgia"/>
              </a:rPr>
              <a:t>A business does not operate in a vacuum. </a:t>
            </a:r>
          </a:p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prstClr val="black"/>
                </a:solidFill>
                <a:latin typeface="Georgia"/>
              </a:rPr>
              <a:t>It has to act and react to what happens outside the factory and office walls (</a:t>
            </a:r>
            <a:r>
              <a:rPr lang="en-GB" sz="2800" b="1">
                <a:solidFill>
                  <a:prstClr val="black"/>
                </a:solidFill>
                <a:latin typeface="Georgia"/>
              </a:rPr>
              <a:t>external factors or influences)</a:t>
            </a:r>
            <a:r>
              <a:rPr lang="en-GB" sz="2800">
                <a:solidFill>
                  <a:prstClr val="black"/>
                </a:solidFill>
                <a:latin typeface="Georgia"/>
              </a:rPr>
              <a:t>. </a:t>
            </a:r>
          </a:p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prstClr val="black"/>
                </a:solidFill>
                <a:latin typeface="Georgia"/>
              </a:rPr>
              <a:t>These will affect the main internal functions of the business and possibly the objectives of the business and its strategies</a:t>
            </a:r>
          </a:p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srgbClr val="0070C0"/>
                </a:solidFill>
                <a:latin typeface="Georgia"/>
              </a:rPr>
              <a:t>Anything that can impact on the activities of  a Business </a:t>
            </a:r>
            <a:r>
              <a:rPr lang="en-GB" sz="2800">
                <a:solidFill>
                  <a:prstClr val="black"/>
                </a:solidFill>
                <a:latin typeface="Georgia"/>
              </a:rPr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80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3012A-119C-4911-9199-3307EFF5E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922348"/>
          </a:xfrm>
        </p:spPr>
        <p:txBody>
          <a:bodyPr>
            <a:noAutofit/>
          </a:bodyPr>
          <a:lstStyle/>
          <a:p>
            <a:r>
              <a:rPr lang="en-GB" sz="3200"/>
              <a:t>LAYERS OF BUSINESS ENVIRONMENT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D61C3-053C-49F0-A395-C676F2DCA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158434"/>
            <a:ext cx="6429523" cy="454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916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The elements of the Environment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688" y="1124410"/>
            <a:ext cx="6107288" cy="573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46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86EA2-33FA-4759-8937-1600DAE0C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2800" b="1"/>
              <a:t>PESTEL ANALYSIS FOR THE AIRLINE INDUSTRY</a:t>
            </a:r>
          </a:p>
        </p:txBody>
      </p:sp>
    </p:spTree>
    <p:extLst>
      <p:ext uri="{BB962C8B-B14F-4D97-AF65-F5344CB8AC3E}">
        <p14:creationId xmlns:p14="http://schemas.microsoft.com/office/powerpoint/2010/main" val="3710744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9D550-4811-4C67-A4EF-636FBD772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/>
              <a:t>Activity – Individual</a:t>
            </a:r>
          </a:p>
        </p:txBody>
      </p:sp>
    </p:spTree>
    <p:extLst>
      <p:ext uri="{BB962C8B-B14F-4D97-AF65-F5344CB8AC3E}">
        <p14:creationId xmlns:p14="http://schemas.microsoft.com/office/powerpoint/2010/main" val="31664923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Group Activity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EE0F83-645D-45F9-AC9A-74B162211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795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Can you explain;</a:t>
            </a:r>
          </a:p>
          <a:p>
            <a:r>
              <a:rPr lang="en-GB"/>
              <a:t>What is an organisation?</a:t>
            </a:r>
          </a:p>
          <a:p>
            <a:r>
              <a:rPr lang="en-GB"/>
              <a:t>What are the types of organisations?</a:t>
            </a:r>
          </a:p>
          <a:p>
            <a:r>
              <a:rPr lang="en-GB"/>
              <a:t>The Elements of the business environment?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7984" y="238336"/>
            <a:ext cx="4608512" cy="5256584"/>
          </a:xfrm>
        </p:spPr>
        <p:txBody>
          <a:bodyPr>
            <a:noAutofit/>
          </a:bodyPr>
          <a:lstStyle/>
          <a:p>
            <a:r>
              <a:rPr lang="en-GB" sz="2400" b="1" i="1">
                <a:latin typeface="Arial"/>
                <a:ea typeface="Calibri" panose="020F0502020204030204" pitchFamily="34" charset="0"/>
                <a:cs typeface="Arial"/>
              </a:rPr>
              <a:t>1. Select a company that you have worked for or know very well</a:t>
            </a: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>
                <a:latin typeface="Arial"/>
                <a:ea typeface="Calibri" panose="020F0502020204030204" pitchFamily="34" charset="0"/>
                <a:cs typeface="Arial"/>
              </a:rPr>
              <a:t>2. Discuss the characteristics of the business</a:t>
            </a: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>
                <a:latin typeface="Arial"/>
                <a:ea typeface="Calibri" panose="020F0502020204030204" pitchFamily="34" charset="0"/>
                <a:cs typeface="Arial"/>
              </a:rPr>
              <a:t>3. Conduct a PESTEL analysis of the macro environment of the selected company. </a:t>
            </a: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400" b="1" i="1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St. Barnabas' CE (VA) Primary School - Home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984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1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/>
              <a:t>The organisation and its environment – Part II</a:t>
            </a:r>
            <a:endParaRPr lang="en-GB" sz="4800" b="1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19</Slides>
  <Notes>0</Notes>
  <HiddenSlides>3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20140311PresentationUWTSDTemplate</vt:lpstr>
      <vt:lpstr>BA in Leadership and Management Skills for the Workplace Workplace culture and its impact on organisational efficiency (BMSW 5105) Induction to the Module  &amp;  What is an organisation? Part - I</vt:lpstr>
      <vt:lpstr>Module overview</vt:lpstr>
      <vt:lpstr>Aims and Learning Outcomes</vt:lpstr>
      <vt:lpstr>Scheme of Work</vt:lpstr>
      <vt:lpstr>Reading</vt:lpstr>
      <vt:lpstr>Assessments</vt:lpstr>
      <vt:lpstr>What is an organisation?</vt:lpstr>
      <vt:lpstr>What is an organisation?</vt:lpstr>
      <vt:lpstr>Types of organisations</vt:lpstr>
      <vt:lpstr>Organisational environment</vt:lpstr>
      <vt:lpstr>Organisational environment</vt:lpstr>
      <vt:lpstr>LAYERS OF BUSINESS ENVIRONMENT</vt:lpstr>
      <vt:lpstr>The elements of the Environment</vt:lpstr>
      <vt:lpstr>PESTEL ANALYSIS FOR THE AIRLINE INDUSTRY</vt:lpstr>
      <vt:lpstr>Activity – Individual</vt:lpstr>
      <vt:lpstr>Group Activity </vt:lpstr>
      <vt:lpstr>Summary</vt:lpstr>
      <vt:lpstr>1. Select a company that you have worked for or know very well  2. Discuss the characteristics of the business  3. Conduct a PESTEL analysis of the macro environment of the selected company.   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revision>2</cp:revision>
  <dcterms:created xsi:type="dcterms:W3CDTF">2015-04-14T15:21:28Z</dcterms:created>
  <dcterms:modified xsi:type="dcterms:W3CDTF">2022-01-27T07:05:57Z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