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7" r:id="rId1"/>
  </p:sldMasterIdLst>
  <p:notesMasterIdLst>
    <p:notesMasterId r:id="rId14"/>
  </p:notesMasterIdLst>
  <p:sldIdLst>
    <p:sldId id="256" r:id="rId2"/>
    <p:sldId id="259" r:id="rId3"/>
    <p:sldId id="257" r:id="rId4"/>
    <p:sldId id="260" r:id="rId5"/>
    <p:sldId id="266" r:id="rId6"/>
    <p:sldId id="262" r:id="rId7"/>
    <p:sldId id="263" r:id="rId8"/>
    <p:sldId id="265" r:id="rId9"/>
    <p:sldId id="264" r:id="rId10"/>
    <p:sldId id="267" r:id="rId11"/>
    <p:sldId id="268" r:id="rId12"/>
    <p:sldId id="26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47" d="100"/>
          <a:sy n="47" d="100"/>
        </p:scale>
        <p:origin x="2064" y="7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5-29T08:41:00.364"/>
    </inkml:context>
    <inkml:brush xml:id="br0">
      <inkml:brushProperty name="width" value="0.035" units="cm"/>
      <inkml:brushProperty name="height" value="0.035" units="cm"/>
      <inkml:brushProperty name="color" value="#E71224"/>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9AD16B-1E48-4B15-86B9-9264AF398C72}"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4B15F3-950B-41BE-AD41-E27600543A08}" type="slidenum">
              <a:rPr lang="en-GB" smtClean="0"/>
              <a:t>‹#›</a:t>
            </a:fld>
            <a:endParaRPr lang="en-GB"/>
          </a:p>
        </p:txBody>
      </p:sp>
    </p:spTree>
    <p:extLst>
      <p:ext uri="{BB962C8B-B14F-4D97-AF65-F5344CB8AC3E}">
        <p14:creationId xmlns:p14="http://schemas.microsoft.com/office/powerpoint/2010/main" val="18400766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74B15F3-950B-41BE-AD41-E27600543A08}" type="slidenum">
              <a:rPr lang="en-GB" smtClean="0"/>
              <a:t>3</a:t>
            </a:fld>
            <a:endParaRPr lang="en-GB"/>
          </a:p>
        </p:txBody>
      </p:sp>
    </p:spTree>
    <p:extLst>
      <p:ext uri="{BB962C8B-B14F-4D97-AF65-F5344CB8AC3E}">
        <p14:creationId xmlns:p14="http://schemas.microsoft.com/office/powerpoint/2010/main" val="40899403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2335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218039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13322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58393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611318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02709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50528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47079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91563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57297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5/29/2026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77997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5/29/2026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45871832"/>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0" r:id="rId6"/>
    <p:sldLayoutId id="2147483791" r:id="rId7"/>
    <p:sldLayoutId id="2147483790" r:id="rId8"/>
    <p:sldLayoutId id="2147483789" r:id="rId9"/>
    <p:sldLayoutId id="2147483788" r:id="rId10"/>
    <p:sldLayoutId id="2147483781"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4.jpe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sv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2.jpg"/></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BEC44CD-E290-4D60-A056-5BA05B182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4071D38E-6D09-2A90-E160-38C4E69E1FBA}"/>
              </a:ext>
            </a:extLst>
          </p:cNvPr>
          <p:cNvPicPr>
            <a:picLocks noChangeAspect="1"/>
          </p:cNvPicPr>
          <p:nvPr/>
        </p:nvPicPr>
        <p:blipFill>
          <a:blip r:embed="rId2">
            <a:alphaModFix amt="40000"/>
          </a:blip>
          <a:srcRect t="205" b="14568"/>
          <a:stretch>
            <a:fillRect/>
          </a:stretch>
        </p:blipFill>
        <p:spPr>
          <a:xfrm>
            <a:off x="0" y="-12532"/>
            <a:ext cx="12192001" cy="6858001"/>
          </a:xfrm>
          <a:prstGeom prst="rect">
            <a:avLst/>
          </a:prstGeom>
        </p:spPr>
      </p:pic>
      <p:sp>
        <p:nvSpPr>
          <p:cNvPr id="2" name="Title 1">
            <a:extLst>
              <a:ext uri="{FF2B5EF4-FFF2-40B4-BE49-F238E27FC236}">
                <a16:creationId xmlns:a16="http://schemas.microsoft.com/office/drawing/2014/main" id="{B21C5BA2-C56D-F5DE-5EAF-434B44F2CA40}"/>
              </a:ext>
            </a:extLst>
          </p:cNvPr>
          <p:cNvSpPr>
            <a:spLocks noGrp="1"/>
          </p:cNvSpPr>
          <p:nvPr>
            <p:ph type="ctrTitle"/>
          </p:nvPr>
        </p:nvSpPr>
        <p:spPr>
          <a:xfrm>
            <a:off x="6662169" y="1965992"/>
            <a:ext cx="5021182" cy="2628933"/>
          </a:xfrm>
        </p:spPr>
        <p:txBody>
          <a:bodyPr anchor="t">
            <a:normAutofit fontScale="90000"/>
          </a:bodyPr>
          <a:lstStyle/>
          <a:p>
            <a:pPr>
              <a:lnSpc>
                <a:spcPct val="90000"/>
              </a:lnSpc>
            </a:pPr>
            <a:r>
              <a:rPr lang="en-GB" sz="3300" dirty="0">
                <a:solidFill>
                  <a:srgbClr val="FFFFFF"/>
                </a:solidFill>
              </a:rPr>
              <a:t>Sheraz Badil</a:t>
            </a:r>
            <a:br>
              <a:rPr lang="en-GB" sz="3300" dirty="0">
                <a:solidFill>
                  <a:srgbClr val="FFFFFF"/>
                </a:solidFill>
              </a:rPr>
            </a:br>
            <a:br>
              <a:rPr lang="en-GB" sz="3300" dirty="0">
                <a:solidFill>
                  <a:srgbClr val="FFFFFF"/>
                </a:solidFill>
              </a:rPr>
            </a:br>
            <a:r>
              <a:rPr lang="en-GB" sz="3300" dirty="0">
                <a:solidFill>
                  <a:srgbClr val="FFFFFF"/>
                </a:solidFill>
              </a:rPr>
              <a:t>LCLM5002</a:t>
            </a:r>
            <a:br>
              <a:rPr lang="en-GB" sz="3300" dirty="0">
                <a:solidFill>
                  <a:srgbClr val="FFFFFF"/>
                </a:solidFill>
              </a:rPr>
            </a:br>
            <a:br>
              <a:rPr lang="en-GB" sz="3300" dirty="0">
                <a:solidFill>
                  <a:srgbClr val="FFFFFF"/>
                </a:solidFill>
              </a:rPr>
            </a:br>
            <a:r>
              <a:rPr lang="en-GB" sz="3300" dirty="0">
                <a:solidFill>
                  <a:srgbClr val="FFFFFF"/>
                </a:solidFill>
              </a:rPr>
              <a:t>Developing and Managing Individuals and Teams</a:t>
            </a:r>
            <a:br>
              <a:rPr lang="en-GB" sz="3300" dirty="0">
                <a:solidFill>
                  <a:srgbClr val="FFFFFF"/>
                </a:solidFill>
              </a:rPr>
            </a:br>
            <a:br>
              <a:rPr lang="en-GB" sz="3300" dirty="0">
                <a:solidFill>
                  <a:srgbClr val="FFFFFF"/>
                </a:solidFill>
              </a:rPr>
            </a:br>
            <a:r>
              <a:rPr lang="en-GB" sz="3300" dirty="0">
                <a:solidFill>
                  <a:srgbClr val="FFFFFF"/>
                </a:solidFill>
              </a:rPr>
              <a:t>2433189</a:t>
            </a:r>
            <a:br>
              <a:rPr lang="en-GB" sz="3300" dirty="0">
                <a:solidFill>
                  <a:srgbClr val="FFFFFF"/>
                </a:solidFill>
              </a:rPr>
            </a:br>
            <a:br>
              <a:rPr lang="en-GB" sz="3300" dirty="0">
                <a:solidFill>
                  <a:srgbClr val="FFFFFF"/>
                </a:solidFill>
              </a:rPr>
            </a:br>
            <a:r>
              <a:rPr lang="en-GB" sz="3300" dirty="0">
                <a:solidFill>
                  <a:srgbClr val="FFFFFF"/>
                </a:solidFill>
              </a:rPr>
              <a:t>Samson Oladejo</a:t>
            </a:r>
            <a:br>
              <a:rPr lang="en-GB" sz="3300" dirty="0">
                <a:solidFill>
                  <a:srgbClr val="FFFFFF"/>
                </a:solidFill>
              </a:rPr>
            </a:br>
            <a:br>
              <a:rPr lang="en-GB" sz="3300" dirty="0">
                <a:solidFill>
                  <a:srgbClr val="FFFFFF"/>
                </a:solidFill>
              </a:rPr>
            </a:br>
            <a:endParaRPr lang="en-GB" sz="3300" dirty="0">
              <a:solidFill>
                <a:srgbClr val="FFFFFF"/>
              </a:solidFill>
            </a:endParaRPr>
          </a:p>
        </p:txBody>
      </p:sp>
      <p:sp>
        <p:nvSpPr>
          <p:cNvPr id="3" name="Subtitle 2">
            <a:extLst>
              <a:ext uri="{FF2B5EF4-FFF2-40B4-BE49-F238E27FC236}">
                <a16:creationId xmlns:a16="http://schemas.microsoft.com/office/drawing/2014/main" id="{BBAA6A8C-314B-BD05-8A92-17636044D871}"/>
              </a:ext>
            </a:extLst>
          </p:cNvPr>
          <p:cNvSpPr>
            <a:spLocks noGrp="1"/>
          </p:cNvSpPr>
          <p:nvPr>
            <p:ph type="subTitle" idx="1"/>
          </p:nvPr>
        </p:nvSpPr>
        <p:spPr>
          <a:xfrm>
            <a:off x="79919" y="1101587"/>
            <a:ext cx="6216305" cy="1801001"/>
          </a:xfrm>
        </p:spPr>
        <p:txBody>
          <a:bodyPr anchor="b">
            <a:normAutofit/>
          </a:bodyPr>
          <a:lstStyle/>
          <a:p>
            <a:pPr algn="ctr"/>
            <a:r>
              <a:rPr lang="en-GB" sz="9600" dirty="0">
                <a:solidFill>
                  <a:srgbClr val="FFFFFF"/>
                </a:solidFill>
              </a:rPr>
              <a:t>Tesco plc </a:t>
            </a:r>
          </a:p>
        </p:txBody>
      </p:sp>
      <p:sp>
        <p:nvSpPr>
          <p:cNvPr id="11" name="Rectangle 1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mc:Choice xmlns:p14="http://schemas.microsoft.com/office/powerpoint/2010/main" Requires="p14">
          <p:contentPart p14:bwMode="auto" r:id="rId3">
            <p14:nvContentPartPr>
              <p14:cNvPr id="6" name="Ink 5">
                <a:extLst>
                  <a:ext uri="{FF2B5EF4-FFF2-40B4-BE49-F238E27FC236}">
                    <a16:creationId xmlns:a16="http://schemas.microsoft.com/office/drawing/2014/main" id="{9352AEA7-EFF1-F2EB-4623-47A48740001A}"/>
                  </a:ext>
                </a:extLst>
              </p14:cNvPr>
              <p14:cNvContentPartPr/>
              <p14:nvPr/>
            </p14:nvContentPartPr>
            <p14:xfrm>
              <a:off x="1492067" y="3416469"/>
              <a:ext cx="360" cy="360"/>
            </p14:xfrm>
          </p:contentPart>
        </mc:Choice>
        <mc:Fallback>
          <p:pic>
            <p:nvPicPr>
              <p:cNvPr id="6" name="Ink 5">
                <a:extLst>
                  <a:ext uri="{FF2B5EF4-FFF2-40B4-BE49-F238E27FC236}">
                    <a16:creationId xmlns:a16="http://schemas.microsoft.com/office/drawing/2014/main" id="{9352AEA7-EFF1-F2EB-4623-47A48740001A}"/>
                  </a:ext>
                </a:extLst>
              </p:cNvPr>
              <p:cNvPicPr/>
              <p:nvPr/>
            </p:nvPicPr>
            <p:blipFill>
              <a:blip r:embed="rId4"/>
              <a:stretch>
                <a:fillRect/>
              </a:stretch>
            </p:blipFill>
            <p:spPr>
              <a:xfrm>
                <a:off x="1485947" y="3410349"/>
                <a:ext cx="12600" cy="12600"/>
              </a:xfrm>
              <a:prstGeom prst="rect">
                <a:avLst/>
              </a:prstGeom>
            </p:spPr>
          </p:pic>
        </mc:Fallback>
      </mc:AlternateContent>
      <p:pic>
        <p:nvPicPr>
          <p:cNvPr id="1026" name="Picture 2" descr="Home">
            <a:extLst>
              <a:ext uri="{FF2B5EF4-FFF2-40B4-BE49-F238E27FC236}">
                <a16:creationId xmlns:a16="http://schemas.microsoft.com/office/drawing/2014/main" id="{7AF31ADE-2A02-91C5-AC7D-410F0637C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22619" y="217371"/>
            <a:ext cx="2867014" cy="94611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a:extLst>
              <a:ext uri="{FF2B5EF4-FFF2-40B4-BE49-F238E27FC236}">
                <a16:creationId xmlns:a16="http://schemas.microsoft.com/office/drawing/2014/main" id="{06AC4355-641F-08C4-92CC-06FF5945F9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37091" y="3073882"/>
            <a:ext cx="4701962" cy="2645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62439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80">
                                          <p:stCondLst>
                                            <p:cond delay="0"/>
                                          </p:stCondLst>
                                        </p:cTn>
                                        <p:tgtEl>
                                          <p:spTgt spid="3">
                                            <p:txEl>
                                              <p:pRg st="0" end="0"/>
                                            </p:txEl>
                                          </p:spTgt>
                                        </p:tgtEl>
                                      </p:cBhvr>
                                    </p:animEffect>
                                    <p:anim calcmode="lin" valueType="num">
                                      <p:cBhvr>
                                        <p:cTn id="13"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8" dur="26">
                                          <p:stCondLst>
                                            <p:cond delay="650"/>
                                          </p:stCondLst>
                                        </p:cTn>
                                        <p:tgtEl>
                                          <p:spTgt spid="3">
                                            <p:txEl>
                                              <p:pRg st="0" end="0"/>
                                            </p:txEl>
                                          </p:spTgt>
                                        </p:tgtEl>
                                      </p:cBhvr>
                                      <p:to x="100000" y="60000"/>
                                    </p:animScale>
                                    <p:animScale>
                                      <p:cBhvr>
                                        <p:cTn id="19" dur="166" decel="50000">
                                          <p:stCondLst>
                                            <p:cond delay="676"/>
                                          </p:stCondLst>
                                        </p:cTn>
                                        <p:tgtEl>
                                          <p:spTgt spid="3">
                                            <p:txEl>
                                              <p:pRg st="0" end="0"/>
                                            </p:txEl>
                                          </p:spTgt>
                                        </p:tgtEl>
                                      </p:cBhvr>
                                      <p:to x="100000" y="100000"/>
                                    </p:animScale>
                                    <p:animScale>
                                      <p:cBhvr>
                                        <p:cTn id="20" dur="26">
                                          <p:stCondLst>
                                            <p:cond delay="1312"/>
                                          </p:stCondLst>
                                        </p:cTn>
                                        <p:tgtEl>
                                          <p:spTgt spid="3">
                                            <p:txEl>
                                              <p:pRg st="0" end="0"/>
                                            </p:txEl>
                                          </p:spTgt>
                                        </p:tgtEl>
                                      </p:cBhvr>
                                      <p:to x="100000" y="80000"/>
                                    </p:animScale>
                                    <p:animScale>
                                      <p:cBhvr>
                                        <p:cTn id="21" dur="166" decel="50000">
                                          <p:stCondLst>
                                            <p:cond delay="1338"/>
                                          </p:stCondLst>
                                        </p:cTn>
                                        <p:tgtEl>
                                          <p:spTgt spid="3">
                                            <p:txEl>
                                              <p:pRg st="0" end="0"/>
                                            </p:txEl>
                                          </p:spTgt>
                                        </p:tgtEl>
                                      </p:cBhvr>
                                      <p:to x="100000" y="100000"/>
                                    </p:animScale>
                                    <p:animScale>
                                      <p:cBhvr>
                                        <p:cTn id="22" dur="26">
                                          <p:stCondLst>
                                            <p:cond delay="1642"/>
                                          </p:stCondLst>
                                        </p:cTn>
                                        <p:tgtEl>
                                          <p:spTgt spid="3">
                                            <p:txEl>
                                              <p:pRg st="0" end="0"/>
                                            </p:txEl>
                                          </p:spTgt>
                                        </p:tgtEl>
                                      </p:cBhvr>
                                      <p:to x="100000" y="90000"/>
                                    </p:animScale>
                                    <p:animScale>
                                      <p:cBhvr>
                                        <p:cTn id="23" dur="166" decel="50000">
                                          <p:stCondLst>
                                            <p:cond delay="1668"/>
                                          </p:stCondLst>
                                        </p:cTn>
                                        <p:tgtEl>
                                          <p:spTgt spid="3">
                                            <p:txEl>
                                              <p:pRg st="0" end="0"/>
                                            </p:txEl>
                                          </p:spTgt>
                                        </p:tgtEl>
                                      </p:cBhvr>
                                      <p:to x="100000" y="100000"/>
                                    </p:animScale>
                                    <p:animScale>
                                      <p:cBhvr>
                                        <p:cTn id="24" dur="26">
                                          <p:stCondLst>
                                            <p:cond delay="1808"/>
                                          </p:stCondLst>
                                        </p:cTn>
                                        <p:tgtEl>
                                          <p:spTgt spid="3">
                                            <p:txEl>
                                              <p:pRg st="0" end="0"/>
                                            </p:txEl>
                                          </p:spTgt>
                                        </p:tgtEl>
                                      </p:cBhvr>
                                      <p:to x="100000" y="95000"/>
                                    </p:animScale>
                                    <p:animScale>
                                      <p:cBhvr>
                                        <p:cTn id="25" dur="166" decel="50000">
                                          <p:stCondLst>
                                            <p:cond delay="1834"/>
                                          </p:stCondLst>
                                        </p:cTn>
                                        <p:tgtEl>
                                          <p:spTgt spid="3">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721E11-3B33-F311-3B01-F8A8DC4F35DB}"/>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9A63BDCE-158D-14DF-05C2-3C261DD5B798}"/>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0B2DA148-9D3F-B15D-B266-0D22A05F28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53500" y="169402"/>
            <a:ext cx="2703344" cy="89210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16086F9E-A71D-F757-83CF-E226E94DEED9}"/>
              </a:ext>
            </a:extLst>
          </p:cNvPr>
          <p:cNvPicPr>
            <a:picLocks noChangeAspect="1"/>
          </p:cNvPicPr>
          <p:nvPr/>
        </p:nvPicPr>
        <p:blipFill>
          <a:blip r:embed="rId3">
            <a:alphaModFix amt="21000"/>
          </a:blip>
          <a:srcRect t="205" b="14568"/>
          <a:stretch>
            <a:fillRect/>
          </a:stretch>
        </p:blipFill>
        <p:spPr>
          <a:xfrm>
            <a:off x="-1" y="0"/>
            <a:ext cx="12192001" cy="6858001"/>
          </a:xfrm>
          <a:prstGeom prst="rect">
            <a:avLst/>
          </a:prstGeom>
        </p:spPr>
      </p:pic>
      <p:sp>
        <p:nvSpPr>
          <p:cNvPr id="6" name="Content Placeholder 2">
            <a:extLst>
              <a:ext uri="{FF2B5EF4-FFF2-40B4-BE49-F238E27FC236}">
                <a16:creationId xmlns:a16="http://schemas.microsoft.com/office/drawing/2014/main" id="{37109DDF-9569-ADE0-D6C9-608C25BCAA55}"/>
              </a:ext>
            </a:extLst>
          </p:cNvPr>
          <p:cNvSpPr>
            <a:spLocks noGrp="1"/>
          </p:cNvSpPr>
          <p:nvPr>
            <p:ph idx="1"/>
          </p:nvPr>
        </p:nvSpPr>
        <p:spPr>
          <a:xfrm>
            <a:off x="472440" y="1303421"/>
            <a:ext cx="11155680" cy="5283991"/>
          </a:xfrm>
        </p:spPr>
        <p:txBody>
          <a:bodyPr>
            <a:normAutofit/>
          </a:bodyPr>
          <a:lstStyle/>
          <a:p>
            <a:pPr marL="0" indent="0" algn="ctr">
              <a:buNone/>
            </a:pPr>
            <a:r>
              <a:rPr lang="en-GB" sz="2200" dirty="0"/>
              <a:t>About Tesco</a:t>
            </a:r>
          </a:p>
          <a:p>
            <a:pPr marL="0" indent="0" algn="ctr">
              <a:buNone/>
            </a:pPr>
            <a:r>
              <a:rPr lang="en-GB" sz="2200" dirty="0"/>
              <a:t>Key roles</a:t>
            </a:r>
          </a:p>
          <a:p>
            <a:pPr marL="0" indent="0" algn="ctr">
              <a:buNone/>
            </a:pPr>
            <a:r>
              <a:rPr lang="en-GB" sz="2200" dirty="0"/>
              <a:t>Recruitment processes</a:t>
            </a:r>
          </a:p>
          <a:p>
            <a:pPr marL="0" indent="0" algn="ctr">
              <a:buNone/>
            </a:pPr>
            <a:r>
              <a:rPr lang="en-GB" sz="2200" dirty="0"/>
              <a:t>Job analysis</a:t>
            </a:r>
          </a:p>
          <a:p>
            <a:pPr marL="0" indent="0" algn="ctr">
              <a:buNone/>
            </a:pPr>
            <a:r>
              <a:rPr lang="en-GB" sz="2200" dirty="0"/>
              <a:t>Job description/ person specification</a:t>
            </a:r>
          </a:p>
          <a:p>
            <a:pPr marL="0" indent="0" algn="ctr">
              <a:buNone/>
            </a:pPr>
            <a:r>
              <a:rPr lang="en-GB" sz="2200" dirty="0"/>
              <a:t>Recruitment advertising / internal recruitment </a:t>
            </a:r>
          </a:p>
          <a:p>
            <a:pPr marL="0" indent="0" algn="ctr">
              <a:buNone/>
            </a:pPr>
            <a:r>
              <a:rPr lang="en-GB" sz="2200" dirty="0"/>
              <a:t>Interview methods  </a:t>
            </a:r>
          </a:p>
          <a:p>
            <a:pPr marL="0" indent="0" algn="ctr">
              <a:buNone/>
            </a:pPr>
            <a:r>
              <a:rPr lang="en-GB" sz="2200" dirty="0"/>
              <a:t>Question technique </a:t>
            </a:r>
          </a:p>
          <a:p>
            <a:pPr marL="0" indent="0" algn="ctr">
              <a:buNone/>
            </a:pPr>
            <a:r>
              <a:rPr lang="en-US" altLang="en-US" sz="2200" dirty="0">
                <a:latin typeface="Arial" panose="020B0604020202020204" pitchFamily="34" charset="0"/>
              </a:rPr>
              <a:t> conclusion / References  </a:t>
            </a:r>
          </a:p>
          <a:p>
            <a:pPr marL="0" indent="0" algn="ctr">
              <a:buNone/>
            </a:pPr>
            <a:r>
              <a:rPr lang="en-GB" sz="2200" dirty="0"/>
              <a:t>  </a:t>
            </a:r>
          </a:p>
          <a:p>
            <a:pPr marL="742950" indent="-742950" algn="ctr">
              <a:buFont typeface="+mj-lt"/>
              <a:buAutoNum type="arabicPeriod"/>
            </a:pPr>
            <a:endParaRPr lang="en-GB" sz="4200" dirty="0"/>
          </a:p>
          <a:p>
            <a:pPr marL="742950" indent="-742950" algn="ctr">
              <a:buFont typeface="+mj-lt"/>
              <a:buAutoNum type="arabicPeriod"/>
            </a:pPr>
            <a:endParaRPr lang="en-GB" sz="4200" dirty="0"/>
          </a:p>
          <a:p>
            <a:pPr marL="342900" indent="-342900">
              <a:buFont typeface="+mj-lt"/>
              <a:buAutoNum type="arabicPeriod"/>
            </a:pPr>
            <a:endParaRPr lang="en-GB" dirty="0"/>
          </a:p>
        </p:txBody>
      </p:sp>
    </p:spTree>
    <p:extLst>
      <p:ext uri="{BB962C8B-B14F-4D97-AF65-F5344CB8AC3E}">
        <p14:creationId xmlns:p14="http://schemas.microsoft.com/office/powerpoint/2010/main" val="3273774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5C755FB-A91C-309F-8858-019B8E208367}"/>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sp>
        <p:nvSpPr>
          <p:cNvPr id="3" name="Content Placeholder 2">
            <a:extLst>
              <a:ext uri="{FF2B5EF4-FFF2-40B4-BE49-F238E27FC236}">
                <a16:creationId xmlns:a16="http://schemas.microsoft.com/office/drawing/2014/main" id="{B857EFC4-D527-2273-2ABB-5E879596DF99}"/>
              </a:ext>
            </a:extLst>
          </p:cNvPr>
          <p:cNvSpPr>
            <a:spLocks noGrp="1"/>
          </p:cNvSpPr>
          <p:nvPr>
            <p:ph idx="1"/>
          </p:nvPr>
        </p:nvSpPr>
        <p:spPr>
          <a:xfrm>
            <a:off x="-7700" y="1855077"/>
            <a:ext cx="5334160" cy="1672550"/>
          </a:xfrm>
        </p:spPr>
        <p:txBody>
          <a:bodyPr>
            <a:normAutofit/>
          </a:bodyPr>
          <a:lstStyle/>
          <a:p>
            <a:pPr algn="ctr"/>
            <a:r>
              <a:rPr lang="en-GB" sz="1500" dirty="0"/>
              <a:t>one of the biggest stores in the UK.</a:t>
            </a:r>
          </a:p>
          <a:p>
            <a:pPr algn="ctr"/>
            <a:r>
              <a:rPr lang="en-GB" sz="1500" dirty="0"/>
              <a:t>runs distribution networks, internet retailers, and retail locations.</a:t>
            </a:r>
          </a:p>
          <a:p>
            <a:pPr algn="ctr"/>
            <a:r>
              <a:rPr lang="en-GB" sz="1500" dirty="0"/>
              <a:t>employs thousands of individuals around the United Kingdom.</a:t>
            </a:r>
          </a:p>
        </p:txBody>
      </p:sp>
      <p:sp>
        <p:nvSpPr>
          <p:cNvPr id="7" name="Content Placeholder 2">
            <a:extLst>
              <a:ext uri="{FF2B5EF4-FFF2-40B4-BE49-F238E27FC236}">
                <a16:creationId xmlns:a16="http://schemas.microsoft.com/office/drawing/2014/main" id="{0A3092E2-E3EF-F45E-A47E-EA4287B24DF4}"/>
              </a:ext>
            </a:extLst>
          </p:cNvPr>
          <p:cNvSpPr txBox="1">
            <a:spLocks/>
          </p:cNvSpPr>
          <p:nvPr/>
        </p:nvSpPr>
        <p:spPr>
          <a:xfrm>
            <a:off x="640160" y="5612463"/>
            <a:ext cx="4053840" cy="1672550"/>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500" dirty="0"/>
              <a:t>digitisation of operations</a:t>
            </a:r>
          </a:p>
          <a:p>
            <a:pPr algn="ctr"/>
            <a:r>
              <a:rPr lang="en-GB" sz="1500" dirty="0"/>
              <a:t>extension of internet services.</a:t>
            </a:r>
          </a:p>
          <a:p>
            <a:pPr algn="ctr"/>
            <a:r>
              <a:rPr lang="en-GB" sz="1500" dirty="0"/>
              <a:t>improvements to the supply chain.</a:t>
            </a:r>
          </a:p>
        </p:txBody>
      </p:sp>
      <p:sp>
        <p:nvSpPr>
          <p:cNvPr id="8" name="Content Placeholder 2">
            <a:extLst>
              <a:ext uri="{FF2B5EF4-FFF2-40B4-BE49-F238E27FC236}">
                <a16:creationId xmlns:a16="http://schemas.microsoft.com/office/drawing/2014/main" id="{A5BF9998-DA74-6151-EE92-0AC533722070}"/>
              </a:ext>
            </a:extLst>
          </p:cNvPr>
          <p:cNvSpPr txBox="1">
            <a:spLocks/>
          </p:cNvSpPr>
          <p:nvPr/>
        </p:nvSpPr>
        <p:spPr>
          <a:xfrm>
            <a:off x="1264920" y="3896173"/>
            <a:ext cx="2788920" cy="1347744"/>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500" dirty="0"/>
              <a:t>Project manager</a:t>
            </a:r>
          </a:p>
          <a:p>
            <a:pPr algn="ctr"/>
            <a:r>
              <a:rPr lang="en-GB" sz="1500" dirty="0"/>
              <a:t> operations manager</a:t>
            </a:r>
          </a:p>
          <a:p>
            <a:pPr algn="ctr"/>
            <a:r>
              <a:rPr lang="en-GB" sz="1500" dirty="0"/>
              <a:t>change manager, and digital specialist</a:t>
            </a:r>
          </a:p>
        </p:txBody>
      </p:sp>
      <p:sp>
        <p:nvSpPr>
          <p:cNvPr id="10" name="Content Placeholder 2">
            <a:extLst>
              <a:ext uri="{FF2B5EF4-FFF2-40B4-BE49-F238E27FC236}">
                <a16:creationId xmlns:a16="http://schemas.microsoft.com/office/drawing/2014/main" id="{52C2288F-E342-F1A2-9EB7-C8394B850E58}"/>
              </a:ext>
            </a:extLst>
          </p:cNvPr>
          <p:cNvSpPr txBox="1">
            <a:spLocks/>
          </p:cNvSpPr>
          <p:nvPr/>
        </p:nvSpPr>
        <p:spPr>
          <a:xfrm>
            <a:off x="1317171" y="1321394"/>
            <a:ext cx="2987200" cy="585378"/>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b="1" u="sng" dirty="0"/>
              <a:t>About Tesco</a:t>
            </a:r>
          </a:p>
        </p:txBody>
      </p:sp>
      <p:sp>
        <p:nvSpPr>
          <p:cNvPr id="16" name="TextBox 15">
            <a:extLst>
              <a:ext uri="{FF2B5EF4-FFF2-40B4-BE49-F238E27FC236}">
                <a16:creationId xmlns:a16="http://schemas.microsoft.com/office/drawing/2014/main" id="{06344AE8-4491-2C6D-5BDF-2DD3DC83AA19}"/>
              </a:ext>
            </a:extLst>
          </p:cNvPr>
          <p:cNvSpPr txBox="1"/>
          <p:nvPr/>
        </p:nvSpPr>
        <p:spPr>
          <a:xfrm>
            <a:off x="1340111" y="5256072"/>
            <a:ext cx="2941320" cy="369332"/>
          </a:xfrm>
          <a:prstGeom prst="rect">
            <a:avLst/>
          </a:prstGeom>
          <a:noFill/>
        </p:spPr>
        <p:txBody>
          <a:bodyPr wrap="square">
            <a:spAutoFit/>
          </a:bodyPr>
          <a:lstStyle/>
          <a:p>
            <a:pPr marL="0" indent="0" algn="ctr">
              <a:buNone/>
            </a:pPr>
            <a:r>
              <a:rPr lang="en-GB" b="1" u="sng" dirty="0"/>
              <a:t>Tesco's current situation:</a:t>
            </a:r>
          </a:p>
        </p:txBody>
      </p:sp>
      <p:sp>
        <p:nvSpPr>
          <p:cNvPr id="18" name="TextBox 17">
            <a:extLst>
              <a:ext uri="{FF2B5EF4-FFF2-40B4-BE49-F238E27FC236}">
                <a16:creationId xmlns:a16="http://schemas.microsoft.com/office/drawing/2014/main" id="{C0A4A795-7D4C-A608-EC05-E938F8B0DB10}"/>
              </a:ext>
            </a:extLst>
          </p:cNvPr>
          <p:cNvSpPr txBox="1"/>
          <p:nvPr/>
        </p:nvSpPr>
        <p:spPr>
          <a:xfrm>
            <a:off x="1454411" y="3577051"/>
            <a:ext cx="2712720" cy="369332"/>
          </a:xfrm>
          <a:prstGeom prst="rect">
            <a:avLst/>
          </a:prstGeom>
          <a:noFill/>
        </p:spPr>
        <p:txBody>
          <a:bodyPr wrap="square">
            <a:spAutoFit/>
          </a:bodyPr>
          <a:lstStyle/>
          <a:p>
            <a:pPr algn="ctr"/>
            <a:r>
              <a:rPr lang="en-GB" b="1" u="sng" dirty="0"/>
              <a:t> Essential Roles needed</a:t>
            </a:r>
          </a:p>
        </p:txBody>
      </p:sp>
      <p:pic>
        <p:nvPicPr>
          <p:cNvPr id="19" name="Picture 2" descr="Home">
            <a:extLst>
              <a:ext uri="{FF2B5EF4-FFF2-40B4-BE49-F238E27FC236}">
                <a16:creationId xmlns:a16="http://schemas.microsoft.com/office/drawing/2014/main" id="{4C596D76-CEE7-1BA9-2E93-B812C1086E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6">
            <a:extLst>
              <a:ext uri="{FF2B5EF4-FFF2-40B4-BE49-F238E27FC236}">
                <a16:creationId xmlns:a16="http://schemas.microsoft.com/office/drawing/2014/main" id="{91B850FD-C110-66D7-2C72-3609E30EDE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3561" y="1368731"/>
            <a:ext cx="4701962" cy="2645241"/>
          </a:xfrm>
          <a:prstGeom prst="rect">
            <a:avLst/>
          </a:prstGeom>
          <a:noFill/>
          <a:extLst>
            <a:ext uri="{909E8E84-426E-40DD-AFC4-6F175D3DCCD1}">
              <a14:hiddenFill xmlns:a14="http://schemas.microsoft.com/office/drawing/2010/main">
                <a:solidFill>
                  <a:srgbClr val="FFFFFF"/>
                </a:solidFill>
              </a14:hiddenFill>
            </a:ext>
          </a:extLst>
        </p:spPr>
      </p:pic>
      <p:pic>
        <p:nvPicPr>
          <p:cNvPr id="25" name="Picture 6">
            <a:extLst>
              <a:ext uri="{FF2B5EF4-FFF2-40B4-BE49-F238E27FC236}">
                <a16:creationId xmlns:a16="http://schemas.microsoft.com/office/drawing/2014/main" id="{D9FD9AB5-AF8E-4084-71FB-B023B6D1C07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3561" y="3577051"/>
            <a:ext cx="4701962" cy="26452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6576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427B34-8193-9651-DCFD-20090364862D}"/>
            </a:ext>
          </a:extLst>
        </p:cNvPr>
        <p:cNvGrpSpPr/>
        <p:nvPr/>
      </p:nvGrpSpPr>
      <p:grpSpPr>
        <a:xfrm>
          <a:off x="0" y="0"/>
          <a:ext cx="0" cy="0"/>
          <a:chOff x="0" y="0"/>
          <a:chExt cx="0" cy="0"/>
        </a:xfrm>
      </p:grpSpPr>
      <p:sp>
        <p:nvSpPr>
          <p:cNvPr id="46" name="Oval 45">
            <a:extLst>
              <a:ext uri="{FF2B5EF4-FFF2-40B4-BE49-F238E27FC236}">
                <a16:creationId xmlns:a16="http://schemas.microsoft.com/office/drawing/2014/main" id="{240ED91C-7679-EDA6-3395-309C4ADA97F8}"/>
              </a:ext>
            </a:extLst>
          </p:cNvPr>
          <p:cNvSpPr/>
          <p:nvPr/>
        </p:nvSpPr>
        <p:spPr>
          <a:xfrm>
            <a:off x="5873100" y="2098445"/>
            <a:ext cx="4720441" cy="914616"/>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9" name="Oval 28">
            <a:extLst>
              <a:ext uri="{FF2B5EF4-FFF2-40B4-BE49-F238E27FC236}">
                <a16:creationId xmlns:a16="http://schemas.microsoft.com/office/drawing/2014/main" id="{5759D735-C874-FE52-80D7-1F5AA4123DCD}"/>
              </a:ext>
            </a:extLst>
          </p:cNvPr>
          <p:cNvSpPr/>
          <p:nvPr/>
        </p:nvSpPr>
        <p:spPr>
          <a:xfrm>
            <a:off x="1108520" y="2083684"/>
            <a:ext cx="3477679" cy="914616"/>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30" name="Oval 29">
            <a:extLst>
              <a:ext uri="{FF2B5EF4-FFF2-40B4-BE49-F238E27FC236}">
                <a16:creationId xmlns:a16="http://schemas.microsoft.com/office/drawing/2014/main" id="{03212755-D158-EE36-6B46-08AC6771C8C1}"/>
              </a:ext>
            </a:extLst>
          </p:cNvPr>
          <p:cNvSpPr/>
          <p:nvPr/>
        </p:nvSpPr>
        <p:spPr>
          <a:xfrm>
            <a:off x="1066745" y="5036666"/>
            <a:ext cx="3477679" cy="771258"/>
          </a:xfrm>
          <a:prstGeom prst="ellipse">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D03BE302-5193-8446-37E5-A84A42D7D33A}"/>
              </a:ext>
            </a:extLst>
          </p:cNvPr>
          <p:cNvSpPr/>
          <p:nvPr/>
        </p:nvSpPr>
        <p:spPr>
          <a:xfrm>
            <a:off x="1066744" y="3160908"/>
            <a:ext cx="3477679" cy="860719"/>
          </a:xfrm>
          <a:prstGeom prst="ellipse">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dirty="0"/>
          </a:p>
        </p:txBody>
      </p:sp>
      <p:sp>
        <p:nvSpPr>
          <p:cNvPr id="20" name="Rectangle 19">
            <a:extLst>
              <a:ext uri="{FF2B5EF4-FFF2-40B4-BE49-F238E27FC236}">
                <a16:creationId xmlns:a16="http://schemas.microsoft.com/office/drawing/2014/main" id="{C68131B3-3D13-968F-1FED-C7946F3D2D78}"/>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sp>
        <p:nvSpPr>
          <p:cNvPr id="12" name="TextBox 11">
            <a:extLst>
              <a:ext uri="{FF2B5EF4-FFF2-40B4-BE49-F238E27FC236}">
                <a16:creationId xmlns:a16="http://schemas.microsoft.com/office/drawing/2014/main" id="{6F79D215-F74C-8FB0-71AA-D1759CBC37FB}"/>
              </a:ext>
            </a:extLst>
          </p:cNvPr>
          <p:cNvSpPr txBox="1"/>
          <p:nvPr/>
        </p:nvSpPr>
        <p:spPr>
          <a:xfrm>
            <a:off x="6709400" y="2350953"/>
            <a:ext cx="3047840" cy="369332"/>
          </a:xfrm>
          <a:prstGeom prst="rect">
            <a:avLst/>
          </a:prstGeom>
          <a:noFill/>
        </p:spPr>
        <p:txBody>
          <a:bodyPr wrap="square">
            <a:spAutoFit/>
          </a:bodyPr>
          <a:lstStyle/>
          <a:p>
            <a:pPr>
              <a:buNone/>
            </a:pPr>
            <a:r>
              <a:rPr lang="en-GB" dirty="0"/>
              <a:t>Leads organisational change </a:t>
            </a:r>
          </a:p>
        </p:txBody>
      </p:sp>
      <p:pic>
        <p:nvPicPr>
          <p:cNvPr id="19" name="Picture 2" descr="Home">
            <a:extLst>
              <a:ext uri="{FF2B5EF4-FFF2-40B4-BE49-F238E27FC236}">
                <a16:creationId xmlns:a16="http://schemas.microsoft.com/office/drawing/2014/main" id="{E4FD05A0-7BD4-4232-D9AD-F940BD19DA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89F4518-E2CE-8A0C-4E74-F129EA9A9BD5}"/>
              </a:ext>
            </a:extLst>
          </p:cNvPr>
          <p:cNvSpPr txBox="1"/>
          <p:nvPr/>
        </p:nvSpPr>
        <p:spPr>
          <a:xfrm>
            <a:off x="3553730" y="1387929"/>
            <a:ext cx="5365759" cy="369332"/>
          </a:xfrm>
          <a:prstGeom prst="rect">
            <a:avLst/>
          </a:prstGeom>
          <a:noFill/>
        </p:spPr>
        <p:txBody>
          <a:bodyPr wrap="square" rtlCol="0">
            <a:spAutoFit/>
          </a:bodyPr>
          <a:lstStyle/>
          <a:p>
            <a:r>
              <a:rPr lang="en-GB" b="1" u="sng" dirty="0"/>
              <a:t>Key roles required / transformation roles needed </a:t>
            </a:r>
          </a:p>
        </p:txBody>
      </p:sp>
      <p:sp>
        <p:nvSpPr>
          <p:cNvPr id="6" name="TextBox 5">
            <a:extLst>
              <a:ext uri="{FF2B5EF4-FFF2-40B4-BE49-F238E27FC236}">
                <a16:creationId xmlns:a16="http://schemas.microsoft.com/office/drawing/2014/main" id="{6CB62E4D-29B0-5FBE-E9B5-AD40AF883C01}"/>
              </a:ext>
            </a:extLst>
          </p:cNvPr>
          <p:cNvSpPr txBox="1"/>
          <p:nvPr/>
        </p:nvSpPr>
        <p:spPr>
          <a:xfrm>
            <a:off x="2005743" y="2257469"/>
            <a:ext cx="1976545" cy="369332"/>
          </a:xfrm>
          <a:prstGeom prst="rect">
            <a:avLst/>
          </a:prstGeom>
          <a:noFill/>
        </p:spPr>
        <p:txBody>
          <a:bodyPr wrap="square" rtlCol="0">
            <a:spAutoFit/>
          </a:bodyPr>
          <a:lstStyle/>
          <a:p>
            <a:r>
              <a:rPr lang="en-GB" dirty="0"/>
              <a:t>Change manager </a:t>
            </a:r>
          </a:p>
        </p:txBody>
      </p:sp>
      <p:sp>
        <p:nvSpPr>
          <p:cNvPr id="9" name="TextBox 8">
            <a:extLst>
              <a:ext uri="{FF2B5EF4-FFF2-40B4-BE49-F238E27FC236}">
                <a16:creationId xmlns:a16="http://schemas.microsoft.com/office/drawing/2014/main" id="{A16FC353-64EF-3382-DF63-08F9B95FAD65}"/>
              </a:ext>
            </a:extLst>
          </p:cNvPr>
          <p:cNvSpPr txBox="1"/>
          <p:nvPr/>
        </p:nvSpPr>
        <p:spPr>
          <a:xfrm>
            <a:off x="1880375" y="3354245"/>
            <a:ext cx="4212771" cy="369332"/>
          </a:xfrm>
          <a:prstGeom prst="rect">
            <a:avLst/>
          </a:prstGeom>
          <a:noFill/>
        </p:spPr>
        <p:txBody>
          <a:bodyPr wrap="square" rtlCol="0">
            <a:spAutoFit/>
          </a:bodyPr>
          <a:lstStyle/>
          <a:p>
            <a:r>
              <a:rPr lang="en-GB" dirty="0"/>
              <a:t>Project manager</a:t>
            </a:r>
          </a:p>
        </p:txBody>
      </p:sp>
      <p:pic>
        <p:nvPicPr>
          <p:cNvPr id="15" name="Picture 14" descr="Pile of torn calendar sheets on gray background">
            <a:extLst>
              <a:ext uri="{FF2B5EF4-FFF2-40B4-BE49-F238E27FC236}">
                <a16:creationId xmlns:a16="http://schemas.microsoft.com/office/drawing/2014/main" id="{C2CFCEE8-D53B-C2C9-1074-C1D5A18D659D}"/>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tretch>
            <a:fillRect/>
          </a:stretch>
        </p:blipFill>
        <p:spPr>
          <a:xfrm>
            <a:off x="-153587" y="4511947"/>
            <a:ext cx="2445028" cy="1629860"/>
          </a:xfrm>
          <a:prstGeom prst="rect">
            <a:avLst/>
          </a:prstGeom>
        </p:spPr>
      </p:pic>
      <p:sp>
        <p:nvSpPr>
          <p:cNvPr id="28" name="Oval 27">
            <a:extLst>
              <a:ext uri="{FF2B5EF4-FFF2-40B4-BE49-F238E27FC236}">
                <a16:creationId xmlns:a16="http://schemas.microsoft.com/office/drawing/2014/main" id="{8D721265-D9D5-C8AB-884A-5220918BE788}"/>
              </a:ext>
            </a:extLst>
          </p:cNvPr>
          <p:cNvSpPr/>
          <p:nvPr/>
        </p:nvSpPr>
        <p:spPr>
          <a:xfrm>
            <a:off x="1066745" y="4153139"/>
            <a:ext cx="3477679" cy="80185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dirty="0"/>
          </a:p>
        </p:txBody>
      </p:sp>
      <p:sp>
        <p:nvSpPr>
          <p:cNvPr id="11" name="TextBox 10">
            <a:extLst>
              <a:ext uri="{FF2B5EF4-FFF2-40B4-BE49-F238E27FC236}">
                <a16:creationId xmlns:a16="http://schemas.microsoft.com/office/drawing/2014/main" id="{32E44107-5608-761B-DE46-1A0FEA46886E}"/>
              </a:ext>
            </a:extLst>
          </p:cNvPr>
          <p:cNvSpPr txBox="1"/>
          <p:nvPr/>
        </p:nvSpPr>
        <p:spPr>
          <a:xfrm>
            <a:off x="1834995" y="4315740"/>
            <a:ext cx="2622226" cy="369332"/>
          </a:xfrm>
          <a:prstGeom prst="rect">
            <a:avLst/>
          </a:prstGeom>
          <a:noFill/>
        </p:spPr>
        <p:txBody>
          <a:bodyPr wrap="square" rtlCol="0">
            <a:spAutoFit/>
          </a:bodyPr>
          <a:lstStyle/>
          <a:p>
            <a:r>
              <a:rPr lang="en-GB" dirty="0"/>
              <a:t>Digital special list </a:t>
            </a:r>
          </a:p>
        </p:txBody>
      </p:sp>
      <p:sp>
        <p:nvSpPr>
          <p:cNvPr id="42" name="TextBox 41">
            <a:extLst>
              <a:ext uri="{FF2B5EF4-FFF2-40B4-BE49-F238E27FC236}">
                <a16:creationId xmlns:a16="http://schemas.microsoft.com/office/drawing/2014/main" id="{B83529F5-AAEE-FC6F-1FEF-A42AD1AA860F}"/>
              </a:ext>
            </a:extLst>
          </p:cNvPr>
          <p:cNvSpPr txBox="1"/>
          <p:nvPr/>
        </p:nvSpPr>
        <p:spPr>
          <a:xfrm>
            <a:off x="5440218" y="6080864"/>
            <a:ext cx="6403443" cy="646331"/>
          </a:xfrm>
          <a:prstGeom prst="rect">
            <a:avLst/>
          </a:prstGeom>
          <a:noFill/>
        </p:spPr>
        <p:txBody>
          <a:bodyPr wrap="square">
            <a:spAutoFit/>
          </a:bodyPr>
          <a:lstStyle/>
          <a:p>
            <a:r>
              <a:rPr lang="en-GB" dirty="0"/>
              <a:t>This will help Tesco in hiring workers with the abilities required for organisational transformation.</a:t>
            </a:r>
          </a:p>
        </p:txBody>
      </p:sp>
      <p:sp>
        <p:nvSpPr>
          <p:cNvPr id="44" name="TextBox 43">
            <a:extLst>
              <a:ext uri="{FF2B5EF4-FFF2-40B4-BE49-F238E27FC236}">
                <a16:creationId xmlns:a16="http://schemas.microsoft.com/office/drawing/2014/main" id="{20945475-4B88-9D60-4840-C35D06A09CB1}"/>
              </a:ext>
            </a:extLst>
          </p:cNvPr>
          <p:cNvSpPr txBox="1"/>
          <p:nvPr/>
        </p:nvSpPr>
        <p:spPr>
          <a:xfrm>
            <a:off x="1880375" y="5224906"/>
            <a:ext cx="3047840" cy="369332"/>
          </a:xfrm>
          <a:prstGeom prst="rect">
            <a:avLst/>
          </a:prstGeom>
          <a:noFill/>
        </p:spPr>
        <p:txBody>
          <a:bodyPr wrap="square">
            <a:spAutoFit/>
          </a:bodyPr>
          <a:lstStyle/>
          <a:p>
            <a:pPr>
              <a:buNone/>
            </a:pPr>
            <a:r>
              <a:rPr lang="en-GB" dirty="0"/>
              <a:t>Operation manager </a:t>
            </a:r>
          </a:p>
        </p:txBody>
      </p:sp>
      <p:sp>
        <p:nvSpPr>
          <p:cNvPr id="47" name="Oval 46">
            <a:extLst>
              <a:ext uri="{FF2B5EF4-FFF2-40B4-BE49-F238E27FC236}">
                <a16:creationId xmlns:a16="http://schemas.microsoft.com/office/drawing/2014/main" id="{EF78B177-3790-7472-DFEA-17EDB6CBB185}"/>
              </a:ext>
            </a:extLst>
          </p:cNvPr>
          <p:cNvSpPr/>
          <p:nvPr/>
        </p:nvSpPr>
        <p:spPr>
          <a:xfrm>
            <a:off x="5854945" y="3128721"/>
            <a:ext cx="4720441" cy="860719"/>
          </a:xfrm>
          <a:prstGeom prst="ellipse">
            <a:avLst/>
          </a:prstGeom>
        </p:spPr>
        <p:style>
          <a:lnRef idx="3">
            <a:schemeClr val="lt1"/>
          </a:lnRef>
          <a:fillRef idx="1">
            <a:schemeClr val="accent1"/>
          </a:fillRef>
          <a:effectRef idx="1">
            <a:schemeClr val="accent1"/>
          </a:effectRef>
          <a:fontRef idx="minor">
            <a:schemeClr val="lt1"/>
          </a:fontRef>
        </p:style>
        <p:txBody>
          <a:bodyPr rtlCol="0" anchor="ctr"/>
          <a:lstStyle/>
          <a:p>
            <a:pPr algn="ctr"/>
            <a:endParaRPr lang="en-GB" dirty="0"/>
          </a:p>
        </p:txBody>
      </p:sp>
      <p:sp>
        <p:nvSpPr>
          <p:cNvPr id="48" name="Oval 47">
            <a:extLst>
              <a:ext uri="{FF2B5EF4-FFF2-40B4-BE49-F238E27FC236}">
                <a16:creationId xmlns:a16="http://schemas.microsoft.com/office/drawing/2014/main" id="{7C3FA88F-A8F8-F032-3EE1-A195295970D7}"/>
              </a:ext>
            </a:extLst>
          </p:cNvPr>
          <p:cNvSpPr/>
          <p:nvPr/>
        </p:nvSpPr>
        <p:spPr>
          <a:xfrm>
            <a:off x="5766270" y="4099481"/>
            <a:ext cx="4824345" cy="801850"/>
          </a:xfrm>
          <a:prstGeom prst="ellipse">
            <a:avLst/>
          </a:prstGeom>
        </p:spPr>
        <p:style>
          <a:lnRef idx="1">
            <a:schemeClr val="accent2"/>
          </a:lnRef>
          <a:fillRef idx="3">
            <a:schemeClr val="accent2"/>
          </a:fillRef>
          <a:effectRef idx="2">
            <a:schemeClr val="accent2"/>
          </a:effectRef>
          <a:fontRef idx="minor">
            <a:schemeClr val="lt1"/>
          </a:fontRef>
        </p:style>
        <p:txBody>
          <a:bodyPr rtlCol="0" anchor="ctr"/>
          <a:lstStyle/>
          <a:p>
            <a:pPr algn="ctr"/>
            <a:endParaRPr lang="en-GB" dirty="0"/>
          </a:p>
        </p:txBody>
      </p:sp>
      <p:sp>
        <p:nvSpPr>
          <p:cNvPr id="49" name="Oval 48">
            <a:extLst>
              <a:ext uri="{FF2B5EF4-FFF2-40B4-BE49-F238E27FC236}">
                <a16:creationId xmlns:a16="http://schemas.microsoft.com/office/drawing/2014/main" id="{EAD34EB0-13B5-E16E-8709-2DFD277E2875}"/>
              </a:ext>
            </a:extLst>
          </p:cNvPr>
          <p:cNvSpPr/>
          <p:nvPr/>
        </p:nvSpPr>
        <p:spPr>
          <a:xfrm>
            <a:off x="5805522" y="5011372"/>
            <a:ext cx="4720441" cy="771258"/>
          </a:xfrm>
          <a:prstGeom prst="ellipse">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
        <p:nvSpPr>
          <p:cNvPr id="50" name="TextBox 49">
            <a:extLst>
              <a:ext uri="{FF2B5EF4-FFF2-40B4-BE49-F238E27FC236}">
                <a16:creationId xmlns:a16="http://schemas.microsoft.com/office/drawing/2014/main" id="{E59AD880-053B-3F74-E003-7471B4B5CA98}"/>
              </a:ext>
            </a:extLst>
          </p:cNvPr>
          <p:cNvSpPr txBox="1"/>
          <p:nvPr/>
        </p:nvSpPr>
        <p:spPr>
          <a:xfrm>
            <a:off x="6724827" y="3331143"/>
            <a:ext cx="3346778" cy="369332"/>
          </a:xfrm>
          <a:prstGeom prst="rect">
            <a:avLst/>
          </a:prstGeom>
          <a:noFill/>
        </p:spPr>
        <p:txBody>
          <a:bodyPr wrap="square">
            <a:spAutoFit/>
          </a:bodyPr>
          <a:lstStyle/>
          <a:p>
            <a:pPr>
              <a:buNone/>
            </a:pPr>
            <a:r>
              <a:rPr lang="en-GB" dirty="0"/>
              <a:t>Delivers transformation project </a:t>
            </a:r>
          </a:p>
        </p:txBody>
      </p:sp>
      <p:sp>
        <p:nvSpPr>
          <p:cNvPr id="51" name="TextBox 50">
            <a:extLst>
              <a:ext uri="{FF2B5EF4-FFF2-40B4-BE49-F238E27FC236}">
                <a16:creationId xmlns:a16="http://schemas.microsoft.com/office/drawing/2014/main" id="{C47F9316-272F-D3BF-22FC-8D1BDB42C570}"/>
              </a:ext>
            </a:extLst>
          </p:cNvPr>
          <p:cNvSpPr txBox="1"/>
          <p:nvPr/>
        </p:nvSpPr>
        <p:spPr>
          <a:xfrm>
            <a:off x="6852719" y="4286988"/>
            <a:ext cx="3047840" cy="369332"/>
          </a:xfrm>
          <a:prstGeom prst="rect">
            <a:avLst/>
          </a:prstGeom>
          <a:noFill/>
        </p:spPr>
        <p:txBody>
          <a:bodyPr wrap="square">
            <a:spAutoFit/>
          </a:bodyPr>
          <a:lstStyle/>
          <a:p>
            <a:pPr>
              <a:buNone/>
            </a:pPr>
            <a:r>
              <a:rPr lang="en-GB" dirty="0"/>
              <a:t>Supports digital systems </a:t>
            </a:r>
          </a:p>
        </p:txBody>
      </p:sp>
      <p:sp>
        <p:nvSpPr>
          <p:cNvPr id="52" name="TextBox 51">
            <a:extLst>
              <a:ext uri="{FF2B5EF4-FFF2-40B4-BE49-F238E27FC236}">
                <a16:creationId xmlns:a16="http://schemas.microsoft.com/office/drawing/2014/main" id="{5072368A-2085-3D0C-F49F-1978854B8510}"/>
              </a:ext>
            </a:extLst>
          </p:cNvPr>
          <p:cNvSpPr txBox="1"/>
          <p:nvPr/>
        </p:nvSpPr>
        <p:spPr>
          <a:xfrm>
            <a:off x="6528122" y="5237629"/>
            <a:ext cx="3688607" cy="369332"/>
          </a:xfrm>
          <a:prstGeom prst="rect">
            <a:avLst/>
          </a:prstGeom>
          <a:noFill/>
        </p:spPr>
        <p:txBody>
          <a:bodyPr wrap="square">
            <a:spAutoFit/>
          </a:bodyPr>
          <a:lstStyle/>
          <a:p>
            <a:pPr>
              <a:buNone/>
            </a:pPr>
            <a:r>
              <a:rPr lang="en-GB" dirty="0"/>
              <a:t>Improves operational efficiency </a:t>
            </a:r>
          </a:p>
        </p:txBody>
      </p:sp>
      <p:pic>
        <p:nvPicPr>
          <p:cNvPr id="21" name="Graphic 20" descr="Handshake">
            <a:extLst>
              <a:ext uri="{FF2B5EF4-FFF2-40B4-BE49-F238E27FC236}">
                <a16:creationId xmlns:a16="http://schemas.microsoft.com/office/drawing/2014/main" id="{D685B1D8-F325-8D18-1ED7-0117DE7A649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931620" y="3313993"/>
            <a:ext cx="1528877" cy="1528877"/>
          </a:xfrm>
          <a:prstGeom prst="rect">
            <a:avLst/>
          </a:prstGeom>
        </p:spPr>
      </p:pic>
    </p:spTree>
    <p:extLst>
      <p:ext uri="{BB962C8B-B14F-4D97-AF65-F5344CB8AC3E}">
        <p14:creationId xmlns:p14="http://schemas.microsoft.com/office/powerpoint/2010/main" val="11159515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BF5F44-36FC-4372-87DD-1B6C588DA7D2}"/>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A6F80ED8-0EDD-F3C4-A6B9-15CEA7C4CA6B}"/>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BC510274-0BDB-4C9F-268A-C8EDC273E2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CF173D1-EC1C-EF86-C020-6E4802BD6F4B}"/>
              </a:ext>
            </a:extLst>
          </p:cNvPr>
          <p:cNvSpPr txBox="1"/>
          <p:nvPr/>
        </p:nvSpPr>
        <p:spPr>
          <a:xfrm>
            <a:off x="4892093" y="1275756"/>
            <a:ext cx="2899170" cy="646331"/>
          </a:xfrm>
          <a:prstGeom prst="rect">
            <a:avLst/>
          </a:prstGeom>
          <a:noFill/>
        </p:spPr>
        <p:txBody>
          <a:bodyPr wrap="square">
            <a:spAutoFit/>
          </a:bodyPr>
          <a:lstStyle/>
          <a:p>
            <a:r>
              <a:rPr lang="en-GB" b="1" u="sng" dirty="0"/>
              <a:t>Recruitment process </a:t>
            </a:r>
          </a:p>
          <a:p>
            <a:r>
              <a:rPr lang="en-GB" dirty="0"/>
              <a:t> </a:t>
            </a:r>
          </a:p>
        </p:txBody>
      </p:sp>
      <p:sp>
        <p:nvSpPr>
          <p:cNvPr id="8" name="TextBox 7">
            <a:extLst>
              <a:ext uri="{FF2B5EF4-FFF2-40B4-BE49-F238E27FC236}">
                <a16:creationId xmlns:a16="http://schemas.microsoft.com/office/drawing/2014/main" id="{E0EBEF63-F8FD-D2C9-9B92-C02114937326}"/>
              </a:ext>
            </a:extLst>
          </p:cNvPr>
          <p:cNvSpPr txBox="1"/>
          <p:nvPr/>
        </p:nvSpPr>
        <p:spPr>
          <a:xfrm>
            <a:off x="4892093" y="2218633"/>
            <a:ext cx="3264355" cy="3970318"/>
          </a:xfrm>
          <a:prstGeom prst="rect">
            <a:avLst/>
          </a:prstGeom>
          <a:noFill/>
        </p:spPr>
        <p:txBody>
          <a:bodyPr wrap="square">
            <a:spAutoFit/>
          </a:bodyPr>
          <a:lstStyle/>
          <a:p>
            <a:pPr marL="285750" indent="-285750">
              <a:buFont typeface="Wingdings" panose="05000000000000000000" pitchFamily="2" charset="2"/>
              <a:buChar char="Ø"/>
            </a:pPr>
            <a:r>
              <a:rPr lang="en-GB" dirty="0"/>
              <a:t>Workforce planning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Job analysis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Job description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Person specification</a:t>
            </a:r>
          </a:p>
          <a:p>
            <a:endParaRPr lang="en-GB" dirty="0"/>
          </a:p>
          <a:p>
            <a:pPr marL="285750" indent="-285750">
              <a:buFont typeface="Wingdings" panose="05000000000000000000" pitchFamily="2" charset="2"/>
              <a:buChar char="Ø"/>
            </a:pPr>
            <a:r>
              <a:rPr lang="en-GB" dirty="0"/>
              <a:t>Recruitment advertising </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Interviews</a:t>
            </a:r>
          </a:p>
          <a:p>
            <a:pPr marL="285750" indent="-285750">
              <a:buFont typeface="Wingdings" panose="05000000000000000000" pitchFamily="2" charset="2"/>
              <a:buChar char="Ø"/>
            </a:pPr>
            <a:endParaRPr lang="en-GB" dirty="0"/>
          </a:p>
          <a:p>
            <a:pPr marL="285750" indent="-285750">
              <a:buFont typeface="Wingdings" panose="05000000000000000000" pitchFamily="2" charset="2"/>
              <a:buChar char="Ø"/>
            </a:pPr>
            <a:r>
              <a:rPr lang="en-GB" dirty="0"/>
              <a:t>Selection and onboarding </a:t>
            </a:r>
          </a:p>
          <a:p>
            <a:r>
              <a:rPr lang="en-GB" dirty="0"/>
              <a:t> </a:t>
            </a:r>
          </a:p>
        </p:txBody>
      </p:sp>
      <p:pic>
        <p:nvPicPr>
          <p:cNvPr id="10" name="Graphic 9" descr="Man in tuxedo">
            <a:extLst>
              <a:ext uri="{FF2B5EF4-FFF2-40B4-BE49-F238E27FC236}">
                <a16:creationId xmlns:a16="http://schemas.microsoft.com/office/drawing/2014/main" id="{7A7F19EC-2BCE-96A4-210A-6CD1C0E40D9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3291893" y="1806724"/>
            <a:ext cx="1600200" cy="4572000"/>
          </a:xfrm>
          <a:prstGeom prst="rect">
            <a:avLst/>
          </a:prstGeom>
        </p:spPr>
      </p:pic>
    </p:spTree>
    <p:extLst>
      <p:ext uri="{BB962C8B-B14F-4D97-AF65-F5344CB8AC3E}">
        <p14:creationId xmlns:p14="http://schemas.microsoft.com/office/powerpoint/2010/main" val="3202066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81083-8A82-D5AF-3641-04781A50F247}"/>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6B8215E0-8E90-D8F4-948A-FAD13B9CA4D8}"/>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83CA18E2-F34C-E61F-F40D-06D79ADC77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66103273-8953-B104-3733-3FEA430567C0}"/>
              </a:ext>
            </a:extLst>
          </p:cNvPr>
          <p:cNvSpPr>
            <a:spLocks noGrp="1"/>
          </p:cNvSpPr>
          <p:nvPr>
            <p:ph idx="1"/>
          </p:nvPr>
        </p:nvSpPr>
        <p:spPr>
          <a:xfrm>
            <a:off x="4194989" y="1784939"/>
            <a:ext cx="3802022" cy="1655330"/>
          </a:xfrm>
        </p:spPr>
        <p:txBody>
          <a:bodyPr>
            <a:normAutofit lnSpcReduction="10000"/>
          </a:bodyPr>
          <a:lstStyle/>
          <a:p>
            <a:pPr marL="0" indent="0" algn="ctr">
              <a:buNone/>
            </a:pPr>
            <a:r>
              <a:rPr lang="en-GB" dirty="0"/>
              <a:t>Identifies its:</a:t>
            </a:r>
          </a:p>
          <a:p>
            <a:pPr algn="ctr"/>
            <a:r>
              <a:rPr lang="en-GB" u="sng" dirty="0"/>
              <a:t> </a:t>
            </a:r>
            <a:r>
              <a:rPr lang="en-GB" dirty="0"/>
              <a:t>duties</a:t>
            </a:r>
          </a:p>
          <a:p>
            <a:pPr algn="ctr"/>
            <a:r>
              <a:rPr lang="en-GB" dirty="0"/>
              <a:t>Responsibility's </a:t>
            </a:r>
          </a:p>
          <a:p>
            <a:pPr algn="ctr"/>
            <a:r>
              <a:rPr lang="en-GB" dirty="0"/>
              <a:t>skill </a:t>
            </a:r>
          </a:p>
        </p:txBody>
      </p:sp>
      <p:sp>
        <p:nvSpPr>
          <p:cNvPr id="3" name="TextBox 2">
            <a:extLst>
              <a:ext uri="{FF2B5EF4-FFF2-40B4-BE49-F238E27FC236}">
                <a16:creationId xmlns:a16="http://schemas.microsoft.com/office/drawing/2014/main" id="{2036B8AA-4093-27EA-5F1B-6729B4A67D9D}"/>
              </a:ext>
            </a:extLst>
          </p:cNvPr>
          <p:cNvSpPr txBox="1"/>
          <p:nvPr/>
        </p:nvSpPr>
        <p:spPr>
          <a:xfrm>
            <a:off x="5390720" y="1237484"/>
            <a:ext cx="2899170" cy="646331"/>
          </a:xfrm>
          <a:prstGeom prst="rect">
            <a:avLst/>
          </a:prstGeom>
          <a:noFill/>
        </p:spPr>
        <p:txBody>
          <a:bodyPr wrap="square">
            <a:spAutoFit/>
          </a:bodyPr>
          <a:lstStyle/>
          <a:p>
            <a:r>
              <a:rPr lang="en-GB" b="1" u="sng" dirty="0"/>
              <a:t>Job analysis </a:t>
            </a:r>
          </a:p>
          <a:p>
            <a:r>
              <a:rPr lang="en-GB" dirty="0"/>
              <a:t> </a:t>
            </a:r>
          </a:p>
        </p:txBody>
      </p:sp>
      <p:sp>
        <p:nvSpPr>
          <p:cNvPr id="17" name="Content Placeholder 3">
            <a:extLst>
              <a:ext uri="{FF2B5EF4-FFF2-40B4-BE49-F238E27FC236}">
                <a16:creationId xmlns:a16="http://schemas.microsoft.com/office/drawing/2014/main" id="{B1267078-A72B-62FA-C003-41E0CA9E95F5}"/>
              </a:ext>
            </a:extLst>
          </p:cNvPr>
          <p:cNvSpPr txBox="1">
            <a:spLocks/>
          </p:cNvSpPr>
          <p:nvPr/>
        </p:nvSpPr>
        <p:spPr>
          <a:xfrm>
            <a:off x="4245273" y="3625238"/>
            <a:ext cx="3802022" cy="165533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dirty="0"/>
              <a:t>Example</a:t>
            </a:r>
          </a:p>
          <a:p>
            <a:pPr algn="ctr"/>
            <a:r>
              <a:rPr lang="en-GB" dirty="0"/>
              <a:t>Manage digital projects</a:t>
            </a:r>
          </a:p>
          <a:p>
            <a:pPr algn="ctr"/>
            <a:r>
              <a:rPr lang="en-GB" dirty="0"/>
              <a:t>Support technology implementation</a:t>
            </a:r>
          </a:p>
          <a:p>
            <a:pPr algn="ctr"/>
            <a:r>
              <a:rPr lang="en-GB" dirty="0"/>
              <a:t>Change managers   </a:t>
            </a:r>
          </a:p>
          <a:p>
            <a:pPr marL="0" indent="0" algn="ctr">
              <a:buFont typeface="Arial" panose="020B0604020202020204" pitchFamily="34" charset="0"/>
              <a:buNone/>
            </a:pPr>
            <a:endParaRPr lang="en-GB" dirty="0"/>
          </a:p>
        </p:txBody>
      </p:sp>
      <p:sp>
        <p:nvSpPr>
          <p:cNvPr id="18" name="Content Placeholder 3">
            <a:extLst>
              <a:ext uri="{FF2B5EF4-FFF2-40B4-BE49-F238E27FC236}">
                <a16:creationId xmlns:a16="http://schemas.microsoft.com/office/drawing/2014/main" id="{D202342F-0E2B-6B78-F9A7-6B03564B336D}"/>
              </a:ext>
            </a:extLst>
          </p:cNvPr>
          <p:cNvSpPr txBox="1">
            <a:spLocks/>
          </p:cNvSpPr>
          <p:nvPr/>
        </p:nvSpPr>
        <p:spPr>
          <a:xfrm>
            <a:off x="3555915" y="5796494"/>
            <a:ext cx="5080170" cy="939586"/>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GB" dirty="0"/>
              <a:t>guarantees that the appropriate people are targeted for recruitment.</a:t>
            </a:r>
          </a:p>
        </p:txBody>
      </p:sp>
      <p:sp>
        <p:nvSpPr>
          <p:cNvPr id="22" name="Rectangle 21">
            <a:extLst>
              <a:ext uri="{FF2B5EF4-FFF2-40B4-BE49-F238E27FC236}">
                <a16:creationId xmlns:a16="http://schemas.microsoft.com/office/drawing/2014/main" id="{A9C13CD7-345F-5235-CCB6-313B6CB33773}"/>
              </a:ext>
            </a:extLst>
          </p:cNvPr>
          <p:cNvSpPr/>
          <p:nvPr/>
        </p:nvSpPr>
        <p:spPr>
          <a:xfrm>
            <a:off x="256032" y="3367178"/>
            <a:ext cx="11826240" cy="168648"/>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sp>
        <p:nvSpPr>
          <p:cNvPr id="23" name="Rectangle 22">
            <a:extLst>
              <a:ext uri="{FF2B5EF4-FFF2-40B4-BE49-F238E27FC236}">
                <a16:creationId xmlns:a16="http://schemas.microsoft.com/office/drawing/2014/main" id="{E5373CE8-ABB7-F8A5-AA59-A02725780EEB}"/>
              </a:ext>
            </a:extLst>
          </p:cNvPr>
          <p:cNvSpPr/>
          <p:nvPr/>
        </p:nvSpPr>
        <p:spPr>
          <a:xfrm flipV="1">
            <a:off x="256032" y="5526486"/>
            <a:ext cx="11826240" cy="45719"/>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spTree>
    <p:extLst>
      <p:ext uri="{BB962C8B-B14F-4D97-AF65-F5344CB8AC3E}">
        <p14:creationId xmlns:p14="http://schemas.microsoft.com/office/powerpoint/2010/main" val="2496237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EF9965-81FF-57E4-B17E-00DBD43A22E4}"/>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EF991920-C532-CF74-723C-D8761B031D7E}"/>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2EFFA07C-B67E-847C-AF61-EE17994A84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CA11A9F-8EAB-0F35-383B-F96EED2B8916}"/>
              </a:ext>
            </a:extLst>
          </p:cNvPr>
          <p:cNvSpPr txBox="1"/>
          <p:nvPr/>
        </p:nvSpPr>
        <p:spPr>
          <a:xfrm>
            <a:off x="3870912" y="1396359"/>
            <a:ext cx="4660440" cy="369332"/>
          </a:xfrm>
          <a:prstGeom prst="rect">
            <a:avLst/>
          </a:prstGeom>
          <a:noFill/>
        </p:spPr>
        <p:txBody>
          <a:bodyPr wrap="square">
            <a:spAutoFit/>
          </a:bodyPr>
          <a:lstStyle/>
          <a:p>
            <a:r>
              <a:rPr lang="en-GB" b="1" u="sng" dirty="0"/>
              <a:t>Job description and person specification </a:t>
            </a:r>
          </a:p>
        </p:txBody>
      </p:sp>
      <p:sp>
        <p:nvSpPr>
          <p:cNvPr id="23" name="TextBox 22">
            <a:extLst>
              <a:ext uri="{FF2B5EF4-FFF2-40B4-BE49-F238E27FC236}">
                <a16:creationId xmlns:a16="http://schemas.microsoft.com/office/drawing/2014/main" id="{6FBD6624-150A-A5C9-39CC-F6E52CE8061C}"/>
              </a:ext>
            </a:extLst>
          </p:cNvPr>
          <p:cNvSpPr txBox="1"/>
          <p:nvPr/>
        </p:nvSpPr>
        <p:spPr>
          <a:xfrm>
            <a:off x="1366044" y="2222073"/>
            <a:ext cx="2792016" cy="369332"/>
          </a:xfrm>
          <a:prstGeom prst="rect">
            <a:avLst/>
          </a:prstGeom>
          <a:noFill/>
        </p:spPr>
        <p:txBody>
          <a:bodyPr wrap="square">
            <a:spAutoFit/>
          </a:bodyPr>
          <a:lstStyle/>
          <a:p>
            <a:r>
              <a:rPr lang="en-GB" u="sng" dirty="0"/>
              <a:t>Job description </a:t>
            </a:r>
          </a:p>
        </p:txBody>
      </p:sp>
      <p:sp>
        <p:nvSpPr>
          <p:cNvPr id="24" name="TextBox 23">
            <a:extLst>
              <a:ext uri="{FF2B5EF4-FFF2-40B4-BE49-F238E27FC236}">
                <a16:creationId xmlns:a16="http://schemas.microsoft.com/office/drawing/2014/main" id="{E31F09A3-74F3-293E-9B5D-2A5BC208CC49}"/>
              </a:ext>
            </a:extLst>
          </p:cNvPr>
          <p:cNvSpPr txBox="1"/>
          <p:nvPr/>
        </p:nvSpPr>
        <p:spPr>
          <a:xfrm>
            <a:off x="885483" y="2874809"/>
            <a:ext cx="3272577" cy="2031325"/>
          </a:xfrm>
          <a:prstGeom prst="rect">
            <a:avLst/>
          </a:prstGeom>
          <a:noFill/>
        </p:spPr>
        <p:txBody>
          <a:bodyPr wrap="square">
            <a:spAutoFit/>
          </a:bodyPr>
          <a:lstStyle/>
          <a:p>
            <a:pPr marL="285750" indent="-285750">
              <a:buFont typeface="Arial" panose="020B0604020202020204" pitchFamily="34" charset="0"/>
              <a:buChar char="•"/>
            </a:pPr>
            <a:r>
              <a:rPr lang="en-GB" dirty="0"/>
              <a:t>Lead transformation initiatives</a:t>
            </a:r>
          </a:p>
          <a:p>
            <a:pPr marL="285750" indent="-285750">
              <a:buFont typeface="Arial" panose="020B0604020202020204" pitchFamily="34" charset="0"/>
              <a:buChar char="•"/>
            </a:pPr>
            <a:r>
              <a:rPr lang="en-GB" dirty="0"/>
              <a:t> </a:t>
            </a:r>
          </a:p>
          <a:p>
            <a:pPr marL="285750" indent="-285750">
              <a:buFont typeface="Arial" panose="020B0604020202020204" pitchFamily="34" charset="0"/>
              <a:buChar char="•"/>
            </a:pPr>
            <a:r>
              <a:rPr lang="en-GB" dirty="0"/>
              <a:t>Communicate change plan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Support employees through change </a:t>
            </a:r>
          </a:p>
        </p:txBody>
      </p:sp>
      <p:sp>
        <p:nvSpPr>
          <p:cNvPr id="27" name="TextBox 26">
            <a:extLst>
              <a:ext uri="{FF2B5EF4-FFF2-40B4-BE49-F238E27FC236}">
                <a16:creationId xmlns:a16="http://schemas.microsoft.com/office/drawing/2014/main" id="{86455BB6-AF62-BF42-0932-28FD1D3C6A71}"/>
              </a:ext>
            </a:extLst>
          </p:cNvPr>
          <p:cNvSpPr txBox="1"/>
          <p:nvPr/>
        </p:nvSpPr>
        <p:spPr>
          <a:xfrm>
            <a:off x="9207062" y="5888114"/>
            <a:ext cx="2984938" cy="646331"/>
          </a:xfrm>
          <a:prstGeom prst="rect">
            <a:avLst/>
          </a:prstGeom>
          <a:noFill/>
        </p:spPr>
        <p:txBody>
          <a:bodyPr wrap="square">
            <a:spAutoFit/>
          </a:bodyPr>
          <a:lstStyle/>
          <a:p>
            <a:pPr algn="ctr"/>
            <a:r>
              <a:rPr lang="en-GB" dirty="0"/>
              <a:t>gives candidates clear expectations. </a:t>
            </a:r>
          </a:p>
        </p:txBody>
      </p:sp>
      <p:sp>
        <p:nvSpPr>
          <p:cNvPr id="31" name="TextBox 30">
            <a:extLst>
              <a:ext uri="{FF2B5EF4-FFF2-40B4-BE49-F238E27FC236}">
                <a16:creationId xmlns:a16="http://schemas.microsoft.com/office/drawing/2014/main" id="{149734CE-A940-703D-A566-645875A8D4BA}"/>
              </a:ext>
            </a:extLst>
          </p:cNvPr>
          <p:cNvSpPr txBox="1"/>
          <p:nvPr/>
        </p:nvSpPr>
        <p:spPr>
          <a:xfrm>
            <a:off x="7167609" y="2839208"/>
            <a:ext cx="6098240" cy="2031325"/>
          </a:xfrm>
          <a:prstGeom prst="rect">
            <a:avLst/>
          </a:prstGeom>
          <a:noFill/>
        </p:spPr>
        <p:txBody>
          <a:bodyPr wrap="square">
            <a:spAutoFit/>
          </a:bodyPr>
          <a:lstStyle/>
          <a:p>
            <a:pPr marL="285750" indent="-285750">
              <a:buFont typeface="Arial" panose="020B0604020202020204" pitchFamily="34" charset="0"/>
              <a:buChar char="•"/>
            </a:pPr>
            <a:r>
              <a:rPr lang="en-GB" dirty="0"/>
              <a:t>Leadership skill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Communication skill</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change management experience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Problem solving ability </a:t>
            </a:r>
          </a:p>
        </p:txBody>
      </p:sp>
      <p:sp>
        <p:nvSpPr>
          <p:cNvPr id="33" name="TextBox 32">
            <a:extLst>
              <a:ext uri="{FF2B5EF4-FFF2-40B4-BE49-F238E27FC236}">
                <a16:creationId xmlns:a16="http://schemas.microsoft.com/office/drawing/2014/main" id="{EF78C50D-33E2-FD36-3AED-29C242B5A250}"/>
              </a:ext>
            </a:extLst>
          </p:cNvPr>
          <p:cNvSpPr txBox="1"/>
          <p:nvPr/>
        </p:nvSpPr>
        <p:spPr>
          <a:xfrm>
            <a:off x="7167609" y="2304369"/>
            <a:ext cx="2400934" cy="369332"/>
          </a:xfrm>
          <a:prstGeom prst="rect">
            <a:avLst/>
          </a:prstGeom>
          <a:noFill/>
        </p:spPr>
        <p:txBody>
          <a:bodyPr wrap="square">
            <a:spAutoFit/>
          </a:bodyPr>
          <a:lstStyle/>
          <a:p>
            <a:r>
              <a:rPr lang="en-GB" u="sng" dirty="0"/>
              <a:t>Person specification </a:t>
            </a:r>
          </a:p>
        </p:txBody>
      </p:sp>
    </p:spTree>
    <p:extLst>
      <p:ext uri="{BB962C8B-B14F-4D97-AF65-F5344CB8AC3E}">
        <p14:creationId xmlns:p14="http://schemas.microsoft.com/office/powerpoint/2010/main" val="10114025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FA2663-9765-7611-B138-742D45C19B9A}"/>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891F69E0-EC98-8242-567D-C6199DB3EE71}"/>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20C5D485-3D21-2BC5-0072-1D01F83652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3046C92E-62BA-0BCB-6217-0E0011101838}"/>
              </a:ext>
            </a:extLst>
          </p:cNvPr>
          <p:cNvSpPr txBox="1"/>
          <p:nvPr/>
        </p:nvSpPr>
        <p:spPr>
          <a:xfrm>
            <a:off x="3248586" y="1839640"/>
            <a:ext cx="6098240" cy="369332"/>
          </a:xfrm>
          <a:prstGeom prst="rect">
            <a:avLst/>
          </a:prstGeom>
          <a:noFill/>
        </p:spPr>
        <p:txBody>
          <a:bodyPr wrap="square">
            <a:spAutoFit/>
          </a:bodyPr>
          <a:lstStyle/>
          <a:p>
            <a:r>
              <a:rPr lang="en-GB" b="1" u="sng" dirty="0"/>
              <a:t>Recruitment advertising / internal recruitment </a:t>
            </a:r>
          </a:p>
        </p:txBody>
      </p:sp>
      <p:sp>
        <p:nvSpPr>
          <p:cNvPr id="9" name="TextBox 8">
            <a:extLst>
              <a:ext uri="{FF2B5EF4-FFF2-40B4-BE49-F238E27FC236}">
                <a16:creationId xmlns:a16="http://schemas.microsoft.com/office/drawing/2014/main" id="{97838118-A77B-CAAA-91D2-0117F5511465}"/>
              </a:ext>
            </a:extLst>
          </p:cNvPr>
          <p:cNvSpPr txBox="1"/>
          <p:nvPr/>
        </p:nvSpPr>
        <p:spPr>
          <a:xfrm>
            <a:off x="1924544" y="2703648"/>
            <a:ext cx="1324042" cy="369332"/>
          </a:xfrm>
          <a:prstGeom prst="rect">
            <a:avLst/>
          </a:prstGeom>
          <a:noFill/>
        </p:spPr>
        <p:txBody>
          <a:bodyPr wrap="square">
            <a:spAutoFit/>
          </a:bodyPr>
          <a:lstStyle/>
          <a:p>
            <a:r>
              <a:rPr lang="en-GB" u="sng" dirty="0"/>
              <a:t>Internal  </a:t>
            </a:r>
          </a:p>
        </p:txBody>
      </p:sp>
      <p:sp>
        <p:nvSpPr>
          <p:cNvPr id="11" name="TextBox 10">
            <a:extLst>
              <a:ext uri="{FF2B5EF4-FFF2-40B4-BE49-F238E27FC236}">
                <a16:creationId xmlns:a16="http://schemas.microsoft.com/office/drawing/2014/main" id="{A5628F92-EC2B-357C-361F-86F8AC7E5635}"/>
              </a:ext>
            </a:extLst>
          </p:cNvPr>
          <p:cNvSpPr txBox="1"/>
          <p:nvPr/>
        </p:nvSpPr>
        <p:spPr>
          <a:xfrm>
            <a:off x="1074555" y="3265842"/>
            <a:ext cx="2637909" cy="923330"/>
          </a:xfrm>
          <a:prstGeom prst="rect">
            <a:avLst/>
          </a:prstGeom>
          <a:noFill/>
        </p:spPr>
        <p:txBody>
          <a:bodyPr wrap="square">
            <a:spAutoFit/>
          </a:bodyPr>
          <a:lstStyle/>
          <a:p>
            <a:pPr marL="285750" indent="-285750" algn="ctr">
              <a:buFont typeface="Arial" panose="020B0604020202020204" pitchFamily="34" charset="0"/>
              <a:buChar char="•"/>
            </a:pPr>
            <a:r>
              <a:rPr lang="en-GB" dirty="0"/>
              <a:t>Promotion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Internal job boards </a:t>
            </a:r>
          </a:p>
        </p:txBody>
      </p:sp>
      <p:sp>
        <p:nvSpPr>
          <p:cNvPr id="13" name="TextBox 12">
            <a:extLst>
              <a:ext uri="{FF2B5EF4-FFF2-40B4-BE49-F238E27FC236}">
                <a16:creationId xmlns:a16="http://schemas.microsoft.com/office/drawing/2014/main" id="{D67EB592-FEF6-A19C-FCFF-E056007A3FA6}"/>
              </a:ext>
            </a:extLst>
          </p:cNvPr>
          <p:cNvSpPr txBox="1"/>
          <p:nvPr/>
        </p:nvSpPr>
        <p:spPr>
          <a:xfrm>
            <a:off x="8650223" y="2703648"/>
            <a:ext cx="2363051" cy="369332"/>
          </a:xfrm>
          <a:prstGeom prst="rect">
            <a:avLst/>
          </a:prstGeom>
          <a:noFill/>
        </p:spPr>
        <p:txBody>
          <a:bodyPr wrap="square">
            <a:spAutoFit/>
          </a:bodyPr>
          <a:lstStyle/>
          <a:p>
            <a:r>
              <a:rPr lang="en-GB" u="sng" dirty="0"/>
              <a:t>External </a:t>
            </a:r>
          </a:p>
        </p:txBody>
      </p:sp>
      <p:sp>
        <p:nvSpPr>
          <p:cNvPr id="15" name="TextBox 14">
            <a:extLst>
              <a:ext uri="{FF2B5EF4-FFF2-40B4-BE49-F238E27FC236}">
                <a16:creationId xmlns:a16="http://schemas.microsoft.com/office/drawing/2014/main" id="{324672FC-2870-E9EC-11E4-230EC57BF6BA}"/>
              </a:ext>
            </a:extLst>
          </p:cNvPr>
          <p:cNvSpPr txBox="1"/>
          <p:nvPr/>
        </p:nvSpPr>
        <p:spPr>
          <a:xfrm>
            <a:off x="7484499" y="3145342"/>
            <a:ext cx="3076821" cy="2308324"/>
          </a:xfrm>
          <a:prstGeom prst="rect">
            <a:avLst/>
          </a:prstGeom>
          <a:noFill/>
        </p:spPr>
        <p:txBody>
          <a:bodyPr wrap="square">
            <a:spAutoFit/>
          </a:bodyPr>
          <a:lstStyle/>
          <a:p>
            <a:pPr marL="285750" indent="-285750" algn="ctr">
              <a:buFont typeface="Arial" panose="020B0604020202020204" pitchFamily="34" charset="0"/>
              <a:buChar char="•"/>
            </a:pPr>
            <a:r>
              <a:rPr lang="en-GB" dirty="0" err="1"/>
              <a:t>Linkedin</a:t>
            </a: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Indeed </a:t>
            </a:r>
          </a:p>
          <a:p>
            <a:pPr algn="ctr"/>
            <a:endParaRPr lang="en-GB" dirty="0"/>
          </a:p>
          <a:p>
            <a:pPr marL="285750" indent="-285750" algn="ctr">
              <a:buFont typeface="Arial" panose="020B0604020202020204" pitchFamily="34" charset="0"/>
              <a:buChar char="•"/>
            </a:pPr>
            <a:r>
              <a:rPr lang="en-GB" dirty="0"/>
              <a:t>Tesco careers website</a:t>
            </a:r>
          </a:p>
          <a:p>
            <a:pPr algn="ctr"/>
            <a:r>
              <a:rPr lang="en-GB" dirty="0"/>
              <a:t> </a:t>
            </a:r>
          </a:p>
          <a:p>
            <a:pPr marL="285750" indent="-285750" algn="ctr">
              <a:buFont typeface="Arial" panose="020B0604020202020204" pitchFamily="34" charset="0"/>
              <a:buChar char="•"/>
            </a:pPr>
            <a:r>
              <a:rPr lang="en-GB" dirty="0"/>
              <a:t>Graduate platforms</a:t>
            </a:r>
          </a:p>
          <a:p>
            <a:endParaRPr lang="en-GB" dirty="0"/>
          </a:p>
        </p:txBody>
      </p:sp>
      <p:sp>
        <p:nvSpPr>
          <p:cNvPr id="23" name="TextBox 22">
            <a:extLst>
              <a:ext uri="{FF2B5EF4-FFF2-40B4-BE49-F238E27FC236}">
                <a16:creationId xmlns:a16="http://schemas.microsoft.com/office/drawing/2014/main" id="{1A28EB63-8523-7E84-FAB8-EA0FF2301FCC}"/>
              </a:ext>
            </a:extLst>
          </p:cNvPr>
          <p:cNvSpPr txBox="1"/>
          <p:nvPr/>
        </p:nvSpPr>
        <p:spPr>
          <a:xfrm>
            <a:off x="2799454" y="5868828"/>
            <a:ext cx="6501652" cy="369332"/>
          </a:xfrm>
          <a:prstGeom prst="rect">
            <a:avLst/>
          </a:prstGeom>
          <a:noFill/>
        </p:spPr>
        <p:txBody>
          <a:bodyPr wrap="square">
            <a:spAutoFit/>
          </a:bodyPr>
          <a:lstStyle/>
          <a:p>
            <a:r>
              <a:rPr lang="en-GB" dirty="0"/>
              <a:t>To maximise the skill pool, use both internal and external hiring.</a:t>
            </a:r>
          </a:p>
        </p:txBody>
      </p:sp>
      <p:pic>
        <p:nvPicPr>
          <p:cNvPr id="25" name="Graphic 24" descr="Internet with solid fill">
            <a:extLst>
              <a:ext uri="{FF2B5EF4-FFF2-40B4-BE49-F238E27FC236}">
                <a16:creationId xmlns:a16="http://schemas.microsoft.com/office/drawing/2014/main" id="{3DD94605-2B04-0691-B7D1-341F429D7FD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717024" y="2569464"/>
            <a:ext cx="2133600" cy="2133600"/>
          </a:xfrm>
          <a:prstGeom prst="rect">
            <a:avLst/>
          </a:prstGeom>
        </p:spPr>
      </p:pic>
    </p:spTree>
    <p:extLst>
      <p:ext uri="{BB962C8B-B14F-4D97-AF65-F5344CB8AC3E}">
        <p14:creationId xmlns:p14="http://schemas.microsoft.com/office/powerpoint/2010/main" val="67371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757CC5-DC99-0468-563D-4201BFC5732B}"/>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AE6956D3-0B07-EB59-75CD-594D87731FCD}"/>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C3796B46-C2F4-7D72-75BC-8593717E9C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7820A39-63EF-AEF5-22BF-5103B1D6E31F}"/>
              </a:ext>
            </a:extLst>
          </p:cNvPr>
          <p:cNvSpPr txBox="1"/>
          <p:nvPr/>
        </p:nvSpPr>
        <p:spPr>
          <a:xfrm>
            <a:off x="5333439" y="1321325"/>
            <a:ext cx="2754629" cy="369332"/>
          </a:xfrm>
          <a:prstGeom prst="rect">
            <a:avLst/>
          </a:prstGeom>
          <a:noFill/>
        </p:spPr>
        <p:txBody>
          <a:bodyPr wrap="square">
            <a:spAutoFit/>
          </a:bodyPr>
          <a:lstStyle/>
          <a:p>
            <a:r>
              <a:rPr lang="en-GB" b="1" u="sng" dirty="0"/>
              <a:t>Interview methods  </a:t>
            </a:r>
          </a:p>
        </p:txBody>
      </p:sp>
      <p:sp>
        <p:nvSpPr>
          <p:cNvPr id="8" name="TextBox 7">
            <a:extLst>
              <a:ext uri="{FF2B5EF4-FFF2-40B4-BE49-F238E27FC236}">
                <a16:creationId xmlns:a16="http://schemas.microsoft.com/office/drawing/2014/main" id="{67A531B4-8D20-20B4-4A10-9C9CF6813631}"/>
              </a:ext>
            </a:extLst>
          </p:cNvPr>
          <p:cNvSpPr txBox="1"/>
          <p:nvPr/>
        </p:nvSpPr>
        <p:spPr>
          <a:xfrm>
            <a:off x="876004" y="2014312"/>
            <a:ext cx="6098240" cy="369332"/>
          </a:xfrm>
          <a:prstGeom prst="rect">
            <a:avLst/>
          </a:prstGeom>
          <a:noFill/>
        </p:spPr>
        <p:txBody>
          <a:bodyPr wrap="square">
            <a:spAutoFit/>
          </a:bodyPr>
          <a:lstStyle/>
          <a:p>
            <a:r>
              <a:rPr lang="en-GB" u="sng" dirty="0"/>
              <a:t>Structured interview </a:t>
            </a:r>
          </a:p>
        </p:txBody>
      </p:sp>
      <p:sp>
        <p:nvSpPr>
          <p:cNvPr id="10" name="TextBox 9">
            <a:extLst>
              <a:ext uri="{FF2B5EF4-FFF2-40B4-BE49-F238E27FC236}">
                <a16:creationId xmlns:a16="http://schemas.microsoft.com/office/drawing/2014/main" id="{E0DCD8AE-C04B-BED4-0643-1631D42A1B20}"/>
              </a:ext>
            </a:extLst>
          </p:cNvPr>
          <p:cNvSpPr txBox="1"/>
          <p:nvPr/>
        </p:nvSpPr>
        <p:spPr>
          <a:xfrm>
            <a:off x="542243" y="4804552"/>
            <a:ext cx="6098240" cy="369332"/>
          </a:xfrm>
          <a:prstGeom prst="rect">
            <a:avLst/>
          </a:prstGeom>
          <a:noFill/>
        </p:spPr>
        <p:txBody>
          <a:bodyPr wrap="square">
            <a:spAutoFit/>
          </a:bodyPr>
          <a:lstStyle/>
          <a:p>
            <a:r>
              <a:rPr lang="en-GB" u="sng" dirty="0"/>
              <a:t>Competency based interviews </a:t>
            </a:r>
          </a:p>
        </p:txBody>
      </p:sp>
      <p:sp>
        <p:nvSpPr>
          <p:cNvPr id="12" name="TextBox 11">
            <a:extLst>
              <a:ext uri="{FF2B5EF4-FFF2-40B4-BE49-F238E27FC236}">
                <a16:creationId xmlns:a16="http://schemas.microsoft.com/office/drawing/2014/main" id="{604C079F-54A8-C8FB-B01A-5E21057A4DCB}"/>
              </a:ext>
            </a:extLst>
          </p:cNvPr>
          <p:cNvSpPr txBox="1"/>
          <p:nvPr/>
        </p:nvSpPr>
        <p:spPr>
          <a:xfrm>
            <a:off x="542243" y="2410741"/>
            <a:ext cx="6098240" cy="923330"/>
          </a:xfrm>
          <a:prstGeom prst="rect">
            <a:avLst/>
          </a:prstGeom>
          <a:noFill/>
        </p:spPr>
        <p:txBody>
          <a:bodyPr wrap="square">
            <a:spAutoFit/>
          </a:bodyPr>
          <a:lstStyle/>
          <a:p>
            <a:pPr marL="285750" indent="-285750">
              <a:buFont typeface="Arial" panose="020B0604020202020204" pitchFamily="34" charset="0"/>
              <a:buChar char="•"/>
            </a:pPr>
            <a:r>
              <a:rPr lang="en-GB" dirty="0"/>
              <a:t>Same question for all candidates</a:t>
            </a:r>
          </a:p>
          <a:p>
            <a:r>
              <a:rPr lang="en-GB" dirty="0"/>
              <a:t> </a:t>
            </a:r>
          </a:p>
          <a:p>
            <a:pPr marL="285750" indent="-285750">
              <a:buFont typeface="Arial" panose="020B0604020202020204" pitchFamily="34" charset="0"/>
              <a:buChar char="•"/>
            </a:pPr>
            <a:r>
              <a:rPr lang="en-GB" dirty="0"/>
              <a:t>Reliable and fair </a:t>
            </a:r>
          </a:p>
        </p:txBody>
      </p:sp>
      <p:sp>
        <p:nvSpPr>
          <p:cNvPr id="15" name="TextBox 14">
            <a:extLst>
              <a:ext uri="{FF2B5EF4-FFF2-40B4-BE49-F238E27FC236}">
                <a16:creationId xmlns:a16="http://schemas.microsoft.com/office/drawing/2014/main" id="{ADEAB7CC-1A12-396B-6B32-49835207C05B}"/>
              </a:ext>
            </a:extLst>
          </p:cNvPr>
          <p:cNvSpPr txBox="1"/>
          <p:nvPr/>
        </p:nvSpPr>
        <p:spPr>
          <a:xfrm>
            <a:off x="542243" y="5266217"/>
            <a:ext cx="6098240" cy="923330"/>
          </a:xfrm>
          <a:prstGeom prst="rect">
            <a:avLst/>
          </a:prstGeom>
          <a:noFill/>
        </p:spPr>
        <p:txBody>
          <a:bodyPr wrap="square">
            <a:spAutoFit/>
          </a:bodyPr>
          <a:lstStyle/>
          <a:p>
            <a:pPr marL="285750" indent="-285750">
              <a:buFont typeface="Arial" panose="020B0604020202020204" pitchFamily="34" charset="0"/>
              <a:buChar char="•"/>
            </a:pPr>
            <a:r>
              <a:rPr lang="en-GB" dirty="0"/>
              <a:t>Assess previous experience and behaviours</a:t>
            </a:r>
          </a:p>
          <a:p>
            <a:r>
              <a:rPr lang="en-GB" dirty="0"/>
              <a:t> </a:t>
            </a:r>
          </a:p>
          <a:p>
            <a:pPr marL="285750" indent="-285750">
              <a:buFont typeface="Arial" panose="020B0604020202020204" pitchFamily="34" charset="0"/>
              <a:buChar char="•"/>
            </a:pPr>
            <a:r>
              <a:rPr lang="en-GB" dirty="0"/>
              <a:t>Strong predictor of future </a:t>
            </a:r>
          </a:p>
        </p:txBody>
      </p:sp>
      <p:sp>
        <p:nvSpPr>
          <p:cNvPr id="16" name="TextBox 15">
            <a:extLst>
              <a:ext uri="{FF2B5EF4-FFF2-40B4-BE49-F238E27FC236}">
                <a16:creationId xmlns:a16="http://schemas.microsoft.com/office/drawing/2014/main" id="{4D048122-40A0-56A8-1A9D-00A511653A1C}"/>
              </a:ext>
            </a:extLst>
          </p:cNvPr>
          <p:cNvSpPr txBox="1"/>
          <p:nvPr/>
        </p:nvSpPr>
        <p:spPr>
          <a:xfrm>
            <a:off x="8330184" y="3161696"/>
            <a:ext cx="2523673" cy="369332"/>
          </a:xfrm>
          <a:prstGeom prst="rect">
            <a:avLst/>
          </a:prstGeom>
          <a:noFill/>
        </p:spPr>
        <p:txBody>
          <a:bodyPr wrap="square">
            <a:spAutoFit/>
          </a:bodyPr>
          <a:lstStyle/>
          <a:p>
            <a:pPr algn="ctr"/>
            <a:r>
              <a:rPr lang="en-GB" u="sng" dirty="0"/>
              <a:t>Panel interview </a:t>
            </a:r>
          </a:p>
        </p:txBody>
      </p:sp>
      <p:sp>
        <p:nvSpPr>
          <p:cNvPr id="17" name="TextBox 16">
            <a:extLst>
              <a:ext uri="{FF2B5EF4-FFF2-40B4-BE49-F238E27FC236}">
                <a16:creationId xmlns:a16="http://schemas.microsoft.com/office/drawing/2014/main" id="{55286EDF-D55E-3B93-8750-EE8487428604}"/>
              </a:ext>
            </a:extLst>
          </p:cNvPr>
          <p:cNvSpPr txBox="1"/>
          <p:nvPr/>
        </p:nvSpPr>
        <p:spPr>
          <a:xfrm>
            <a:off x="4671641" y="3623361"/>
            <a:ext cx="6098240" cy="923330"/>
          </a:xfrm>
          <a:prstGeom prst="rect">
            <a:avLst/>
          </a:prstGeom>
          <a:noFill/>
        </p:spPr>
        <p:txBody>
          <a:bodyPr wrap="square">
            <a:spAutoFit/>
          </a:bodyPr>
          <a:lstStyle/>
          <a:p>
            <a:pPr marL="285750" indent="-285750" algn="r">
              <a:buFont typeface="Arial" panose="020B0604020202020204" pitchFamily="34" charset="0"/>
              <a:buChar char="•"/>
            </a:pPr>
            <a:r>
              <a:rPr lang="en-GB" dirty="0"/>
              <a:t>Multiple interviewers</a:t>
            </a:r>
          </a:p>
          <a:p>
            <a:pPr algn="r"/>
            <a:r>
              <a:rPr lang="en-GB" dirty="0"/>
              <a:t> </a:t>
            </a:r>
          </a:p>
          <a:p>
            <a:pPr marL="285750" indent="-285750" algn="r">
              <a:buFont typeface="Arial" panose="020B0604020202020204" pitchFamily="34" charset="0"/>
              <a:buChar char="•"/>
            </a:pPr>
            <a:r>
              <a:rPr lang="en-GB" dirty="0"/>
              <a:t>Different perspective </a:t>
            </a:r>
          </a:p>
        </p:txBody>
      </p:sp>
      <p:cxnSp>
        <p:nvCxnSpPr>
          <p:cNvPr id="22" name="Straight Arrow Connector 21">
            <a:extLst>
              <a:ext uri="{FF2B5EF4-FFF2-40B4-BE49-F238E27FC236}">
                <a16:creationId xmlns:a16="http://schemas.microsoft.com/office/drawing/2014/main" id="{9D35E932-272E-CAAE-682A-54DFDA80FFD7}"/>
              </a:ext>
            </a:extLst>
          </p:cNvPr>
          <p:cNvCxnSpPr/>
          <p:nvPr/>
        </p:nvCxnSpPr>
        <p:spPr>
          <a:xfrm>
            <a:off x="4460033" y="3051110"/>
            <a:ext cx="2514211" cy="47991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3" name="Straight Arrow Connector 22">
            <a:extLst>
              <a:ext uri="{FF2B5EF4-FFF2-40B4-BE49-F238E27FC236}">
                <a16:creationId xmlns:a16="http://schemas.microsoft.com/office/drawing/2014/main" id="{90C1BD84-7683-D4D6-5ADD-6413E14E1D94}"/>
              </a:ext>
            </a:extLst>
          </p:cNvPr>
          <p:cNvCxnSpPr>
            <a:cxnSpLocks/>
          </p:cNvCxnSpPr>
          <p:nvPr/>
        </p:nvCxnSpPr>
        <p:spPr>
          <a:xfrm flipH="1">
            <a:off x="4671641" y="4198494"/>
            <a:ext cx="2455003" cy="606058"/>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4226514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F5642-1C73-2478-AE99-C3037FE3F123}"/>
            </a:ext>
          </a:extLst>
        </p:cNvPr>
        <p:cNvGrpSpPr/>
        <p:nvPr/>
      </p:nvGrpSpPr>
      <p:grpSpPr>
        <a:xfrm>
          <a:off x="0" y="0"/>
          <a:ext cx="0" cy="0"/>
          <a:chOff x="0" y="0"/>
          <a:chExt cx="0" cy="0"/>
        </a:xfrm>
      </p:grpSpPr>
      <p:pic>
        <p:nvPicPr>
          <p:cNvPr id="15" name="Picture 14" descr="Chicago skyline at night">
            <a:extLst>
              <a:ext uri="{FF2B5EF4-FFF2-40B4-BE49-F238E27FC236}">
                <a16:creationId xmlns:a16="http://schemas.microsoft.com/office/drawing/2014/main" id="{44F1A982-82A4-609C-4570-71DD86D255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21921"/>
            <a:ext cx="4484304" cy="2984764"/>
          </a:xfrm>
          <a:prstGeom prst="rect">
            <a:avLst/>
          </a:prstGeom>
        </p:spPr>
      </p:pic>
      <p:pic>
        <p:nvPicPr>
          <p:cNvPr id="13" name="Picture 12" descr="Skyscrapers shown from view looking up">
            <a:extLst>
              <a:ext uri="{FF2B5EF4-FFF2-40B4-BE49-F238E27FC236}">
                <a16:creationId xmlns:a16="http://schemas.microsoft.com/office/drawing/2014/main" id="{26A5C8DB-7448-B55F-35DD-6DCEC6C1845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13" y="3106684"/>
            <a:ext cx="4435170" cy="3736129"/>
          </a:xfrm>
          <a:prstGeom prst="rect">
            <a:avLst/>
          </a:prstGeom>
        </p:spPr>
      </p:pic>
      <p:sp>
        <p:nvSpPr>
          <p:cNvPr id="20" name="Rectangle 19">
            <a:extLst>
              <a:ext uri="{FF2B5EF4-FFF2-40B4-BE49-F238E27FC236}">
                <a16:creationId xmlns:a16="http://schemas.microsoft.com/office/drawing/2014/main" id="{1858AA9F-29B9-AF31-B099-76E594DF55A2}"/>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D5D9526A-D6CA-3A76-90E6-AF25E01D86A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0D4D831-093A-D946-CF57-E982CEB2F717}"/>
              </a:ext>
            </a:extLst>
          </p:cNvPr>
          <p:cNvSpPr txBox="1"/>
          <p:nvPr/>
        </p:nvSpPr>
        <p:spPr>
          <a:xfrm>
            <a:off x="4826974" y="1718616"/>
            <a:ext cx="6098240" cy="923330"/>
          </a:xfrm>
          <a:prstGeom prst="rect">
            <a:avLst/>
          </a:prstGeom>
          <a:noFill/>
        </p:spPr>
        <p:txBody>
          <a:bodyPr wrap="square">
            <a:spAutoFit/>
          </a:bodyPr>
          <a:lstStyle/>
          <a:p>
            <a:r>
              <a:rPr lang="en-GB" u="sng" dirty="0"/>
              <a:t>Behavioural question. </a:t>
            </a:r>
          </a:p>
          <a:p>
            <a:endParaRPr lang="en-GB" dirty="0"/>
          </a:p>
          <a:p>
            <a:r>
              <a:rPr lang="en-GB" dirty="0"/>
              <a:t>“ tell us bout a time when you managed change”</a:t>
            </a:r>
          </a:p>
        </p:txBody>
      </p:sp>
      <p:sp>
        <p:nvSpPr>
          <p:cNvPr id="6" name="TextBox 5">
            <a:extLst>
              <a:ext uri="{FF2B5EF4-FFF2-40B4-BE49-F238E27FC236}">
                <a16:creationId xmlns:a16="http://schemas.microsoft.com/office/drawing/2014/main" id="{D3EC22AA-1C16-D6E9-D207-72B392F7142B}"/>
              </a:ext>
            </a:extLst>
          </p:cNvPr>
          <p:cNvSpPr txBox="1"/>
          <p:nvPr/>
        </p:nvSpPr>
        <p:spPr>
          <a:xfrm>
            <a:off x="4774091" y="3052036"/>
            <a:ext cx="6690712" cy="923330"/>
          </a:xfrm>
          <a:prstGeom prst="rect">
            <a:avLst/>
          </a:prstGeom>
          <a:noFill/>
        </p:spPr>
        <p:txBody>
          <a:bodyPr wrap="square">
            <a:spAutoFit/>
          </a:bodyPr>
          <a:lstStyle/>
          <a:p>
            <a:r>
              <a:rPr lang="en-GB" u="sng" dirty="0"/>
              <a:t>Situational question </a:t>
            </a:r>
          </a:p>
          <a:p>
            <a:endParaRPr lang="en-GB" dirty="0"/>
          </a:p>
          <a:p>
            <a:r>
              <a:rPr lang="en-GB" dirty="0"/>
              <a:t>How would you respond if employees resisted a new system </a:t>
            </a:r>
          </a:p>
        </p:txBody>
      </p:sp>
      <p:sp>
        <p:nvSpPr>
          <p:cNvPr id="7" name="TextBox 6">
            <a:extLst>
              <a:ext uri="{FF2B5EF4-FFF2-40B4-BE49-F238E27FC236}">
                <a16:creationId xmlns:a16="http://schemas.microsoft.com/office/drawing/2014/main" id="{6234E522-8CA8-BC89-BF00-0B6CC33D4427}"/>
              </a:ext>
            </a:extLst>
          </p:cNvPr>
          <p:cNvSpPr txBox="1"/>
          <p:nvPr/>
        </p:nvSpPr>
        <p:spPr>
          <a:xfrm>
            <a:off x="4809370" y="4533943"/>
            <a:ext cx="6098240" cy="1754326"/>
          </a:xfrm>
          <a:prstGeom prst="rect">
            <a:avLst/>
          </a:prstGeom>
          <a:noFill/>
        </p:spPr>
        <p:txBody>
          <a:bodyPr wrap="square">
            <a:spAutoFit/>
          </a:bodyPr>
          <a:lstStyle/>
          <a:p>
            <a:r>
              <a:rPr lang="en-GB" u="sng" dirty="0"/>
              <a:t>Competency question</a:t>
            </a:r>
          </a:p>
          <a:p>
            <a:endParaRPr lang="en-GB" dirty="0"/>
          </a:p>
          <a:p>
            <a:r>
              <a:rPr lang="en-GB" dirty="0"/>
              <a:t>Leadership </a:t>
            </a:r>
          </a:p>
          <a:p>
            <a:r>
              <a:rPr lang="en-GB" dirty="0"/>
              <a:t>Communication </a:t>
            </a:r>
          </a:p>
          <a:p>
            <a:r>
              <a:rPr lang="en-GB" dirty="0"/>
              <a:t>Problem solving </a:t>
            </a:r>
          </a:p>
          <a:p>
            <a:r>
              <a:rPr lang="en-GB" dirty="0"/>
              <a:t>Adaptability  </a:t>
            </a:r>
          </a:p>
        </p:txBody>
      </p:sp>
      <p:sp>
        <p:nvSpPr>
          <p:cNvPr id="9" name="Rectangle 8">
            <a:extLst>
              <a:ext uri="{FF2B5EF4-FFF2-40B4-BE49-F238E27FC236}">
                <a16:creationId xmlns:a16="http://schemas.microsoft.com/office/drawing/2014/main" id="{42E9F974-5EA7-34C6-91B4-C519346CE580}"/>
              </a:ext>
            </a:extLst>
          </p:cNvPr>
          <p:cNvSpPr/>
          <p:nvPr/>
        </p:nvSpPr>
        <p:spPr>
          <a:xfrm rot="16200000">
            <a:off x="1117144" y="3475654"/>
            <a:ext cx="6688598" cy="45720"/>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sp>
        <p:nvSpPr>
          <p:cNvPr id="10" name="Rectangle 9">
            <a:extLst>
              <a:ext uri="{FF2B5EF4-FFF2-40B4-BE49-F238E27FC236}">
                <a16:creationId xmlns:a16="http://schemas.microsoft.com/office/drawing/2014/main" id="{02B975DC-5310-B470-004C-A8F851DE8B84}"/>
              </a:ext>
            </a:extLst>
          </p:cNvPr>
          <p:cNvSpPr/>
          <p:nvPr/>
        </p:nvSpPr>
        <p:spPr>
          <a:xfrm rot="16200000">
            <a:off x="1012739" y="3490841"/>
            <a:ext cx="6688598" cy="45720"/>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sp>
        <p:nvSpPr>
          <p:cNvPr id="11" name="Rectangle 10">
            <a:extLst>
              <a:ext uri="{FF2B5EF4-FFF2-40B4-BE49-F238E27FC236}">
                <a16:creationId xmlns:a16="http://schemas.microsoft.com/office/drawing/2014/main" id="{193D0D43-A0D9-1F9D-5769-1276FFA9F54F}"/>
              </a:ext>
            </a:extLst>
          </p:cNvPr>
          <p:cNvSpPr/>
          <p:nvPr/>
        </p:nvSpPr>
        <p:spPr>
          <a:xfrm rot="16200000">
            <a:off x="915288" y="3475654"/>
            <a:ext cx="6688598" cy="45720"/>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sp>
        <p:nvSpPr>
          <p:cNvPr id="16" name="Rectangle 15">
            <a:extLst>
              <a:ext uri="{FF2B5EF4-FFF2-40B4-BE49-F238E27FC236}">
                <a16:creationId xmlns:a16="http://schemas.microsoft.com/office/drawing/2014/main" id="{1F8AC0EC-C483-02BD-B986-DA152919185C}"/>
              </a:ext>
            </a:extLst>
          </p:cNvPr>
          <p:cNvSpPr/>
          <p:nvPr/>
        </p:nvSpPr>
        <p:spPr>
          <a:xfrm>
            <a:off x="-1" y="139028"/>
            <a:ext cx="4484305" cy="6597051"/>
          </a:xfrm>
          <a:prstGeom prst="rect">
            <a:avLst/>
          </a:prstGeom>
          <a:solidFill>
            <a:schemeClr val="tx1">
              <a:alpha val="23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BBE4709B-1B3C-DB06-4170-5E64C62E69AE}"/>
              </a:ext>
            </a:extLst>
          </p:cNvPr>
          <p:cNvSpPr txBox="1"/>
          <p:nvPr/>
        </p:nvSpPr>
        <p:spPr>
          <a:xfrm>
            <a:off x="4826974" y="1156128"/>
            <a:ext cx="6098240" cy="369332"/>
          </a:xfrm>
          <a:prstGeom prst="rect">
            <a:avLst/>
          </a:prstGeom>
          <a:noFill/>
        </p:spPr>
        <p:txBody>
          <a:bodyPr wrap="square">
            <a:spAutoFit/>
          </a:bodyPr>
          <a:lstStyle/>
          <a:p>
            <a:r>
              <a:rPr lang="en-GB" b="1" u="sng" dirty="0"/>
              <a:t>Question techniques</a:t>
            </a:r>
          </a:p>
        </p:txBody>
      </p:sp>
    </p:spTree>
    <p:extLst>
      <p:ext uri="{BB962C8B-B14F-4D97-AF65-F5344CB8AC3E}">
        <p14:creationId xmlns:p14="http://schemas.microsoft.com/office/powerpoint/2010/main" val="30834907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F28E71-53B6-2EE8-1250-A2E16498F106}"/>
            </a:ext>
          </a:extLst>
        </p:cNvPr>
        <p:cNvGrpSpPr/>
        <p:nvPr/>
      </p:nvGrpSpPr>
      <p:grpSpPr>
        <a:xfrm>
          <a:off x="0" y="0"/>
          <a:ext cx="0" cy="0"/>
          <a:chOff x="0" y="0"/>
          <a:chExt cx="0" cy="0"/>
        </a:xfrm>
      </p:grpSpPr>
      <p:pic>
        <p:nvPicPr>
          <p:cNvPr id="14" name="Picture 13" descr="Two people shaking hands">
            <a:extLst>
              <a:ext uri="{FF2B5EF4-FFF2-40B4-BE49-F238E27FC236}">
                <a16:creationId xmlns:a16="http://schemas.microsoft.com/office/drawing/2014/main" id="{3BD54185-E886-CAEE-D1A5-D4A59CCC9FA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26466" y="1903516"/>
            <a:ext cx="2923761" cy="1949373"/>
          </a:xfrm>
          <a:prstGeom prst="rect">
            <a:avLst/>
          </a:prstGeom>
        </p:spPr>
      </p:pic>
      <p:sp>
        <p:nvSpPr>
          <p:cNvPr id="20" name="Rectangle 19">
            <a:extLst>
              <a:ext uri="{FF2B5EF4-FFF2-40B4-BE49-F238E27FC236}">
                <a16:creationId xmlns:a16="http://schemas.microsoft.com/office/drawing/2014/main" id="{13855666-A4BD-A52A-4BCF-3DC1A17FEAA4}"/>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C35D02AA-7562-8FB3-7209-0B562C64CB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AA501B7-3073-73D9-DCD2-5C877B2D27E6}"/>
              </a:ext>
            </a:extLst>
          </p:cNvPr>
          <p:cNvSpPr txBox="1"/>
          <p:nvPr/>
        </p:nvSpPr>
        <p:spPr>
          <a:xfrm>
            <a:off x="3959868" y="1185561"/>
            <a:ext cx="6098240" cy="369332"/>
          </a:xfrm>
          <a:prstGeom prst="rect">
            <a:avLst/>
          </a:prstGeom>
          <a:noFill/>
        </p:spPr>
        <p:txBody>
          <a:bodyPr wrap="square">
            <a:spAutoFit/>
          </a:bodyPr>
          <a:lstStyle/>
          <a:p>
            <a:r>
              <a:rPr lang="en-GB" b="1" u="sng" dirty="0"/>
              <a:t>Face to face vs virtual interviews </a:t>
            </a:r>
          </a:p>
        </p:txBody>
      </p:sp>
      <p:sp>
        <p:nvSpPr>
          <p:cNvPr id="3" name="TextBox 2">
            <a:extLst>
              <a:ext uri="{FF2B5EF4-FFF2-40B4-BE49-F238E27FC236}">
                <a16:creationId xmlns:a16="http://schemas.microsoft.com/office/drawing/2014/main" id="{8C123596-F95C-0927-0C30-A53744977930}"/>
              </a:ext>
            </a:extLst>
          </p:cNvPr>
          <p:cNvSpPr txBox="1"/>
          <p:nvPr/>
        </p:nvSpPr>
        <p:spPr>
          <a:xfrm>
            <a:off x="8640748" y="4302309"/>
            <a:ext cx="1575981" cy="369332"/>
          </a:xfrm>
          <a:prstGeom prst="rect">
            <a:avLst/>
          </a:prstGeom>
          <a:noFill/>
        </p:spPr>
        <p:txBody>
          <a:bodyPr wrap="square">
            <a:spAutoFit/>
          </a:bodyPr>
          <a:lstStyle/>
          <a:p>
            <a:r>
              <a:rPr lang="en-GB" u="sng" dirty="0"/>
              <a:t>Face to face </a:t>
            </a:r>
          </a:p>
        </p:txBody>
      </p:sp>
      <p:sp>
        <p:nvSpPr>
          <p:cNvPr id="5" name="TextBox 4">
            <a:extLst>
              <a:ext uri="{FF2B5EF4-FFF2-40B4-BE49-F238E27FC236}">
                <a16:creationId xmlns:a16="http://schemas.microsoft.com/office/drawing/2014/main" id="{65DA2E36-B95A-3661-08EC-7043DC69EBFA}"/>
              </a:ext>
            </a:extLst>
          </p:cNvPr>
          <p:cNvSpPr txBox="1"/>
          <p:nvPr/>
        </p:nvSpPr>
        <p:spPr>
          <a:xfrm>
            <a:off x="1655197" y="4219488"/>
            <a:ext cx="1023485" cy="369332"/>
          </a:xfrm>
          <a:prstGeom prst="rect">
            <a:avLst/>
          </a:prstGeom>
          <a:noFill/>
        </p:spPr>
        <p:txBody>
          <a:bodyPr wrap="square">
            <a:spAutoFit/>
          </a:bodyPr>
          <a:lstStyle/>
          <a:p>
            <a:r>
              <a:rPr lang="en-GB" u="sng" dirty="0"/>
              <a:t>Virtual</a:t>
            </a:r>
            <a:r>
              <a:rPr lang="en-GB" dirty="0"/>
              <a:t> </a:t>
            </a:r>
          </a:p>
        </p:txBody>
      </p:sp>
      <p:sp>
        <p:nvSpPr>
          <p:cNvPr id="6" name="TextBox 5">
            <a:extLst>
              <a:ext uri="{FF2B5EF4-FFF2-40B4-BE49-F238E27FC236}">
                <a16:creationId xmlns:a16="http://schemas.microsoft.com/office/drawing/2014/main" id="{2064C86D-0249-16DA-01D2-5B291A2D1C7D}"/>
              </a:ext>
            </a:extLst>
          </p:cNvPr>
          <p:cNvSpPr txBox="1"/>
          <p:nvPr/>
        </p:nvSpPr>
        <p:spPr>
          <a:xfrm>
            <a:off x="8045366" y="4933413"/>
            <a:ext cx="2649478" cy="923330"/>
          </a:xfrm>
          <a:prstGeom prst="rect">
            <a:avLst/>
          </a:prstGeom>
          <a:noFill/>
        </p:spPr>
        <p:txBody>
          <a:bodyPr wrap="square">
            <a:spAutoFit/>
          </a:bodyPr>
          <a:lstStyle/>
          <a:p>
            <a:pPr marL="285750" indent="-285750" algn="ctr">
              <a:buFont typeface="Arial" panose="020B0604020202020204" pitchFamily="34" charset="0"/>
              <a:buChar char="•"/>
            </a:pPr>
            <a:r>
              <a:rPr lang="en-GB" dirty="0"/>
              <a:t>Better interaction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Easier observation </a:t>
            </a:r>
          </a:p>
        </p:txBody>
      </p:sp>
      <p:sp>
        <p:nvSpPr>
          <p:cNvPr id="8" name="TextBox 7">
            <a:extLst>
              <a:ext uri="{FF2B5EF4-FFF2-40B4-BE49-F238E27FC236}">
                <a16:creationId xmlns:a16="http://schemas.microsoft.com/office/drawing/2014/main" id="{7673535A-A1CB-745F-43FC-B0F4BA0ADD11}"/>
              </a:ext>
            </a:extLst>
          </p:cNvPr>
          <p:cNvSpPr txBox="1"/>
          <p:nvPr/>
        </p:nvSpPr>
        <p:spPr>
          <a:xfrm>
            <a:off x="812672" y="4773247"/>
            <a:ext cx="2333407" cy="1477328"/>
          </a:xfrm>
          <a:prstGeom prst="rect">
            <a:avLst/>
          </a:prstGeom>
          <a:noFill/>
        </p:spPr>
        <p:txBody>
          <a:bodyPr wrap="square">
            <a:spAutoFit/>
          </a:bodyPr>
          <a:lstStyle/>
          <a:p>
            <a:pPr marL="285750" indent="-285750" algn="ctr">
              <a:buFont typeface="Arial" panose="020B0604020202020204" pitchFamily="34" charset="0"/>
              <a:buChar char="•"/>
            </a:pPr>
            <a:r>
              <a:rPr lang="en-GB" dirty="0"/>
              <a:t>Higher flexibility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Low cost </a:t>
            </a: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r>
              <a:rPr lang="en-GB" dirty="0"/>
              <a:t>Faster scheduling </a:t>
            </a:r>
          </a:p>
        </p:txBody>
      </p:sp>
      <p:sp>
        <p:nvSpPr>
          <p:cNvPr id="10" name="TextBox 9">
            <a:extLst>
              <a:ext uri="{FF2B5EF4-FFF2-40B4-BE49-F238E27FC236}">
                <a16:creationId xmlns:a16="http://schemas.microsoft.com/office/drawing/2014/main" id="{CA318852-ADF0-B188-1BEC-C95BDFCE1C9C}"/>
              </a:ext>
            </a:extLst>
          </p:cNvPr>
          <p:cNvSpPr txBox="1"/>
          <p:nvPr/>
        </p:nvSpPr>
        <p:spPr>
          <a:xfrm>
            <a:off x="4599293" y="2821582"/>
            <a:ext cx="2205929" cy="2031325"/>
          </a:xfrm>
          <a:prstGeom prst="rect">
            <a:avLst/>
          </a:prstGeom>
          <a:noFill/>
        </p:spPr>
        <p:txBody>
          <a:bodyPr wrap="square">
            <a:spAutoFit/>
          </a:bodyPr>
          <a:lstStyle/>
          <a:p>
            <a:pPr algn="ctr"/>
            <a:r>
              <a:rPr lang="en-GB" dirty="0"/>
              <a:t>online interviews for preliminary screening.</a:t>
            </a:r>
          </a:p>
          <a:p>
            <a:pPr algn="ctr"/>
            <a:endParaRPr lang="en-GB" dirty="0"/>
          </a:p>
          <a:p>
            <a:pPr algn="ctr"/>
            <a:r>
              <a:rPr lang="en-GB" dirty="0"/>
              <a:t>in-person interviews for the ultimate choice.</a:t>
            </a:r>
          </a:p>
        </p:txBody>
      </p:sp>
      <p:pic>
        <p:nvPicPr>
          <p:cNvPr id="17" name="Picture 16" descr="Woman in virtual therapy">
            <a:extLst>
              <a:ext uri="{FF2B5EF4-FFF2-40B4-BE49-F238E27FC236}">
                <a16:creationId xmlns:a16="http://schemas.microsoft.com/office/drawing/2014/main" id="{0B08811F-8E5A-2958-8196-C236D050C2F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25550" y="1817638"/>
            <a:ext cx="2903949" cy="1936929"/>
          </a:xfrm>
          <a:prstGeom prst="rect">
            <a:avLst/>
          </a:prstGeom>
        </p:spPr>
      </p:pic>
      <p:sp>
        <p:nvSpPr>
          <p:cNvPr id="21" name="Frame 20">
            <a:extLst>
              <a:ext uri="{FF2B5EF4-FFF2-40B4-BE49-F238E27FC236}">
                <a16:creationId xmlns:a16="http://schemas.microsoft.com/office/drawing/2014/main" id="{B58FD9E3-9180-57B0-F087-ABFEF355086D}"/>
              </a:ext>
            </a:extLst>
          </p:cNvPr>
          <p:cNvSpPr/>
          <p:nvPr/>
        </p:nvSpPr>
        <p:spPr>
          <a:xfrm>
            <a:off x="4245925" y="2495032"/>
            <a:ext cx="2912663" cy="2711450"/>
          </a:xfrm>
          <a:prstGeom prst="frame">
            <a:avLst>
              <a:gd name="adj1" fmla="val 3323"/>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771822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642D20-9F80-422E-E210-C836C0613E95}"/>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9FE4549A-8E07-858A-DC39-428C7302E243}"/>
              </a:ext>
            </a:extLst>
          </p:cNvPr>
          <p:cNvSpPr/>
          <p:nvPr/>
        </p:nvSpPr>
        <p:spPr>
          <a:xfrm>
            <a:off x="137160" y="121920"/>
            <a:ext cx="11826240" cy="939586"/>
          </a:xfrm>
          <a:prstGeom prst="rect">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highlight>
                <a:srgbClr val="FFFF00"/>
              </a:highlight>
            </a:endParaRPr>
          </a:p>
        </p:txBody>
      </p:sp>
      <p:pic>
        <p:nvPicPr>
          <p:cNvPr id="19" name="Picture 2" descr="Home">
            <a:extLst>
              <a:ext uri="{FF2B5EF4-FFF2-40B4-BE49-F238E27FC236}">
                <a16:creationId xmlns:a16="http://schemas.microsoft.com/office/drawing/2014/main" id="{8BB94F10-5CCC-A6C9-C835-D508A005D2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9489" y="169402"/>
            <a:ext cx="2594480" cy="85617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64BE680-F3D0-84B2-A5AD-B024D3C45F09}"/>
              </a:ext>
            </a:extLst>
          </p:cNvPr>
          <p:cNvSpPr txBox="1"/>
          <p:nvPr/>
        </p:nvSpPr>
        <p:spPr>
          <a:xfrm>
            <a:off x="1717902" y="1726950"/>
            <a:ext cx="9409339" cy="923330"/>
          </a:xfrm>
          <a:prstGeom prst="rect">
            <a:avLst/>
          </a:prstGeom>
          <a:noFill/>
        </p:spPr>
        <p:txBody>
          <a:bodyPr wrap="square">
            <a:spAutoFit/>
          </a:bodyPr>
          <a:lstStyle/>
          <a:p>
            <a:r>
              <a:rPr lang="en-GB" dirty="0"/>
              <a:t>Hiring workers with the appropriate training, expertise, and flexibility is essential to the success of organisational transformation. Tesco will be able to accomplish its strategic transformation objectives with the aid of efficient hiring and selection practices.</a:t>
            </a:r>
          </a:p>
        </p:txBody>
      </p:sp>
      <p:sp>
        <p:nvSpPr>
          <p:cNvPr id="12" name="Rectangle 4">
            <a:extLst>
              <a:ext uri="{FF2B5EF4-FFF2-40B4-BE49-F238E27FC236}">
                <a16:creationId xmlns:a16="http://schemas.microsoft.com/office/drawing/2014/main" id="{041B2DF4-5F31-9CD5-4F85-3BE1FB4D37ED}"/>
              </a:ext>
            </a:extLst>
          </p:cNvPr>
          <p:cNvSpPr>
            <a:spLocks noChangeArrowheads="1"/>
          </p:cNvSpPr>
          <p:nvPr/>
        </p:nvSpPr>
        <p:spPr bwMode="auto">
          <a:xfrm>
            <a:off x="4344964" y="3429000"/>
            <a:ext cx="3410631"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i="0"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i="0" strike="noStrike" cap="none" normalizeH="0" baseline="0" dirty="0">
                <a:ln>
                  <a:noFill/>
                </a:ln>
                <a:solidFill>
                  <a:schemeClr val="tx1"/>
                </a:solidFill>
                <a:effectLst/>
                <a:latin typeface="Arial" panose="020B0604020202020204" pitchFamily="34" charset="0"/>
              </a:rPr>
              <a:t>Armstrong &amp; Taylor (2023) </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i="0" strike="noStrike" cap="none" normalizeH="0" baseline="0" dirty="0">
                <a:ln>
                  <a:noFill/>
                </a:ln>
                <a:solidFill>
                  <a:schemeClr val="tx1"/>
                </a:solidFill>
                <a:effectLst/>
                <a:latin typeface="Arial" panose="020B0604020202020204" pitchFamily="34" charset="0"/>
              </a:rPr>
              <a:t>Bratton &amp; Gold (2022) </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i="0" strike="noStrike" cap="none" normalizeH="0" baseline="0" dirty="0">
                <a:ln>
                  <a:noFill/>
                </a:ln>
                <a:solidFill>
                  <a:schemeClr val="tx1"/>
                </a:solidFill>
                <a:effectLst/>
                <a:latin typeface="Arial" panose="020B0604020202020204" pitchFamily="34" charset="0"/>
              </a:rPr>
              <a:t>CIPD (2024) </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i="0" strike="noStrike" cap="none" normalizeH="0" baseline="0" dirty="0">
                <a:ln>
                  <a:noFill/>
                </a:ln>
                <a:solidFill>
                  <a:schemeClr val="tx1"/>
                </a:solidFill>
                <a:effectLst/>
                <a:latin typeface="Arial" panose="020B0604020202020204" pitchFamily="34" charset="0"/>
              </a:rPr>
              <a:t>Dessler (2020) </a:t>
            </a:r>
          </a:p>
          <a:p>
            <a:pPr marL="0" marR="0" lvl="0" indent="0" algn="ctr" defTabSz="914400" rtl="0" eaLnBrk="0" fontAlgn="base" latinLnBrk="0" hangingPunct="0">
              <a:lnSpc>
                <a:spcPct val="100000"/>
              </a:lnSpc>
              <a:spcBef>
                <a:spcPct val="0"/>
              </a:spcBef>
              <a:spcAft>
                <a:spcPct val="0"/>
              </a:spcAft>
              <a:buClrTx/>
              <a:buSzTx/>
              <a:buFontTx/>
              <a:buChar char="•"/>
              <a:tabLst/>
            </a:pPr>
            <a:r>
              <a:rPr kumimoji="0" lang="en-US" altLang="en-US" i="0" strike="noStrike" cap="none" normalizeH="0" baseline="0" dirty="0">
                <a:ln>
                  <a:noFill/>
                </a:ln>
                <a:solidFill>
                  <a:schemeClr val="tx1"/>
                </a:solidFill>
                <a:effectLst/>
                <a:latin typeface="Arial" panose="020B0604020202020204" pitchFamily="34" charset="0"/>
              </a:rPr>
              <a:t>Gatewood et al. (2019) </a:t>
            </a:r>
          </a:p>
        </p:txBody>
      </p:sp>
      <p:sp>
        <p:nvSpPr>
          <p:cNvPr id="13" name="Rectangle 4">
            <a:extLst>
              <a:ext uri="{FF2B5EF4-FFF2-40B4-BE49-F238E27FC236}">
                <a16:creationId xmlns:a16="http://schemas.microsoft.com/office/drawing/2014/main" id="{A4E93624-42D5-C78F-83E0-807B56F3DD93}"/>
              </a:ext>
            </a:extLst>
          </p:cNvPr>
          <p:cNvSpPr>
            <a:spLocks noChangeArrowheads="1"/>
          </p:cNvSpPr>
          <p:nvPr/>
        </p:nvSpPr>
        <p:spPr bwMode="auto">
          <a:xfrm>
            <a:off x="4390684" y="3244334"/>
            <a:ext cx="34106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u="sng" dirty="0">
                <a:latin typeface="Arial" panose="020B0604020202020204" pitchFamily="34" charset="0"/>
              </a:rPr>
              <a:t>References </a:t>
            </a:r>
            <a:r>
              <a:rPr kumimoji="0" lang="en-US" altLang="en-US" sz="1800" i="0" u="sng" strike="noStrike" cap="none" normalizeH="0" baseline="0" dirty="0">
                <a:ln>
                  <a:noFill/>
                </a:ln>
                <a:solidFill>
                  <a:schemeClr val="tx1"/>
                </a:solidFill>
                <a:effectLst/>
                <a:latin typeface="Arial" panose="020B0604020202020204" pitchFamily="34" charset="0"/>
              </a:rPr>
              <a:t> </a:t>
            </a:r>
          </a:p>
        </p:txBody>
      </p:sp>
      <p:sp>
        <p:nvSpPr>
          <p:cNvPr id="14" name="Rectangle 4">
            <a:extLst>
              <a:ext uri="{FF2B5EF4-FFF2-40B4-BE49-F238E27FC236}">
                <a16:creationId xmlns:a16="http://schemas.microsoft.com/office/drawing/2014/main" id="{085A4DC8-5312-36BA-C4C7-48582069F2D2}"/>
              </a:ext>
            </a:extLst>
          </p:cNvPr>
          <p:cNvSpPr>
            <a:spLocks noChangeArrowheads="1"/>
          </p:cNvSpPr>
          <p:nvPr/>
        </p:nvSpPr>
        <p:spPr bwMode="auto">
          <a:xfrm>
            <a:off x="4344963" y="5777380"/>
            <a:ext cx="34106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u="sng" dirty="0">
                <a:latin typeface="Arial" panose="020B0604020202020204" pitchFamily="34" charset="0"/>
              </a:rPr>
              <a:t>Thank you</a:t>
            </a:r>
            <a:endParaRPr kumimoji="0" lang="en-US" altLang="en-US" sz="1800" i="0" u="sng"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13234849"/>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TM03457452[[fn=Celestial]]</Template>
  <TotalTime>24494</TotalTime>
  <Words>444</Words>
  <Application>Microsoft Office PowerPoint</Application>
  <PresentationFormat>Widescreen</PresentationFormat>
  <Paragraphs>142</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Bierstadt</vt:lpstr>
      <vt:lpstr>Wingdings</vt:lpstr>
      <vt:lpstr>GestaltVTI</vt:lpstr>
      <vt:lpstr>Sheraz Badil  LCLM5002  Developing and Managing Individuals and Teams  2433189  Samson Oladejo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Sheraz Badil (2433189)</dc:creator>
  <cp:lastModifiedBy>Sheraz Badil (2433189)</cp:lastModifiedBy>
  <cp:revision>1</cp:revision>
  <dcterms:created xsi:type="dcterms:W3CDTF">2026-05-29T08:36:09Z</dcterms:created>
  <dcterms:modified xsi:type="dcterms:W3CDTF">2026-06-15T08:50:31Z</dcterms:modified>
</cp:coreProperties>
</file>