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56" r:id="rId5"/>
    <p:sldId id="278" r:id="rId6"/>
    <p:sldId id="273" r:id="rId7"/>
    <p:sldId id="272" r:id="rId8"/>
    <p:sldId id="279" r:id="rId9"/>
    <p:sldId id="280" r:id="rId10"/>
    <p:sldId id="281" r:id="rId11"/>
    <p:sldId id="282" r:id="rId12"/>
    <p:sldId id="283" r:id="rId13"/>
    <p:sldId id="260" r:id="rId14"/>
    <p:sldId id="284" r:id="rId15"/>
    <p:sldId id="277" r:id="rId16"/>
    <p:sldId id="276" r:id="rId17"/>
    <p:sldId id="285" r:id="rId18"/>
    <p:sldId id="274" r:id="rId19"/>
    <p:sldId id="275" r:id="rId20"/>
    <p:sldId id="259" r:id="rId21"/>
    <p:sldId id="265" r:id="rId22"/>
    <p:sldId id="266" r:id="rId23"/>
    <p:sldId id="267" r:id="rId24"/>
    <p:sldId id="262" r:id="rId25"/>
    <p:sldId id="263" r:id="rId26"/>
    <p:sldId id="264" r:id="rId27"/>
    <p:sldId id="268" r:id="rId28"/>
    <p:sldId id="269" r:id="rId29"/>
    <p:sldId id="270" r:id="rId30"/>
    <p:sldId id="271"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9437" autoAdjust="0"/>
  </p:normalViewPr>
  <p:slideViewPr>
    <p:cSldViewPr snapToGrid="0">
      <p:cViewPr varScale="1">
        <p:scale>
          <a:sx n="79" d="100"/>
          <a:sy n="79" d="100"/>
        </p:scale>
        <p:origin x="154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06D9A-5063-4B0D-AFDF-A29D9D3E76F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CE18A0-15BD-4EA6-854B-2ADC17CC6E9D}">
      <dgm:prSet/>
      <dgm:spPr/>
      <dgm:t>
        <a:bodyPr/>
        <a:lstStyle/>
        <a:p>
          <a:pPr>
            <a:defRPr cap="all"/>
          </a:pPr>
          <a:r>
            <a:rPr lang="en-GB"/>
            <a:t>Non-state of mind</a:t>
          </a:r>
          <a:endParaRPr lang="en-US"/>
        </a:p>
      </dgm:t>
    </dgm:pt>
    <dgm:pt modelId="{7926698A-7A0F-469D-BF20-06714E8BF5AF}" type="parTrans" cxnId="{FFADC3B8-14E3-4ED2-A00C-086C28DF710E}">
      <dgm:prSet/>
      <dgm:spPr/>
      <dgm:t>
        <a:bodyPr/>
        <a:lstStyle/>
        <a:p>
          <a:endParaRPr lang="en-US"/>
        </a:p>
      </dgm:t>
    </dgm:pt>
    <dgm:pt modelId="{49506B58-68DB-4247-9D62-F031E0A6E0CC}" type="sibTrans" cxnId="{FFADC3B8-14E3-4ED2-A00C-086C28DF710E}">
      <dgm:prSet/>
      <dgm:spPr/>
      <dgm:t>
        <a:bodyPr/>
        <a:lstStyle/>
        <a:p>
          <a:endParaRPr lang="en-US"/>
        </a:p>
      </dgm:t>
    </dgm:pt>
    <dgm:pt modelId="{211D732E-FDE4-487D-A43D-F8BCD2C936C1}">
      <dgm:prSet/>
      <dgm:spPr/>
      <dgm:t>
        <a:bodyPr/>
        <a:lstStyle/>
        <a:p>
          <a:pPr>
            <a:defRPr cap="all"/>
          </a:pPr>
          <a:r>
            <a:rPr lang="en-GB"/>
            <a:t>D fails to meet the standard of conduct expected of the reasonable person</a:t>
          </a:r>
          <a:endParaRPr lang="en-US"/>
        </a:p>
      </dgm:t>
    </dgm:pt>
    <dgm:pt modelId="{9DD93E3A-B3B4-42E5-9FEC-97B3770A02AE}" type="parTrans" cxnId="{08BCB006-2BAB-4BF7-B2F8-C416DBEBE19D}">
      <dgm:prSet/>
      <dgm:spPr/>
      <dgm:t>
        <a:bodyPr/>
        <a:lstStyle/>
        <a:p>
          <a:endParaRPr lang="en-US"/>
        </a:p>
      </dgm:t>
    </dgm:pt>
    <dgm:pt modelId="{53ECBBAA-EA1C-43F8-8134-C15FC8ACFDB3}" type="sibTrans" cxnId="{08BCB006-2BAB-4BF7-B2F8-C416DBEBE19D}">
      <dgm:prSet/>
      <dgm:spPr/>
      <dgm:t>
        <a:bodyPr/>
        <a:lstStyle/>
        <a:p>
          <a:endParaRPr lang="en-US"/>
        </a:p>
      </dgm:t>
    </dgm:pt>
    <dgm:pt modelId="{CE20455A-6CD0-4DD7-B3A7-CEBB77927878}" type="pres">
      <dgm:prSet presAssocID="{B0706D9A-5063-4B0D-AFDF-A29D9D3E76FB}" presName="root" presStyleCnt="0">
        <dgm:presLayoutVars>
          <dgm:dir/>
          <dgm:resizeHandles val="exact"/>
        </dgm:presLayoutVars>
      </dgm:prSet>
      <dgm:spPr/>
    </dgm:pt>
    <dgm:pt modelId="{F780A185-7C87-4AD0-BA8E-B77ED5CDD44A}" type="pres">
      <dgm:prSet presAssocID="{A7CE18A0-15BD-4EA6-854B-2ADC17CC6E9D}" presName="compNode" presStyleCnt="0"/>
      <dgm:spPr/>
    </dgm:pt>
    <dgm:pt modelId="{5D3F338C-5199-4553-A16E-0AC218D2069D}" type="pres">
      <dgm:prSet presAssocID="{A7CE18A0-15BD-4EA6-854B-2ADC17CC6E9D}" presName="iconBgRect" presStyleLbl="bgShp" presStyleIdx="0" presStyleCnt="2"/>
      <dgm:spPr/>
    </dgm:pt>
    <dgm:pt modelId="{416CE5DC-E8DD-40CA-8AA1-4F55E055A3F5}" type="pres">
      <dgm:prSet presAssocID="{A7CE18A0-15BD-4EA6-854B-2ADC17CC6E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9FF1C15-1CDC-4C78-AF93-EB105CB7E259}" type="pres">
      <dgm:prSet presAssocID="{A7CE18A0-15BD-4EA6-854B-2ADC17CC6E9D}" presName="spaceRect" presStyleCnt="0"/>
      <dgm:spPr/>
    </dgm:pt>
    <dgm:pt modelId="{72D06552-70D3-428D-BB1D-6A54187D832D}" type="pres">
      <dgm:prSet presAssocID="{A7CE18A0-15BD-4EA6-854B-2ADC17CC6E9D}" presName="textRect" presStyleLbl="revTx" presStyleIdx="0" presStyleCnt="2">
        <dgm:presLayoutVars>
          <dgm:chMax val="1"/>
          <dgm:chPref val="1"/>
        </dgm:presLayoutVars>
      </dgm:prSet>
      <dgm:spPr/>
    </dgm:pt>
    <dgm:pt modelId="{297C305B-3E81-4CA7-B56C-FCF9106815D4}" type="pres">
      <dgm:prSet presAssocID="{49506B58-68DB-4247-9D62-F031E0A6E0CC}" presName="sibTrans" presStyleCnt="0"/>
      <dgm:spPr/>
    </dgm:pt>
    <dgm:pt modelId="{DEE9543C-2FF5-4F40-B229-AEB2DEC58E83}" type="pres">
      <dgm:prSet presAssocID="{211D732E-FDE4-487D-A43D-F8BCD2C936C1}" presName="compNode" presStyleCnt="0"/>
      <dgm:spPr/>
    </dgm:pt>
    <dgm:pt modelId="{1B83CAC4-7A7F-408E-B478-3CA841CA3A74}" type="pres">
      <dgm:prSet presAssocID="{211D732E-FDE4-487D-A43D-F8BCD2C936C1}" presName="iconBgRect" presStyleLbl="bgShp" presStyleIdx="1" presStyleCnt="2"/>
      <dgm:spPr/>
    </dgm:pt>
    <dgm:pt modelId="{A48F7577-D546-43E3-86DA-4F0C42F2277C}" type="pres">
      <dgm:prSet presAssocID="{211D732E-FDE4-487D-A43D-F8BCD2C936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EE67D03-4434-4590-AC2D-7775CE5E7BF5}" type="pres">
      <dgm:prSet presAssocID="{211D732E-FDE4-487D-A43D-F8BCD2C936C1}" presName="spaceRect" presStyleCnt="0"/>
      <dgm:spPr/>
    </dgm:pt>
    <dgm:pt modelId="{72F78005-E7A1-434A-A8C0-6DCC2652EB5C}" type="pres">
      <dgm:prSet presAssocID="{211D732E-FDE4-487D-A43D-F8BCD2C936C1}" presName="textRect" presStyleLbl="revTx" presStyleIdx="1" presStyleCnt="2">
        <dgm:presLayoutVars>
          <dgm:chMax val="1"/>
          <dgm:chPref val="1"/>
        </dgm:presLayoutVars>
      </dgm:prSet>
      <dgm:spPr/>
    </dgm:pt>
  </dgm:ptLst>
  <dgm:cxnLst>
    <dgm:cxn modelId="{08BCB006-2BAB-4BF7-B2F8-C416DBEBE19D}" srcId="{B0706D9A-5063-4B0D-AFDF-A29D9D3E76FB}" destId="{211D732E-FDE4-487D-A43D-F8BCD2C936C1}" srcOrd="1" destOrd="0" parTransId="{9DD93E3A-B3B4-42E5-9FEC-97B3770A02AE}" sibTransId="{53ECBBAA-EA1C-43F8-8134-C15FC8ACFDB3}"/>
    <dgm:cxn modelId="{11CED226-8F33-412F-AAEE-1E7A1AD1ABFA}" type="presOf" srcId="{A7CE18A0-15BD-4EA6-854B-2ADC17CC6E9D}" destId="{72D06552-70D3-428D-BB1D-6A54187D832D}" srcOrd="0" destOrd="0" presId="urn:microsoft.com/office/officeart/2018/5/layout/IconCircleLabelList"/>
    <dgm:cxn modelId="{74D43F75-8729-4E8E-A0AC-FDDDFDA8E49D}" type="presOf" srcId="{B0706D9A-5063-4B0D-AFDF-A29D9D3E76FB}" destId="{CE20455A-6CD0-4DD7-B3A7-CEBB77927878}" srcOrd="0" destOrd="0" presId="urn:microsoft.com/office/officeart/2018/5/layout/IconCircleLabelList"/>
    <dgm:cxn modelId="{FFADC3B8-14E3-4ED2-A00C-086C28DF710E}" srcId="{B0706D9A-5063-4B0D-AFDF-A29D9D3E76FB}" destId="{A7CE18A0-15BD-4EA6-854B-2ADC17CC6E9D}" srcOrd="0" destOrd="0" parTransId="{7926698A-7A0F-469D-BF20-06714E8BF5AF}" sibTransId="{49506B58-68DB-4247-9D62-F031E0A6E0CC}"/>
    <dgm:cxn modelId="{B47060DF-584F-4D81-B893-3F9E2CD31567}" type="presOf" srcId="{211D732E-FDE4-487D-A43D-F8BCD2C936C1}" destId="{72F78005-E7A1-434A-A8C0-6DCC2652EB5C}" srcOrd="0" destOrd="0" presId="urn:microsoft.com/office/officeart/2018/5/layout/IconCircleLabelList"/>
    <dgm:cxn modelId="{28FEDEE2-6EC8-44BA-BDFA-23DF01C31ED9}" type="presParOf" srcId="{CE20455A-6CD0-4DD7-B3A7-CEBB77927878}" destId="{F780A185-7C87-4AD0-BA8E-B77ED5CDD44A}" srcOrd="0" destOrd="0" presId="urn:microsoft.com/office/officeart/2018/5/layout/IconCircleLabelList"/>
    <dgm:cxn modelId="{EFE8AE23-E762-4B84-A361-3F154AE85309}" type="presParOf" srcId="{F780A185-7C87-4AD0-BA8E-B77ED5CDD44A}" destId="{5D3F338C-5199-4553-A16E-0AC218D2069D}" srcOrd="0" destOrd="0" presId="urn:microsoft.com/office/officeart/2018/5/layout/IconCircleLabelList"/>
    <dgm:cxn modelId="{2662973A-B5A6-405B-9F58-AB37B70F479A}" type="presParOf" srcId="{F780A185-7C87-4AD0-BA8E-B77ED5CDD44A}" destId="{416CE5DC-E8DD-40CA-8AA1-4F55E055A3F5}" srcOrd="1" destOrd="0" presId="urn:microsoft.com/office/officeart/2018/5/layout/IconCircleLabelList"/>
    <dgm:cxn modelId="{0DFE30FD-DE08-46BC-AB67-4E263F3ADBF4}" type="presParOf" srcId="{F780A185-7C87-4AD0-BA8E-B77ED5CDD44A}" destId="{E9FF1C15-1CDC-4C78-AF93-EB105CB7E259}" srcOrd="2" destOrd="0" presId="urn:microsoft.com/office/officeart/2018/5/layout/IconCircleLabelList"/>
    <dgm:cxn modelId="{160AE4E0-2B67-45D8-B398-8C971B97BC57}" type="presParOf" srcId="{F780A185-7C87-4AD0-BA8E-B77ED5CDD44A}" destId="{72D06552-70D3-428D-BB1D-6A54187D832D}" srcOrd="3" destOrd="0" presId="urn:microsoft.com/office/officeart/2018/5/layout/IconCircleLabelList"/>
    <dgm:cxn modelId="{0DB41D68-B5E0-40F6-87A7-50FDEACAC53C}" type="presParOf" srcId="{CE20455A-6CD0-4DD7-B3A7-CEBB77927878}" destId="{297C305B-3E81-4CA7-B56C-FCF9106815D4}" srcOrd="1" destOrd="0" presId="urn:microsoft.com/office/officeart/2018/5/layout/IconCircleLabelList"/>
    <dgm:cxn modelId="{779BC34E-DC14-4145-916A-E591B0CDDEA2}" type="presParOf" srcId="{CE20455A-6CD0-4DD7-B3A7-CEBB77927878}" destId="{DEE9543C-2FF5-4F40-B229-AEB2DEC58E83}" srcOrd="2" destOrd="0" presId="urn:microsoft.com/office/officeart/2018/5/layout/IconCircleLabelList"/>
    <dgm:cxn modelId="{9D203F1E-6CF3-464E-864C-BD4EC4ED7659}" type="presParOf" srcId="{DEE9543C-2FF5-4F40-B229-AEB2DEC58E83}" destId="{1B83CAC4-7A7F-408E-B478-3CA841CA3A74}" srcOrd="0" destOrd="0" presId="urn:microsoft.com/office/officeart/2018/5/layout/IconCircleLabelList"/>
    <dgm:cxn modelId="{2E2CC28C-3180-4C47-A487-275F6DE0DC5D}" type="presParOf" srcId="{DEE9543C-2FF5-4F40-B229-AEB2DEC58E83}" destId="{A48F7577-D546-43E3-86DA-4F0C42F2277C}" srcOrd="1" destOrd="0" presId="urn:microsoft.com/office/officeart/2018/5/layout/IconCircleLabelList"/>
    <dgm:cxn modelId="{4FEE8E15-3567-4103-9545-77A7481168BB}" type="presParOf" srcId="{DEE9543C-2FF5-4F40-B229-AEB2DEC58E83}" destId="{5EE67D03-4434-4590-AC2D-7775CE5E7BF5}" srcOrd="2" destOrd="0" presId="urn:microsoft.com/office/officeart/2018/5/layout/IconCircleLabelList"/>
    <dgm:cxn modelId="{076DDB3C-D1A9-457E-A453-6C7824B1E2B3}" type="presParOf" srcId="{DEE9543C-2FF5-4F40-B229-AEB2DEC58E83}" destId="{72F78005-E7A1-434A-A8C0-6DCC2652EB5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GB" dirty="0"/>
            <a:t>If this does not apply, the jury will be told to consider these two issues:</a:t>
          </a:r>
          <a:endParaRPr lang="en-US" dirty="0"/>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338C-5199-4553-A16E-0AC218D2069D}">
      <dsp:nvSpPr>
        <dsp:cNvPr id="0" name=""/>
        <dsp:cNvSpPr/>
      </dsp:nvSpPr>
      <dsp:spPr>
        <a:xfrm>
          <a:off x="2044800" y="37566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CE5DC-E8DD-40CA-8AA1-4F55E055A3F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06552-70D3-428D-BB1D-6A54187D832D}">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Non-state of mind</a:t>
          </a:r>
          <a:endParaRPr lang="en-US" sz="1700" kern="1200"/>
        </a:p>
      </dsp:txBody>
      <dsp:txXfrm>
        <a:off x="1342800" y="3255669"/>
        <a:ext cx="3600000" cy="720000"/>
      </dsp:txXfrm>
    </dsp:sp>
    <dsp:sp modelId="{1B83CAC4-7A7F-408E-B478-3CA841CA3A74}">
      <dsp:nvSpPr>
        <dsp:cNvPr id="0" name=""/>
        <dsp:cNvSpPr/>
      </dsp:nvSpPr>
      <dsp:spPr>
        <a:xfrm>
          <a:off x="6274800" y="37566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F7577-D546-43E3-86DA-4F0C42F2277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78005-E7A1-434A-A8C0-6DCC2652EB5C}">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 fails to meet the standard of conduct expected of the reasonable person</a:t>
          </a:r>
          <a:endParaRPr lang="en-US" sz="1700" kern="1200"/>
        </a:p>
      </dsp:txBody>
      <dsp:txXfrm>
        <a:off x="5572800" y="3255669"/>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20663"/>
          <a:ext cx="626364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If this does not apply, the jury will be told to consider these two issues:</a:t>
          </a:r>
          <a:endParaRPr lang="en-US" sz="3200" kern="1200" dirty="0"/>
        </a:p>
      </dsp:txBody>
      <dsp:txXfrm>
        <a:off x="85900" y="106563"/>
        <a:ext cx="6091840" cy="1587880"/>
      </dsp:txXfrm>
    </dsp:sp>
    <dsp:sp modelId="{35CD7AF4-2A57-4D6B-9CF0-3EA373C52DDA}">
      <dsp:nvSpPr>
        <dsp:cNvPr id="0" name=""/>
        <dsp:cNvSpPr/>
      </dsp:nvSpPr>
      <dsp:spPr>
        <a:xfrm>
          <a:off x="0" y="1872503"/>
          <a:ext cx="6263640"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 Was the consequence virtually certain to occur from the defendant’s act (or omission)?</a:t>
          </a:r>
          <a:endParaRPr lang="en-US" sz="3200" kern="1200" dirty="0"/>
        </a:p>
      </dsp:txBody>
      <dsp:txXfrm>
        <a:off x="85900" y="1958403"/>
        <a:ext cx="6091840" cy="1587880"/>
      </dsp:txXfrm>
    </dsp:sp>
    <dsp:sp modelId="{C90DE583-744A-4A80-97AD-BA6D9B180105}">
      <dsp:nvSpPr>
        <dsp:cNvPr id="0" name=""/>
        <dsp:cNvSpPr/>
      </dsp:nvSpPr>
      <dsp:spPr>
        <a:xfrm>
          <a:off x="0" y="3724344"/>
          <a:ext cx="626364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(2) Did the D appreciate the consequences were virtually certain to occur?</a:t>
          </a:r>
          <a:endParaRPr lang="en-US" sz="3200" kern="1200" dirty="0"/>
        </a:p>
      </dsp:txBody>
      <dsp:txXfrm>
        <a:off x="85900" y="3810244"/>
        <a:ext cx="6091840" cy="158788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07/02/2024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a:t>
            </a:r>
          </a:p>
        </p:txBody>
      </p:sp>
      <p:sp>
        <p:nvSpPr>
          <p:cNvPr id="4" name="Slide Number Placeholder 3"/>
          <p:cNvSpPr>
            <a:spLocks noGrp="1"/>
          </p:cNvSpPr>
          <p:nvPr>
            <p:ph type="sldNum" sz="quarter" idx="5"/>
          </p:nvPr>
        </p:nvSpPr>
        <p:spPr/>
        <p:txBody>
          <a:bodyPr/>
          <a:lstStyle/>
          <a:p>
            <a:fld id="{6ABB3383-1F68-4378-AD27-2D66F225342B}" type="slidenum">
              <a:rPr lang="en-GB" smtClean="0"/>
              <a:t>3</a:t>
            </a:fld>
            <a:endParaRPr lang="en-GB"/>
          </a:p>
        </p:txBody>
      </p:sp>
    </p:spTree>
    <p:extLst>
      <p:ext uri="{BB962C8B-B14F-4D97-AF65-F5344CB8AC3E}">
        <p14:creationId xmlns:p14="http://schemas.microsoft.com/office/powerpoint/2010/main" val="3616829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4</a:t>
            </a:fld>
            <a:endParaRPr lang="en-GB"/>
          </a:p>
        </p:txBody>
      </p:sp>
    </p:spTree>
    <p:extLst>
      <p:ext uri="{BB962C8B-B14F-4D97-AF65-F5344CB8AC3E}">
        <p14:creationId xmlns:p14="http://schemas.microsoft.com/office/powerpoint/2010/main" val="3984166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5</a:t>
            </a:fld>
            <a:endParaRPr lang="en-GB"/>
          </a:p>
        </p:txBody>
      </p:sp>
    </p:spTree>
    <p:extLst>
      <p:ext uri="{BB962C8B-B14F-4D97-AF65-F5344CB8AC3E}">
        <p14:creationId xmlns:p14="http://schemas.microsoft.com/office/powerpoint/2010/main" val="2774241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u="sng" dirty="0">
                <a:cs typeface="Arial" panose="020B0604020202020204" pitchFamily="34" charset="0"/>
              </a:rPr>
              <a:t>Re A [2000]</a:t>
            </a:r>
          </a:p>
          <a:p>
            <a:r>
              <a:rPr lang="en-GB" altLang="en-US" dirty="0">
                <a:cs typeface="Arial" panose="020B0604020202020204" pitchFamily="34" charset="0"/>
              </a:rPr>
              <a:t>Doctors operating on conjoined twins were said to have the MR of murder in relation to one twin who would certainly die with or without the separation procedure, even though the motive for the operation was the continuance of the other twins life. In these cases the defence of necessity may apply</a:t>
            </a:r>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6</a:t>
            </a:fld>
            <a:endParaRPr lang="en-GB"/>
          </a:p>
        </p:txBody>
      </p:sp>
    </p:spTree>
    <p:extLst>
      <p:ext uri="{BB962C8B-B14F-4D97-AF65-F5344CB8AC3E}">
        <p14:creationId xmlns:p14="http://schemas.microsoft.com/office/powerpoint/2010/main" val="2564634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It is because most cases of intention are simple that Lord Bridge suggested a ‘golden rule’ in Moloney [1985], that judges should not give juries detailed guidance on the meaning of intention. Intention is an ordinary word that juries can apply their common sense to.</a:t>
            </a:r>
          </a:p>
          <a:p>
            <a:pPr>
              <a:defRPr/>
            </a:pPr>
            <a:endParaRPr lang="en-GB" altLang="en-US" dirty="0">
              <a:solidFill>
                <a:srgbClr val="FF0000"/>
              </a:solidFill>
              <a:cs typeface="Arial" panose="020B0604020202020204" pitchFamily="34" charset="0"/>
            </a:endParaRPr>
          </a:p>
          <a:p>
            <a:pPr>
              <a:defRPr/>
            </a:pPr>
            <a:r>
              <a:rPr lang="en-GB" b="0" i="0" dirty="0">
                <a:solidFill>
                  <a:srgbClr val="212529"/>
                </a:solidFill>
                <a:effectLst/>
                <a:latin typeface="-apple-system"/>
              </a:rPr>
              <a:t>The defendant and his stepfather who had a friendly and loving relationship were engaged in a drunken competition to see which of them could load a shotgun faster than the other.  Moloney won, and was then challenged by his stepfather to fire the gun.  He did, killing his stepfather instantly.  Moloney was charged with murder and convicted.  He appealed and the Court of Appeal allowed appeal to the House of Lords.</a:t>
            </a:r>
          </a:p>
          <a:p>
            <a:pPr>
              <a:defRPr/>
            </a:pPr>
            <a:endParaRPr lang="en-GB" altLang="en-US" b="0" i="0" dirty="0">
              <a:solidFill>
                <a:srgbClr val="212529"/>
              </a:solidFill>
              <a:effectLst/>
              <a:latin typeface="-apple-system"/>
              <a:cs typeface="Arial" panose="020B0604020202020204" pitchFamily="34" charset="0"/>
            </a:endParaRPr>
          </a:p>
          <a:p>
            <a:pPr>
              <a:defRPr/>
            </a:pPr>
            <a:r>
              <a:rPr lang="en-GB" b="0" i="0" dirty="0">
                <a:solidFill>
                  <a:srgbClr val="212529"/>
                </a:solidFill>
                <a:effectLst/>
                <a:latin typeface="-apple-system"/>
              </a:rPr>
              <a:t>The House of Lords allowed Moloney’s appeal.  He had not intended to kill his stepfather</a:t>
            </a:r>
            <a:r>
              <a:rPr lang="en-GB" b="0" i="0" dirty="0">
                <a:solidFill>
                  <a:srgbClr val="212529"/>
                </a:solidFill>
                <a:effectLst/>
                <a:latin typeface="-apple-system"/>
                <a:cs typeface="Arial" panose="020B0604020202020204" pitchFamily="34" charset="0"/>
              </a:rPr>
              <a:t>.</a:t>
            </a:r>
          </a:p>
          <a:p>
            <a:pPr>
              <a:defRPr/>
            </a:pPr>
            <a:endParaRPr lang="en-GB" altLang="en-US" b="0" i="0" dirty="0">
              <a:solidFill>
                <a:srgbClr val="212529"/>
              </a:solidFill>
              <a:effectLst/>
              <a:latin typeface="-apple-system"/>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cs typeface="Arial" panose="020B0604020202020204" pitchFamily="34" charset="0"/>
              </a:rPr>
              <a:t>Moloney [1985] D killed his stepfather in a game to establish who was the quickest on the draw (pulling the trigger of a gun). D was convicted of murder. In House of Lords, Lord Bridge stated that an elaboration on the meaning of intention was to be avoided – it should be left to the </a:t>
            </a:r>
            <a:r>
              <a:rPr lang="en-US" altLang="en-US" dirty="0" err="1">
                <a:cs typeface="Arial" panose="020B0604020202020204" pitchFamily="34" charset="0"/>
              </a:rPr>
              <a:t>jurys</a:t>
            </a:r>
            <a:r>
              <a:rPr lang="en-US" altLang="en-US" dirty="0">
                <a:cs typeface="Arial" panose="020B0604020202020204" pitchFamily="34" charset="0"/>
              </a:rPr>
              <a:t> good sense. Where it was required, the jury could be directed that intention could be inferred where death or serious bodily harm was a “natural consequence” of D’s act and D foresaw this. It was stressed that this did not equate to intention, as it was the jury’s discretion to then decide if there was intention. D’s appeal was allowed.</a:t>
            </a:r>
          </a:p>
          <a:p>
            <a:pPr>
              <a:defRPr/>
            </a:pPr>
            <a:endParaRPr lang="en-GB" altLang="en-US" dirty="0">
              <a:solidFill>
                <a:srgbClr val="FF0000"/>
              </a:solidFill>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7</a:t>
            </a:fld>
            <a:endParaRPr lang="en-GB"/>
          </a:p>
        </p:txBody>
      </p:sp>
    </p:spTree>
    <p:extLst>
      <p:ext uri="{BB962C8B-B14F-4D97-AF65-F5344CB8AC3E}">
        <p14:creationId xmlns:p14="http://schemas.microsoft.com/office/powerpoint/2010/main" val="651077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i="1" dirty="0"/>
              <a:t>DPP v Smith [1960] – </a:t>
            </a:r>
            <a:r>
              <a:rPr lang="en-GB" altLang="en-US" dirty="0"/>
              <a:t>reasonable person would have contemplated the result (objective test) Heavily criticised.  Stopped the courts looking at the actual state of mind of the defendant. </a:t>
            </a:r>
            <a:r>
              <a:rPr lang="en-GB" altLang="en-US" i="1" dirty="0"/>
              <a:t>Reversed by </a:t>
            </a:r>
            <a:r>
              <a:rPr lang="en-GB" altLang="en-US" b="1" i="1" dirty="0"/>
              <a:t>s8 Criminal Justice Act 1967 </a:t>
            </a:r>
            <a:r>
              <a:rPr lang="en-GB" altLang="en-US" dirty="0"/>
              <a:t>(subjective test) </a:t>
            </a:r>
          </a:p>
          <a:p>
            <a:r>
              <a:rPr lang="en-GB" dirty="0"/>
              <a:t> They now look at all the evidence to decide indirect intention. </a:t>
            </a:r>
          </a:p>
        </p:txBody>
      </p:sp>
      <p:sp>
        <p:nvSpPr>
          <p:cNvPr id="4" name="Slide Number Placeholder 3"/>
          <p:cNvSpPr>
            <a:spLocks noGrp="1"/>
          </p:cNvSpPr>
          <p:nvPr>
            <p:ph type="sldNum" sz="quarter" idx="5"/>
          </p:nvPr>
        </p:nvSpPr>
        <p:spPr/>
        <p:txBody>
          <a:bodyPr/>
          <a:lstStyle/>
          <a:p>
            <a:fld id="{6ABB3383-1F68-4378-AD27-2D66F225342B}" type="slidenum">
              <a:rPr lang="en-GB" smtClean="0"/>
              <a:t>8</a:t>
            </a:fld>
            <a:endParaRPr lang="en-GB"/>
          </a:p>
        </p:txBody>
      </p:sp>
    </p:spTree>
    <p:extLst>
      <p:ext uri="{BB962C8B-B14F-4D97-AF65-F5344CB8AC3E}">
        <p14:creationId xmlns:p14="http://schemas.microsoft.com/office/powerpoint/2010/main" val="2774795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dirty="0">
                <a:cs typeface="Arial" panose="020B0604020202020204" pitchFamily="34" charset="0"/>
              </a:rPr>
              <a:t>The House of Lords overruled the Court of Appeal and quashed the Ds conviction for murder because the Court of Appeal test unacceptably widened the MR so far as to include recklessness.</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 </a:t>
            </a:r>
            <a:r>
              <a:rPr lang="en-US" altLang="en-US" dirty="0" err="1">
                <a:cs typeface="Arial" panose="020B0604020202020204" pitchFamily="34" charset="0"/>
              </a:rPr>
              <a:t>Woollin</a:t>
            </a:r>
            <a:r>
              <a:rPr lang="en-US" altLang="en-US" dirty="0">
                <a:cs typeface="Arial" panose="020B0604020202020204" pitchFamily="34" charset="0"/>
              </a:rPr>
              <a:t> test for indirect intention has two limbs, with the jury being invited to consider two questions:</a:t>
            </a:r>
          </a:p>
          <a:p>
            <a:pPr marL="222016" indent="-222016">
              <a:buFontTx/>
              <a:buAutoNum type="arabicPeriod"/>
              <a:defRPr/>
            </a:pPr>
            <a:r>
              <a:rPr lang="en-US" altLang="en-US" dirty="0">
                <a:cs typeface="Arial" panose="020B0604020202020204" pitchFamily="34" charset="0"/>
              </a:rPr>
              <a:t>Was death or serious harm virtually certain to result from D’s acts? – Objective</a:t>
            </a:r>
          </a:p>
          <a:p>
            <a:pPr marL="222016" indent="-222016">
              <a:buFontTx/>
              <a:buAutoNum type="arabicPeriod"/>
              <a:defRPr/>
            </a:pPr>
            <a:r>
              <a:rPr lang="en-US" altLang="en-US" dirty="0">
                <a:cs typeface="Arial" panose="020B0604020202020204" pitchFamily="34" charset="0"/>
              </a:rPr>
              <a:t> Did D appreciate (was he aware) that death or serious harm was virtually certain to result from his acts?  - Subjective</a:t>
            </a:r>
          </a:p>
          <a:p>
            <a:pPr marL="222016" indent="-222016">
              <a:buFontTx/>
              <a:buAutoNum type="arabicPeriod"/>
              <a:defRPr/>
            </a:pPr>
            <a:endParaRPr lang="en-US" altLang="en-US" dirty="0">
              <a:cs typeface="Arial" panose="020B0604020202020204" pitchFamily="34" charset="0"/>
            </a:endParaRPr>
          </a:p>
          <a:p>
            <a:pPr>
              <a:defRPr/>
            </a:pPr>
            <a:r>
              <a:rPr lang="en-US" altLang="en-US" dirty="0">
                <a:cs typeface="Arial" panose="020B0604020202020204" pitchFamily="34" charset="0"/>
              </a:rPr>
              <a:t>If the jury answers yes to both of these questions then they are entitled to find intention.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cs typeface="Arial" panose="020B0604020202020204" pitchFamily="34" charset="0"/>
              </a:rPr>
              <a:t>The</a:t>
            </a:r>
            <a:r>
              <a:rPr lang="en-US" altLang="en-US" baseline="0" dirty="0">
                <a:cs typeface="Arial" panose="020B0604020202020204" pitchFamily="34" charset="0"/>
              </a:rPr>
              <a:t> words ‘virtually certain’ are deliberately chosen to set the bar very high and to avoid blurring the line between intention and recklessness.</a:t>
            </a:r>
          </a:p>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9</a:t>
            </a:fld>
            <a:endParaRPr lang="en-GB"/>
          </a:p>
        </p:txBody>
      </p:sp>
    </p:spTree>
    <p:extLst>
      <p:ext uri="{BB962C8B-B14F-4D97-AF65-F5344CB8AC3E}">
        <p14:creationId xmlns:p14="http://schemas.microsoft.com/office/powerpoint/2010/main" val="3686177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2.3.1     Intention</a:t>
            </a:r>
          </a:p>
          <a:p>
            <a:r>
              <a:rPr lang="en-GB" dirty="0"/>
              <a:t>There is no statutory definition of ‘intention’ and the courts have struggled to define it. It is important to understand that ‘intention’ does not relate to motive. The term ‘rea’ refers to legal guilt, not moral guilt. This means that the defendant may commit a crime where they intend the result even though they have a good motive (Chandler v DPP [1964]). In Yip Chiu-Cheung [1995], the Privy Council held that an undercover drugs enforcement officer would be guilty of conspiring to export drugs because the MR of conspiracy would be present: the intention that one party to the conspiracy commit the crime. This is despite the presence of his good motive, to catch the co-conspirator. In practice, of course, such cases are not brought to trial.</a:t>
            </a:r>
          </a:p>
          <a:p>
            <a:endParaRPr lang="en-GB" dirty="0"/>
          </a:p>
          <a:p>
            <a:r>
              <a:rPr lang="en-GB" dirty="0"/>
              <a:t>In Re A (Children) [2000], doctors operating on conjoined twins were said to have the MR of murder in relation to one twin who would certainly die with or without the separation procedure, even though the motive for the operation was the continuance of the other twin’s life. In such cases the defence of necessity may apply (this defence will be considered in detail in Chapter 7).</a:t>
            </a:r>
          </a:p>
          <a:p>
            <a:endParaRPr lang="en-GB" dirty="0"/>
          </a:p>
          <a:p>
            <a:r>
              <a:rPr lang="en-GB" dirty="0"/>
              <a:t>There have been cases where a good motive has allowed the defendant to escape conviction. In </a:t>
            </a:r>
            <a:r>
              <a:rPr lang="en-GB" dirty="0" err="1"/>
              <a:t>Steane</a:t>
            </a:r>
            <a:r>
              <a:rPr lang="en-GB" dirty="0"/>
              <a:t> [1947], the defendant, who was a UK citizen, had broadcast from Germany during the Second World War. He was convicted of doing acts likely to assist the enemy with intent to assist the enemy, but his conviction was quashed because the jury had not been directed that it should acquit him if he had the innocent intention of wishing to save his family, who had been threatened with a concentration camp if he did not broadcast. The Court of Appeal defined intention very narrowly in order to acquit </a:t>
            </a:r>
            <a:r>
              <a:rPr lang="en-GB" dirty="0" err="1"/>
              <a:t>Steane</a:t>
            </a:r>
            <a:r>
              <a:rPr lang="en-GB" dirty="0"/>
              <a:t>, confining it to purpose, but he had still intended to assist the enemy even though his motive had been to help his family. This is now considered to have been an incorrect legal decision. </a:t>
            </a:r>
            <a:r>
              <a:rPr lang="en-GB" dirty="0" err="1"/>
              <a:t>Steane</a:t>
            </a:r>
            <a:r>
              <a:rPr lang="en-GB" dirty="0"/>
              <a:t> probably had an intent to assist but could have been acquitted by applying the defence of duress (see Chapter 7).</a:t>
            </a:r>
          </a:p>
          <a:p>
            <a:endParaRPr lang="en-GB" dirty="0"/>
          </a:p>
          <a:p>
            <a:r>
              <a:rPr lang="en-GB" dirty="0"/>
              <a:t>Motive is relevant in establishing liability for some specific crimes though. These are the ‘racially aggravated offences’ under ss29–32 CDA 1998. Motive is also relevant in sentencing. A good motive will generally be seen as a mitigating factor (reducing the seriousness of the crime), whereas a bad motive is an aggravating factor.</a:t>
            </a:r>
          </a:p>
          <a:p>
            <a:endParaRPr lang="en-GB" dirty="0"/>
          </a:p>
          <a:p>
            <a:r>
              <a:rPr lang="en-GB" dirty="0"/>
              <a:t>2.3.1.1     The meaning of intention in criminal law</a:t>
            </a:r>
          </a:p>
          <a:p>
            <a:r>
              <a:rPr lang="en-GB" dirty="0"/>
              <a:t>The English and Welsh criminal law recognises two types of intention: direct and oblique. When dealing with an offence where the MR is intention, it is therefore important to consider whether either of the two forms of intention apply to the defendant. For example, the MR for murder is ‘malice aforethought’, which simply means that the defendant must intend to kill or do serious bodily harm. As there are two forms of intention, it therefore follows that the defendant can be guilty on the basis that they had either the direct or the oblique intention to kill or do serious bodily harm. The meaning of the two forms of intention will now be considered.</a:t>
            </a:r>
          </a:p>
          <a:p>
            <a:endParaRPr lang="en-GB" dirty="0"/>
          </a:p>
          <a:p>
            <a:r>
              <a:rPr lang="en-GB" dirty="0"/>
              <a:t>2.3.1.2     Direct intention: it must be the defendant’s aim or purpose</a:t>
            </a:r>
          </a:p>
          <a:p>
            <a:r>
              <a:rPr lang="en-GB" dirty="0"/>
              <a:t>Of the two forms of intention, direct intention is by far the most common in real life situations. Direct intention is the type of intention where it is the defendant’s aim or purpose, or desire, to do something or to cause a certain result. In the example of murder, this would mean that the defendant’s aim or purpose would be to kill or cause serious bodily harm.</a:t>
            </a:r>
          </a:p>
          <a:p>
            <a:endParaRPr lang="en-GB" dirty="0"/>
          </a:p>
          <a:p>
            <a:r>
              <a:rPr lang="en-GB" dirty="0"/>
              <a:t>The defendant’s aim or purpose can normally be deduced by their actions or by the surrounding evidence. For example, if the defendant walks up to the victim and shoots them in the head from point-blank range, it would be easy to conclude that death or serious bodily harm was their aim or purpose. What else could the defendant’s aim or purpose have been in this case? Similar examples would be where the defendant stabs the victim in the heart or where the defendant stamps on the victim’s head many times whilst they are lying on the floor. In any of these cases, the defendant would possess the MR for murder, as a jury would almost certainly conclude that they had the direct intention to kill or cause serious bodily harm. It is because most cases of intention are simple that Lord Bridge suggested a ‘golden rule’ in Moloney [1985], that judges should not give juries detailed guidance on the meaning of intention. Intention is an ordinary word that juries can apply their common sense to.</a:t>
            </a:r>
          </a:p>
          <a:p>
            <a:endParaRPr lang="en-GB" dirty="0"/>
          </a:p>
          <a:p>
            <a:r>
              <a:rPr lang="en-GB" dirty="0"/>
              <a:t>2.3.1.3     Oblique intention: the current law</a:t>
            </a:r>
          </a:p>
          <a:p>
            <a:r>
              <a:rPr lang="en-GB" dirty="0"/>
              <a:t>In most cases, there will be evidence of direct intention. If there is not, it may still be that the court will infer that the defendant did intend the result if it was both virtually certain to occur and the defendant appreciated this fact. This is referred to as indirect or oblique intention.</a:t>
            </a:r>
          </a:p>
          <a:p>
            <a:endParaRPr lang="en-GB" dirty="0"/>
          </a:p>
          <a:p>
            <a:r>
              <a:rPr lang="en-GB" dirty="0"/>
              <a:t>The current law on oblique intention is that laid down in </a:t>
            </a:r>
            <a:r>
              <a:rPr lang="en-GB" dirty="0" err="1"/>
              <a:t>Woollin</a:t>
            </a:r>
            <a:r>
              <a:rPr lang="en-GB" dirty="0"/>
              <a:t> [1998]. Here, the defendant lost his temper and threw his baby 5 feet across the room, causing him a fractured skull from which he died. It was not the defendant’s purpose to kill or cause serious bodily harm. The Court of Appeal held that the test for indirect/oblique intention was foresight (awareness) of a substantial risk of death or serious harm. If this could be established, intention could be inferred.</a:t>
            </a:r>
          </a:p>
          <a:p>
            <a:endParaRPr lang="en-GB" dirty="0"/>
          </a:p>
          <a:p>
            <a:r>
              <a:rPr lang="en-GB" dirty="0"/>
              <a:t>The House of Lords overruled the Court of Appeal and quashed the defendant’s conviction for murder, because the Court of Appeal test unacceptably widened the MR for murder so as to include recklessness. As will be seen in Chapter 4, murder is a crime of intention only. The courts have always been keen to avoid any blurring of the line between intention and recklessness.</a:t>
            </a:r>
          </a:p>
          <a:p>
            <a:endParaRPr lang="en-GB" dirty="0"/>
          </a:p>
          <a:p>
            <a:r>
              <a:rPr lang="en-GB" dirty="0"/>
              <a:t>The </a:t>
            </a:r>
            <a:r>
              <a:rPr lang="en-GB" dirty="0" err="1"/>
              <a:t>Woollin</a:t>
            </a:r>
            <a:r>
              <a:rPr lang="en-GB" dirty="0"/>
              <a:t> test for indirect/oblique intention has three limbs. To illustrate how this works in practice, let us apply this to the offence of murder:</a:t>
            </a:r>
          </a:p>
          <a:p>
            <a:endParaRPr lang="en-GB" dirty="0"/>
          </a:p>
          <a:p>
            <a:r>
              <a:rPr lang="en-GB" dirty="0"/>
              <a:t>Was death or serious harm virtually certain to result from the defendant’s conduct? This is an objective limb. In answering this question, you need to consider whether a reasonable person would have regarded the victim’s death or the infliction of GBH as a virtual certainty. If yes, you need to proceed to the second part of the test;</a:t>
            </a:r>
          </a:p>
          <a:p>
            <a:endParaRPr lang="en-GB" dirty="0"/>
          </a:p>
          <a:p>
            <a:r>
              <a:rPr lang="en-GB" dirty="0"/>
              <a:t>Did the defendant appreciate that death or serious harm was virtually certain to result from their acts? This is a subjective limb. The trier of fact will have to consider whether the defendant himself/herself foresaw the victim’s death or the infliction of GBH as a virtually certain consequence of their conduct; and</a:t>
            </a:r>
          </a:p>
          <a:p>
            <a:endParaRPr lang="en-GB" dirty="0"/>
          </a:p>
          <a:p>
            <a:r>
              <a:rPr lang="en-GB" dirty="0"/>
              <a:t>If the jury answers both of these questions positively, then they are ‘entitled to find intention’. What this means is that even if the first two limbs of the test are satisfied, the jury might still refuse to find an intention.</a:t>
            </a:r>
          </a:p>
          <a:p>
            <a:endParaRPr lang="en-GB" dirty="0"/>
          </a:p>
          <a:p>
            <a:r>
              <a:rPr lang="en-GB" dirty="0"/>
              <a:t>The words ‘virtually certain’ are deliberately chosen to set the bar very high and thus avoid any blurring of the line between intention and recklessness which expressions such as ‘highly probable’ or ‘substantial risk’ may involve.</a:t>
            </a:r>
          </a:p>
          <a:p>
            <a:endParaRPr lang="en-GB" dirty="0"/>
          </a:p>
          <a:p>
            <a:r>
              <a:rPr lang="en-GB" dirty="0"/>
              <a:t>It was confirmed in MD [2004] that a </a:t>
            </a:r>
            <a:r>
              <a:rPr lang="en-GB" dirty="0" err="1"/>
              <a:t>Woollin</a:t>
            </a:r>
            <a:r>
              <a:rPr lang="en-GB" dirty="0"/>
              <a:t> direction will only be required in cases where there is evidence that the defendant had some aim or purpose other than the prohibited consequences required by the definition of the offence in question. In murder, this would mean the absence of an aim to kill or do GBH.</a:t>
            </a:r>
          </a:p>
          <a:p>
            <a:endParaRPr lang="en-GB" dirty="0"/>
          </a:p>
          <a:p>
            <a:r>
              <a:rPr lang="en-GB" dirty="0"/>
              <a:t>In R. (on the application of Charles) v Criminal Cases Review Commission [2017], during an incident in a nightclub, the defendant struck the victim in the neck with a bottle, causing serious wounds and bleeding. The victim died several days later. The defendant was convicted of murder. One of the defendant’s arguments at trial was that he never intended to cause really serious harm to the victim, because he did not realise when he struck the victim that he had the bottle in his hand or that it was broken. The defendant argued that the trial judge should have given the jury a </a:t>
            </a:r>
            <a:r>
              <a:rPr lang="en-GB" dirty="0" err="1"/>
              <a:t>Woollin</a:t>
            </a:r>
            <a:r>
              <a:rPr lang="en-GB" dirty="0"/>
              <a:t> direction. The High Court made the following points:</a:t>
            </a:r>
          </a:p>
          <a:p>
            <a:endParaRPr lang="en-GB" dirty="0"/>
          </a:p>
          <a:p>
            <a:r>
              <a:rPr lang="en-GB" dirty="0"/>
              <a:t>judges ought not to elaborate on the meaning of intention in most cases. In the vast majority of cases, juries should be told that it is for them to decide whether the defendant intended to kill or do serious bodily harm, using their own good sense;</a:t>
            </a:r>
          </a:p>
          <a:p>
            <a:endParaRPr lang="en-GB" dirty="0"/>
          </a:p>
          <a:p>
            <a:r>
              <a:rPr lang="en-GB" dirty="0"/>
              <a:t>it will only be necessary to direct the jury by reference to foresight of consequences (to give a </a:t>
            </a:r>
            <a:r>
              <a:rPr lang="en-GB" dirty="0" err="1"/>
              <a:t>Woollin</a:t>
            </a:r>
            <a:r>
              <a:rPr lang="en-GB" dirty="0"/>
              <a:t> direction) where the judge is convinced that, on the facts and having regard to the way the case has been presented to the jury, some further explanation on the meaning of intention is necessary to avoid misunderstanding; and</a:t>
            </a:r>
          </a:p>
          <a:p>
            <a:endParaRPr lang="en-GB" dirty="0"/>
          </a:p>
          <a:p>
            <a:r>
              <a:rPr lang="en-GB" dirty="0"/>
              <a:t>the facts of this case were much more straightforward than in cases where a </a:t>
            </a:r>
            <a:r>
              <a:rPr lang="en-GB" dirty="0" err="1"/>
              <a:t>Woollin</a:t>
            </a:r>
            <a:r>
              <a:rPr lang="en-GB" dirty="0"/>
              <a:t> direction was necessary. The simple question for the jury was whether the prosecution had made them sure that when the defendant deliberately struck the victim, the defendant intended to kill or do serious bodily harm. A </a:t>
            </a:r>
            <a:r>
              <a:rPr lang="en-GB" dirty="0" err="1"/>
              <a:t>Woollin</a:t>
            </a:r>
            <a:r>
              <a:rPr lang="en-GB" dirty="0"/>
              <a:t> direction from the judge would have risked unnecessarily confusing the jury.</a:t>
            </a:r>
          </a:p>
          <a:p>
            <a:endParaRPr lang="en-GB" dirty="0"/>
          </a:p>
          <a:p>
            <a:r>
              <a:rPr lang="en-GB" dirty="0"/>
              <a:t>Some further guidance on how the </a:t>
            </a:r>
            <a:r>
              <a:rPr lang="en-GB" dirty="0" err="1"/>
              <a:t>Woollin</a:t>
            </a:r>
            <a:r>
              <a:rPr lang="en-GB" dirty="0"/>
              <a:t> test should be treated was provided in Mathews and Alleyne [2003]. Here, the defendants were charged with murder. The prosecution submitted that the defendants had pushed the victim, who they knew could not swim, off a bridge, intending to kill him. The defendants admitted their presence at the scene, but claimed they had not intended to kill the victim. Instead, they just wanted to prevent him from identifying them as robbers. The trial judge directed that if foresight of a virtually certain result could be established, then intention would be proved. On appeal, it was held that this was a misdirection. </a:t>
            </a:r>
            <a:r>
              <a:rPr lang="en-GB" dirty="0" err="1"/>
              <a:t>Woollin</a:t>
            </a:r>
            <a:r>
              <a:rPr lang="en-GB" dirty="0"/>
              <a:t> had not actually defined oblique intention. The </a:t>
            </a:r>
            <a:r>
              <a:rPr lang="en-GB" dirty="0" err="1"/>
              <a:t>Woollin</a:t>
            </a:r>
            <a:r>
              <a:rPr lang="en-GB" dirty="0"/>
              <a:t> direction did not lay down a rule of substantive law, but merely a rule of evidence. Foresight of a virtually certain result was only evidence from which intention might be found. The decision means that a jury who answered ‘yes’ to both the </a:t>
            </a:r>
            <a:r>
              <a:rPr lang="en-GB" dirty="0" err="1"/>
              <a:t>Woollin</a:t>
            </a:r>
            <a:r>
              <a:rPr lang="en-GB" dirty="0"/>
              <a:t> questions could, in theory, still decide that intention was not made out (although it is unlikely that a jury would do this).</a:t>
            </a:r>
          </a:p>
        </p:txBody>
      </p:sp>
      <p:sp>
        <p:nvSpPr>
          <p:cNvPr id="4" name="Slide Number Placeholder 3"/>
          <p:cNvSpPr>
            <a:spLocks noGrp="1"/>
          </p:cNvSpPr>
          <p:nvPr>
            <p:ph type="sldNum" sz="quarter" idx="5"/>
          </p:nvPr>
        </p:nvSpPr>
        <p:spPr/>
        <p:txBody>
          <a:bodyPr/>
          <a:lstStyle/>
          <a:p>
            <a:fld id="{6ABB3383-1F68-4378-AD27-2D66F225342B}" type="slidenum">
              <a:rPr lang="en-GB" smtClean="0"/>
              <a:t>10</a:t>
            </a:fld>
            <a:endParaRPr lang="en-GB"/>
          </a:p>
        </p:txBody>
      </p:sp>
    </p:spTree>
    <p:extLst>
      <p:ext uri="{BB962C8B-B14F-4D97-AF65-F5344CB8AC3E}">
        <p14:creationId xmlns:p14="http://schemas.microsoft.com/office/powerpoint/2010/main" val="2680787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i="1" dirty="0"/>
              <a:t>Cunningham [1957]</a:t>
            </a:r>
          </a:p>
          <a:p>
            <a:r>
              <a:rPr lang="en-GB" dirty="0"/>
              <a:t>The D removed a gas meter from a wall to steal money from the meter- The gas leaked into the next house- The defendant was convicted of maliciously administrating a gas Sec 23 offences against a persons act. The conviction was overturned as the judge had instructed that maliciously should infer </a:t>
            </a:r>
            <a:r>
              <a:rPr lang="en-GB" dirty="0" err="1"/>
              <a:t>malise</a:t>
            </a:r>
            <a:r>
              <a:rPr lang="en-GB" dirty="0"/>
              <a:t> the court of appeal said that the d had to be aware that the result would happen and still went onto the take the risk. </a:t>
            </a:r>
          </a:p>
        </p:txBody>
      </p:sp>
      <p:sp>
        <p:nvSpPr>
          <p:cNvPr id="4" name="Slide Number Placeholder 3"/>
          <p:cNvSpPr>
            <a:spLocks noGrp="1"/>
          </p:cNvSpPr>
          <p:nvPr>
            <p:ph type="sldNum" sz="quarter" idx="5"/>
          </p:nvPr>
        </p:nvSpPr>
        <p:spPr/>
        <p:txBody>
          <a:bodyPr/>
          <a:lstStyle/>
          <a:p>
            <a:fld id="{6ABB3383-1F68-4378-AD27-2D66F225342B}" type="slidenum">
              <a:rPr lang="en-GB" smtClean="0"/>
              <a:t>11</a:t>
            </a:fld>
            <a:endParaRPr lang="en-GB"/>
          </a:p>
        </p:txBody>
      </p:sp>
    </p:spTree>
    <p:extLst>
      <p:ext uri="{BB962C8B-B14F-4D97-AF65-F5344CB8AC3E}">
        <p14:creationId xmlns:p14="http://schemas.microsoft.com/office/powerpoint/2010/main" val="3147107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Recklessness</a:t>
            </a:r>
          </a:p>
          <a:p>
            <a:r>
              <a:rPr lang="en-GB" dirty="0"/>
              <a:t>Most offences can be committed intentionally. If intention cannot be established, for many offences, such as battery, the prosecution can try to prove recklessness in the alternative. Until the House of Lords decision in G [2003], the criminal law recognised two types of recklessness, i.e. objective recklessness and subjective recklessness. Both entailed that the defendant took an unjustifiable risk. Subjective recklessness requires proof of a certain state of mind in relation to the risk of the result occurring, whereas objective recklessness did not require any state of mind on the part of the defendant. There is now only one type of recklessness: subjective recklessness (or ‘Cunningham recklessness’).</a:t>
            </a:r>
          </a:p>
          <a:p>
            <a:endParaRPr lang="en-GB" dirty="0"/>
          </a:p>
          <a:p>
            <a:r>
              <a:rPr lang="en-GB" dirty="0"/>
              <a:t>2.3.2.1     Development of the law: subjective recklessness</a:t>
            </a:r>
          </a:p>
          <a:p>
            <a:r>
              <a:rPr lang="en-GB" dirty="0"/>
              <a:t>Subjective recklessness is sometimes referred to as ‘Cunningham recklessness’, named after the case in which it emerged (Cunningham [1957]). Here, the defendant tore the gas meter from the wall of an unoccupied house in order to steal money from it. The gas seeped into a neighbouring house and was inhaled by the victim, whose life was endangered. The defendant was convicted of maliciously administering a noxious substance to endanger life under s23 OAPA 1861. The defendant’s conviction was quashed because the trial judge had directed that ‘maliciously’ means with malice. The Court of Appeal held that ‘maliciously’ requires that the defendant intended or, alternatively, was reckless as to the possibility of causing the result (here the administration). In relation to recklessness, it was held that this would be established where: </a:t>
            </a:r>
            <a:r>
              <a:rPr lang="en-GB" dirty="0" err="1"/>
              <a:t>i</a:t>
            </a:r>
            <a:r>
              <a:rPr lang="en-GB" dirty="0"/>
              <a:t>) the defendant was aware that the result could occur (subjective limb); and ii) they unreasonable decided to take that risk (objective limb). Note that alternative words for ‘awareness’ are ‘realised’, ‘considered’, ‘recognised’ and ‘foresaw’.</a:t>
            </a:r>
          </a:p>
          <a:p>
            <a:endParaRPr lang="en-GB" dirty="0"/>
          </a:p>
          <a:p>
            <a:r>
              <a:rPr lang="en-GB" dirty="0"/>
              <a:t>In Brady [2006], it was held that the test for subjective recklessness does not require the defendant to foresee an ‘obvious’ or ‘significant’ risk. Instead, the defendant simply has to foresee the risk. How likely the defendant thought it was that the risk would materialise is irrelevant. (The defendant had perched on a low railing above a crowded dance floor after having consumed several glasses of alcohol and drugs too. According to the defendant, he had five points of contact with the railing, but had lost his balance, fallen over backwards and unfortunately landed on the victim, causing her severe injury).</a:t>
            </a:r>
            <a:endParaRPr lang="en-GB" dirty="0">
              <a:cs typeface="Calibri"/>
            </a:endParaRPr>
          </a:p>
          <a:p>
            <a:endParaRPr lang="en-GB" dirty="0"/>
          </a:p>
          <a:p>
            <a:r>
              <a:rPr lang="en-GB" dirty="0"/>
              <a:t>2.3.2.2     Development of the law: objective recklessness</a:t>
            </a:r>
          </a:p>
          <a:p>
            <a:r>
              <a:rPr lang="en-GB" dirty="0"/>
              <a:t>Objective recklessness was only ever applicable to offences under the CDA 1971. In Caldwell [1982], the defendant set fire to a hotel in which people were staying. He pleaded not guilty to a charge of recklessly endangering life by arson, because he said that he had not been aware that his conduct could endanger life. In fact, as the defendant was drunk this was a form of recklessness in itself. However, the House of Lords proceeded to redefine recklessness for the purposes of criminal damage. It was held that there were two types of recklessness for the offences under CDA 1971. The defendant could be reckless in the subjective, Cunningham sense, but failing this, the defendant could be found to be reckless by creating an obvious risk of damage, which he failed to consider. In other words, a risk that the defendant did not consider but which a reasonable person would have considered.</a:t>
            </a:r>
          </a:p>
          <a:p>
            <a:endParaRPr lang="en-GB" dirty="0"/>
          </a:p>
          <a:p>
            <a:r>
              <a:rPr lang="en-GB" dirty="0"/>
              <a:t>The problem with this objective type of recklessness was that the defendant had to be judged against a reasonable person, but the reasonable person did not share the particular characteristics of the defendant which affected their ability to appreciate the risk. This produced unfair results. In Elliott [1983], a 14-year-old girl who was in the remedial class at school had been out all night without food or sleep. The girl entered a garden shed and poured white spirit onto the carpet; she then threw two lit matches onto it in order to build a fire to keep warm. The shed burnt down. The girl was convicted of being reckless to endangering life by arson because a reasonable adult would have appreciated the risk of damage and endangerment to life, despite the fact that she did not because of her age and mental inability.</a:t>
            </a:r>
          </a:p>
          <a:p>
            <a:endParaRPr lang="en-GB" dirty="0"/>
          </a:p>
          <a:p>
            <a:r>
              <a:rPr lang="en-GB" dirty="0"/>
              <a:t>2.3.2.3     The Caldwell lacuna</a:t>
            </a:r>
          </a:p>
          <a:p>
            <a:r>
              <a:rPr lang="en-GB" dirty="0"/>
              <a:t>Another problem with objective/Caldwell recklessness was the existence of the so-called Caldwell lacuna or ‘loophole’. This was to the effect that the defendant could avoid conviction by arguing that they were not reckless in either of the two ways. This was an issue in Chief Constable of Avon and Somerset Police v </a:t>
            </a:r>
            <a:r>
              <a:rPr lang="en-GB" dirty="0" err="1"/>
              <a:t>Shimmen</a:t>
            </a:r>
            <a:r>
              <a:rPr lang="en-GB" dirty="0"/>
              <a:t> [1986]. The defendant was a martial arts expert. When showing off to his friends he performed a karate kick against a shop window, which broke. The defendant was not objectively reckless because he had actually considered the risk. The defendant argued that he was not subjectively reckless because he had taken precautions to minimise ‘as much risk as possible’. The Divisional Court held that a person who takes precautions to minimise a risk, where these are inadequate, recognises that risk. The defendant was therefore subjectively reckless. It was also suggested that this would be so even if the defendant wrongly believed that he had eliminated the risk.</a:t>
            </a:r>
          </a:p>
          <a:p>
            <a:endParaRPr lang="en-GB" dirty="0"/>
          </a:p>
          <a:p>
            <a:r>
              <a:rPr lang="en-GB" dirty="0"/>
              <a:t>2.3.2.4     G [2003]: the end of objective recklessness</a:t>
            </a:r>
          </a:p>
          <a:p>
            <a:r>
              <a:rPr lang="en-GB" dirty="0"/>
              <a:t>Despite the criticisms of Caldwell recklessness, it survived until the House of Lords decision in G [2003]. Here the defendants, aged 11 and 12, were out camping. They entered the backyard of a shop where they opened up a bundle of newspapers, set some of them alight, and threw the lighted papers under a wheelie bin leaving them to burn. The fire spread and over £1 m of damage was caused to adjacent premises. They were charged with criminal damage by arson, an offence of objective recklessness at that time. They did not intend the damage, and were not subjectively reckless as they were not aware that damage could be caused (they had thought that the papers would burn out on the concrete floor). However, a reasonable adult would have appreciated the risk of damage which they had failed to consider. The jury was told to make no allowance for their youth and lack of maturity. On appeal, the House of Lords (Lord Bingham) held that the decision in Caldwell was wrong. As is the case with offences against the person, criminal damage and related offences require the prosecution to establish that the defendant was aware of the risk of causing the result. On the facts, the defendants lacked the necessary awareness and their convictions were quashed.</a:t>
            </a:r>
          </a:p>
          <a:p>
            <a:endParaRPr lang="en-GB" dirty="0"/>
          </a:p>
          <a:p>
            <a:r>
              <a:rPr lang="en-GB" dirty="0"/>
              <a:t>The rationale behind this decision was, first, the unfairness resulting from the objective test. Second, the fact that offences requiring MR can only be established by showing a blameworthy state of mind; objective recklessness was more akin to negligence, given that the culpability of the defendant was based on what they failed to consider as opposed to what actually went through their mind. Third, the objective test conflicted with the meaning of recklessness contained in clause 18 of the Draft Criminal Code 1989. The decision in G [2003] means that subjective recklessness is required for all offences that can be committed recklessly. In addition, the Caldwell lacuna no longer applies</a:t>
            </a:r>
          </a:p>
        </p:txBody>
      </p:sp>
      <p:sp>
        <p:nvSpPr>
          <p:cNvPr id="4" name="Slide Number Placeholder 3"/>
          <p:cNvSpPr>
            <a:spLocks noGrp="1"/>
          </p:cNvSpPr>
          <p:nvPr>
            <p:ph type="sldNum" sz="quarter" idx="5"/>
          </p:nvPr>
        </p:nvSpPr>
        <p:spPr/>
        <p:txBody>
          <a:bodyPr/>
          <a:lstStyle/>
          <a:p>
            <a:fld id="{6ABB3383-1F68-4378-AD27-2D66F225342B}" type="slidenum">
              <a:rPr lang="en-GB" smtClean="0"/>
              <a:t>12</a:t>
            </a:fld>
            <a:endParaRPr lang="en-GB"/>
          </a:p>
        </p:txBody>
      </p:sp>
    </p:spTree>
    <p:extLst>
      <p:ext uri="{BB962C8B-B14F-4D97-AF65-F5344CB8AC3E}">
        <p14:creationId xmlns:p14="http://schemas.microsoft.com/office/powerpoint/2010/main" val="1404612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Negligence</a:t>
            </a:r>
          </a:p>
          <a:p>
            <a:r>
              <a:rPr lang="en-GB" dirty="0"/>
              <a:t>It could be argued that negligence is really a non-state of mind since it refers to cases where the defendant has failed to meet the standard of conduct expected of the reasonable person. The defendant will be negligent whether or not they are aware of the risk of their failure to achieve the standard although, of course, if they are aware of it, their culpability will be greater and their state of mind will, additionally, be recklessness or intention. Since the defendant is being judged against the standard of the reasonable person, deficiencies in the defendant’s knowledge and capacity for understanding or for reasoning are irrelevant if they would not be shared by the reasonable person (the reasonable person is not intoxicated, for instance). By contrast, if the defendant has specialist knowledge or expertise, they will be expected to achieve the standard of the reasonable person possessed of such knowledge or expertise. A surgeon’s conduct, for example, will be judged based on the standards of a reasonable and competent surgeon.</a:t>
            </a:r>
          </a:p>
          <a:p>
            <a:endParaRPr lang="en-GB" dirty="0"/>
          </a:p>
          <a:p>
            <a:r>
              <a:rPr lang="en-GB" dirty="0"/>
              <a:t>There are levels or degrees of negligence. For instance, overtaking on a blind bend is more culpable than reversing into a car when trying to park. A broad division may exist between negligence and gross negligence.</a:t>
            </a:r>
          </a:p>
          <a:p>
            <a:endParaRPr lang="en-GB" dirty="0"/>
          </a:p>
          <a:p>
            <a:r>
              <a:rPr lang="en-GB" dirty="0"/>
              <a:t>Since objective recklessness was very close in nature to negligence, it might be said that the introduction of such recklessness in 1981 came very close to establishing for the first time that negligence (or something very much like it) could be the basis for liability for more serious criminal offences. Yet the recent fate of objective recklessness shows that the English and Welsh criminal law is consistently resistant to the claims of objective tests of liability, at least for the more serious offences. The most serious crime in which negligence may be the basis of liability is gross negligence manslaughter. Traditionally, such manslaughter could be committed where the defendant was grossly negligent in causing death. Its continued existence was confirmed by the House of Lords in Adomako [1994] (this case is discussed further in Chapter 4). In deciding whether a duty of care is owed in a gross negligence manslaughter case, the courts will consider ordinary principles of negligence. This means that if the defendant’s alleged negligence is a positive act, the court will consider whether there is a direct or analogous precedent which states that a duty of care is owed in those circumstances. If the defendant’s alleged negligence is an omission, the court will consider whether any of the duty situations considered above apply (Robinson v Chief Constable of West Yorkshire Police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examples of statutory offences in which negligence is the basis of liability. The driving offences under the amended RTA 1988 are based on varying degrees of negligence – dangerous driving in ss1 and 2 is driving which falls far below what would be expected of a competent and careful driver, while driving without due care and attention under s3 is constituted by driving in a way which falls below, but not far below, what would be expected</a:t>
            </a:r>
          </a:p>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13</a:t>
            </a:fld>
            <a:endParaRPr lang="en-GB"/>
          </a:p>
        </p:txBody>
      </p:sp>
    </p:spTree>
    <p:extLst>
      <p:ext uri="{BB962C8B-B14F-4D97-AF65-F5344CB8AC3E}">
        <p14:creationId xmlns:p14="http://schemas.microsoft.com/office/powerpoint/2010/main" val="1797490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Traditionally, such manslaughter could be committed where the defendant was grossly negligent in causing death. Its continued existence was confirmed by the House of Lords in Adomako </a:t>
            </a:r>
          </a:p>
          <a:p>
            <a:r>
              <a:rPr lang="en-GB" b="0" i="0" dirty="0">
                <a:solidFill>
                  <a:srgbClr val="212529"/>
                </a:solidFill>
                <a:effectLst/>
                <a:latin typeface="-apple-system"/>
              </a:rPr>
              <a:t>The defendant, Mr Adomako, was an anaesthetist. He was undertaking his role during an eye operation during which the patient was required to be placed under a general anaesthetic. During the operation, and whilst under Mr. Adomako’s supervision, a crucial tube became disconnected from the ventilator and the patient suffered a fatal cardiac arrest. Mr Adomako was convicted of the manslaughter by breach of duty</a:t>
            </a:r>
          </a:p>
          <a:p>
            <a:endParaRPr lang="en-GB" b="0" i="0" dirty="0">
              <a:solidFill>
                <a:srgbClr val="212529"/>
              </a:solidFill>
              <a:effectLst/>
              <a:latin typeface="-apple-system"/>
            </a:endParaRPr>
          </a:p>
          <a:p>
            <a:r>
              <a:rPr lang="en-GB" b="0" i="0" dirty="0">
                <a:solidFill>
                  <a:srgbClr val="212529"/>
                </a:solidFill>
                <a:effectLst/>
                <a:latin typeface="-apple-system"/>
              </a:rPr>
              <a:t>Dismissing Mr Adomako’s appeal, it was held that in cases of manslaughter by criminal negligence involving a breach of duty the ordinary principles of the law of negligence applied to ascertain whether the defendant had been in breach of a duty of care to the victim. On the establishment of said breach of duty the next question was that of establishing causation and, and if this could be so established, whether it should be characterised as gross negligence and therefore a crime</a:t>
            </a:r>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14</a:t>
            </a:fld>
            <a:endParaRPr lang="en-GB"/>
          </a:p>
        </p:txBody>
      </p:sp>
    </p:spTree>
    <p:extLst>
      <p:ext uri="{BB962C8B-B14F-4D97-AF65-F5344CB8AC3E}">
        <p14:creationId xmlns:p14="http://schemas.microsoft.com/office/powerpoint/2010/main" val="10686554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principle that can sometimes be relied upon when it appears that the MR of the offence cannot be established because what happened is not exactly in line with what the defendant foresaw or intended to happen. In Latimer (1886), for example, following a quarrel in a pub, the defendant took off his belt and aimed it at E. It struck E lightly but bounced off and hit the victim, who was severely wounded. In establishing the offence against the victim, the defendant did not have MR in respect of the fact that he did not intend to hit the victim, and he was not reckless, given that he was not aware he might hit the victim. However, because the offence he intended to commit was actually committed, albeit to a different person, his MR towards E was transferred to the victim.</a:t>
            </a:r>
          </a:p>
          <a:p>
            <a:endParaRPr lang="en-GB" dirty="0"/>
          </a:p>
          <a:p>
            <a:r>
              <a:rPr lang="en-GB" dirty="0"/>
              <a:t>In Mitchell [1983], the defendant hit E, a 72-year-old man who was trying to stop the defendant pushing to the front of a post office queue. E fell back onto the victim, a frail 89-year-old lady, who broke her leg and later died from a pulmonary embolism caused by a blood clot resulting from the break. The defendant was convicted of unlawful act manslaughter. The defendant was the legal cause despite the fact that his act was directed at E, and MR was established because the defendant’s intention to E could be transferred to victim. In this case, the defendant did actually hit his intended subject as well as the victim, but his intention could have been transferred even if he had completely missed his intended subject.</a:t>
            </a:r>
          </a:p>
          <a:p>
            <a:endParaRPr lang="en-GB" dirty="0"/>
          </a:p>
          <a:p>
            <a:r>
              <a:rPr lang="en-GB" dirty="0"/>
              <a:t>The principle of ‘transferred malice’ operates to transfer the defendant’s reckless state of mind as well as the defendant’s intention. It would perhaps be more appropriate to refer to ‘transferred MR’, given that malice is not actually required.</a:t>
            </a:r>
          </a:p>
          <a:p>
            <a:endParaRPr lang="en-GB" dirty="0"/>
          </a:p>
          <a:p>
            <a:r>
              <a:rPr lang="en-GB" dirty="0"/>
              <a:t>Please note though that the principle cannot be relied upon where the defendant has MR for one crime but commits AR for a different crime. In </a:t>
            </a:r>
            <a:r>
              <a:rPr lang="en-GB" dirty="0" err="1"/>
              <a:t>Pembliton</a:t>
            </a:r>
            <a:r>
              <a:rPr lang="en-GB" dirty="0"/>
              <a:t> [1874], during a fight in a pub, the defendant picked up a stone intending to throw it at those fighting, but missed and the stone broke a window. ‘Transferred malice’ could not be relied upon here because the defendant’s intended crime, an offence against the person, did not result. The prosecution had to separately establish MR for criminal damage, which was not possible given that the defendant had not been aware of the risk of breaking the window.</a:t>
            </a:r>
          </a:p>
          <a:p>
            <a:endParaRPr lang="en-GB" dirty="0"/>
          </a:p>
          <a:p>
            <a:r>
              <a:rPr lang="en-GB" dirty="0"/>
              <a:t>Transferred malice also operates in cases where the defendant intends to commit an offence in relation to a specific object or subject, but, due to a mistake of identity, commits the offence in relation to a different subject or object – for example, where the defendant believes that the person they shoot is Mr Brown when in fact the defendant shoots Mr White. See further the case of </a:t>
            </a:r>
            <a:r>
              <a:rPr lang="en-GB" dirty="0" err="1"/>
              <a:t>Gnango</a:t>
            </a:r>
            <a:r>
              <a:rPr lang="en-GB" dirty="0"/>
              <a:t>, which is discussed in Chapter 16.</a:t>
            </a:r>
          </a:p>
          <a:p>
            <a:endParaRPr lang="en-GB" dirty="0"/>
          </a:p>
          <a:p>
            <a:r>
              <a:rPr lang="en-GB" dirty="0"/>
              <a:t>In A-G’s Reference (No. 3 of 1994) [1997], the defendant intentionally stabbed a pregnant woman. Because of the stabbing the child was born prematurely and died. The defendant was convicted of murder and appealed. The House of Lords held that the defendant did not have MR for murder (intention to kill or cause GBH) because the principle of transferred malice could not be relied upon where there was a double transfer of intention, that is, from the mother to the foetus and then to the child once born. It was held that a manslaughter conviction was possible, which could only be established by relying upon the defendant’s unlawful act which had caused the death of the child.</a:t>
            </a:r>
          </a:p>
        </p:txBody>
      </p:sp>
      <p:sp>
        <p:nvSpPr>
          <p:cNvPr id="4" name="Slide Number Placeholder 3"/>
          <p:cNvSpPr>
            <a:spLocks noGrp="1"/>
          </p:cNvSpPr>
          <p:nvPr>
            <p:ph type="sldNum" sz="quarter" idx="5"/>
          </p:nvPr>
        </p:nvSpPr>
        <p:spPr/>
        <p:txBody>
          <a:bodyPr/>
          <a:lstStyle/>
          <a:p>
            <a:fld id="{6ABB3383-1F68-4378-AD27-2D66F225342B}" type="slidenum">
              <a:rPr lang="en-GB" smtClean="0"/>
              <a:t>15</a:t>
            </a:fld>
            <a:endParaRPr lang="en-GB"/>
          </a:p>
        </p:txBody>
      </p:sp>
    </p:spTree>
    <p:extLst>
      <p:ext uri="{BB962C8B-B14F-4D97-AF65-F5344CB8AC3E}">
        <p14:creationId xmlns:p14="http://schemas.microsoft.com/office/powerpoint/2010/main" val="1087347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on a number of occasions before, in principle, the criminal law deals with only those who are truly blameworthy, i.e. those who have actually done something wrong. It is for this reason, for example, that the AR and MR must coincide in time in order for the defendant to be held criminally liable. It is also for this reason that most serious offences require some MR. The MR of each offence reflects the nature and the severity of the wrong committed by the defendant. The more culpable the defendant is, the more serious is the wrong committed. That said, many criminal offences do not require any MR apart from the need for the defendant to voluntarily complete the conduct element of the offence. These are what we call strict liability offences. As we will see, strict liability offences can be quite controversial because they do not require any kind of fault by the defendant. </a:t>
            </a:r>
          </a:p>
          <a:p>
            <a:endParaRPr lang="en-GB" dirty="0"/>
          </a:p>
          <a:p>
            <a:r>
              <a:rPr lang="en-GB" dirty="0"/>
              <a:t>Strict liability offences can be committed without fault or MR. They are regarded as not truly criminal but quasi-criminal and have proliferated since the Second World War in all regulated areas of life, from public transportation systems to industrial processes. They also feature in many aspects of ordinary everyday activity. You may have come close to committing a strict liability offence without knowing it. How many times have you received a parking ticket? Failure to pay within the time limit is a strict liability offence exposing you to a summons and Magistrates’ Court trial which could result in a fine. If you have ever failed to renew your car MOT or driving licence, or not paid your television licence, tax or VAT you may have committed a strict liability offence. The sale of food and drink, health and safety, trades descriptions, driving, pollution, construction, and chemical and manufacturing processes are all regulated by the criminal law through the use of strict liability offences. They are created as a means of protecting society from harm. As you will see, it is sometimes not clear whether an offence is one requiring MR or whether it is one of strict liability. The courts will then resort to various rules by which they determine the category of the offence.</a:t>
            </a:r>
          </a:p>
          <a:p>
            <a:endParaRPr lang="en-GB" dirty="0"/>
          </a:p>
          <a:p>
            <a:r>
              <a:rPr lang="en-GB" dirty="0"/>
              <a:t>Most offences require the prosecution to establish some mental state on the part of the defendant, whether this be intention, recklessness, knowledge or negligence. For some offences the prosecution will be able to prove guilt without proving MR or negligence in relation to one or more of the elements of the AR. These are known as strict liability offences. For example, in Pharmaceutical Society of Great Britain v </a:t>
            </a:r>
            <a:r>
              <a:rPr lang="en-GB" dirty="0" err="1"/>
              <a:t>Storkwain</a:t>
            </a:r>
            <a:r>
              <a:rPr lang="en-GB" dirty="0"/>
              <a:t> [1986], the defendant, a pharmacist, was presented with a prescription that he did not realise was a forgery. Nonetheless, the defendant was convicted of an offence under the Medicines Act 1968, despite being blameless, because no MR was required in relation to the conduct of providing the drugs without a prescription. Similarly, in Callow v </a:t>
            </a:r>
            <a:r>
              <a:rPr lang="en-GB" dirty="0" err="1"/>
              <a:t>Tillstone</a:t>
            </a:r>
            <a:r>
              <a:rPr lang="en-GB" dirty="0"/>
              <a:t> [1900], the defendant, a butcher, asked a vet to examine a carcass to check that it was fit for human consumption. The vet assured the defendant that it was fit, and the defendant offered it for sale. The defendant was convicted of exposing unsound meat for sale. This was a strict liability offence in that as soon as unfit meat was sold the offence was made out; it did not need to be shown that the defendant knew or was reckless that the meat was unsound. The butcher was guilty despite the fact that he had asked the vet to inspect the meat and had reasonably relied on the vet’s conclusion.</a:t>
            </a:r>
          </a:p>
          <a:p>
            <a:endParaRPr lang="en-GB" dirty="0"/>
          </a:p>
          <a:p>
            <a:r>
              <a:rPr lang="en-GB" dirty="0"/>
              <a:t>An offence is one of strict liability even though some of the elements of the AR may attract MR. For example, the offence of assaulting a constable in the execution of their duty contrary to s89 Police Act 1996 requires proof of MR in relation to the assault or battery, but does not require proof that the defendant knew that the victim was a constable or that they were acting in the execution of their duty (Forbes [1865]). Such offences are often referred to as partial strict liability offences.</a:t>
            </a:r>
          </a:p>
          <a:p>
            <a:endParaRPr lang="en-GB" dirty="0"/>
          </a:p>
          <a:p>
            <a:r>
              <a:rPr lang="en-GB" dirty="0"/>
              <a:t>It is worth noting that the defendant may plead any of the general defences in response to a prosecution for a strict liability offence, except perhaps insanity.</a:t>
            </a:r>
          </a:p>
        </p:txBody>
      </p:sp>
      <p:sp>
        <p:nvSpPr>
          <p:cNvPr id="4" name="Slide Number Placeholder 3"/>
          <p:cNvSpPr>
            <a:spLocks noGrp="1"/>
          </p:cNvSpPr>
          <p:nvPr>
            <p:ph type="sldNum" sz="quarter" idx="5"/>
          </p:nvPr>
        </p:nvSpPr>
        <p:spPr/>
        <p:txBody>
          <a:bodyPr/>
          <a:lstStyle/>
          <a:p>
            <a:fld id="{6ABB3383-1F68-4378-AD27-2D66F225342B}" type="slidenum">
              <a:rPr lang="en-GB" smtClean="0"/>
              <a:t>16</a:t>
            </a:fld>
            <a:endParaRPr lang="en-GB"/>
          </a:p>
        </p:txBody>
      </p:sp>
    </p:spTree>
    <p:extLst>
      <p:ext uri="{BB962C8B-B14F-4D97-AF65-F5344CB8AC3E}">
        <p14:creationId xmlns:p14="http://schemas.microsoft.com/office/powerpoint/2010/main" val="3023468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A1: It was accepted that the D in </a:t>
            </a:r>
            <a:r>
              <a:rPr lang="en-GB" dirty="0" err="1"/>
              <a:t>Woollin</a:t>
            </a:r>
            <a:r>
              <a:rPr lang="en-GB" dirty="0"/>
              <a:t> did not have the babies death or GBH as his aim or purpose – he simply wanted to stop the baby crying. </a:t>
            </a:r>
          </a:p>
        </p:txBody>
      </p:sp>
      <p:sp>
        <p:nvSpPr>
          <p:cNvPr id="4" name="Slide Number Placeholder 3"/>
          <p:cNvSpPr>
            <a:spLocks noGrp="1"/>
          </p:cNvSpPr>
          <p:nvPr>
            <p:ph type="sldNum" sz="quarter" idx="5"/>
          </p:nvPr>
        </p:nvSpPr>
        <p:spPr/>
        <p:txBody>
          <a:bodyPr/>
          <a:lstStyle/>
          <a:p>
            <a:fld id="{6ABB3383-1F68-4378-AD27-2D66F225342B}" type="slidenum">
              <a:rPr lang="en-GB" smtClean="0"/>
              <a:t>18</a:t>
            </a:fld>
            <a:endParaRPr lang="en-GB"/>
          </a:p>
        </p:txBody>
      </p:sp>
    </p:spTree>
    <p:extLst>
      <p:ext uri="{BB962C8B-B14F-4D97-AF65-F5344CB8AC3E}">
        <p14:creationId xmlns:p14="http://schemas.microsoft.com/office/powerpoint/2010/main" val="32177043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two situations that have satisfied this test are:</a:t>
            </a:r>
          </a:p>
          <a:p>
            <a:pPr marL="228600" indent="-228600">
              <a:buAutoNum type="alphaLcParenBoth"/>
            </a:pPr>
            <a:r>
              <a:rPr lang="en-GB" dirty="0"/>
              <a:t>Two striking miners dropped a concrete block from a bridge onto a taxi that was raking another miner to his employment, killing the driver. The defendants argued that they only intended to block the road and to scare the working miners into stopping work. </a:t>
            </a:r>
          </a:p>
          <a:p>
            <a:pPr marL="228600" indent="-228600">
              <a:buAutoNum type="alphaLcParenBoth"/>
            </a:pPr>
            <a:r>
              <a:rPr lang="en-GB" dirty="0"/>
              <a:t>Two men were playing ‘Russian roulette’ – a lethal game of chance. The defendant placed a single bullet in a revolver, spun the cylinder and pulled the trigger. The victim died instantly. The defendants case was that the game was ‘just a lark’ and his friends were simply fooling around. </a:t>
            </a:r>
          </a:p>
          <a:p>
            <a:pPr marL="228600" indent="-228600">
              <a:buAutoNum type="alphaLcParenBoth"/>
            </a:pPr>
            <a:endParaRPr lang="en-GB" dirty="0"/>
          </a:p>
          <a:p>
            <a:pPr marL="0" indent="0">
              <a:buNone/>
            </a:pPr>
            <a:r>
              <a:rPr lang="en-GB" dirty="0"/>
              <a:t>In both scenarios, the reasonable person would be those satisfied that death or really serious injury was virtually certain to occur in these circumstances. It is also likely that the court would have concluded in </a:t>
            </a:r>
            <a:r>
              <a:rPr lang="en-GB" dirty="0" err="1"/>
              <a:t>Woollin</a:t>
            </a:r>
            <a:r>
              <a:rPr lang="en-GB" dirty="0"/>
              <a:t> that the fathers actions satisfied this object test. </a:t>
            </a:r>
          </a:p>
          <a:p>
            <a:pPr marL="0" indent="0">
              <a:buNone/>
            </a:pPr>
            <a:endParaRPr lang="en-GB" dirty="0"/>
          </a:p>
          <a:p>
            <a:pPr marL="0" indent="0">
              <a:buNone/>
            </a:pPr>
            <a:r>
              <a:rPr lang="en-GB" dirty="0"/>
              <a:t>Having answered this question, the jury then moves on to consider the next question. </a:t>
            </a:r>
          </a:p>
          <a:p>
            <a:pPr marL="0" indent="0">
              <a:buNone/>
            </a:pPr>
            <a:endParaRPr lang="en-GB" dirty="0"/>
          </a:p>
          <a:p>
            <a:pPr marL="0" indent="0">
              <a:buNone/>
            </a:pPr>
            <a:r>
              <a:rPr lang="en-GB" dirty="0"/>
              <a:t>(2) Did the D appreciate the consequences were virtually certain to occur?</a:t>
            </a:r>
          </a:p>
          <a:p>
            <a:pPr marL="0" indent="0">
              <a:buNone/>
            </a:pPr>
            <a:endParaRPr lang="en-GB" dirty="0"/>
          </a:p>
          <a:p>
            <a:pPr marL="0" indent="0">
              <a:buNone/>
            </a:pPr>
            <a:r>
              <a:rPr lang="en-GB" dirty="0"/>
              <a:t>This is a subjective test so the court will examine what the defendant themselves foresaw or perceived as a consequence of their actions. </a:t>
            </a:r>
          </a:p>
          <a:p>
            <a:pPr marL="0" indent="0">
              <a:buNone/>
            </a:pPr>
            <a:endParaRPr lang="en-GB" dirty="0"/>
          </a:p>
          <a:p>
            <a:pPr marL="0" indent="0">
              <a:buNone/>
            </a:pPr>
            <a:r>
              <a:rPr lang="en-GB" dirty="0"/>
              <a:t>If the answer is yes the court may find that the D did intend the consequence. In order words, despite what the defendant actually says, the jury may infer intent from the circumstances and the evidence. </a:t>
            </a:r>
          </a:p>
        </p:txBody>
      </p:sp>
      <p:sp>
        <p:nvSpPr>
          <p:cNvPr id="4" name="Slide Number Placeholder 3"/>
          <p:cNvSpPr>
            <a:spLocks noGrp="1"/>
          </p:cNvSpPr>
          <p:nvPr>
            <p:ph type="sldNum" sz="quarter" idx="5"/>
          </p:nvPr>
        </p:nvSpPr>
        <p:spPr/>
        <p:txBody>
          <a:bodyPr/>
          <a:lstStyle/>
          <a:p>
            <a:fld id="{6ABB3383-1F68-4378-AD27-2D66F225342B}" type="slidenum">
              <a:rPr lang="en-GB" smtClean="0"/>
              <a:t>19</a:t>
            </a:fld>
            <a:endParaRPr lang="en-GB"/>
          </a:p>
        </p:txBody>
      </p:sp>
    </p:spTree>
    <p:extLst>
      <p:ext uri="{BB962C8B-B14F-4D97-AF65-F5344CB8AC3E}">
        <p14:creationId xmlns:p14="http://schemas.microsoft.com/office/powerpoint/2010/main" val="29039006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Alis direct aim/purpose was to kill his mother and therefore direct intention can be established. </a:t>
            </a:r>
          </a:p>
          <a:p>
            <a:r>
              <a:rPr lang="en-US">
                <a:cs typeface="Calibri"/>
              </a:rPr>
              <a:t>The fact that Ali appears to have done this based on a good motive (to put his mother out of her suffering) does not prevent the MR being established (Re A (conjoined twins) [2000]).</a:t>
            </a:r>
            <a:endParaRPr lang="en-US" dirty="0">
              <a:cs typeface="Calibri"/>
            </a:endParaRPr>
          </a:p>
          <a:p>
            <a:r>
              <a:rPr lang="en-US">
                <a:cs typeface="Calibri"/>
              </a:rPr>
              <a:t>There have been cases where D's good motive has prevented criminal liability from being established, but these should have been decided based on the defence of necessity (Steane [1947]).</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21</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Direct intention: It was not Barry's aim or purpose to cause the damage, so no direct intention.</a:t>
            </a:r>
          </a:p>
          <a:p>
            <a:r>
              <a:rPr lang="en-US">
                <a:cs typeface="Calibri"/>
              </a:rPr>
              <a:t>Indirect intention: - Woollin [1998]</a:t>
            </a:r>
            <a:endParaRPr lang="en-US" dirty="0">
              <a:cs typeface="Calibri"/>
            </a:endParaRPr>
          </a:p>
          <a:p>
            <a:r>
              <a:rPr lang="en-US">
                <a:cs typeface="Calibri"/>
              </a:rPr>
              <a:t>1. Was the result a virtually certain consequence? - YES</a:t>
            </a:r>
            <a:endParaRPr lang="en-US" dirty="0">
              <a:cs typeface="Calibri"/>
            </a:endParaRPr>
          </a:p>
          <a:p>
            <a:r>
              <a:rPr lang="en-US">
                <a:cs typeface="Calibri"/>
              </a:rPr>
              <a:t>2. Was Barry aware that it was a virtually certain consequence – NO as he could not smell the gas.  -No indirect intention</a:t>
            </a:r>
            <a:endParaRPr lang="en-US" dirty="0">
              <a:cs typeface="Calibri"/>
            </a:endParaRPr>
          </a:p>
          <a:p>
            <a:endParaRPr lang="en-US" dirty="0">
              <a:cs typeface="Calibri"/>
            </a:endParaRPr>
          </a:p>
          <a:p>
            <a:r>
              <a:rPr lang="en-US">
                <a:cs typeface="Calibri"/>
              </a:rPr>
              <a:t>Recklessness: Criminal damage can be committed recklessly.</a:t>
            </a:r>
            <a:endParaRPr lang="en-US" dirty="0">
              <a:cs typeface="Calibri"/>
            </a:endParaRPr>
          </a:p>
          <a:p>
            <a:r>
              <a:rPr lang="en-US">
                <a:cs typeface="Calibri"/>
              </a:rPr>
              <a:t>Under the previous Caldwell/objective recklessness Barry would have been found reckless as a reasonable person would have considered the risk.</a:t>
            </a:r>
            <a:endParaRPr lang="en-US" dirty="0">
              <a:cs typeface="Calibri"/>
            </a:endParaRPr>
          </a:p>
          <a:p>
            <a:r>
              <a:rPr lang="en-US">
                <a:cs typeface="Calibri"/>
              </a:rPr>
              <a:t>However, the current law since G and another [2003] where the House of Lords held that criminal damage requires proof of subjective recklessness. Based on the case facts, Barry has not go the MR of the offence as he did not foresee the risk.</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22</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Identify the doctrine of transferred malice.</a:t>
            </a:r>
          </a:p>
          <a:p>
            <a:r>
              <a:rPr lang="en-US">
                <a:cs typeface="Calibri"/>
              </a:rPr>
              <a:t>In this scenario the doctrine will not apply because the resulting offence (battery) was not the one intended (criminal damage) - Pembliton [1874].</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23</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Fagan v Metropolitan Police Commissioner [1969] </a:t>
            </a:r>
          </a:p>
          <a:p>
            <a:r>
              <a:rPr lang="en-GB" dirty="0"/>
              <a:t>Fagan v Metropolitan Police Commissioner [1969] 1 QB 439, the defendant was sitting in his car when he was approached by a police </a:t>
            </a:r>
            <a:r>
              <a:rPr lang="en-GB" dirty="0" err="1"/>
              <a:t>offi</a:t>
            </a:r>
            <a:r>
              <a:rPr lang="en-GB" dirty="0"/>
              <a:t> </a:t>
            </a:r>
            <a:r>
              <a:rPr lang="en-GB" dirty="0" err="1"/>
              <a:t>cer</a:t>
            </a:r>
            <a:r>
              <a:rPr lang="en-GB" dirty="0"/>
              <a:t> who told him to move the vehicle. Fagan accidentally reversed the car onto the </a:t>
            </a:r>
            <a:r>
              <a:rPr lang="en-GB" dirty="0" err="1"/>
              <a:t>offi</a:t>
            </a:r>
            <a:r>
              <a:rPr lang="en-GB" dirty="0"/>
              <a:t> </a:t>
            </a:r>
            <a:r>
              <a:rPr lang="en-GB" dirty="0" err="1"/>
              <a:t>cer’s</a:t>
            </a:r>
            <a:r>
              <a:rPr lang="en-GB" dirty="0"/>
              <a:t> foot. At this point, Fagan lacked the </a:t>
            </a:r>
            <a:r>
              <a:rPr lang="en-GB" dirty="0" err="1"/>
              <a:t>mens</a:t>
            </a:r>
            <a:r>
              <a:rPr lang="en-GB" dirty="0"/>
              <a:t> rea for an off </a:t>
            </a:r>
            <a:r>
              <a:rPr lang="en-GB" dirty="0" err="1"/>
              <a:t>ence</a:t>
            </a:r>
            <a:r>
              <a:rPr lang="en-GB" dirty="0"/>
              <a:t> as his action was inadvertent. However, when he realised what had happened, he refused to move the car and turned the engine off . He was found guilty of assault on the basis that the actus reus was a continuing act that coincided at some point with the required </a:t>
            </a:r>
            <a:r>
              <a:rPr lang="en-GB" dirty="0" err="1"/>
              <a:t>mens</a:t>
            </a:r>
            <a:r>
              <a:rPr lang="en-GB" dirty="0"/>
              <a:t> rea .</a:t>
            </a:r>
          </a:p>
        </p:txBody>
      </p:sp>
      <p:sp>
        <p:nvSpPr>
          <p:cNvPr id="4" name="Slide Number Placeholder 3"/>
          <p:cNvSpPr>
            <a:spLocks noGrp="1"/>
          </p:cNvSpPr>
          <p:nvPr>
            <p:ph type="sldNum" sz="quarter" idx="5"/>
          </p:nvPr>
        </p:nvSpPr>
        <p:spPr/>
        <p:txBody>
          <a:bodyPr/>
          <a:lstStyle/>
          <a:p>
            <a:fld id="{6ABB3383-1F68-4378-AD27-2D66F225342B}" type="slidenum">
              <a:rPr lang="en-GB" smtClean="0"/>
              <a:t>24</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C is correct. For recklessness, the risk must be unjustified and it is here, as there is no social utility in setting fire to premises. An awareness of even the smallest risk of causing death would be sufficient to satisfy the </a:t>
            </a:r>
            <a:r>
              <a:rPr lang="en-GB" dirty="0" err="1"/>
              <a:t>mens</a:t>
            </a:r>
            <a:r>
              <a:rPr lang="en-GB" dirty="0"/>
              <a:t> rea. Although employees rarely stay late, they do on occasion and the defendant did not check the offices were empty. </a:t>
            </a:r>
          </a:p>
          <a:p>
            <a:endParaRPr lang="en-GB" dirty="0"/>
          </a:p>
          <a:p>
            <a:r>
              <a:rPr lang="en-GB" dirty="0"/>
              <a:t>Option A is wrong as the woman’s direct intent – her aim or purpose – was financial and she had no desire to kill her employee. </a:t>
            </a:r>
          </a:p>
          <a:p>
            <a:r>
              <a:rPr lang="en-GB" dirty="0"/>
              <a:t>Option B is also wrong. For indirect intent, the consequence (the death) must be virtually certain and this objective test may be satisfied. However, it would be difficult for the prosecution to prove that the woman appreciated this. Her evidence is that she cannot recall anyone having been in the offices at 11pm previously. Option D is wrong as the test for recklessness is subjective and so what the reasonable person would have foreseen is irrelevant. Option E is wrong as the woman is criminally liable for the employee’s death. </a:t>
            </a:r>
          </a:p>
        </p:txBody>
      </p:sp>
      <p:sp>
        <p:nvSpPr>
          <p:cNvPr id="4" name="Slide Number Placeholder 3"/>
          <p:cNvSpPr>
            <a:spLocks noGrp="1"/>
          </p:cNvSpPr>
          <p:nvPr>
            <p:ph type="sldNum" sz="quarter" idx="5"/>
          </p:nvPr>
        </p:nvSpPr>
        <p:spPr/>
        <p:txBody>
          <a:bodyPr/>
          <a:lstStyle/>
          <a:p>
            <a:fld id="{6ABB3383-1F68-4378-AD27-2D66F225342B}" type="slidenum">
              <a:rPr lang="en-GB" smtClean="0"/>
              <a:t>25</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The correct answer is option A. The prosecution are unlikely to prove that the man was guilty of careless driving. To do so, they would need to prove that he was negligent, namely, that his driving fell below what would be expected of a competent and careful driver. This is unlikely because the collision was caused when the vehicle in front braked suddenly without warning. For this reason, options C and D are wrong. However, the man is likely to be convicted of driving with excess alcohol despite the fact he believed he was drinking orange juice and even if his drink was spiked because this is an offence of strict liability. Thus, options B and D are wrong. Option E is wrong as there is no rule that states a person may not be charged in circumstances where their drink was spiked.</a:t>
            </a:r>
          </a:p>
        </p:txBody>
      </p:sp>
      <p:sp>
        <p:nvSpPr>
          <p:cNvPr id="4" name="Slide Number Placeholder 3"/>
          <p:cNvSpPr>
            <a:spLocks noGrp="1"/>
          </p:cNvSpPr>
          <p:nvPr>
            <p:ph type="sldNum" sz="quarter" idx="5"/>
          </p:nvPr>
        </p:nvSpPr>
        <p:spPr/>
        <p:txBody>
          <a:bodyPr/>
          <a:lstStyle/>
          <a:p>
            <a:fld id="{6ABB3383-1F68-4378-AD27-2D66F225342B}" type="slidenum">
              <a:rPr lang="en-GB" smtClean="0"/>
              <a:t>26</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is the correct option. </a:t>
            </a:r>
          </a:p>
          <a:p>
            <a:r>
              <a:rPr lang="en-GB" dirty="0"/>
              <a:t>Where the offence may be committed recklessly, there is no need to consider transferred malice as the defendant is only required to foresee the risk of any harm to anyone. Option A is wrong as the doctrine of transferred malice will apply. The defendant’s intention to punch the man may be transferred to the woman as he commits the actus reus of assault against her and this is the same offence which he intends for the man. Option C is also wrong. Malice may be transferred from person to person, or from object to object, but not where the actus reus and </a:t>
            </a:r>
            <a:r>
              <a:rPr lang="en-GB" dirty="0" err="1"/>
              <a:t>mens</a:t>
            </a:r>
            <a:r>
              <a:rPr lang="en-GB" dirty="0"/>
              <a:t> rea relate to different types of offences. In this example, the man commits assault but intends criminal damage. Option D does not correctly describe the man’s liability. Where a combination of events has led to the unlawful outcome, the courts have interpreted these consecutive events as a ‘single transaction’. This is a way of circumventing the requirement for the actus reus and the </a:t>
            </a:r>
            <a:r>
              <a:rPr lang="en-GB" dirty="0" err="1"/>
              <a:t>mens</a:t>
            </a:r>
            <a:r>
              <a:rPr lang="en-GB" dirty="0"/>
              <a:t> rea to coincide in time. Option E is wrong as the unlawful application of force (hitting the woman) and the eventual act causing death (dropping her) are part of the same sequence of events, so the fact there was a lapse in time between the two does not enable the man to escape liability.</a:t>
            </a:r>
          </a:p>
        </p:txBody>
      </p:sp>
      <p:sp>
        <p:nvSpPr>
          <p:cNvPr id="4" name="Slide Number Placeholder 3"/>
          <p:cNvSpPr>
            <a:spLocks noGrp="1"/>
          </p:cNvSpPr>
          <p:nvPr>
            <p:ph type="sldNum" sz="quarter" idx="5"/>
          </p:nvPr>
        </p:nvSpPr>
        <p:spPr/>
        <p:txBody>
          <a:bodyPr/>
          <a:lstStyle/>
          <a:p>
            <a:fld id="{6ABB3383-1F68-4378-AD27-2D66F225342B}" type="slidenum">
              <a:rPr lang="en-GB" smtClean="0"/>
              <a:t>27</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endParaRPr lang="en-GB"/>
            </a:p>
          </p:txBody>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endParaRPr lang="en-GB"/>
            </a:p>
          </p:txBody>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endParaRPr lang="en-GB"/>
            </a:p>
          </p:txBody>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524000" y="2776538"/>
            <a:ext cx="9144000" cy="1381188"/>
          </a:xfrm>
        </p:spPr>
        <p:txBody>
          <a:bodyPr anchor="ctr">
            <a:normAutofit/>
          </a:bodyPr>
          <a:lstStyle/>
          <a:p>
            <a:r>
              <a:rPr lang="en-GB" sz="4000" dirty="0" err="1">
                <a:solidFill>
                  <a:schemeClr val="bg2"/>
                </a:solidFill>
                <a:cs typeface="Calibri Light"/>
              </a:rPr>
              <a:t>Mens</a:t>
            </a:r>
            <a:r>
              <a:rPr lang="en-GB" sz="4000" dirty="0">
                <a:solidFill>
                  <a:schemeClr val="bg2"/>
                </a:solidFill>
                <a:cs typeface="Calibri Light"/>
              </a:rPr>
              <a:t> rea workshop</a:t>
            </a:r>
            <a:endParaRPr lang="en-GB" sz="4000" dirty="0">
              <a:solidFill>
                <a:schemeClr val="bg2"/>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71513-DA07-F51C-29F5-0C9763EFA53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Recap – last week</a:t>
            </a:r>
          </a:p>
        </p:txBody>
      </p:sp>
      <p:pic>
        <p:nvPicPr>
          <p:cNvPr id="5" name="Content Placeholder 4">
            <a:extLst>
              <a:ext uri="{FF2B5EF4-FFF2-40B4-BE49-F238E27FC236}">
                <a16:creationId xmlns:a16="http://schemas.microsoft.com/office/drawing/2014/main" id="{AF9F75CC-63E2-F59A-C18F-3CDEEF1CF353}"/>
              </a:ext>
            </a:extLst>
          </p:cNvPr>
          <p:cNvPicPr>
            <a:picLocks noGrp="1" noChangeAspect="1"/>
          </p:cNvPicPr>
          <p:nvPr>
            <p:ph idx="1"/>
          </p:nvPr>
        </p:nvPicPr>
        <p:blipFill>
          <a:blip r:embed="rId2"/>
          <a:stretch>
            <a:fillRect/>
          </a:stretch>
        </p:blipFill>
        <p:spPr>
          <a:xfrm>
            <a:off x="2403395" y="1675227"/>
            <a:ext cx="7385210" cy="4394199"/>
          </a:xfrm>
          <a:prstGeom prst="rect">
            <a:avLst/>
          </a:prstGeom>
        </p:spPr>
      </p:pic>
    </p:spTree>
    <p:extLst>
      <p:ext uri="{BB962C8B-B14F-4D97-AF65-F5344CB8AC3E}">
        <p14:creationId xmlns:p14="http://schemas.microsoft.com/office/powerpoint/2010/main" val="3033426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A0F2F8-F0A6-C24D-B2E7-6AE436C85761}"/>
              </a:ext>
            </a:extLst>
          </p:cNvPr>
          <p:cNvPicPr>
            <a:picLocks noChangeAspect="1"/>
          </p:cNvPicPr>
          <p:nvPr/>
        </p:nvPicPr>
        <p:blipFill>
          <a:blip r:embed="rId3"/>
          <a:stretch>
            <a:fillRect/>
          </a:stretch>
        </p:blipFill>
        <p:spPr>
          <a:xfrm>
            <a:off x="1120477" y="2604966"/>
            <a:ext cx="9951041" cy="1641922"/>
          </a:xfrm>
          <a:prstGeom prst="rect">
            <a:avLst/>
          </a:prstGeom>
        </p:spPr>
      </p:pic>
      <p:sp>
        <p:nvSpPr>
          <p:cNvPr id="5" name="TextBox 4">
            <a:extLst>
              <a:ext uri="{FF2B5EF4-FFF2-40B4-BE49-F238E27FC236}">
                <a16:creationId xmlns:a16="http://schemas.microsoft.com/office/drawing/2014/main" id="{ECC4F781-6FFF-1218-B580-03E083D3DD4F}"/>
              </a:ext>
            </a:extLst>
          </p:cNvPr>
          <p:cNvSpPr txBox="1"/>
          <p:nvPr/>
        </p:nvSpPr>
        <p:spPr>
          <a:xfrm>
            <a:off x="2679700" y="4584379"/>
            <a:ext cx="6547528" cy="1384995"/>
          </a:xfrm>
          <a:prstGeom prst="rect">
            <a:avLst/>
          </a:prstGeom>
          <a:noFill/>
        </p:spPr>
        <p:txBody>
          <a:bodyPr wrap="square">
            <a:spAutoFit/>
          </a:bodyPr>
          <a:lstStyle/>
          <a:p>
            <a:pPr algn="ctr"/>
            <a:r>
              <a:rPr lang="en-GB" sz="2800" dirty="0"/>
              <a:t>‘the unlawful killing of another human being within the Queen’s peace, with malice aforethought’</a:t>
            </a:r>
          </a:p>
        </p:txBody>
      </p:sp>
    </p:spTree>
    <p:extLst>
      <p:ext uri="{BB962C8B-B14F-4D97-AF65-F5344CB8AC3E}">
        <p14:creationId xmlns:p14="http://schemas.microsoft.com/office/powerpoint/2010/main" val="2933606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DDAAB-715E-42FE-CEB3-1E6A25EA54EA}"/>
              </a:ext>
            </a:extLst>
          </p:cNvPr>
          <p:cNvSpPr>
            <a:spLocks noGrp="1"/>
          </p:cNvSpPr>
          <p:nvPr>
            <p:ph type="title"/>
          </p:nvPr>
        </p:nvSpPr>
        <p:spPr>
          <a:xfrm>
            <a:off x="963211" y="-198177"/>
            <a:ext cx="3816095" cy="1938076"/>
          </a:xfrm>
        </p:spPr>
        <p:txBody>
          <a:bodyPr>
            <a:normAutofit/>
          </a:bodyPr>
          <a:lstStyle/>
          <a:p>
            <a:r>
              <a:rPr lang="en-GB" dirty="0" err="1"/>
              <a:t>Mens</a:t>
            </a:r>
            <a:r>
              <a:rPr lang="en-GB" dirty="0"/>
              <a:t> rea</a:t>
            </a:r>
          </a:p>
        </p:txBody>
      </p:sp>
      <p:sp>
        <p:nvSpPr>
          <p:cNvPr id="3" name="Content Placeholder 2">
            <a:extLst>
              <a:ext uri="{FF2B5EF4-FFF2-40B4-BE49-F238E27FC236}">
                <a16:creationId xmlns:a16="http://schemas.microsoft.com/office/drawing/2014/main" id="{D89B4142-8C3D-C080-F2AC-8100FE54FF76}"/>
              </a:ext>
            </a:extLst>
          </p:cNvPr>
          <p:cNvSpPr>
            <a:spLocks noGrp="1"/>
          </p:cNvSpPr>
          <p:nvPr>
            <p:ph idx="1"/>
          </p:nvPr>
        </p:nvSpPr>
        <p:spPr>
          <a:xfrm>
            <a:off x="431800" y="1739901"/>
            <a:ext cx="4222497" cy="4437062"/>
          </a:xfrm>
        </p:spPr>
        <p:txBody>
          <a:bodyPr>
            <a:normAutofit fontScale="92500" lnSpcReduction="20000"/>
          </a:bodyPr>
          <a:lstStyle/>
          <a:p>
            <a:pPr marL="0" indent="0">
              <a:buNone/>
            </a:pPr>
            <a:r>
              <a:rPr lang="en-GB" sz="1800" b="1" i="1" dirty="0" err="1"/>
              <a:t>Larsonneur</a:t>
            </a:r>
            <a:r>
              <a:rPr lang="en-GB" sz="1800" b="1" i="1" dirty="0"/>
              <a:t> [1933] </a:t>
            </a:r>
            <a:r>
              <a:rPr lang="en-GB" sz="1800" dirty="0"/>
              <a:t>- the defendant was allowed to enter the UK on the condition that she would leave the country on a particular date. On that particular day when she was supposed to leave the UK, she decided to travel to the then Irish Free State. The Irish authorities refused to allow her into the country and decided to hand her back to the UK authorities. </a:t>
            </a:r>
          </a:p>
          <a:p>
            <a:pPr marL="0" indent="0">
              <a:buNone/>
            </a:pPr>
            <a:endParaRPr lang="en-GB" sz="1800" b="1" i="1" dirty="0"/>
          </a:p>
          <a:p>
            <a:pPr marL="0" indent="0">
              <a:buNone/>
            </a:pPr>
            <a:r>
              <a:rPr lang="en-GB" sz="1800" b="1" i="1" dirty="0"/>
              <a:t>Winzar v Chief Constable of Kent [1983] </a:t>
            </a:r>
            <a:r>
              <a:rPr lang="en-GB" sz="1800" dirty="0"/>
              <a:t>- the defendant, who was drunk, entered a hospital. The police were called, removed the defendant onto the highway, then charged him with being found drunk on a public highway. The fact that the defendant was not voluntarily on a public highway was irrelevant and he was guilty as charged. All that was required was that the defendant was found in a certain state of affairs (drunk on a public highway).</a:t>
            </a:r>
          </a:p>
        </p:txBody>
      </p:sp>
      <p:pic>
        <p:nvPicPr>
          <p:cNvPr id="5" name="Picture 4">
            <a:extLst>
              <a:ext uri="{FF2B5EF4-FFF2-40B4-BE49-F238E27FC236}">
                <a16:creationId xmlns:a16="http://schemas.microsoft.com/office/drawing/2014/main" id="{1CF091D2-E530-6A79-8D8B-49B687D84B1B}"/>
              </a:ext>
            </a:extLst>
          </p:cNvPr>
          <p:cNvPicPr>
            <a:picLocks noChangeAspect="1"/>
          </p:cNvPicPr>
          <p:nvPr/>
        </p:nvPicPr>
        <p:blipFill rotWithShape="1">
          <a:blip r:embed="rId3"/>
          <a:srcRect t="20031" r="-1" b="4023"/>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a:extLst>
              <a:ext uri="{FF2B5EF4-FFF2-40B4-BE49-F238E27FC236}">
                <a16:creationId xmlns:a16="http://schemas.microsoft.com/office/drawing/2014/main" id="{9D5E8448-F3BA-5FFA-76EC-3729EF7E24E0}"/>
              </a:ext>
            </a:extLst>
          </p:cNvPr>
          <p:cNvPicPr>
            <a:picLocks noChangeAspect="1"/>
          </p:cNvPicPr>
          <p:nvPr/>
        </p:nvPicPr>
        <p:blipFill rotWithShape="1">
          <a:blip r:embed="rId4"/>
          <a:srcRect t="13880" b="13436"/>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928101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875C3-2169-9CA8-BF6A-EB3D83558084}"/>
              </a:ext>
            </a:extLst>
          </p:cNvPr>
          <p:cNvSpPr>
            <a:spLocks noGrp="1"/>
          </p:cNvSpPr>
          <p:nvPr>
            <p:ph type="title"/>
          </p:nvPr>
        </p:nvSpPr>
        <p:spPr/>
        <p:txBody>
          <a:bodyPr/>
          <a:lstStyle/>
          <a:p>
            <a:r>
              <a:rPr lang="en-GB" dirty="0"/>
              <a:t>Intention</a:t>
            </a:r>
          </a:p>
        </p:txBody>
      </p:sp>
      <p:sp>
        <p:nvSpPr>
          <p:cNvPr id="3" name="Content Placeholder 2">
            <a:extLst>
              <a:ext uri="{FF2B5EF4-FFF2-40B4-BE49-F238E27FC236}">
                <a16:creationId xmlns:a16="http://schemas.microsoft.com/office/drawing/2014/main" id="{7B07E58D-8D39-29E2-F0B6-983634813590}"/>
              </a:ext>
            </a:extLst>
          </p:cNvPr>
          <p:cNvSpPr>
            <a:spLocks noGrp="1"/>
          </p:cNvSpPr>
          <p:nvPr>
            <p:ph idx="1"/>
          </p:nvPr>
        </p:nvSpPr>
        <p:spPr/>
        <p:txBody>
          <a:bodyPr>
            <a:normAutofit fontScale="92500"/>
          </a:bodyPr>
          <a:lstStyle/>
          <a:p>
            <a:endParaRPr lang="en-US" altLang="en-US" sz="1100" dirty="0"/>
          </a:p>
          <a:p>
            <a:r>
              <a:rPr lang="en-US" altLang="en-US" sz="2800" b="1" dirty="0"/>
              <a:t>Direct intention- </a:t>
            </a:r>
            <a:r>
              <a:rPr lang="en-US" altLang="en-US" sz="2800" dirty="0"/>
              <a:t>where D’s purpose is to bring about the prohibited result</a:t>
            </a:r>
          </a:p>
          <a:p>
            <a:endParaRPr lang="en-US" altLang="en-US" sz="2800" dirty="0"/>
          </a:p>
          <a:p>
            <a:r>
              <a:rPr lang="en-US" altLang="en-US" sz="2800" b="1" dirty="0"/>
              <a:t>Indirect intention </a:t>
            </a:r>
            <a:r>
              <a:rPr lang="en-US" altLang="en-US" sz="2800" dirty="0"/>
              <a:t>– where the prohibited outcome must be virtually certain as a result of D’s actions</a:t>
            </a:r>
            <a:r>
              <a:rPr lang="en-US" altLang="en-US" sz="2800" b="1" i="1" dirty="0"/>
              <a:t> and</a:t>
            </a:r>
            <a:r>
              <a:rPr lang="en-US" altLang="en-US" sz="2800" dirty="0"/>
              <a:t> D must appreciate that this was the case</a:t>
            </a:r>
          </a:p>
          <a:p>
            <a:endParaRPr lang="en-US" altLang="en-US" sz="2800" dirty="0"/>
          </a:p>
          <a:p>
            <a:r>
              <a:rPr lang="en-US" altLang="en-US" sz="2800" b="1" dirty="0"/>
              <a:t>Specific intent </a:t>
            </a:r>
            <a:r>
              <a:rPr lang="en-US" altLang="en-US" sz="2800" dirty="0"/>
              <a:t>– only intention will suffice as MR</a:t>
            </a:r>
          </a:p>
          <a:p>
            <a:endParaRPr lang="en-US" altLang="en-US" sz="2800" dirty="0"/>
          </a:p>
          <a:p>
            <a:r>
              <a:rPr lang="en-US" altLang="en-US" sz="2800" b="1" dirty="0"/>
              <a:t>Basic intent </a:t>
            </a:r>
            <a:r>
              <a:rPr lang="en-US" altLang="en-US" sz="2800" dirty="0"/>
              <a:t>– intention/recklessness will suffice</a:t>
            </a:r>
          </a:p>
          <a:p>
            <a:endParaRPr lang="en-GB" dirty="0"/>
          </a:p>
        </p:txBody>
      </p:sp>
    </p:spTree>
    <p:extLst>
      <p:ext uri="{BB962C8B-B14F-4D97-AF65-F5344CB8AC3E}">
        <p14:creationId xmlns:p14="http://schemas.microsoft.com/office/powerpoint/2010/main" val="375282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CCF2B-9CF6-2983-982B-B11800F610ED}"/>
              </a:ext>
            </a:extLst>
          </p:cNvPr>
          <p:cNvSpPr>
            <a:spLocks noGrp="1"/>
          </p:cNvSpPr>
          <p:nvPr>
            <p:ph type="title"/>
          </p:nvPr>
        </p:nvSpPr>
        <p:spPr>
          <a:xfrm>
            <a:off x="612648" y="1078992"/>
            <a:ext cx="6268770" cy="887285"/>
          </a:xfrm>
        </p:spPr>
        <p:txBody>
          <a:bodyPr anchor="b">
            <a:normAutofit/>
          </a:bodyPr>
          <a:lstStyle/>
          <a:p>
            <a:r>
              <a:rPr lang="en-GB" sz="5200" dirty="0"/>
              <a:t>What is intention?</a:t>
            </a:r>
          </a:p>
        </p:txBody>
      </p:sp>
      <p:sp>
        <p:nvSpPr>
          <p:cNvPr id="12" name="Rectangle 11">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F58F866-7911-D5EB-5D6D-DD3ED897A8D6}"/>
              </a:ext>
            </a:extLst>
          </p:cNvPr>
          <p:cNvSpPr>
            <a:spLocks noGrp="1"/>
          </p:cNvSpPr>
          <p:nvPr>
            <p:ph idx="1"/>
          </p:nvPr>
        </p:nvSpPr>
        <p:spPr>
          <a:xfrm>
            <a:off x="612648" y="2370984"/>
            <a:ext cx="6268770" cy="3810360"/>
          </a:xfrm>
        </p:spPr>
        <p:txBody>
          <a:bodyPr>
            <a:normAutofit/>
          </a:bodyPr>
          <a:lstStyle/>
          <a:p>
            <a:r>
              <a:rPr lang="en-GB" sz="2000" dirty="0"/>
              <a:t>There is no statutory definition of ‘intention’ and the courts have struggled to define it. It is important to understand that ‘intention’ does not relate to motive. </a:t>
            </a:r>
          </a:p>
          <a:p>
            <a:endParaRPr lang="en-GB" sz="2000" dirty="0"/>
          </a:p>
          <a:p>
            <a:r>
              <a:rPr lang="en-GB" sz="2000" dirty="0"/>
              <a:t>The term ‘rea’ refers to legal guilt, not moral guilt. This means that the defendant may commit a crime where they intend the result even though they have a good motive </a:t>
            </a:r>
          </a:p>
          <a:p>
            <a:endParaRPr lang="en-GB" sz="2000" dirty="0"/>
          </a:p>
          <a:p>
            <a:r>
              <a:rPr lang="en-GB" sz="2000" dirty="0"/>
              <a:t>Case example: </a:t>
            </a:r>
            <a:r>
              <a:rPr lang="en-GB" sz="2000" b="1" dirty="0"/>
              <a:t>Re: A (Children) (Conjoined twins: Surgical separation) [2000]</a:t>
            </a:r>
          </a:p>
          <a:p>
            <a:endParaRPr lang="en-GB" sz="1500" dirty="0"/>
          </a:p>
          <a:p>
            <a:pPr marL="0" indent="0">
              <a:buNone/>
            </a:pPr>
            <a:endParaRPr lang="en-GB" sz="1500" dirty="0"/>
          </a:p>
        </p:txBody>
      </p:sp>
      <p:pic>
        <p:nvPicPr>
          <p:cNvPr id="5" name="Picture 4">
            <a:extLst>
              <a:ext uri="{FF2B5EF4-FFF2-40B4-BE49-F238E27FC236}">
                <a16:creationId xmlns:a16="http://schemas.microsoft.com/office/drawing/2014/main" id="{1F282389-E3B3-46FA-3768-DF5A00C536D3}"/>
              </a:ext>
            </a:extLst>
          </p:cNvPr>
          <p:cNvPicPr>
            <a:picLocks noChangeAspect="1"/>
          </p:cNvPicPr>
          <p:nvPr/>
        </p:nvPicPr>
        <p:blipFill>
          <a:blip r:embed="rId3"/>
          <a:stretch>
            <a:fillRect/>
          </a:stretch>
        </p:blipFill>
        <p:spPr>
          <a:xfrm>
            <a:off x="7494066" y="1199332"/>
            <a:ext cx="4237686" cy="4383813"/>
          </a:xfrm>
          <a:prstGeom prst="rect">
            <a:avLst/>
          </a:prstGeom>
        </p:spPr>
      </p:pic>
    </p:spTree>
    <p:extLst>
      <p:ext uri="{BB962C8B-B14F-4D97-AF65-F5344CB8AC3E}">
        <p14:creationId xmlns:p14="http://schemas.microsoft.com/office/powerpoint/2010/main" val="168219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89FA785-CB58-D63B-DCC0-131F6CBA5796}"/>
              </a:ext>
            </a:extLst>
          </p:cNvPr>
          <p:cNvPicPr>
            <a:picLocks noChangeAspect="1"/>
          </p:cNvPicPr>
          <p:nvPr/>
        </p:nvPicPr>
        <p:blipFill rotWithShape="1">
          <a:blip r:embed="rId3"/>
          <a:srcRect l="22070" r="10229" b="-1"/>
          <a:stretch/>
        </p:blipFill>
        <p:spPr>
          <a:xfrm>
            <a:off x="6781799" y="1714500"/>
            <a:ext cx="5410201" cy="5143500"/>
          </a:xfrm>
          <a:prstGeom prst="rect">
            <a:avLst/>
          </a:prstGeom>
        </p:spPr>
      </p:pic>
      <p:sp useBgFill="1">
        <p:nvSpPr>
          <p:cNvPr id="12" name="Rectangle 11">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D1A01-8029-2C72-F4AF-22E84BC78935}"/>
              </a:ext>
            </a:extLst>
          </p:cNvPr>
          <p:cNvSpPr>
            <a:spLocks noGrp="1"/>
          </p:cNvSpPr>
          <p:nvPr>
            <p:ph type="title"/>
          </p:nvPr>
        </p:nvSpPr>
        <p:spPr>
          <a:xfrm>
            <a:off x="761801" y="250409"/>
            <a:ext cx="10222952" cy="1228299"/>
          </a:xfrm>
        </p:spPr>
        <p:txBody>
          <a:bodyPr>
            <a:normAutofit/>
          </a:bodyPr>
          <a:lstStyle/>
          <a:p>
            <a:r>
              <a:rPr lang="en-GB" altLang="en-US" sz="4000"/>
              <a:t>Intention – direct intent</a:t>
            </a:r>
            <a:endParaRPr lang="en-GB" sz="4000"/>
          </a:p>
        </p:txBody>
      </p:sp>
      <p:sp>
        <p:nvSpPr>
          <p:cNvPr id="3" name="Content Placeholder 2">
            <a:extLst>
              <a:ext uri="{FF2B5EF4-FFF2-40B4-BE49-F238E27FC236}">
                <a16:creationId xmlns:a16="http://schemas.microsoft.com/office/drawing/2014/main" id="{B6A70CA4-21CF-485C-6A10-FA3E3070CCA8}"/>
              </a:ext>
            </a:extLst>
          </p:cNvPr>
          <p:cNvSpPr>
            <a:spLocks noGrp="1"/>
          </p:cNvSpPr>
          <p:nvPr>
            <p:ph idx="1"/>
          </p:nvPr>
        </p:nvSpPr>
        <p:spPr>
          <a:xfrm>
            <a:off x="761801" y="2183642"/>
            <a:ext cx="5334199" cy="4115018"/>
          </a:xfrm>
        </p:spPr>
        <p:txBody>
          <a:bodyPr anchor="ctr">
            <a:normAutofit/>
          </a:bodyPr>
          <a:lstStyle/>
          <a:p>
            <a:pPr>
              <a:defRPr/>
            </a:pPr>
            <a:r>
              <a:rPr lang="en-GB" sz="2000"/>
              <a:t>Direct intent – aim or purpose</a:t>
            </a:r>
          </a:p>
          <a:p>
            <a:pPr lvl="1">
              <a:defRPr/>
            </a:pPr>
            <a:r>
              <a:rPr lang="en-GB" sz="2000"/>
              <a:t>Normally deduced from actions or surrounding evidence</a:t>
            </a:r>
          </a:p>
          <a:p>
            <a:pPr marL="344487" lvl="1" indent="0">
              <a:buFont typeface="Wingdings" panose="05000000000000000000" pitchFamily="2" charset="2"/>
              <a:buNone/>
              <a:defRPr/>
            </a:pPr>
            <a:endParaRPr lang="en-GB" sz="2000"/>
          </a:p>
          <a:p>
            <a:pPr lvl="1">
              <a:defRPr/>
            </a:pPr>
            <a:r>
              <a:rPr lang="en-GB" sz="2000" b="1" i="1"/>
              <a:t>Moloney [1985]</a:t>
            </a:r>
            <a:r>
              <a:rPr lang="en-GB" sz="2000"/>
              <a:t>- “golden rule” – no guidance on meaning.  </a:t>
            </a:r>
            <a:endParaRPr lang="en-GB" sz="2000" b="1" i="1"/>
          </a:p>
          <a:p>
            <a:endParaRPr lang="en-GB" sz="2000"/>
          </a:p>
        </p:txBody>
      </p:sp>
    </p:spTree>
    <p:extLst>
      <p:ext uri="{BB962C8B-B14F-4D97-AF65-F5344CB8AC3E}">
        <p14:creationId xmlns:p14="http://schemas.microsoft.com/office/powerpoint/2010/main" val="2329655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1AB73-5742-E02C-3190-A60CDD078815}"/>
              </a:ext>
            </a:extLst>
          </p:cNvPr>
          <p:cNvSpPr>
            <a:spLocks noGrp="1"/>
          </p:cNvSpPr>
          <p:nvPr>
            <p:ph type="title"/>
          </p:nvPr>
        </p:nvSpPr>
        <p:spPr/>
        <p:txBody>
          <a:bodyPr/>
          <a:lstStyle/>
          <a:p>
            <a:r>
              <a:rPr lang="en-GB" altLang="en-US" dirty="0"/>
              <a:t>Intention – indirect/oblique intent</a:t>
            </a:r>
            <a:endParaRPr lang="en-GB" dirty="0"/>
          </a:p>
        </p:txBody>
      </p:sp>
      <p:sp>
        <p:nvSpPr>
          <p:cNvPr id="3" name="Content Placeholder 2">
            <a:extLst>
              <a:ext uri="{FF2B5EF4-FFF2-40B4-BE49-F238E27FC236}">
                <a16:creationId xmlns:a16="http://schemas.microsoft.com/office/drawing/2014/main" id="{96B5882A-C107-E8FF-F5E9-12BAF82932F2}"/>
              </a:ext>
            </a:extLst>
          </p:cNvPr>
          <p:cNvSpPr>
            <a:spLocks noGrp="1"/>
          </p:cNvSpPr>
          <p:nvPr>
            <p:ph idx="1"/>
          </p:nvPr>
        </p:nvSpPr>
        <p:spPr/>
        <p:txBody>
          <a:bodyPr>
            <a:normAutofit lnSpcReduction="10000"/>
          </a:bodyPr>
          <a:lstStyle/>
          <a:p>
            <a:r>
              <a:rPr lang="en-GB" dirty="0"/>
              <a:t>Indirect intention can also be referred to as oblique intention. </a:t>
            </a:r>
          </a:p>
          <a:p>
            <a:r>
              <a:rPr lang="en-GB" dirty="0"/>
              <a:t>In most cases direct intention will evident. If not the court my infer that the defendant had indirect/oblique intention. </a:t>
            </a:r>
          </a:p>
          <a:p>
            <a:endParaRPr lang="en-GB" dirty="0"/>
          </a:p>
          <a:p>
            <a:r>
              <a:rPr lang="en-GB" dirty="0"/>
              <a:t>Did the defendant did intend the result? (was it certain) did they understand this fact?</a:t>
            </a:r>
          </a:p>
          <a:p>
            <a:endParaRPr lang="en-GB" dirty="0"/>
          </a:p>
          <a:p>
            <a:r>
              <a:rPr lang="en-GB" altLang="en-US" b="1" i="1" dirty="0"/>
              <a:t>DPP v Smith [1960] – </a:t>
            </a:r>
            <a:r>
              <a:rPr lang="en-GB" altLang="en-US" dirty="0"/>
              <a:t>reasonable person would have contemplated the result (objective test) Heavily criticised. Hence S8 Criminal Justice Act 1967</a:t>
            </a:r>
          </a:p>
          <a:p>
            <a:endParaRPr lang="en-GB" dirty="0"/>
          </a:p>
        </p:txBody>
      </p:sp>
    </p:spTree>
    <p:extLst>
      <p:ext uri="{BB962C8B-B14F-4D97-AF65-F5344CB8AC3E}">
        <p14:creationId xmlns:p14="http://schemas.microsoft.com/office/powerpoint/2010/main" val="726595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DD980-B7B9-061A-C428-6760826D9AA6}"/>
              </a:ext>
            </a:extLst>
          </p:cNvPr>
          <p:cNvSpPr>
            <a:spLocks noGrp="1"/>
          </p:cNvSpPr>
          <p:nvPr>
            <p:ph type="title"/>
          </p:nvPr>
        </p:nvSpPr>
        <p:spPr/>
        <p:txBody>
          <a:bodyPr/>
          <a:lstStyle/>
          <a:p>
            <a:r>
              <a:rPr lang="en-GB" altLang="en-US" dirty="0"/>
              <a:t>Intention- indirect</a:t>
            </a:r>
            <a:endParaRPr lang="en-GB" dirty="0"/>
          </a:p>
        </p:txBody>
      </p:sp>
      <p:sp>
        <p:nvSpPr>
          <p:cNvPr id="3" name="Content Placeholder 2">
            <a:extLst>
              <a:ext uri="{FF2B5EF4-FFF2-40B4-BE49-F238E27FC236}">
                <a16:creationId xmlns:a16="http://schemas.microsoft.com/office/drawing/2014/main" id="{1745E491-DE6A-ED11-E61B-5D39D9DE7992}"/>
              </a:ext>
            </a:extLst>
          </p:cNvPr>
          <p:cNvSpPr>
            <a:spLocks noGrp="1"/>
          </p:cNvSpPr>
          <p:nvPr>
            <p:ph idx="1"/>
          </p:nvPr>
        </p:nvSpPr>
        <p:spPr/>
        <p:txBody>
          <a:bodyPr/>
          <a:lstStyle/>
          <a:p>
            <a:pPr>
              <a:defRPr/>
            </a:pPr>
            <a:r>
              <a:rPr lang="en-US" altLang="en-US" dirty="0">
                <a:cs typeface="Arial" panose="020B0604020202020204" pitchFamily="34" charset="0"/>
              </a:rPr>
              <a:t>The current law on indirect intention is that laid down in </a:t>
            </a:r>
            <a:r>
              <a:rPr lang="en-US" altLang="en-US" dirty="0" err="1">
                <a:cs typeface="Arial" panose="020B0604020202020204" pitchFamily="34" charset="0"/>
              </a:rPr>
              <a:t>Woollin</a:t>
            </a:r>
            <a:r>
              <a:rPr lang="en-US" altLang="en-US" dirty="0">
                <a:cs typeface="Arial" panose="020B0604020202020204" pitchFamily="34" charset="0"/>
              </a:rPr>
              <a:t> [1998].</a:t>
            </a:r>
          </a:p>
          <a:p>
            <a:pPr>
              <a:defRPr/>
            </a:pPr>
            <a:r>
              <a:rPr lang="en-US" altLang="en-US" dirty="0">
                <a:cs typeface="Arial" panose="020B0604020202020204" pitchFamily="34" charset="0"/>
              </a:rPr>
              <a:t>The D lost is temper and threw his baby 5 feet across the room, causing him a fractured skull from which he died.</a:t>
            </a:r>
          </a:p>
          <a:p>
            <a:pPr>
              <a:defRPr/>
            </a:pPr>
            <a:r>
              <a:rPr lang="en-US" altLang="en-US" dirty="0">
                <a:cs typeface="Arial" panose="020B0604020202020204" pitchFamily="34" charset="0"/>
              </a:rPr>
              <a:t>It was not the D’s purpose to kill or cause serious bodily harm.</a:t>
            </a:r>
          </a:p>
          <a:p>
            <a:pPr>
              <a:defRPr/>
            </a:pPr>
            <a:r>
              <a:rPr lang="en-US" altLang="en-US" dirty="0">
                <a:cs typeface="Arial" panose="020B0604020202020204" pitchFamily="34" charset="0"/>
              </a:rPr>
              <a:t>The Court of Appeal held that the test for indirect intention was FORESIGHT (awareness) of a substantial risk of death or serious harm.</a:t>
            </a:r>
          </a:p>
          <a:p>
            <a:pPr>
              <a:defRPr/>
            </a:pPr>
            <a:r>
              <a:rPr lang="en-US" altLang="en-US" dirty="0">
                <a:cs typeface="Arial" panose="020B0604020202020204" pitchFamily="34" charset="0"/>
              </a:rPr>
              <a:t>If this could be established, intention could be inferred.</a:t>
            </a:r>
          </a:p>
          <a:p>
            <a:pPr>
              <a:defRPr/>
            </a:pPr>
            <a:endParaRPr lang="en-US" altLang="en-US" dirty="0">
              <a:cs typeface="Arial" panose="020B0604020202020204" pitchFamily="34" charset="0"/>
            </a:endParaRPr>
          </a:p>
          <a:p>
            <a:endParaRPr lang="en-GB" dirty="0"/>
          </a:p>
        </p:txBody>
      </p:sp>
    </p:spTree>
    <p:extLst>
      <p:ext uri="{BB962C8B-B14F-4D97-AF65-F5344CB8AC3E}">
        <p14:creationId xmlns:p14="http://schemas.microsoft.com/office/powerpoint/2010/main" val="3373886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CFDC30-CA0C-4817-8D61-65F53D7922A0}"/>
              </a:ext>
            </a:extLst>
          </p:cNvPr>
          <p:cNvSpPr>
            <a:spLocks noGrp="1"/>
          </p:cNvSpPr>
          <p:nvPr>
            <p:ph type="title"/>
          </p:nvPr>
        </p:nvSpPr>
        <p:spPr>
          <a:xfrm>
            <a:off x="833002" y="448253"/>
            <a:ext cx="10520702" cy="1325563"/>
          </a:xfrm>
        </p:spPr>
        <p:txBody>
          <a:bodyPr vert="horz" lIns="91440" tIns="45720" rIns="91440" bIns="45720" rtlCol="0">
            <a:normAutofit/>
          </a:bodyPr>
          <a:lstStyle/>
          <a:p>
            <a:r>
              <a:rPr lang="en-US" kern="1200">
                <a:latin typeface="+mj-lt"/>
                <a:ea typeface="+mj-ea"/>
                <a:cs typeface="+mj-cs"/>
              </a:rPr>
              <a:t>Recap from the Mens Rea lecture</a:t>
            </a:r>
          </a:p>
        </p:txBody>
      </p:sp>
      <p:sp>
        <p:nvSpPr>
          <p:cNvPr id="3" name="Content Placeholder 2">
            <a:extLst>
              <a:ext uri="{FF2B5EF4-FFF2-40B4-BE49-F238E27FC236}">
                <a16:creationId xmlns:a16="http://schemas.microsoft.com/office/drawing/2014/main" id="{87C16481-EFFC-4F8B-8903-AF4B0671D7A1}"/>
              </a:ext>
            </a:extLst>
          </p:cNvPr>
          <p:cNvSpPr>
            <a:spLocks noGrp="1"/>
          </p:cNvSpPr>
          <p:nvPr>
            <p:ph idx="1"/>
          </p:nvPr>
        </p:nvSpPr>
        <p:spPr>
          <a:xfrm>
            <a:off x="736600" y="1773817"/>
            <a:ext cx="5037667" cy="4403146"/>
          </a:xfrm>
        </p:spPr>
        <p:txBody>
          <a:bodyPr vert="horz" lIns="91440" tIns="45720" rIns="91440" bIns="45720" rtlCol="0">
            <a:normAutofit/>
          </a:bodyPr>
          <a:lstStyle/>
          <a:p>
            <a:r>
              <a:rPr lang="en-US" sz="2000" b="1" u="sng" dirty="0"/>
              <a:t>What are the types of intention?</a:t>
            </a:r>
          </a:p>
          <a:p>
            <a:pPr marL="0" indent="0">
              <a:buNone/>
            </a:pPr>
            <a:r>
              <a:rPr lang="en-US" sz="2000" dirty="0"/>
              <a:t>Yip Chiu-Cheung [1995]</a:t>
            </a:r>
          </a:p>
          <a:p>
            <a:pPr marL="0" indent="0">
              <a:buNone/>
            </a:pPr>
            <a:r>
              <a:rPr lang="en-US" sz="2000" dirty="0"/>
              <a:t>Re A (Children) [2000]</a:t>
            </a:r>
          </a:p>
          <a:p>
            <a:pPr marL="0" indent="0">
              <a:buNone/>
            </a:pPr>
            <a:r>
              <a:rPr lang="en-US" sz="2000" dirty="0" err="1"/>
              <a:t>Steane</a:t>
            </a:r>
            <a:r>
              <a:rPr lang="en-US" sz="2000" dirty="0"/>
              <a:t> [1947]</a:t>
            </a:r>
          </a:p>
          <a:p>
            <a:r>
              <a:rPr lang="en-US" sz="2000" b="1" u="sng" dirty="0"/>
              <a:t>Direct Intention</a:t>
            </a:r>
          </a:p>
          <a:p>
            <a:pPr marL="0" indent="0">
              <a:buNone/>
            </a:pPr>
            <a:r>
              <a:rPr lang="en-US" sz="2000" dirty="0"/>
              <a:t>Moloney [1985]</a:t>
            </a:r>
          </a:p>
          <a:p>
            <a:r>
              <a:rPr lang="en-US" sz="2000" b="1" u="sng" dirty="0"/>
              <a:t>Indirect/Oblique intention</a:t>
            </a:r>
          </a:p>
          <a:p>
            <a:pPr marL="0" indent="0">
              <a:buNone/>
            </a:pPr>
            <a:r>
              <a:rPr lang="en-US" sz="2000" dirty="0" err="1"/>
              <a:t>Woollin</a:t>
            </a:r>
            <a:r>
              <a:rPr lang="en-US" sz="2000" dirty="0"/>
              <a:t> [1998]</a:t>
            </a:r>
          </a:p>
          <a:p>
            <a:pPr marL="0" indent="0">
              <a:buNone/>
            </a:pPr>
            <a:r>
              <a:rPr lang="en-GB" sz="2000" dirty="0"/>
              <a:t>R. (on the application of Charles) v Criminal Cases Review Commission [2017]</a:t>
            </a:r>
            <a:endParaRPr lang="en-US" sz="2000" dirty="0"/>
          </a:p>
          <a:p>
            <a:pPr marL="0" indent="0">
              <a:buNone/>
            </a:pPr>
            <a:endParaRPr lang="en-US" sz="2000" dirty="0"/>
          </a:p>
        </p:txBody>
      </p:sp>
      <p:pic>
        <p:nvPicPr>
          <p:cNvPr id="5" name="Picture 4">
            <a:extLst>
              <a:ext uri="{FF2B5EF4-FFF2-40B4-BE49-F238E27FC236}">
                <a16:creationId xmlns:a16="http://schemas.microsoft.com/office/drawing/2014/main" id="{D5CACBE0-C8A3-EDF8-0973-0176402755AF}"/>
              </a:ext>
            </a:extLst>
          </p:cNvPr>
          <p:cNvPicPr>
            <a:picLocks noChangeAspect="1"/>
          </p:cNvPicPr>
          <p:nvPr/>
        </p:nvPicPr>
        <p:blipFill>
          <a:blip r:embed="rId3"/>
          <a:stretch>
            <a:fillRect/>
          </a:stretch>
        </p:blipFill>
        <p:spPr>
          <a:xfrm>
            <a:off x="6417734" y="2192289"/>
            <a:ext cx="4935970" cy="3984191"/>
          </a:xfrm>
          <a:prstGeom prst="rect">
            <a:avLst/>
          </a:prstGeom>
        </p:spPr>
      </p:pic>
      <p:sp>
        <p:nvSpPr>
          <p:cNvPr id="4" name="Content Placeholder 2">
            <a:extLst>
              <a:ext uri="{FF2B5EF4-FFF2-40B4-BE49-F238E27FC236}">
                <a16:creationId xmlns:a16="http://schemas.microsoft.com/office/drawing/2014/main" id="{5660B7CA-401E-4F77-9649-13F3EF54E78F}"/>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dirty="0"/>
          </a:p>
        </p:txBody>
      </p:sp>
    </p:spTree>
    <p:extLst>
      <p:ext uri="{BB962C8B-B14F-4D97-AF65-F5344CB8AC3E}">
        <p14:creationId xmlns:p14="http://schemas.microsoft.com/office/powerpoint/2010/main" val="17440059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nodePh="1">
                                  <p:stCondLst>
                                    <p:cond delay="0"/>
                                  </p:stCondLst>
                                  <p:endCondLst>
                                    <p:cond evt="begin" delay="0">
                                      <p:tn val="41"/>
                                    </p:cond>
                                  </p:endCondLst>
                                  <p:childTnLst>
                                    <p:set>
                                      <p:cBhvr>
                                        <p:cTn id="4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CA2AB25-FE9E-7AC3-DAEE-78655654B773}"/>
              </a:ext>
            </a:extLst>
          </p:cNvPr>
          <p:cNvPicPr>
            <a:picLocks noChangeAspect="1"/>
          </p:cNvPicPr>
          <p:nvPr/>
        </p:nvPicPr>
        <p:blipFill rotWithShape="1">
          <a:blip r:embed="rId3"/>
          <a:srcRect t="4917" r="1" b="4757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a:extLst>
              <a:ext uri="{FF2B5EF4-FFF2-40B4-BE49-F238E27FC236}">
                <a16:creationId xmlns:a16="http://schemas.microsoft.com/office/drawing/2014/main" id="{7DCD5D9D-3888-C152-08CF-AE049FDEFB3B}"/>
              </a:ext>
            </a:extLst>
          </p:cNvPr>
          <p:cNvPicPr>
            <a:picLocks noChangeAspect="1"/>
          </p:cNvPicPr>
          <p:nvPr/>
        </p:nvPicPr>
        <p:blipFill rotWithShape="1">
          <a:blip r:embed="rId4"/>
          <a:srcRect t="19063" r="1" b="2805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4" name="Freeform: Shape 1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F0C7D62-6EFD-34E4-330B-9E9C70B08C29}"/>
              </a:ext>
            </a:extLst>
          </p:cNvPr>
          <p:cNvSpPr>
            <a:spLocks noGrp="1"/>
          </p:cNvSpPr>
          <p:nvPr>
            <p:ph type="title"/>
          </p:nvPr>
        </p:nvSpPr>
        <p:spPr>
          <a:xfrm>
            <a:off x="448056" y="859536"/>
            <a:ext cx="4832802" cy="1243584"/>
          </a:xfrm>
        </p:spPr>
        <p:txBody>
          <a:bodyPr>
            <a:normAutofit/>
          </a:bodyPr>
          <a:lstStyle/>
          <a:p>
            <a:r>
              <a:rPr lang="en-GB" sz="3400"/>
              <a:t>Recklessness</a:t>
            </a:r>
          </a:p>
        </p:txBody>
      </p:sp>
      <p:sp>
        <p:nvSpPr>
          <p:cNvPr id="18" name="Rectangle 1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3A11638-8FE6-BFC0-D339-B7BD86C14051}"/>
              </a:ext>
            </a:extLst>
          </p:cNvPr>
          <p:cNvSpPr>
            <a:spLocks noGrp="1"/>
          </p:cNvSpPr>
          <p:nvPr>
            <p:ph idx="1"/>
          </p:nvPr>
        </p:nvSpPr>
        <p:spPr>
          <a:xfrm>
            <a:off x="448056" y="2512611"/>
            <a:ext cx="4832803" cy="3664351"/>
          </a:xfrm>
        </p:spPr>
        <p:txBody>
          <a:bodyPr>
            <a:normAutofit/>
          </a:bodyPr>
          <a:lstStyle/>
          <a:p>
            <a:r>
              <a:rPr lang="en-GB" sz="2000"/>
              <a:t>Most offences can be committed intentionally. If intention cannot be established, for many offences, such as battery, the prosecution can try to prove recklessness in the alternative. </a:t>
            </a:r>
          </a:p>
          <a:p>
            <a:r>
              <a:rPr lang="en-GB" altLang="en-US" sz="2000"/>
              <a:t>Offences which can be committed recklessly – basic intent crimes</a:t>
            </a:r>
          </a:p>
          <a:p>
            <a:pPr marL="0" indent="0">
              <a:buNone/>
            </a:pPr>
            <a:endParaRPr lang="en-GB" sz="2000"/>
          </a:p>
          <a:p>
            <a:r>
              <a:rPr lang="en-GB" sz="2000"/>
              <a:t>There is now only one type of recklessness: subjective</a:t>
            </a:r>
          </a:p>
          <a:p>
            <a:r>
              <a:rPr lang="en-GB" altLang="en-US" sz="2000" b="1" i="1"/>
              <a:t>Cunningham [1957]</a:t>
            </a:r>
          </a:p>
          <a:p>
            <a:endParaRPr lang="en-GB" sz="2000"/>
          </a:p>
          <a:p>
            <a:endParaRPr lang="en-GB" sz="2000"/>
          </a:p>
        </p:txBody>
      </p:sp>
    </p:spTree>
    <p:extLst>
      <p:ext uri="{BB962C8B-B14F-4D97-AF65-F5344CB8AC3E}">
        <p14:creationId xmlns:p14="http://schemas.microsoft.com/office/powerpoint/2010/main" val="2758510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D4AD-4995-1A54-1772-57FE915A12F5}"/>
              </a:ext>
            </a:extLst>
          </p:cNvPr>
          <p:cNvSpPr>
            <a:spLocks noGrp="1"/>
          </p:cNvSpPr>
          <p:nvPr>
            <p:ph type="title"/>
          </p:nvPr>
        </p:nvSpPr>
        <p:spPr>
          <a:xfrm>
            <a:off x="838201" y="365125"/>
            <a:ext cx="5251316" cy="1807305"/>
          </a:xfrm>
        </p:spPr>
        <p:txBody>
          <a:bodyPr>
            <a:normAutofit/>
          </a:bodyPr>
          <a:lstStyle/>
          <a:p>
            <a:r>
              <a:rPr lang="en-GB" dirty="0"/>
              <a:t>Recap: Recklessness</a:t>
            </a:r>
          </a:p>
        </p:txBody>
      </p:sp>
      <p:sp>
        <p:nvSpPr>
          <p:cNvPr id="3" name="Content Placeholder 2">
            <a:extLst>
              <a:ext uri="{FF2B5EF4-FFF2-40B4-BE49-F238E27FC236}">
                <a16:creationId xmlns:a16="http://schemas.microsoft.com/office/drawing/2014/main" id="{3ACD6AA9-055C-8F8B-FAFF-F2863C917EB6}"/>
              </a:ext>
            </a:extLst>
          </p:cNvPr>
          <p:cNvSpPr>
            <a:spLocks noGrp="1"/>
          </p:cNvSpPr>
          <p:nvPr>
            <p:ph idx="1"/>
          </p:nvPr>
        </p:nvSpPr>
        <p:spPr>
          <a:xfrm>
            <a:off x="838200" y="2333297"/>
            <a:ext cx="4619621" cy="3843666"/>
          </a:xfrm>
        </p:spPr>
        <p:txBody>
          <a:bodyPr>
            <a:normAutofit fontScale="92500" lnSpcReduction="10000"/>
          </a:bodyPr>
          <a:lstStyle/>
          <a:p>
            <a:r>
              <a:rPr lang="en-GB" dirty="0"/>
              <a:t>Objective and subjective?</a:t>
            </a:r>
          </a:p>
          <a:p>
            <a:r>
              <a:rPr lang="en-GB" dirty="0"/>
              <a:t>Cunningham recklessness Cunningham [1957]</a:t>
            </a:r>
          </a:p>
          <a:p>
            <a:r>
              <a:rPr lang="en-GB" dirty="0"/>
              <a:t>Brady [2006]</a:t>
            </a:r>
          </a:p>
          <a:p>
            <a:r>
              <a:rPr lang="en-GB" dirty="0"/>
              <a:t>Objective: Caldwell [1982]</a:t>
            </a:r>
          </a:p>
          <a:p>
            <a:pPr marL="0" indent="0">
              <a:buNone/>
            </a:pPr>
            <a:r>
              <a:rPr lang="en-GB" dirty="0"/>
              <a:t>Caldwell lacuna - Chief Constable of Avon and Somerset Police v </a:t>
            </a:r>
            <a:r>
              <a:rPr lang="en-GB" dirty="0" err="1"/>
              <a:t>Shimmen</a:t>
            </a:r>
            <a:r>
              <a:rPr lang="en-GB" dirty="0"/>
              <a:t> [1986]. </a:t>
            </a:r>
          </a:p>
          <a:p>
            <a:pPr marL="0" indent="0">
              <a:buNone/>
            </a:pPr>
            <a:r>
              <a:rPr lang="en-GB" dirty="0"/>
              <a:t>G [2003]</a:t>
            </a:r>
          </a:p>
        </p:txBody>
      </p:sp>
      <p:pic>
        <p:nvPicPr>
          <p:cNvPr id="4" name="Picture 3">
            <a:extLst>
              <a:ext uri="{FF2B5EF4-FFF2-40B4-BE49-F238E27FC236}">
                <a16:creationId xmlns:a16="http://schemas.microsoft.com/office/drawing/2014/main" id="{BF569B44-BC46-D3C0-CB2A-14EF0E8CF149}"/>
              </a:ext>
            </a:extLst>
          </p:cNvPr>
          <p:cNvPicPr>
            <a:picLocks noChangeAspect="1"/>
          </p:cNvPicPr>
          <p:nvPr/>
        </p:nvPicPr>
        <p:blipFill rotWithShape="1">
          <a:blip r:embed="rId3"/>
          <a:srcRect l="15403" r="150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63387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C4CD7-97F4-F003-4119-EFE3B832889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Recap: Negligence</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A2ADB7-5BE7-A7A7-468F-0D65FE069BF6}"/>
              </a:ext>
            </a:extLst>
          </p:cNvPr>
          <p:cNvGraphicFramePr>
            <a:graphicFrameLocks noGrp="1"/>
          </p:cNvGraphicFramePr>
          <p:nvPr>
            <p:ph idx="1"/>
            <p:extLst>
              <p:ext uri="{D42A27DB-BD31-4B8C-83A1-F6EECF244321}">
                <p14:modId xmlns:p14="http://schemas.microsoft.com/office/powerpoint/2010/main" val="323323277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69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844A2-C6EC-B3A5-C6DE-DBDB43345D57}"/>
              </a:ext>
            </a:extLst>
          </p:cNvPr>
          <p:cNvSpPr>
            <a:spLocks noGrp="1"/>
          </p:cNvSpPr>
          <p:nvPr>
            <p:ph type="title"/>
          </p:nvPr>
        </p:nvSpPr>
        <p:spPr>
          <a:xfrm>
            <a:off x="686834" y="1153572"/>
            <a:ext cx="3200400" cy="4461163"/>
          </a:xfrm>
        </p:spPr>
        <p:txBody>
          <a:bodyPr>
            <a:normAutofit/>
          </a:bodyPr>
          <a:lstStyle/>
          <a:p>
            <a:r>
              <a:rPr lang="en-GB">
                <a:solidFill>
                  <a:srgbClr val="FFFFFF"/>
                </a:solidFill>
              </a:rPr>
              <a:t>Negligence 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D81025-008F-65C5-7575-67AD18B4B344}"/>
              </a:ext>
            </a:extLst>
          </p:cNvPr>
          <p:cNvSpPr>
            <a:spLocks noGrp="1"/>
          </p:cNvSpPr>
          <p:nvPr>
            <p:ph idx="1"/>
          </p:nvPr>
        </p:nvSpPr>
        <p:spPr>
          <a:xfrm>
            <a:off x="4447308" y="591344"/>
            <a:ext cx="6906491" cy="5585619"/>
          </a:xfrm>
        </p:spPr>
        <p:txBody>
          <a:bodyPr anchor="ctr">
            <a:normAutofit/>
          </a:bodyPr>
          <a:lstStyle/>
          <a:p>
            <a:r>
              <a:rPr lang="en-GB" dirty="0"/>
              <a:t>The most serious crime in which negligence may be the basis of liability is gross negligence manslaughter.</a:t>
            </a:r>
          </a:p>
          <a:p>
            <a:r>
              <a:rPr lang="en-GB" dirty="0"/>
              <a:t>Adomako (1994)- </a:t>
            </a:r>
          </a:p>
          <a:p>
            <a:r>
              <a:rPr lang="en-GB" dirty="0"/>
              <a:t>There are levels or degrees of negligence. For instance, overtaking on a blind bend is more culpable than reversing into a car when trying to park. A broad division may exist between negligence and gross negligence.</a:t>
            </a:r>
          </a:p>
          <a:p>
            <a:endParaRPr lang="en-GB" dirty="0"/>
          </a:p>
        </p:txBody>
      </p:sp>
    </p:spTree>
    <p:extLst>
      <p:ext uri="{BB962C8B-B14F-4D97-AF65-F5344CB8AC3E}">
        <p14:creationId xmlns:p14="http://schemas.microsoft.com/office/powerpoint/2010/main" val="2126250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C7D2-F140-D290-0CC0-64549BC0263B}"/>
              </a:ext>
            </a:extLst>
          </p:cNvPr>
          <p:cNvSpPr>
            <a:spLocks noGrp="1"/>
          </p:cNvSpPr>
          <p:nvPr>
            <p:ph type="title"/>
          </p:nvPr>
        </p:nvSpPr>
        <p:spPr>
          <a:xfrm>
            <a:off x="6234330" y="803325"/>
            <a:ext cx="5314536" cy="1325563"/>
          </a:xfrm>
        </p:spPr>
        <p:txBody>
          <a:bodyPr>
            <a:normAutofit/>
          </a:bodyPr>
          <a:lstStyle/>
          <a:p>
            <a:r>
              <a:rPr lang="en-GB" dirty="0"/>
              <a:t>Transferred malice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F0F0D9-AAD0-4305-1BB2-897393C0157D}"/>
              </a:ext>
            </a:extLst>
          </p:cNvPr>
          <p:cNvPicPr>
            <a:picLocks noChangeAspect="1"/>
          </p:cNvPicPr>
          <p:nvPr/>
        </p:nvPicPr>
        <p:blipFill rotWithShape="1">
          <a:blip r:embed="rId3"/>
          <a:srcRect r="533"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7B58B19-F531-FABE-00DB-4E16215400B8}"/>
              </a:ext>
            </a:extLst>
          </p:cNvPr>
          <p:cNvSpPr>
            <a:spLocks noGrp="1"/>
          </p:cNvSpPr>
          <p:nvPr>
            <p:ph idx="1"/>
          </p:nvPr>
        </p:nvSpPr>
        <p:spPr>
          <a:xfrm>
            <a:off x="6234329" y="1943100"/>
            <a:ext cx="5314543" cy="3711838"/>
          </a:xfrm>
        </p:spPr>
        <p:txBody>
          <a:bodyPr anchor="t">
            <a:normAutofit fontScale="92500" lnSpcReduction="10000"/>
          </a:bodyPr>
          <a:lstStyle/>
          <a:p>
            <a:r>
              <a:rPr lang="en-GB" sz="2400" dirty="0"/>
              <a:t>Latimer (1886)</a:t>
            </a:r>
          </a:p>
          <a:p>
            <a:r>
              <a:rPr lang="en-GB" sz="2400" dirty="0"/>
              <a:t>Mitchell [1983]</a:t>
            </a:r>
          </a:p>
          <a:p>
            <a:r>
              <a:rPr lang="en-GB" sz="2400" dirty="0"/>
              <a:t>The principle of ‘transferred malice’ operates to transfer the defendant’s reckless state of mind as well as the defendant’s intention. It would perhaps be more appropriate to refer to ‘transferred MR’, given that malice is not actually required.</a:t>
            </a:r>
          </a:p>
          <a:p>
            <a:r>
              <a:rPr lang="en-GB" sz="2400" dirty="0" err="1"/>
              <a:t>Pembliton</a:t>
            </a:r>
            <a:r>
              <a:rPr lang="en-GB" sz="2400" dirty="0"/>
              <a:t> [1874]</a:t>
            </a:r>
          </a:p>
          <a:p>
            <a:r>
              <a:rPr lang="en-GB" sz="2400" dirty="0"/>
              <a:t>A-G’s Reference (No. 3 of 1994) [1997]</a:t>
            </a:r>
          </a:p>
          <a:p>
            <a:endParaRPr lang="en-GB" sz="1800" dirty="0"/>
          </a:p>
          <a:p>
            <a:endParaRPr lang="en-GB" sz="1800" dirty="0"/>
          </a:p>
        </p:txBody>
      </p:sp>
    </p:spTree>
    <p:extLst>
      <p:ext uri="{BB962C8B-B14F-4D97-AF65-F5344CB8AC3E}">
        <p14:creationId xmlns:p14="http://schemas.microsoft.com/office/powerpoint/2010/main" val="15377242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F4AD52E-3BB7-81E7-8754-2D90A8CFB642}"/>
              </a:ext>
            </a:extLst>
          </p:cNvPr>
          <p:cNvSpPr>
            <a:spLocks noGrp="1"/>
          </p:cNvSpPr>
          <p:nvPr>
            <p:ph type="title"/>
          </p:nvPr>
        </p:nvSpPr>
        <p:spPr>
          <a:xfrm>
            <a:off x="838200" y="365125"/>
            <a:ext cx="5393361" cy="1325563"/>
          </a:xfrm>
        </p:spPr>
        <p:txBody>
          <a:bodyPr>
            <a:normAutofit/>
          </a:bodyPr>
          <a:lstStyle/>
          <a:p>
            <a:r>
              <a:rPr lang="en-GB" dirty="0"/>
              <a:t>Strict liability offences</a:t>
            </a:r>
          </a:p>
        </p:txBody>
      </p:sp>
      <p:sp>
        <p:nvSpPr>
          <p:cNvPr id="3" name="Content Placeholder 2">
            <a:extLst>
              <a:ext uri="{FF2B5EF4-FFF2-40B4-BE49-F238E27FC236}">
                <a16:creationId xmlns:a16="http://schemas.microsoft.com/office/drawing/2014/main" id="{3EB9C7A4-5679-B165-B14B-302CB8C60161}"/>
              </a:ext>
            </a:extLst>
          </p:cNvPr>
          <p:cNvSpPr>
            <a:spLocks noGrp="1"/>
          </p:cNvSpPr>
          <p:nvPr>
            <p:ph idx="1"/>
          </p:nvPr>
        </p:nvSpPr>
        <p:spPr>
          <a:xfrm>
            <a:off x="838200" y="1825625"/>
            <a:ext cx="5393361" cy="4351338"/>
          </a:xfrm>
        </p:spPr>
        <p:txBody>
          <a:bodyPr>
            <a:normAutofit/>
          </a:bodyPr>
          <a:lstStyle/>
          <a:p>
            <a:r>
              <a:rPr lang="en-GB" sz="2400" dirty="0"/>
              <a:t>Many criminal offences do not require a </a:t>
            </a:r>
            <a:r>
              <a:rPr lang="en-GB" sz="2400" dirty="0" err="1"/>
              <a:t>mens</a:t>
            </a:r>
            <a:r>
              <a:rPr lang="en-GB" sz="2400" dirty="0"/>
              <a:t> rea apart from the need for the D to voluntarily complete the conduct element of the offence.</a:t>
            </a:r>
          </a:p>
          <a:p>
            <a:r>
              <a:rPr lang="en-GB" sz="2400" dirty="0"/>
              <a:t>Controversial as no fault by the D is required.</a:t>
            </a:r>
          </a:p>
          <a:p>
            <a:r>
              <a:rPr lang="en-GB" sz="2400" dirty="0"/>
              <a:t>Quasi-criminal</a:t>
            </a:r>
          </a:p>
          <a:p>
            <a:r>
              <a:rPr lang="en-GB" sz="2400" dirty="0"/>
              <a:t>Examples, not renewing MOT/driving licence, no paying TV licence, not paying VAT.</a:t>
            </a:r>
          </a:p>
        </p:txBody>
      </p:sp>
      <p:pic>
        <p:nvPicPr>
          <p:cNvPr id="4" name="Picture 3">
            <a:extLst>
              <a:ext uri="{FF2B5EF4-FFF2-40B4-BE49-F238E27FC236}">
                <a16:creationId xmlns:a16="http://schemas.microsoft.com/office/drawing/2014/main" id="{E797FC8A-954F-C6B6-BBDB-F0AE791D7C4F}"/>
              </a:ext>
            </a:extLst>
          </p:cNvPr>
          <p:cNvPicPr>
            <a:picLocks noChangeAspect="1"/>
          </p:cNvPicPr>
          <p:nvPr/>
        </p:nvPicPr>
        <p:blipFill rotWithShape="1">
          <a:blip r:embed="rId3"/>
          <a:srcRect l="23118" r="2313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0185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23F5-1229-42E6-920F-C35DE0F0A8CB}"/>
              </a:ext>
            </a:extLst>
          </p:cNvPr>
          <p:cNvSpPr>
            <a:spLocks noGrp="1"/>
          </p:cNvSpPr>
          <p:nvPr>
            <p:ph type="title"/>
          </p:nvPr>
        </p:nvSpPr>
        <p:spPr>
          <a:xfrm>
            <a:off x="2604856" y="69918"/>
            <a:ext cx="10515600" cy="1325563"/>
          </a:xfrm>
        </p:spPr>
        <p:txBody>
          <a:bodyPr/>
          <a:lstStyle/>
          <a:p>
            <a:r>
              <a:rPr lang="en-GB" dirty="0"/>
              <a:t>R v </a:t>
            </a:r>
            <a:r>
              <a:rPr lang="en-GB" dirty="0" err="1"/>
              <a:t>Woollin</a:t>
            </a:r>
            <a:r>
              <a:rPr lang="en-GB" dirty="0"/>
              <a:t> [1999]</a:t>
            </a:r>
          </a:p>
        </p:txBody>
      </p:sp>
      <p:sp>
        <p:nvSpPr>
          <p:cNvPr id="4" name="TextBox 3">
            <a:extLst>
              <a:ext uri="{FF2B5EF4-FFF2-40B4-BE49-F238E27FC236}">
                <a16:creationId xmlns:a16="http://schemas.microsoft.com/office/drawing/2014/main" id="{499BC279-82CD-4958-87C0-696AF23D8CBC}"/>
              </a:ext>
            </a:extLst>
          </p:cNvPr>
          <p:cNvSpPr txBox="1"/>
          <p:nvPr/>
        </p:nvSpPr>
        <p:spPr>
          <a:xfrm>
            <a:off x="694679" y="1980257"/>
            <a:ext cx="7649222" cy="4647426"/>
          </a:xfrm>
          <a:prstGeom prst="rect">
            <a:avLst/>
          </a:prstGeom>
          <a:noFill/>
        </p:spPr>
        <p:txBody>
          <a:bodyPr wrap="square" rtlCol="0">
            <a:spAutoFit/>
          </a:bodyPr>
          <a:lstStyle/>
          <a:p>
            <a:r>
              <a:rPr lang="en-GB" sz="2000" b="1" dirty="0"/>
              <a:t>The defendant lost his temper with his baby and in anger and frustration, threw the child across the room. The baby struck a wall, fractured his skull and died. The prosecution accepted that the defendant did not set out with the intention of killing or seriously harming his son but argued that, in throwing him, there was a very high risk of doing so. </a:t>
            </a:r>
          </a:p>
          <a:p>
            <a:endParaRPr lang="en-GB" sz="2000" b="1" dirty="0"/>
          </a:p>
          <a:p>
            <a:r>
              <a:rPr lang="en-GB" sz="2000" b="1" dirty="0"/>
              <a:t>The House of Lords stated that the jury should decide the defendant's guilt as follows:</a:t>
            </a:r>
          </a:p>
          <a:p>
            <a:pPr marL="285750" indent="-285750">
              <a:buFontTx/>
              <a:buChar char="-"/>
            </a:pPr>
            <a:r>
              <a:rPr lang="en-GB" sz="2000" b="1" dirty="0"/>
              <a:t>A result is intended when it is the accused’s purpose to cause it –DIRECT INTENT</a:t>
            </a:r>
          </a:p>
          <a:p>
            <a:endParaRPr lang="en-GB" sz="2000" b="1" dirty="0"/>
          </a:p>
          <a:p>
            <a:r>
              <a:rPr lang="en-GB" sz="2000" b="1" dirty="0"/>
              <a:t>Q1. Did </a:t>
            </a:r>
            <a:r>
              <a:rPr lang="en-GB" sz="2000" b="1" dirty="0" err="1"/>
              <a:t>Woollin</a:t>
            </a:r>
            <a:r>
              <a:rPr lang="en-GB" sz="2000" b="1" dirty="0"/>
              <a:t> have direct intent?</a:t>
            </a:r>
          </a:p>
          <a:p>
            <a:endParaRPr lang="en-GB" dirty="0"/>
          </a:p>
          <a:p>
            <a:endParaRPr lang="en-GB" dirty="0"/>
          </a:p>
        </p:txBody>
      </p:sp>
      <p:pic>
        <p:nvPicPr>
          <p:cNvPr id="6" name="Picture 5">
            <a:extLst>
              <a:ext uri="{FF2B5EF4-FFF2-40B4-BE49-F238E27FC236}">
                <a16:creationId xmlns:a16="http://schemas.microsoft.com/office/drawing/2014/main" id="{0C87C66E-1C2F-A51F-F837-DFBB2272958C}"/>
              </a:ext>
            </a:extLst>
          </p:cNvPr>
          <p:cNvPicPr>
            <a:picLocks noChangeAspect="1"/>
          </p:cNvPicPr>
          <p:nvPr/>
        </p:nvPicPr>
        <p:blipFill>
          <a:blip r:embed="rId3"/>
          <a:stretch>
            <a:fillRect/>
          </a:stretch>
        </p:blipFill>
        <p:spPr>
          <a:xfrm>
            <a:off x="8550922" y="2159952"/>
            <a:ext cx="3172619" cy="2538095"/>
          </a:xfrm>
          <a:prstGeom prst="rect">
            <a:avLst/>
          </a:prstGeom>
        </p:spPr>
      </p:pic>
    </p:spTree>
    <p:extLst>
      <p:ext uri="{BB962C8B-B14F-4D97-AF65-F5344CB8AC3E}">
        <p14:creationId xmlns:p14="http://schemas.microsoft.com/office/powerpoint/2010/main" val="109396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barn(inVertical)">
                                      <p:cBhvr>
                                        <p:cTn id="13" dur="500"/>
                                        <p:tgtEl>
                                          <p:spTgt spid="4">
                                            <p:txEl>
                                              <p:pRg st="0" end="0"/>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barn(inVertical)">
                                      <p:cBhvr>
                                        <p:cTn id="16" dur="500"/>
                                        <p:tgtEl>
                                          <p:spTgt spid="4">
                                            <p:txEl>
                                              <p:pRg st="2" end="2"/>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barn(inVertical)">
                                      <p:cBhvr>
                                        <p:cTn id="19" dur="500"/>
                                        <p:tgtEl>
                                          <p:spTgt spid="4">
                                            <p:txEl>
                                              <p:pRg st="3" end="3"/>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barn(inVertical)">
                                      <p:cBhvr>
                                        <p:cTn id="2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 v Woollin [1999]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extLst>
              <p:ext uri="{D42A27DB-BD31-4B8C-83A1-F6EECF244321}">
                <p14:modId xmlns:p14="http://schemas.microsoft.com/office/powerpoint/2010/main" val="156850669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014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838200" y="1825625"/>
            <a:ext cx="10515600" cy="775532"/>
          </a:xfrm>
        </p:spPr>
        <p:txBody>
          <a:bodyPr/>
          <a:lstStyle/>
          <a:p>
            <a:r>
              <a:rPr lang="en-GB" dirty="0"/>
              <a:t>What happened in this case?</a:t>
            </a:r>
          </a:p>
        </p:txBody>
      </p:sp>
      <p:sp>
        <p:nvSpPr>
          <p:cNvPr id="4" name="TextBox 3">
            <a:extLst>
              <a:ext uri="{FF2B5EF4-FFF2-40B4-BE49-F238E27FC236}">
                <a16:creationId xmlns:a16="http://schemas.microsoft.com/office/drawing/2014/main" id="{B7142F3C-6296-4F03-A5C3-246801E4C1C1}"/>
              </a:ext>
            </a:extLst>
          </p:cNvPr>
          <p:cNvSpPr txBox="1"/>
          <p:nvPr/>
        </p:nvSpPr>
        <p:spPr>
          <a:xfrm>
            <a:off x="1143998" y="2213391"/>
            <a:ext cx="7732450" cy="2308324"/>
          </a:xfrm>
          <a:prstGeom prst="rect">
            <a:avLst/>
          </a:prstGeom>
          <a:noFill/>
        </p:spPr>
        <p:txBody>
          <a:bodyPr wrap="square" rtlCol="0">
            <a:spAutoFit/>
          </a:bodyPr>
          <a:lstStyle/>
          <a:p>
            <a:r>
              <a:rPr lang="en-GB" b="1" dirty="0"/>
              <a:t>The D broke a gas meter and cracked a pipe, causing gas to leak in into house next door. His neighbour inhaled the gas and the defendant was found guilty of maliciously administering a noxious thing so as to endanger life. Cunningham’s appeal was granted because it was not established that he was aware of the risk of gas escaping and endangering others as a result of his action. </a:t>
            </a:r>
          </a:p>
          <a:p>
            <a:r>
              <a:rPr lang="en-GB" b="1" dirty="0"/>
              <a:t>This subjective standard was applied to all offences except criminal damage which was historically, dealt with differently. However, R v G [2004] brought criminal damage into line with all other offences.  </a:t>
            </a:r>
          </a:p>
        </p:txBody>
      </p:sp>
      <p:sp>
        <p:nvSpPr>
          <p:cNvPr id="5" name="TextBox 4">
            <a:extLst>
              <a:ext uri="{FF2B5EF4-FFF2-40B4-BE49-F238E27FC236}">
                <a16:creationId xmlns:a16="http://schemas.microsoft.com/office/drawing/2014/main" id="{EB283B60-600E-4221-B604-CFF4475DABE3}"/>
              </a:ext>
            </a:extLst>
          </p:cNvPr>
          <p:cNvSpPr txBox="1"/>
          <p:nvPr/>
        </p:nvSpPr>
        <p:spPr>
          <a:xfrm>
            <a:off x="1080052" y="4744278"/>
            <a:ext cx="6573078" cy="1200329"/>
          </a:xfrm>
          <a:prstGeom prst="rect">
            <a:avLst/>
          </a:prstGeom>
          <a:noFill/>
        </p:spPr>
        <p:txBody>
          <a:bodyPr wrap="square" rtlCol="0">
            <a:spAutoFit/>
          </a:bodyPr>
          <a:lstStyle/>
          <a:p>
            <a:r>
              <a:rPr lang="en-GB" b="1" dirty="0">
                <a:solidFill>
                  <a:srgbClr val="00B0F0"/>
                </a:solidFill>
              </a:rPr>
              <a:t>A D is reckless if they foresee a risk that something may happen as a result of their behaviour and with that foresight, go on, without justification to take the risk. An awareness of risk, no matter how small, is sufficient. </a:t>
            </a:r>
          </a:p>
        </p:txBody>
      </p:sp>
      <p:pic>
        <p:nvPicPr>
          <p:cNvPr id="6" name="Picture 5">
            <a:extLst>
              <a:ext uri="{FF2B5EF4-FFF2-40B4-BE49-F238E27FC236}">
                <a16:creationId xmlns:a16="http://schemas.microsoft.com/office/drawing/2014/main" id="{934159FB-2D3F-8B5A-5E57-20D410A58590}"/>
              </a:ext>
            </a:extLst>
          </p:cNvPr>
          <p:cNvPicPr>
            <a:picLocks noChangeAspect="1"/>
          </p:cNvPicPr>
          <p:nvPr/>
        </p:nvPicPr>
        <p:blipFill>
          <a:blip r:embed="rId2"/>
          <a:stretch>
            <a:fillRect/>
          </a:stretch>
        </p:blipFill>
        <p:spPr>
          <a:xfrm>
            <a:off x="8802098" y="1825625"/>
            <a:ext cx="2857500" cy="2857500"/>
          </a:xfrm>
          <a:prstGeom prst="rect">
            <a:avLst/>
          </a:prstGeom>
        </p:spPr>
      </p:pic>
    </p:spTree>
    <p:extLst>
      <p:ext uri="{BB962C8B-B14F-4D97-AF65-F5344CB8AC3E}">
        <p14:creationId xmlns:p14="http://schemas.microsoft.com/office/powerpoint/2010/main" val="72162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dirty="0">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p>
          <a:p>
            <a:pPr marL="0" indent="0">
              <a:buNone/>
            </a:pPr>
            <a:r>
              <a:rPr lang="en-GB" dirty="0">
                <a:cs typeface="Calibri"/>
              </a:rPr>
              <a:t>Barry is charged with criminal damage, contrary to s.1 Criminal Damage Act 1971.</a:t>
            </a:r>
          </a:p>
          <a:p>
            <a:endParaRPr lang="en-GB" dirty="0">
              <a:solidFill>
                <a:schemeClr val="accent1">
                  <a:lumMod val="75000"/>
                </a:schemeClr>
              </a:solidFill>
              <a:cs typeface="Calibri"/>
            </a:endParaRPr>
          </a:p>
          <a:p>
            <a:pPr marL="0" indent="0">
              <a:buNone/>
            </a:pPr>
            <a:r>
              <a:rPr lang="en-GB" dirty="0">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Coincidence of actus reus and mens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367624" y="2490436"/>
            <a:ext cx="9708995" cy="3567173"/>
          </a:xfrm>
        </p:spPr>
        <p:txBody>
          <a:bodyPr anchor="ctr">
            <a:normAutofit/>
          </a:bodyPr>
          <a:lstStyle/>
          <a:p>
            <a:pPr marL="0" indent="0">
              <a:buNone/>
            </a:pPr>
            <a:r>
              <a:rPr lang="en-GB" sz="24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2400"/>
              <a:t>To ensure that the requirement for the coincidence of actus reus and mens rea is satisfied, the courts have been somewhat flexible in interpreting the concept.</a:t>
            </a:r>
          </a:p>
          <a:p>
            <a:pPr marL="0" indent="0">
              <a:buNone/>
            </a:pPr>
            <a:endParaRPr lang="en-GB" sz="2400"/>
          </a:p>
          <a:p>
            <a:pPr marL="0" indent="0">
              <a:buNone/>
            </a:pPr>
            <a:r>
              <a:rPr lang="en-GB" sz="2400" i="1"/>
              <a:t>Fagan v Metropolitan Police Commissioner [1969]</a:t>
            </a:r>
          </a:p>
        </p:txBody>
      </p:sp>
    </p:spTree>
    <p:extLst>
      <p:ext uri="{BB962C8B-B14F-4D97-AF65-F5344CB8AC3E}">
        <p14:creationId xmlns:p14="http://schemas.microsoft.com/office/powerpoint/2010/main" val="2751330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572493" y="238539"/>
            <a:ext cx="11018520" cy="1434415"/>
          </a:xfrm>
        </p:spPr>
        <p:txBody>
          <a:bodyPr anchor="b">
            <a:normAutofit/>
          </a:bodyPr>
          <a:lstStyle/>
          <a:p>
            <a:r>
              <a:rPr lang="en-GB" sz="5400"/>
              <a:t>Question 1</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572493" y="2071316"/>
            <a:ext cx="6713552" cy="4119172"/>
          </a:xfrm>
        </p:spPr>
        <p:txBody>
          <a:bodyPr anchor="t">
            <a:normAutofit/>
          </a:bodyPr>
          <a:lstStyle/>
          <a:p>
            <a:pPr marL="0" indent="0">
              <a:buNone/>
            </a:pPr>
            <a:r>
              <a:rPr lang="en-GB" sz="150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mens rea for her employee’s death? </a:t>
            </a:r>
          </a:p>
          <a:p>
            <a:pPr marL="0" indent="0">
              <a:buNone/>
            </a:pPr>
            <a:r>
              <a:rPr lang="en-GB" sz="1500"/>
              <a:t>A The woman has direct intent to kill her employee.</a:t>
            </a:r>
          </a:p>
          <a:p>
            <a:pPr marL="0" indent="0">
              <a:buNone/>
            </a:pPr>
            <a:r>
              <a:rPr lang="en-GB" sz="1500"/>
              <a:t> B The woman indirectly intends to kill her employee. </a:t>
            </a:r>
          </a:p>
          <a:p>
            <a:pPr marL="0" indent="0">
              <a:buNone/>
            </a:pPr>
            <a:r>
              <a:rPr lang="en-GB" sz="1500"/>
              <a:t>C The woman is reckless as to causing the death of her employee as she foresaw the risk of death as a consequence of her actions. </a:t>
            </a:r>
          </a:p>
          <a:p>
            <a:pPr marL="0" indent="0">
              <a:buNone/>
            </a:pPr>
            <a:r>
              <a:rPr lang="en-GB" sz="1500"/>
              <a:t>D The woman is reckless as to causing the death of her employee as a reasonable person would have foreseen the risk of death due to her actions. </a:t>
            </a:r>
          </a:p>
          <a:p>
            <a:pPr marL="0" indent="0">
              <a:buNone/>
            </a:pPr>
            <a:r>
              <a:rPr lang="en-GB" sz="1500"/>
              <a:t>E The woman has no liability for the death of her employee.</a:t>
            </a:r>
          </a:p>
        </p:txBody>
      </p:sp>
      <p:pic>
        <p:nvPicPr>
          <p:cNvPr id="4" name="Picture 3">
            <a:extLst>
              <a:ext uri="{FF2B5EF4-FFF2-40B4-BE49-F238E27FC236}">
                <a16:creationId xmlns:a16="http://schemas.microsoft.com/office/drawing/2014/main" id="{BEA417CE-9841-6B37-5E7E-533A0F05E4BA}"/>
              </a:ext>
            </a:extLst>
          </p:cNvPr>
          <p:cNvPicPr>
            <a:picLocks noChangeAspect="1"/>
          </p:cNvPicPr>
          <p:nvPr/>
        </p:nvPicPr>
        <p:blipFill rotWithShape="1">
          <a:blip r:embed="rId3"/>
          <a:srcRect l="27803" r="10449" b="1"/>
          <a:stretch/>
        </p:blipFill>
        <p:spPr>
          <a:xfrm>
            <a:off x="7675658" y="2093976"/>
            <a:ext cx="3941064" cy="4096512"/>
          </a:xfrm>
          <a:prstGeom prst="rect">
            <a:avLst/>
          </a:prstGeom>
        </p:spPr>
      </p:pic>
    </p:spTree>
    <p:extLst>
      <p:ext uri="{BB962C8B-B14F-4D97-AF65-F5344CB8AC3E}">
        <p14:creationId xmlns:p14="http://schemas.microsoft.com/office/powerpoint/2010/main" val="16957345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572493" y="238539"/>
            <a:ext cx="11018520" cy="1434415"/>
          </a:xfrm>
        </p:spPr>
        <p:txBody>
          <a:bodyPr anchor="b">
            <a:normAutofit/>
          </a:bodyPr>
          <a:lstStyle/>
          <a:p>
            <a:r>
              <a:rPr lang="en-GB" sz="5400"/>
              <a:t>Question 2</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572493" y="2071316"/>
            <a:ext cx="6713552" cy="4119172"/>
          </a:xfrm>
        </p:spPr>
        <p:txBody>
          <a:bodyPr anchor="t">
            <a:normAutofit/>
          </a:bodyPr>
          <a:lstStyle/>
          <a:p>
            <a:pPr marL="0" indent="0">
              <a:buNone/>
            </a:pPr>
            <a:r>
              <a:rPr lang="en-GB" sz="150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500"/>
              <a:t>A Not guilty of careless driving, but guilty of driving with excess alcohol.</a:t>
            </a:r>
          </a:p>
          <a:p>
            <a:pPr marL="0" indent="0">
              <a:buNone/>
            </a:pPr>
            <a:r>
              <a:rPr lang="en-GB" sz="1500"/>
              <a:t> B Not guilty of either careless driving or driving with excess alcohol. </a:t>
            </a:r>
          </a:p>
          <a:p>
            <a:pPr marL="0" indent="0">
              <a:buNone/>
            </a:pPr>
            <a:r>
              <a:rPr lang="en-GB" sz="1500"/>
              <a:t>C Guilty of both careless driving and driving with excess alcohol. </a:t>
            </a:r>
          </a:p>
          <a:p>
            <a:pPr marL="0" indent="0">
              <a:buNone/>
            </a:pPr>
            <a:r>
              <a:rPr lang="en-GB" sz="1500"/>
              <a:t>D Guilty of careless driving, but not guilty of driving with excess alcohol. </a:t>
            </a:r>
          </a:p>
          <a:p>
            <a:pPr marL="0" indent="0">
              <a:buNone/>
            </a:pPr>
            <a:r>
              <a:rPr lang="en-GB" sz="1500"/>
              <a:t>E Not guilty of careless driving and no charges may be brought for driving with excess alcohol where a drink has been spiked</a:t>
            </a:r>
          </a:p>
        </p:txBody>
      </p:sp>
      <p:pic>
        <p:nvPicPr>
          <p:cNvPr id="4" name="Picture 3">
            <a:extLst>
              <a:ext uri="{FF2B5EF4-FFF2-40B4-BE49-F238E27FC236}">
                <a16:creationId xmlns:a16="http://schemas.microsoft.com/office/drawing/2014/main" id="{AB63D900-61CC-9689-F70A-53D99489E950}"/>
              </a:ext>
            </a:extLst>
          </p:cNvPr>
          <p:cNvPicPr>
            <a:picLocks noChangeAspect="1"/>
          </p:cNvPicPr>
          <p:nvPr/>
        </p:nvPicPr>
        <p:blipFill rotWithShape="1">
          <a:blip r:embed="rId3"/>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496696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572493" y="238539"/>
            <a:ext cx="11018520" cy="1434415"/>
          </a:xfrm>
        </p:spPr>
        <p:txBody>
          <a:bodyPr anchor="b">
            <a:normAutofit/>
          </a:bodyPr>
          <a:lstStyle/>
          <a:p>
            <a:r>
              <a:rPr lang="en-GB" sz="5400"/>
              <a:t>Question 3</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572493" y="1911493"/>
            <a:ext cx="6713552" cy="4534519"/>
          </a:xfrm>
        </p:spPr>
        <p:txBody>
          <a:bodyPr anchor="t">
            <a:normAutofit/>
          </a:bodyPr>
          <a:lstStyle/>
          <a:p>
            <a:pPr marL="0" indent="0">
              <a:buNone/>
            </a:pPr>
            <a:r>
              <a:rPr lang="en-GB" sz="1400"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endParaRPr lang="en-GB" sz="1400" dirty="0"/>
          </a:p>
          <a:p>
            <a:pPr marL="0" indent="0">
              <a:buNone/>
            </a:pPr>
            <a:r>
              <a:rPr lang="en-GB" sz="1400" dirty="0"/>
              <a:t> A The doctrine of transferred malice does not apply because the defendant’s intention to punch the man cannot be transferred to the woman. </a:t>
            </a:r>
          </a:p>
          <a:p>
            <a:pPr marL="0" indent="0">
              <a:buNone/>
            </a:pPr>
            <a:r>
              <a:rPr lang="en-GB" sz="1400" dirty="0"/>
              <a:t>B There is no need to consider transferred malice because the defendant punched the woman and the </a:t>
            </a:r>
            <a:r>
              <a:rPr lang="en-GB" sz="1400" dirty="0" err="1"/>
              <a:t>mens</a:t>
            </a:r>
            <a:r>
              <a:rPr lang="en-GB" sz="1400" dirty="0"/>
              <a:t> rea of assault includes recklessness. </a:t>
            </a:r>
          </a:p>
          <a:p>
            <a:pPr marL="0" indent="0">
              <a:buNone/>
            </a:pPr>
            <a:r>
              <a:rPr lang="en-GB" sz="1400" dirty="0"/>
              <a:t>C The doctrine of transferred malice would apply if the man had intended to punch the wall rather than hit a person. </a:t>
            </a:r>
          </a:p>
          <a:p>
            <a:pPr marL="0" indent="0">
              <a:buNone/>
            </a:pPr>
            <a:r>
              <a:rPr lang="en-GB" sz="1400" dirty="0"/>
              <a:t>D The man is not liable for the woman’s death because the actus reus and </a:t>
            </a:r>
            <a:r>
              <a:rPr lang="en-GB" sz="1400" dirty="0" err="1"/>
              <a:t>mens</a:t>
            </a:r>
            <a:r>
              <a:rPr lang="en-GB" sz="1400" dirty="0"/>
              <a:t> rea do not coincide in time. </a:t>
            </a:r>
          </a:p>
          <a:p>
            <a:pPr marL="0" indent="0">
              <a:buNone/>
            </a:pPr>
            <a:r>
              <a:rPr lang="en-GB" sz="1400" dirty="0"/>
              <a:t>E The man is not liable for the woman’s death because the application of unlawful force and the act causing the woman’s death are separate in time</a:t>
            </a:r>
          </a:p>
        </p:txBody>
      </p:sp>
      <p:pic>
        <p:nvPicPr>
          <p:cNvPr id="4" name="Picture 3">
            <a:extLst>
              <a:ext uri="{FF2B5EF4-FFF2-40B4-BE49-F238E27FC236}">
                <a16:creationId xmlns:a16="http://schemas.microsoft.com/office/drawing/2014/main" id="{B5ACF767-A29A-A6E6-BBE6-70607D93371F}"/>
              </a:ext>
            </a:extLst>
          </p:cNvPr>
          <p:cNvPicPr>
            <a:picLocks noChangeAspect="1"/>
          </p:cNvPicPr>
          <p:nvPr/>
        </p:nvPicPr>
        <p:blipFill rotWithShape="1">
          <a:blip r:embed="rId3"/>
          <a:srcRect l="29165" r="22734" b="2"/>
          <a:stretch/>
        </p:blipFill>
        <p:spPr>
          <a:xfrm>
            <a:off x="7675658" y="2093976"/>
            <a:ext cx="3941064" cy="4096512"/>
          </a:xfrm>
          <a:prstGeom prst="rect">
            <a:avLst/>
          </a:prstGeom>
        </p:spPr>
      </p:pic>
    </p:spTree>
    <p:extLst>
      <p:ext uri="{BB962C8B-B14F-4D97-AF65-F5344CB8AC3E}">
        <p14:creationId xmlns:p14="http://schemas.microsoft.com/office/powerpoint/2010/main" val="428966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2" ma:contentTypeDescription="Create a new document." ma:contentTypeScope="" ma:versionID="db18ea9c80b798ea87e89ae77eada4f4">
  <xsd:schema xmlns:xsd="http://www.w3.org/2001/XMLSchema" xmlns:xs="http://www.w3.org/2001/XMLSchema" xmlns:p="http://schemas.microsoft.com/office/2006/metadata/properties" xmlns:ns2="58fca413-3b36-4298-af2b-d24aa1f4750f" targetNamespace="http://schemas.microsoft.com/office/2006/metadata/properties" ma:root="true" ma:fieldsID="2872e1385f46c2e57217f54c4141d7b5" ns2:_="">
    <xsd:import namespace="58fca413-3b36-4298-af2b-d24aa1f4750f"/>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C12F31-6C59-4B52-AC3B-A2641C607BC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80F75C8-8C91-4CAE-A2CD-1E2937AC4D91}">
  <ds:schemaRefs>
    <ds:schemaRef ds:uri="http://schemas.microsoft.com/sharepoint/v3/contenttype/forms"/>
  </ds:schemaRefs>
</ds:datastoreItem>
</file>

<file path=customXml/itemProps3.xml><?xml version="1.0" encoding="utf-8"?>
<ds:datastoreItem xmlns:ds="http://schemas.openxmlformats.org/officeDocument/2006/customXml" ds:itemID="{6ECD1139-07F1-4161-BEF1-B3C6DDD1F0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129</TotalTime>
  <Words>9736</Words>
  <Application>Microsoft Office PowerPoint</Application>
  <PresentationFormat>Widescreen</PresentationFormat>
  <Paragraphs>318</Paragraphs>
  <Slides>27</Slides>
  <Notes>23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-apple-system</vt:lpstr>
      <vt:lpstr>Arial</vt:lpstr>
      <vt:lpstr>Calibri</vt:lpstr>
      <vt:lpstr>Calibri Light</vt:lpstr>
      <vt:lpstr>Wingdings</vt:lpstr>
      <vt:lpstr>office theme</vt:lpstr>
      <vt:lpstr>Mens rea workshop</vt:lpstr>
      <vt:lpstr>Recap – last week</vt:lpstr>
      <vt:lpstr>PowerPoint Presentation</vt:lpstr>
      <vt:lpstr>Mens rea</vt:lpstr>
      <vt:lpstr>Intention</vt:lpstr>
      <vt:lpstr>What is intention?</vt:lpstr>
      <vt:lpstr>Intention – direct intent</vt:lpstr>
      <vt:lpstr>Intention – indirect/oblique intent</vt:lpstr>
      <vt:lpstr>Intention- indirect</vt:lpstr>
      <vt:lpstr>Recap from the Mens Rea lecture</vt:lpstr>
      <vt:lpstr>Recklessness</vt:lpstr>
      <vt:lpstr>Recap: Recklessness</vt:lpstr>
      <vt:lpstr>Recap: Negligence</vt:lpstr>
      <vt:lpstr>Negligence continued</vt:lpstr>
      <vt:lpstr>Transferred malice</vt:lpstr>
      <vt:lpstr>Strict liability offences</vt:lpstr>
      <vt:lpstr>Mens Rea in context to an offence</vt:lpstr>
      <vt:lpstr>R v Woollin [1999]</vt:lpstr>
      <vt:lpstr>R v Woollin [1999]</vt:lpstr>
      <vt:lpstr>Case search: R v Cunningham [1957]</vt:lpstr>
      <vt:lpstr>Practice question 1:</vt:lpstr>
      <vt:lpstr>Practice question 2:</vt:lpstr>
      <vt:lpstr>Practice question 3:</vt:lpstr>
      <vt:lpstr>Coincidence of actus reus and mens rea</vt:lpstr>
      <vt:lpstr>Question 1</vt:lpstr>
      <vt:lpstr>Question 2</vt:lpstr>
      <vt:lpstr>Question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Kelly Andrews</cp:lastModifiedBy>
  <cp:revision>195</cp:revision>
  <dcterms:created xsi:type="dcterms:W3CDTF">2021-02-04T09:34:58Z</dcterms:created>
  <dcterms:modified xsi:type="dcterms:W3CDTF">2024-02-07T13:13:46Z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