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2" d="100"/>
          <a:sy n="92" d="100"/>
        </p:scale>
        <p:origin x="74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11008460-8B2F-4AAA-A4E2-10730069204C}" type="datetimeFigureOut">
              <a:rPr lang="en-US" smtClean="0"/>
              <a:t>2/28/2022</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189409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008460-8B2F-4AAA-A4E2-10730069204C}" type="datetimeFigureOut">
              <a:rPr lang="en-US" smtClean="0"/>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825584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11008460-8B2F-4AAA-A4E2-10730069204C}" type="datetimeFigureOut">
              <a:rPr lang="en-US" smtClean="0"/>
              <a:t>2/28/2022</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740092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008460-8B2F-4AAA-A4E2-10730069204C}" type="datetimeFigureOut">
              <a:rPr lang="en-US" smtClean="0"/>
              <a:t>2/28/2022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339463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008460-8B2F-4AAA-A4E2-10730069204C}" type="datetimeFigureOut">
              <a:rPr lang="en-US" smtClean="0"/>
              <a:t>2/28/2022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445805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008460-8B2F-4AAA-A4E2-10730069204C}" type="datetimeFigureOut">
              <a:rPr lang="en-US" smtClean="0"/>
              <a:t>2/28/2022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485833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008460-8B2F-4AAA-A4E2-10730069204C}" type="datetimeFigureOut">
              <a:rPr lang="en-US" smtClean="0"/>
              <a:t>2/28/2022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214243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008460-8B2F-4AAA-A4E2-10730069204C}" type="datetimeFigureOut">
              <a:rPr lang="en-US" smtClean="0"/>
              <a:t>2/28/2022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393262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008460-8B2F-4AAA-A4E2-10730069204C}" type="datetimeFigureOut">
              <a:rPr lang="en-US" smtClean="0"/>
              <a:t>2/28/2022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63432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008460-8B2F-4AAA-A4E2-10730069204C}" type="datetimeFigureOut">
              <a:rPr lang="en-US" smtClean="0"/>
              <a:pPr/>
              <a:t>2/28/2022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1353860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1008460-8B2F-4AAA-A4E2-10730069204C}" type="datetimeFigureOut">
              <a:rPr lang="en-US" smtClean="0"/>
              <a:pPr/>
              <a:t>2/28/2022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23352115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1008460-8B2F-4AAA-A4E2-10730069204C}" type="datetimeFigureOut">
              <a:rPr lang="en-US" smtClean="0"/>
              <a:pPr/>
              <a:t>2/28/2022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0946259B-8396-46CD-AD42-FDEDA89DA278}" type="slidenum">
              <a:rPr lang="en-US" smtClean="0"/>
              <a:pPr/>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02725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11008460-8B2F-4AAA-A4E2-10730069204C}" type="datetimeFigureOut">
              <a:rPr lang="en-US" smtClean="0"/>
              <a:pPr/>
              <a:t>2/28/2022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6100153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1008460-8B2F-4AAA-A4E2-10730069204C}" type="datetimeFigureOut">
              <a:rPr lang="en-US" smtClean="0"/>
              <a:pPr/>
              <a:t>2/28/2022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20257637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1008460-8B2F-4AAA-A4E2-10730069204C}" type="datetimeFigureOut">
              <a:rPr lang="en-US" smtClean="0"/>
              <a:pPr/>
              <a:t>2/28/2022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7127910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008460-8B2F-4AAA-A4E2-10730069204C}" type="datetimeFigureOut">
              <a:rPr lang="en-US" smtClean="0"/>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9383144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11008460-8B2F-4AAA-A4E2-10730069204C}" type="datetimeFigureOut">
              <a:rPr lang="en-US" smtClean="0"/>
              <a:t>2/28/2022</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6503965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1008460-8B2F-4AAA-A4E2-10730069204C}" type="datetimeFigureOut">
              <a:rPr lang="en-US" smtClean="0"/>
              <a:pPr/>
              <a:t>2/28/2022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1815923317"/>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2F25E9F2-D719-47EA-BC70-773F09B0BD3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242147" y="-749146"/>
            <a:ext cx="14230118" cy="7607146"/>
          </a:xfrm>
          <a:prstGeom prst="rect">
            <a:avLst/>
          </a:prstGeom>
        </p:spPr>
      </p:pic>
      <p:sp>
        <p:nvSpPr>
          <p:cNvPr id="2" name="Title 1">
            <a:extLst>
              <a:ext uri="{FF2B5EF4-FFF2-40B4-BE49-F238E27FC236}">
                <a16:creationId xmlns:a16="http://schemas.microsoft.com/office/drawing/2014/main" id="{D5CB20F5-2A3D-4CD4-B8DC-D09114B54763}"/>
              </a:ext>
            </a:extLst>
          </p:cNvPr>
          <p:cNvSpPr>
            <a:spLocks noGrp="1"/>
          </p:cNvSpPr>
          <p:nvPr>
            <p:ph type="ctrTitle"/>
          </p:nvPr>
        </p:nvSpPr>
        <p:spPr>
          <a:xfrm>
            <a:off x="2087901" y="1316181"/>
            <a:ext cx="7983941" cy="2992582"/>
          </a:xfrm>
        </p:spPr>
        <p:txBody>
          <a:bodyPr anchor="b">
            <a:normAutofit fontScale="90000"/>
          </a:bodyPr>
          <a:lstStyle/>
          <a:p>
            <a:pPr algn="ctr"/>
            <a:br>
              <a:rPr lang="en-GB" dirty="0">
                <a:solidFill>
                  <a:srgbClr val="FF0000"/>
                </a:solidFill>
              </a:rPr>
            </a:br>
            <a:r>
              <a:rPr lang="en-GB" dirty="0">
                <a:solidFill>
                  <a:srgbClr val="FF0000"/>
                </a:solidFill>
              </a:rPr>
              <a:t>Managing People (LCBB5004_BIRM)</a:t>
            </a:r>
            <a:br>
              <a:rPr lang="en-GB" dirty="0">
                <a:solidFill>
                  <a:srgbClr val="FF0000"/>
                </a:solidFill>
              </a:rPr>
            </a:br>
            <a:r>
              <a:rPr lang="en-GB" dirty="0">
                <a:solidFill>
                  <a:srgbClr val="FF0000"/>
                </a:solidFill>
              </a:rPr>
              <a:t>-Component 1-</a:t>
            </a:r>
            <a:br>
              <a:rPr lang="en-GB" dirty="0">
                <a:solidFill>
                  <a:srgbClr val="FF0000"/>
                </a:solidFill>
              </a:rPr>
            </a:br>
            <a:br>
              <a:rPr lang="en-GB" dirty="0">
                <a:solidFill>
                  <a:srgbClr val="FF0000"/>
                </a:solidFill>
              </a:rPr>
            </a:br>
            <a:endParaRPr lang="en-GB" dirty="0">
              <a:solidFill>
                <a:srgbClr val="FF0000"/>
              </a:solidFill>
            </a:endParaRPr>
          </a:p>
        </p:txBody>
      </p:sp>
      <p:sp>
        <p:nvSpPr>
          <p:cNvPr id="3" name="Subtitle 2">
            <a:extLst>
              <a:ext uri="{FF2B5EF4-FFF2-40B4-BE49-F238E27FC236}">
                <a16:creationId xmlns:a16="http://schemas.microsoft.com/office/drawing/2014/main" id="{D5DD6B4C-8CF9-4A29-93B4-7A0D41AF0FBD}"/>
              </a:ext>
            </a:extLst>
          </p:cNvPr>
          <p:cNvSpPr>
            <a:spLocks noGrp="1"/>
          </p:cNvSpPr>
          <p:nvPr>
            <p:ph type="subTitle" idx="1"/>
          </p:nvPr>
        </p:nvSpPr>
        <p:spPr>
          <a:xfrm>
            <a:off x="2316499" y="4308763"/>
            <a:ext cx="7533565" cy="616527"/>
          </a:xfrm>
        </p:spPr>
        <p:txBody>
          <a:bodyPr anchor="t">
            <a:normAutofit/>
          </a:bodyPr>
          <a:lstStyle/>
          <a:p>
            <a:pPr algn="ctr"/>
            <a:r>
              <a:rPr lang="en-GB" dirty="0" err="1">
                <a:solidFill>
                  <a:srgbClr val="FF0000"/>
                </a:solidFill>
              </a:rPr>
              <a:t>Student:Alexandru</a:t>
            </a:r>
            <a:r>
              <a:rPr lang="en-GB" dirty="0">
                <a:solidFill>
                  <a:srgbClr val="FF0000"/>
                </a:solidFill>
              </a:rPr>
              <a:t> Csaba Eros(2008584)</a:t>
            </a:r>
          </a:p>
        </p:txBody>
      </p:sp>
    </p:spTree>
    <p:extLst>
      <p:ext uri="{BB962C8B-B14F-4D97-AF65-F5344CB8AC3E}">
        <p14:creationId xmlns:p14="http://schemas.microsoft.com/office/powerpoint/2010/main" val="1479420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6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05896-F9BF-4423-8586-59B166E49678}"/>
              </a:ext>
            </a:extLst>
          </p:cNvPr>
          <p:cNvSpPr>
            <a:spLocks noGrp="1"/>
          </p:cNvSpPr>
          <p:nvPr>
            <p:ph type="title"/>
          </p:nvPr>
        </p:nvSpPr>
        <p:spPr>
          <a:xfrm>
            <a:off x="4090507" y="764372"/>
            <a:ext cx="7434070" cy="1432289"/>
          </a:xfrm>
        </p:spPr>
        <p:txBody>
          <a:bodyPr>
            <a:normAutofit/>
          </a:bodyPr>
          <a:lstStyle/>
          <a:p>
            <a:pPr algn="ctr"/>
            <a:r>
              <a:rPr lang="en-GB" dirty="0">
                <a:solidFill>
                  <a:srgbClr val="FF0000"/>
                </a:solidFill>
              </a:rPr>
              <a:t>Contents</a:t>
            </a:r>
          </a:p>
        </p:txBody>
      </p:sp>
      <p:sp>
        <p:nvSpPr>
          <p:cNvPr id="3" name="Content Placeholder 2">
            <a:extLst>
              <a:ext uri="{FF2B5EF4-FFF2-40B4-BE49-F238E27FC236}">
                <a16:creationId xmlns:a16="http://schemas.microsoft.com/office/drawing/2014/main" id="{1CA244F7-1953-4253-A81C-CE31FD8A1863}"/>
              </a:ext>
            </a:extLst>
          </p:cNvPr>
          <p:cNvSpPr>
            <a:spLocks noGrp="1"/>
          </p:cNvSpPr>
          <p:nvPr>
            <p:ph idx="1"/>
          </p:nvPr>
        </p:nvSpPr>
        <p:spPr>
          <a:xfrm>
            <a:off x="4090507" y="2628900"/>
            <a:ext cx="7454077" cy="3589785"/>
          </a:xfrm>
        </p:spPr>
        <p:txBody>
          <a:bodyPr>
            <a:normAutofit/>
          </a:bodyPr>
          <a:lstStyle/>
          <a:p>
            <a:r>
              <a:rPr lang="en-US" sz="2000" dirty="0"/>
              <a:t>Slide 3: Introduction</a:t>
            </a:r>
          </a:p>
          <a:p>
            <a:r>
              <a:rPr lang="en-US" sz="2000" dirty="0"/>
              <a:t>Slide 4: The role of an HR professional</a:t>
            </a:r>
          </a:p>
          <a:p>
            <a:r>
              <a:rPr lang="en-US" sz="2000" dirty="0"/>
              <a:t>Slide 6: Values governing the duties of the human resources </a:t>
            </a:r>
          </a:p>
          <a:p>
            <a:r>
              <a:rPr lang="en-US" sz="2000" dirty="0"/>
              <a:t>Slide 9: The types of relationships that can develop between the employer and employee</a:t>
            </a:r>
          </a:p>
          <a:p>
            <a:r>
              <a:rPr lang="en-US" sz="2000" dirty="0"/>
              <a:t>Slide 10: Factors that can influence a positive relationship between the employees and the employers </a:t>
            </a:r>
          </a:p>
          <a:p>
            <a:r>
              <a:rPr lang="en-US" sz="2000" dirty="0"/>
              <a:t>Slide 11: Conclusion</a:t>
            </a:r>
          </a:p>
          <a:p>
            <a:endParaRPr lang="en-US" sz="2000" dirty="0"/>
          </a:p>
          <a:p>
            <a:endParaRPr lang="en-GB" sz="2000" dirty="0"/>
          </a:p>
        </p:txBody>
      </p:sp>
    </p:spTree>
    <p:extLst>
      <p:ext uri="{BB962C8B-B14F-4D97-AF65-F5344CB8AC3E}">
        <p14:creationId xmlns:p14="http://schemas.microsoft.com/office/powerpoint/2010/main" val="350936053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16029D-54E0-4A01-9B34-7F9ED7879FF9}"/>
              </a:ext>
            </a:extLst>
          </p:cNvPr>
          <p:cNvSpPr>
            <a:spLocks noGrp="1"/>
          </p:cNvSpPr>
          <p:nvPr>
            <p:ph type="title"/>
          </p:nvPr>
        </p:nvSpPr>
        <p:spPr>
          <a:xfrm>
            <a:off x="4090507" y="764373"/>
            <a:ext cx="7434070" cy="1474330"/>
          </a:xfrm>
        </p:spPr>
        <p:txBody>
          <a:bodyPr>
            <a:normAutofit/>
          </a:bodyPr>
          <a:lstStyle/>
          <a:p>
            <a:pPr algn="ctr"/>
            <a:r>
              <a:rPr lang="en-GB" dirty="0">
                <a:solidFill>
                  <a:srgbClr val="FF0000"/>
                </a:solidFill>
              </a:rPr>
              <a:t>Introduction</a:t>
            </a:r>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5719" y="2187575"/>
            <a:ext cx="6857999" cy="2482850"/>
          </a:xfrm>
          <a:prstGeom prst="rect">
            <a:avLst/>
          </a:prstGeom>
        </p:spPr>
      </p:pic>
      <p:sp>
        <p:nvSpPr>
          <p:cNvPr id="3" name="Content Placeholder 2">
            <a:extLst>
              <a:ext uri="{FF2B5EF4-FFF2-40B4-BE49-F238E27FC236}">
                <a16:creationId xmlns:a16="http://schemas.microsoft.com/office/drawing/2014/main" id="{6D5B5A77-A8AE-4254-A7A0-D2D1E018A589}"/>
              </a:ext>
            </a:extLst>
          </p:cNvPr>
          <p:cNvSpPr>
            <a:spLocks noGrp="1"/>
          </p:cNvSpPr>
          <p:nvPr>
            <p:ph idx="1"/>
          </p:nvPr>
        </p:nvSpPr>
        <p:spPr>
          <a:xfrm>
            <a:off x="4090507" y="2628900"/>
            <a:ext cx="7454077" cy="3589785"/>
          </a:xfrm>
        </p:spPr>
        <p:txBody>
          <a:bodyPr>
            <a:normAutofit fontScale="85000" lnSpcReduction="10000"/>
          </a:bodyPr>
          <a:lstStyle/>
          <a:p>
            <a:pPr lvl="0"/>
            <a:r>
              <a:rPr lang="en-GB" sz="2000" dirty="0"/>
              <a:t>The human resources regulate the employees of the organisation</a:t>
            </a:r>
            <a:endParaRPr lang="en-IN" sz="2000" dirty="0"/>
          </a:p>
          <a:p>
            <a:pPr lvl="0"/>
            <a:r>
              <a:rPr lang="en-GB" sz="2000" dirty="0"/>
              <a:t>Presentation of the role of human resource professionals</a:t>
            </a:r>
            <a:endParaRPr lang="en-IN" sz="2000" dirty="0"/>
          </a:p>
          <a:p>
            <a:pPr lvl="0"/>
            <a:r>
              <a:rPr lang="en-GB" sz="2000" dirty="0"/>
              <a:t>Evaluation of the values governing the human resources</a:t>
            </a:r>
            <a:endParaRPr lang="en-IN" sz="2000" dirty="0"/>
          </a:p>
          <a:p>
            <a:pPr lvl="0"/>
            <a:r>
              <a:rPr lang="en-GB" sz="2000" dirty="0"/>
              <a:t>Evaluation of the different relationships between the employees and employers</a:t>
            </a:r>
          </a:p>
          <a:p>
            <a:pPr lvl="0"/>
            <a:endParaRPr lang="en-IN" sz="2000" b="1" dirty="0"/>
          </a:p>
          <a:p>
            <a:pPr algn="just">
              <a:lnSpc>
                <a:spcPct val="150000"/>
              </a:lnSpc>
            </a:pPr>
            <a:endParaRPr lang="en-IN" sz="2000" b="1" dirty="0">
              <a:latin typeface="Times New Roman" panose="02020603050405020304" pitchFamily="18" charset="0"/>
              <a:cs typeface="Times New Roman" panose="02020603050405020304" pitchFamily="18" charset="0"/>
            </a:endParaRPr>
          </a:p>
          <a:p>
            <a:pPr marL="0" indent="0">
              <a:buNone/>
            </a:pPr>
            <a:r>
              <a:rPr lang="en-US" sz="2000" dirty="0"/>
              <a:t>In the opinion of </a:t>
            </a:r>
            <a:r>
              <a:rPr lang="en-US" sz="2000" dirty="0" err="1"/>
              <a:t>Ramlall</a:t>
            </a:r>
            <a:r>
              <a:rPr lang="en-US" sz="2000" dirty="0"/>
              <a:t> and Melton (2018), the human resources within an </a:t>
            </a:r>
            <a:r>
              <a:rPr lang="en-US" sz="2000" dirty="0" err="1"/>
              <a:t>organisation</a:t>
            </a:r>
            <a:r>
              <a:rPr lang="en-US" sz="2000" dirty="0"/>
              <a:t> are responsible for effectively taking care of the responsibilities of the associated workforce and ensuring growth and development for being able to increase the productivity of performance. </a:t>
            </a:r>
            <a:endParaRPr lang="en-GB" sz="2000" dirty="0"/>
          </a:p>
        </p:txBody>
      </p:sp>
    </p:spTree>
    <p:extLst>
      <p:ext uri="{BB962C8B-B14F-4D97-AF65-F5344CB8AC3E}">
        <p14:creationId xmlns:p14="http://schemas.microsoft.com/office/powerpoint/2010/main" val="21636861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1C378-A96A-408E-959D-775F48F6B633}"/>
              </a:ext>
            </a:extLst>
          </p:cNvPr>
          <p:cNvSpPr>
            <a:spLocks noGrp="1"/>
          </p:cNvSpPr>
          <p:nvPr>
            <p:ph type="title"/>
          </p:nvPr>
        </p:nvSpPr>
        <p:spPr>
          <a:xfrm>
            <a:off x="619760" y="764373"/>
            <a:ext cx="6832600" cy="1293028"/>
          </a:xfrm>
        </p:spPr>
        <p:txBody>
          <a:bodyPr>
            <a:normAutofit/>
          </a:bodyPr>
          <a:lstStyle/>
          <a:p>
            <a:r>
              <a:rPr lang="en-GB" b="1">
                <a:latin typeface="Times New Roman" panose="02020603050405020304" pitchFamily="18" charset="0"/>
                <a:cs typeface="Times New Roman" panose="02020603050405020304" pitchFamily="18" charset="0"/>
              </a:rPr>
              <a:t>The role of an HR professional</a:t>
            </a:r>
            <a:endParaRPr lang="en-GB"/>
          </a:p>
        </p:txBody>
      </p:sp>
      <p:sp>
        <p:nvSpPr>
          <p:cNvPr id="3" name="Content Placeholder 2">
            <a:extLst>
              <a:ext uri="{FF2B5EF4-FFF2-40B4-BE49-F238E27FC236}">
                <a16:creationId xmlns:a16="http://schemas.microsoft.com/office/drawing/2014/main" id="{62263E20-CA69-4409-968A-7EB215748DAD}"/>
              </a:ext>
            </a:extLst>
          </p:cNvPr>
          <p:cNvSpPr>
            <a:spLocks noGrp="1"/>
          </p:cNvSpPr>
          <p:nvPr>
            <p:ph idx="1"/>
          </p:nvPr>
        </p:nvSpPr>
        <p:spPr>
          <a:xfrm>
            <a:off x="619760" y="2194560"/>
            <a:ext cx="6832600" cy="4024125"/>
          </a:xfrm>
        </p:spPr>
        <p:txBody>
          <a:bodyPr>
            <a:normAutofit/>
          </a:bodyPr>
          <a:lstStyle/>
          <a:p>
            <a:pPr lvl="0"/>
            <a:r>
              <a:rPr lang="en-GB" sz="1500"/>
              <a:t>Effective management of the talents</a:t>
            </a:r>
            <a:endParaRPr lang="en-IN" sz="1500"/>
          </a:p>
          <a:p>
            <a:pPr lvl="0"/>
            <a:r>
              <a:rPr lang="en-GB" sz="1500"/>
              <a:t>Ensuring health and safety to the associated workforce</a:t>
            </a:r>
            <a:endParaRPr lang="en-IN" sz="1500"/>
          </a:p>
          <a:p>
            <a:pPr lvl="0"/>
            <a:r>
              <a:rPr lang="en-GB" sz="1500"/>
              <a:t>Taking care of the factors of compliance for ensuring productivity</a:t>
            </a:r>
            <a:endParaRPr lang="en-IN" sz="1500"/>
          </a:p>
          <a:p>
            <a:pPr lvl="0"/>
            <a:r>
              <a:rPr lang="en-GB" sz="1500"/>
              <a:t>Training and development of the employees.</a:t>
            </a:r>
            <a:endParaRPr lang="en-IN" sz="1500"/>
          </a:p>
          <a:p>
            <a:pPr marL="0" indent="0">
              <a:buNone/>
            </a:pPr>
            <a:r>
              <a:rPr lang="en-US" sz="1500"/>
              <a:t>In the opinion of Sanders et al. (2021), some of the major roles that are being demonstrated and undertaken by the human resources in the </a:t>
            </a:r>
            <a:r>
              <a:rPr lang="en-US" sz="1500" err="1"/>
              <a:t>organisations</a:t>
            </a:r>
            <a:r>
              <a:rPr lang="en-US" sz="1500"/>
              <a:t> include managing talents, ensuring health and safety to the individuals, taking care of the benefits and repercussions within the structure of the </a:t>
            </a:r>
            <a:r>
              <a:rPr lang="en-US" sz="1500" err="1"/>
              <a:t>organisation</a:t>
            </a:r>
            <a:r>
              <a:rPr lang="en-US" sz="1500"/>
              <a:t>. Following this, it can be effectively stated that the human resources of the </a:t>
            </a:r>
            <a:r>
              <a:rPr lang="en-US" sz="1500" err="1"/>
              <a:t>organisation</a:t>
            </a:r>
            <a:r>
              <a:rPr lang="en-US" sz="1500"/>
              <a:t> play a crucial role in effectively taking care of the factors of compliance and ensuring a positive working environment for attaining heightened productivity within the structure of the </a:t>
            </a:r>
            <a:r>
              <a:rPr lang="en-US" sz="1500" err="1"/>
              <a:t>organisation</a:t>
            </a:r>
            <a:r>
              <a:rPr lang="en-US" sz="1500"/>
              <a:t>. </a:t>
            </a:r>
            <a:endParaRPr lang="en-GB" sz="1500"/>
          </a:p>
        </p:txBody>
      </p:sp>
      <p:pic>
        <p:nvPicPr>
          <p:cNvPr id="4" name="Picture 3">
            <a:extLst>
              <a:ext uri="{FF2B5EF4-FFF2-40B4-BE49-F238E27FC236}">
                <a16:creationId xmlns:a16="http://schemas.microsoft.com/office/drawing/2014/main" id="{892AE9A6-D370-4D05-BEED-7D1467DDE8D6}"/>
              </a:ext>
            </a:extLst>
          </p:cNvPr>
          <p:cNvPicPr>
            <a:picLocks noChangeAspect="1"/>
          </p:cNvPicPr>
          <p:nvPr/>
        </p:nvPicPr>
        <p:blipFill>
          <a:blip r:embed="rId2"/>
          <a:stretch>
            <a:fillRect/>
          </a:stretch>
        </p:blipFill>
        <p:spPr>
          <a:xfrm>
            <a:off x="7861238" y="2243117"/>
            <a:ext cx="3644962" cy="2478574"/>
          </a:xfrm>
          <a:prstGeom prst="rect">
            <a:avLst/>
          </a:prstGeom>
        </p:spPr>
      </p:pic>
    </p:spTree>
    <p:extLst>
      <p:ext uri="{BB962C8B-B14F-4D97-AF65-F5344CB8AC3E}">
        <p14:creationId xmlns:p14="http://schemas.microsoft.com/office/powerpoint/2010/main" val="41097129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759B06-A3ED-47D4-8CD7-FF068277C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E67025B-C374-417F-8D28-E056A1FE2A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3" name="Content Placeholder 2">
            <a:extLst>
              <a:ext uri="{FF2B5EF4-FFF2-40B4-BE49-F238E27FC236}">
                <a16:creationId xmlns:a16="http://schemas.microsoft.com/office/drawing/2014/main" id="{300BAB9A-8D41-445B-AFCC-D0D194CEE0EB}"/>
              </a:ext>
            </a:extLst>
          </p:cNvPr>
          <p:cNvSpPr>
            <a:spLocks noGrp="1"/>
          </p:cNvSpPr>
          <p:nvPr>
            <p:ph idx="1"/>
          </p:nvPr>
        </p:nvSpPr>
        <p:spPr>
          <a:xfrm>
            <a:off x="685800" y="2194560"/>
            <a:ext cx="6770802" cy="4024125"/>
          </a:xfrm>
        </p:spPr>
        <p:txBody>
          <a:bodyPr>
            <a:normAutofit/>
          </a:bodyPr>
          <a:lstStyle/>
          <a:p>
            <a:pPr lvl="0"/>
            <a:r>
              <a:rPr lang="en-GB" sz="2000" dirty="0"/>
              <a:t>Performance Management</a:t>
            </a:r>
            <a:endParaRPr lang="en-IN" sz="2000" dirty="0"/>
          </a:p>
          <a:p>
            <a:pPr lvl="0"/>
            <a:r>
              <a:rPr lang="en-GB" sz="2000" dirty="0"/>
              <a:t>Administration of the payroll during and after services</a:t>
            </a:r>
            <a:endParaRPr lang="en-IN" sz="2000" dirty="0"/>
          </a:p>
          <a:p>
            <a:pPr lvl="0"/>
            <a:r>
              <a:rPr lang="en-GB" sz="2000" dirty="0"/>
              <a:t>Effective management of the relationships of the employees</a:t>
            </a:r>
          </a:p>
          <a:p>
            <a:pPr lvl="0"/>
            <a:endParaRPr lang="en-IN" sz="2000" dirty="0"/>
          </a:p>
          <a:p>
            <a:pPr marL="0" indent="0">
              <a:buNone/>
            </a:pPr>
            <a:r>
              <a:rPr lang="en-US" sz="2000" dirty="0"/>
              <a:t>As opined by Silva and Lima (2018), the human resources of an </a:t>
            </a:r>
            <a:r>
              <a:rPr lang="en-US" sz="2000" dirty="0" err="1"/>
              <a:t>organisation</a:t>
            </a:r>
            <a:r>
              <a:rPr lang="en-US" sz="2000" dirty="0"/>
              <a:t> effectively take care of the aspects of the financial matters like the payroll of the employees and the record of the benefits that are to be given during and aftermath of the service period. </a:t>
            </a:r>
            <a:endParaRPr lang="en-GB" sz="2000" dirty="0"/>
          </a:p>
        </p:txBody>
      </p:sp>
      <p:sp>
        <p:nvSpPr>
          <p:cNvPr id="14" name="Rounded Rectangle 14">
            <a:extLst>
              <a:ext uri="{FF2B5EF4-FFF2-40B4-BE49-F238E27FC236}">
                <a16:creationId xmlns:a16="http://schemas.microsoft.com/office/drawing/2014/main" id="{7183F3E8-5B76-4210-B693-CB19330BB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8475" y="1075591"/>
            <a:ext cx="3303482" cy="5148371"/>
          </a:xfrm>
          <a:prstGeom prst="roundRect">
            <a:avLst>
              <a:gd name="adj" fmla="val 3468"/>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4F21EEE-178E-4AF3-9D70-E681C2076792}"/>
              </a:ext>
            </a:extLst>
          </p:cNvPr>
          <p:cNvPicPr>
            <a:picLocks noChangeAspect="1"/>
          </p:cNvPicPr>
          <p:nvPr/>
        </p:nvPicPr>
        <p:blipFill>
          <a:blip r:embed="rId3"/>
          <a:stretch>
            <a:fillRect/>
          </a:stretch>
        </p:blipFill>
        <p:spPr>
          <a:xfrm>
            <a:off x="8442114" y="1849980"/>
            <a:ext cx="2636238" cy="1298347"/>
          </a:xfrm>
          <a:prstGeom prst="rect">
            <a:avLst/>
          </a:prstGeom>
        </p:spPr>
      </p:pic>
      <p:pic>
        <p:nvPicPr>
          <p:cNvPr id="5" name="Picture 4">
            <a:extLst>
              <a:ext uri="{FF2B5EF4-FFF2-40B4-BE49-F238E27FC236}">
                <a16:creationId xmlns:a16="http://schemas.microsoft.com/office/drawing/2014/main" id="{84CE3600-C4AB-4E69-B5A0-290B14C0E335}"/>
              </a:ext>
            </a:extLst>
          </p:cNvPr>
          <p:cNvPicPr>
            <a:picLocks noChangeAspect="1"/>
          </p:cNvPicPr>
          <p:nvPr/>
        </p:nvPicPr>
        <p:blipFill>
          <a:blip r:embed="rId4"/>
          <a:stretch>
            <a:fillRect/>
          </a:stretch>
        </p:blipFill>
        <p:spPr>
          <a:xfrm>
            <a:off x="8422082" y="3755004"/>
            <a:ext cx="2656270" cy="2051968"/>
          </a:xfrm>
          <a:prstGeom prst="rect">
            <a:avLst/>
          </a:prstGeom>
        </p:spPr>
      </p:pic>
    </p:spTree>
    <p:extLst>
      <p:ext uri="{BB962C8B-B14F-4D97-AF65-F5344CB8AC3E}">
        <p14:creationId xmlns:p14="http://schemas.microsoft.com/office/powerpoint/2010/main" val="127490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1667D-ADC9-449F-BC18-9AAD00A5A2EF}"/>
              </a:ext>
            </a:extLst>
          </p:cNvPr>
          <p:cNvSpPr>
            <a:spLocks noGrp="1"/>
          </p:cNvSpPr>
          <p:nvPr>
            <p:ph type="title"/>
          </p:nvPr>
        </p:nvSpPr>
        <p:spPr>
          <a:xfrm>
            <a:off x="2895600" y="764373"/>
            <a:ext cx="8610600" cy="1293028"/>
          </a:xfrm>
        </p:spPr>
        <p:txBody>
          <a:bodyPr>
            <a:normAutofit/>
          </a:bodyPr>
          <a:lstStyle/>
          <a:p>
            <a:r>
              <a:rPr lang="en-GB" sz="3700" b="1">
                <a:latin typeface="Times New Roman" panose="02020603050405020304" pitchFamily="18" charset="0"/>
                <a:cs typeface="Times New Roman" panose="02020603050405020304" pitchFamily="18" charset="0"/>
              </a:rPr>
              <a:t>Values governing the duties of the human resources</a:t>
            </a:r>
            <a:endParaRPr lang="en-GB" sz="3700"/>
          </a:p>
        </p:txBody>
      </p:sp>
      <p:pic>
        <p:nvPicPr>
          <p:cNvPr id="4" name="Picture 3">
            <a:extLst>
              <a:ext uri="{FF2B5EF4-FFF2-40B4-BE49-F238E27FC236}">
                <a16:creationId xmlns:a16="http://schemas.microsoft.com/office/drawing/2014/main" id="{4D34FF27-A5D4-4E10-BD60-383F38829BC8}"/>
              </a:ext>
            </a:extLst>
          </p:cNvPr>
          <p:cNvPicPr>
            <a:picLocks noChangeAspect="1"/>
          </p:cNvPicPr>
          <p:nvPr/>
        </p:nvPicPr>
        <p:blipFill>
          <a:blip r:embed="rId2"/>
          <a:stretch>
            <a:fillRect/>
          </a:stretch>
        </p:blipFill>
        <p:spPr>
          <a:xfrm>
            <a:off x="706809" y="2272748"/>
            <a:ext cx="4479182" cy="3639337"/>
          </a:xfrm>
          <a:prstGeom prst="rect">
            <a:avLst/>
          </a:prstGeom>
        </p:spPr>
      </p:pic>
      <p:sp>
        <p:nvSpPr>
          <p:cNvPr id="3" name="Content Placeholder 2">
            <a:extLst>
              <a:ext uri="{FF2B5EF4-FFF2-40B4-BE49-F238E27FC236}">
                <a16:creationId xmlns:a16="http://schemas.microsoft.com/office/drawing/2014/main" id="{C22DCE1E-8D39-4F10-8E84-9978922F3122}"/>
              </a:ext>
            </a:extLst>
          </p:cNvPr>
          <p:cNvSpPr>
            <a:spLocks noGrp="1"/>
          </p:cNvSpPr>
          <p:nvPr>
            <p:ph idx="1"/>
          </p:nvPr>
        </p:nvSpPr>
        <p:spPr>
          <a:xfrm>
            <a:off x="5689600" y="2194560"/>
            <a:ext cx="5816600" cy="4024125"/>
          </a:xfrm>
        </p:spPr>
        <p:txBody>
          <a:bodyPr>
            <a:normAutofit/>
          </a:bodyPr>
          <a:lstStyle/>
          <a:p>
            <a:pPr lvl="0"/>
            <a:r>
              <a:rPr lang="en-GB" dirty="0"/>
              <a:t>Creation of a diverse working place</a:t>
            </a:r>
            <a:endParaRPr lang="en-IN" dirty="0"/>
          </a:p>
          <a:p>
            <a:pPr lvl="0"/>
            <a:r>
              <a:rPr lang="en-GB" dirty="0"/>
              <a:t>Improvisation of the structure of work</a:t>
            </a:r>
            <a:endParaRPr lang="en-IN" dirty="0"/>
          </a:p>
          <a:p>
            <a:pPr lvl="0"/>
            <a:r>
              <a:rPr lang="en-GB" dirty="0"/>
              <a:t>The healthy working environment for the benefit of the employees and the companies</a:t>
            </a:r>
            <a:endParaRPr lang="en-IN" dirty="0"/>
          </a:p>
          <a:p>
            <a:pPr marL="0" indent="0">
              <a:buNone/>
            </a:pPr>
            <a:r>
              <a:rPr lang="en-US" dirty="0"/>
              <a:t>The human resources of the </a:t>
            </a:r>
            <a:r>
              <a:rPr lang="en-US" dirty="0" err="1"/>
              <a:t>organisation</a:t>
            </a:r>
            <a:r>
              <a:rPr lang="en-US" dirty="0"/>
              <a:t> effectively working works by following a set of values in the approaches of work and ensuring that all the work are done with proper justification.</a:t>
            </a:r>
            <a:endParaRPr lang="en-GB" dirty="0"/>
          </a:p>
        </p:txBody>
      </p:sp>
    </p:spTree>
    <p:extLst>
      <p:ext uri="{BB962C8B-B14F-4D97-AF65-F5344CB8AC3E}">
        <p14:creationId xmlns:p14="http://schemas.microsoft.com/office/powerpoint/2010/main" val="1368696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41188D-45C1-4D98-B261-F7021200B715}"/>
              </a:ext>
            </a:extLst>
          </p:cNvPr>
          <p:cNvSpPr>
            <a:spLocks noGrp="1"/>
          </p:cNvSpPr>
          <p:nvPr>
            <p:ph idx="1"/>
          </p:nvPr>
        </p:nvSpPr>
        <p:spPr>
          <a:xfrm>
            <a:off x="677333" y="2194560"/>
            <a:ext cx="5816600" cy="4024125"/>
          </a:xfrm>
        </p:spPr>
        <p:txBody>
          <a:bodyPr>
            <a:normAutofit/>
          </a:bodyPr>
          <a:lstStyle/>
          <a:p>
            <a:pPr lvl="0"/>
            <a:r>
              <a:rPr lang="en-GB" sz="1700" dirty="0"/>
              <a:t>Role of showing empathy to the employees and being governed by the 2</a:t>
            </a:r>
            <a:r>
              <a:rPr lang="en-GB" sz="1700" baseline="30000" dirty="0"/>
              <a:t>nd</a:t>
            </a:r>
            <a:r>
              <a:rPr lang="en-GB" sz="1700" dirty="0"/>
              <a:t> band of the new CIPD model</a:t>
            </a:r>
            <a:endParaRPr lang="en-IN" sz="1700" dirty="0"/>
          </a:p>
          <a:p>
            <a:pPr lvl="0"/>
            <a:r>
              <a:rPr lang="en-GB" sz="1700" dirty="0"/>
              <a:t>Care and well being of the employees </a:t>
            </a:r>
            <a:endParaRPr lang="en-IN" sz="1700" dirty="0"/>
          </a:p>
          <a:p>
            <a:pPr lvl="0"/>
            <a:r>
              <a:rPr lang="en-GB" sz="1700" dirty="0"/>
              <a:t>Incorporating of cultural Changes </a:t>
            </a:r>
            <a:endParaRPr lang="en-IN" sz="1700" dirty="0"/>
          </a:p>
          <a:p>
            <a:pPr lvl="0"/>
            <a:r>
              <a:rPr lang="en-GB" sz="1700" dirty="0"/>
              <a:t>Management of organisational Behaviours and being governed by the 1</a:t>
            </a:r>
            <a:r>
              <a:rPr lang="en-GB" sz="1700" baseline="30000" dirty="0"/>
              <a:t>st</a:t>
            </a:r>
            <a:r>
              <a:rPr lang="en-GB" sz="1700" dirty="0"/>
              <a:t> band of the new CIPD model</a:t>
            </a:r>
          </a:p>
          <a:p>
            <a:pPr lvl="0"/>
            <a:endParaRPr lang="en-IN" sz="1700" dirty="0"/>
          </a:p>
          <a:p>
            <a:pPr marL="0" indent="0">
              <a:buNone/>
            </a:pPr>
            <a:r>
              <a:rPr lang="en-US" sz="1700" dirty="0"/>
              <a:t>In the opinion of </a:t>
            </a:r>
            <a:r>
              <a:rPr lang="en-US" sz="1700" dirty="0" err="1"/>
              <a:t>Easa</a:t>
            </a:r>
            <a:r>
              <a:rPr lang="en-US" sz="1700" dirty="0"/>
              <a:t> and Orra (2020), human resources are effectively responsible for taking care of the employees by providing them with empathy and care for the well being and development of the workforce. </a:t>
            </a:r>
            <a:endParaRPr lang="en-GB" sz="1700" dirty="0"/>
          </a:p>
        </p:txBody>
      </p:sp>
      <p:pic>
        <p:nvPicPr>
          <p:cNvPr id="4" name="Picture 3">
            <a:extLst>
              <a:ext uri="{FF2B5EF4-FFF2-40B4-BE49-F238E27FC236}">
                <a16:creationId xmlns:a16="http://schemas.microsoft.com/office/drawing/2014/main" id="{C7876E27-8F43-4EE9-8E27-4C35929C8001}"/>
              </a:ext>
            </a:extLst>
          </p:cNvPr>
          <p:cNvPicPr>
            <a:picLocks noChangeAspect="1"/>
          </p:cNvPicPr>
          <p:nvPr/>
        </p:nvPicPr>
        <p:blipFill rotWithShape="1">
          <a:blip r:embed="rId2"/>
          <a:srcRect r="1909" b="-3"/>
          <a:stretch/>
        </p:blipFill>
        <p:spPr>
          <a:xfrm>
            <a:off x="6985000" y="2501159"/>
            <a:ext cx="4521200" cy="3410926"/>
          </a:xfrm>
          <a:prstGeom prst="rect">
            <a:avLst/>
          </a:prstGeom>
        </p:spPr>
      </p:pic>
    </p:spTree>
    <p:extLst>
      <p:ext uri="{BB962C8B-B14F-4D97-AF65-F5344CB8AC3E}">
        <p14:creationId xmlns:p14="http://schemas.microsoft.com/office/powerpoint/2010/main" val="2873642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2A4BE6-2C59-41F6-8B55-65560E6B0651}"/>
              </a:ext>
            </a:extLst>
          </p:cNvPr>
          <p:cNvSpPr>
            <a:spLocks noGrp="1"/>
          </p:cNvSpPr>
          <p:nvPr>
            <p:ph idx="1"/>
          </p:nvPr>
        </p:nvSpPr>
        <p:spPr>
          <a:xfrm>
            <a:off x="677333" y="2194560"/>
            <a:ext cx="5816600" cy="4024125"/>
          </a:xfrm>
        </p:spPr>
        <p:txBody>
          <a:bodyPr>
            <a:normAutofit/>
          </a:bodyPr>
          <a:lstStyle/>
          <a:p>
            <a:pPr lvl="0"/>
            <a:r>
              <a:rPr lang="en-GB" sz="2000" dirty="0"/>
              <a:t>Management of the employees</a:t>
            </a:r>
            <a:endParaRPr lang="en-IN" sz="2000" dirty="0"/>
          </a:p>
          <a:p>
            <a:pPr lvl="0"/>
            <a:r>
              <a:rPr lang="en-GB" sz="2000" dirty="0"/>
              <a:t>Fostering creativity and innovation</a:t>
            </a:r>
            <a:endParaRPr lang="en-IN" sz="2000" dirty="0"/>
          </a:p>
          <a:p>
            <a:pPr lvl="0"/>
            <a:r>
              <a:rPr lang="en-GB" sz="2000" dirty="0"/>
              <a:t>Categorising in the 3</a:t>
            </a:r>
            <a:r>
              <a:rPr lang="en-GB" sz="2000" baseline="30000" dirty="0"/>
              <a:t>rd</a:t>
            </a:r>
            <a:r>
              <a:rPr lang="en-GB" sz="2000" dirty="0"/>
              <a:t> band of the new CIPD model</a:t>
            </a:r>
          </a:p>
          <a:p>
            <a:pPr marL="0" lvl="0" indent="0">
              <a:buNone/>
            </a:pPr>
            <a:r>
              <a:rPr lang="en-US" sz="2000" dirty="0"/>
              <a:t>According to </a:t>
            </a:r>
            <a:r>
              <a:rPr lang="en-US" sz="2000" dirty="0" err="1"/>
              <a:t>Huselid</a:t>
            </a:r>
            <a:r>
              <a:rPr lang="en-US" sz="2000" dirty="0"/>
              <a:t> 92017), human resources are responsible for effectively ensuring proper management of the talents and fostering creativity while making it affirmed that the decisions are being governed by the well-being factor of the business and the employees. </a:t>
            </a:r>
            <a:endParaRPr lang="en-IN" sz="2000" dirty="0"/>
          </a:p>
          <a:p>
            <a:endParaRPr lang="en-GB" sz="2000" dirty="0"/>
          </a:p>
        </p:txBody>
      </p:sp>
      <p:pic>
        <p:nvPicPr>
          <p:cNvPr id="4" name="Picture 3">
            <a:extLst>
              <a:ext uri="{FF2B5EF4-FFF2-40B4-BE49-F238E27FC236}">
                <a16:creationId xmlns:a16="http://schemas.microsoft.com/office/drawing/2014/main" id="{52A0A614-E572-47CB-982F-36AB727DA6CD}"/>
              </a:ext>
            </a:extLst>
          </p:cNvPr>
          <p:cNvPicPr>
            <a:picLocks noChangeAspect="1"/>
          </p:cNvPicPr>
          <p:nvPr/>
        </p:nvPicPr>
        <p:blipFill rotWithShape="1">
          <a:blip r:embed="rId2"/>
          <a:srcRect l="52282"/>
          <a:stretch/>
        </p:blipFill>
        <p:spPr>
          <a:xfrm>
            <a:off x="6985000" y="2501159"/>
            <a:ext cx="4521200" cy="3410926"/>
          </a:xfrm>
          <a:prstGeom prst="rect">
            <a:avLst/>
          </a:prstGeom>
        </p:spPr>
      </p:pic>
    </p:spTree>
    <p:extLst>
      <p:ext uri="{BB962C8B-B14F-4D97-AF65-F5344CB8AC3E}">
        <p14:creationId xmlns:p14="http://schemas.microsoft.com/office/powerpoint/2010/main" val="1397895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A23DD-1F37-4059-BE78-232F8CE71B89}"/>
              </a:ext>
            </a:extLst>
          </p:cNvPr>
          <p:cNvSpPr>
            <a:spLocks noGrp="1"/>
          </p:cNvSpPr>
          <p:nvPr>
            <p:ph type="title"/>
          </p:nvPr>
        </p:nvSpPr>
        <p:spPr>
          <a:xfrm>
            <a:off x="619760" y="764373"/>
            <a:ext cx="6832600" cy="1293028"/>
          </a:xfrm>
        </p:spPr>
        <p:txBody>
          <a:bodyPr>
            <a:normAutofit/>
          </a:bodyPr>
          <a:lstStyle/>
          <a:p>
            <a:r>
              <a:rPr lang="en-GB" sz="2800" b="1">
                <a:latin typeface="Times New Roman" panose="02020603050405020304" pitchFamily="18" charset="0"/>
                <a:cs typeface="Times New Roman" panose="02020603050405020304" pitchFamily="18" charset="0"/>
              </a:rPr>
              <a:t>The types of relationships that can develop between the employer and employee</a:t>
            </a:r>
            <a:endParaRPr lang="en-GB" sz="2800"/>
          </a:p>
        </p:txBody>
      </p:sp>
      <p:sp>
        <p:nvSpPr>
          <p:cNvPr id="3" name="Content Placeholder 2">
            <a:extLst>
              <a:ext uri="{FF2B5EF4-FFF2-40B4-BE49-F238E27FC236}">
                <a16:creationId xmlns:a16="http://schemas.microsoft.com/office/drawing/2014/main" id="{3328D99E-3A5E-4C7A-B306-EA225E596F55}"/>
              </a:ext>
            </a:extLst>
          </p:cNvPr>
          <p:cNvSpPr>
            <a:spLocks noGrp="1"/>
          </p:cNvSpPr>
          <p:nvPr>
            <p:ph idx="1"/>
          </p:nvPr>
        </p:nvSpPr>
        <p:spPr>
          <a:xfrm>
            <a:off x="619760" y="2194560"/>
            <a:ext cx="6832600" cy="4024125"/>
          </a:xfrm>
        </p:spPr>
        <p:txBody>
          <a:bodyPr>
            <a:normAutofit lnSpcReduction="10000"/>
          </a:bodyPr>
          <a:lstStyle/>
          <a:p>
            <a:pPr lvl="0"/>
            <a:r>
              <a:rPr lang="en-GB" dirty="0"/>
              <a:t>Targeted Relationship</a:t>
            </a:r>
            <a:endParaRPr lang="en-IN" dirty="0"/>
          </a:p>
          <a:p>
            <a:pPr lvl="0"/>
            <a:r>
              <a:rPr lang="en-GB" dirty="0"/>
              <a:t>Transactional Relationship</a:t>
            </a:r>
            <a:endParaRPr lang="en-IN" dirty="0"/>
          </a:p>
          <a:p>
            <a:pPr lvl="0"/>
            <a:r>
              <a:rPr lang="en-GB" dirty="0"/>
              <a:t>Trusted Relationship</a:t>
            </a:r>
          </a:p>
          <a:p>
            <a:pPr lvl="0"/>
            <a:endParaRPr lang="en-GB" dirty="0"/>
          </a:p>
          <a:p>
            <a:pPr marL="0" lvl="0" indent="0">
              <a:buNone/>
            </a:pPr>
            <a:r>
              <a:rPr lang="en-US" dirty="0"/>
              <a:t>In the opinion of Percha and Altman (2016), the targeted relationships are formed with a co-worker or a peer of the hierarchy who can be followed to attain information and ideas. Therefore, it can be stated that these relationships are formed on a professional level and are needed to be worked upon for attaining benefits.</a:t>
            </a:r>
          </a:p>
          <a:p>
            <a:pPr lvl="0"/>
            <a:endParaRPr lang="en-IN" dirty="0"/>
          </a:p>
          <a:p>
            <a:endParaRPr lang="en-IN" dirty="0"/>
          </a:p>
          <a:p>
            <a:endParaRPr lang="en-GB" dirty="0"/>
          </a:p>
        </p:txBody>
      </p:sp>
      <p:pic>
        <p:nvPicPr>
          <p:cNvPr id="5" name="Picture 4">
            <a:extLst>
              <a:ext uri="{FF2B5EF4-FFF2-40B4-BE49-F238E27FC236}">
                <a16:creationId xmlns:a16="http://schemas.microsoft.com/office/drawing/2014/main" id="{DB2D440E-6EC6-4B9E-9282-1882B2C5D20E}"/>
              </a:ext>
            </a:extLst>
          </p:cNvPr>
          <p:cNvPicPr>
            <a:picLocks noChangeAspect="1"/>
          </p:cNvPicPr>
          <p:nvPr/>
        </p:nvPicPr>
        <p:blipFill rotWithShape="1">
          <a:blip r:embed="rId2"/>
          <a:srcRect l="729" r="-3" b="-3"/>
          <a:stretch/>
        </p:blipFill>
        <p:spPr>
          <a:xfrm>
            <a:off x="7861238" y="933693"/>
            <a:ext cx="3644962" cy="2377440"/>
          </a:xfrm>
          <a:prstGeom prst="rect">
            <a:avLst/>
          </a:prstGeom>
        </p:spPr>
      </p:pic>
      <p:pic>
        <p:nvPicPr>
          <p:cNvPr id="4" name="Picture 3">
            <a:extLst>
              <a:ext uri="{FF2B5EF4-FFF2-40B4-BE49-F238E27FC236}">
                <a16:creationId xmlns:a16="http://schemas.microsoft.com/office/drawing/2014/main" id="{FB12908C-D464-480A-B3D2-CB73197D1AB6}"/>
              </a:ext>
            </a:extLst>
          </p:cNvPr>
          <p:cNvPicPr>
            <a:picLocks noChangeAspect="1"/>
          </p:cNvPicPr>
          <p:nvPr/>
        </p:nvPicPr>
        <p:blipFill rotWithShape="1">
          <a:blip r:embed="rId3"/>
          <a:srcRect l="7832" r="7848" b="4"/>
          <a:stretch/>
        </p:blipFill>
        <p:spPr>
          <a:xfrm>
            <a:off x="7861238" y="3588301"/>
            <a:ext cx="3644962" cy="2377440"/>
          </a:xfrm>
          <a:prstGeom prst="rect">
            <a:avLst/>
          </a:prstGeom>
        </p:spPr>
      </p:pic>
    </p:spTree>
    <p:extLst>
      <p:ext uri="{BB962C8B-B14F-4D97-AF65-F5344CB8AC3E}">
        <p14:creationId xmlns:p14="http://schemas.microsoft.com/office/powerpoint/2010/main" val="3841777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EC350-453C-4C53-B9DE-12ADA93C5307}"/>
              </a:ext>
            </a:extLst>
          </p:cNvPr>
          <p:cNvSpPr>
            <a:spLocks noGrp="1"/>
          </p:cNvSpPr>
          <p:nvPr>
            <p:ph type="title"/>
          </p:nvPr>
        </p:nvSpPr>
        <p:spPr>
          <a:xfrm>
            <a:off x="619759" y="764373"/>
            <a:ext cx="6257291" cy="1293028"/>
          </a:xfrm>
        </p:spPr>
        <p:txBody>
          <a:bodyPr>
            <a:normAutofit/>
          </a:bodyPr>
          <a:lstStyle/>
          <a:p>
            <a:r>
              <a:rPr lang="en-GB" sz="2200" b="1">
                <a:latin typeface="Times New Roman" panose="02020603050405020304" pitchFamily="18" charset="0"/>
                <a:cs typeface="Times New Roman" panose="02020603050405020304" pitchFamily="18" charset="0"/>
              </a:rPr>
              <a:t>Factors that can influence a positive relationship between the employees and the employers </a:t>
            </a:r>
            <a:endParaRPr lang="en-GB" sz="2200"/>
          </a:p>
        </p:txBody>
      </p:sp>
      <p:sp>
        <p:nvSpPr>
          <p:cNvPr id="3" name="Content Placeholder 2">
            <a:extLst>
              <a:ext uri="{FF2B5EF4-FFF2-40B4-BE49-F238E27FC236}">
                <a16:creationId xmlns:a16="http://schemas.microsoft.com/office/drawing/2014/main" id="{042BF923-E9ED-4A8A-9703-D2FBC4922DAE}"/>
              </a:ext>
            </a:extLst>
          </p:cNvPr>
          <p:cNvSpPr>
            <a:spLocks noGrp="1"/>
          </p:cNvSpPr>
          <p:nvPr>
            <p:ph idx="1"/>
          </p:nvPr>
        </p:nvSpPr>
        <p:spPr>
          <a:xfrm>
            <a:off x="619760" y="2194560"/>
            <a:ext cx="6257290" cy="4024125"/>
          </a:xfrm>
        </p:spPr>
        <p:txBody>
          <a:bodyPr>
            <a:normAutofit/>
          </a:bodyPr>
          <a:lstStyle/>
          <a:p>
            <a:pPr lvl="0"/>
            <a:r>
              <a:rPr lang="en-GB" sz="2000" dirty="0"/>
              <a:t>Wages and on-time salary</a:t>
            </a:r>
            <a:endParaRPr lang="en-IN" sz="2000" dirty="0"/>
          </a:p>
          <a:p>
            <a:pPr lvl="0"/>
            <a:r>
              <a:rPr lang="en-GB" sz="2000" dirty="0"/>
              <a:t>Effective communication and engagement</a:t>
            </a:r>
            <a:endParaRPr lang="en-IN" sz="2000" dirty="0"/>
          </a:p>
          <a:p>
            <a:pPr lvl="0"/>
            <a:r>
              <a:rPr lang="en-GB" sz="2000" dirty="0"/>
              <a:t>Assurance of health and safety</a:t>
            </a:r>
          </a:p>
          <a:p>
            <a:pPr lvl="0"/>
            <a:endParaRPr lang="en-IN" sz="2000" dirty="0"/>
          </a:p>
          <a:p>
            <a:pPr marL="0" indent="0">
              <a:buNone/>
            </a:pPr>
            <a:r>
              <a:rPr lang="en-US" sz="2000" dirty="0"/>
              <a:t>In the opinion of </a:t>
            </a:r>
            <a:r>
              <a:rPr lang="en-US" sz="2000" dirty="0" err="1"/>
              <a:t>Hitka</a:t>
            </a:r>
            <a:r>
              <a:rPr lang="en-US" sz="2000" dirty="0"/>
              <a:t> et al. (2019), employees work in an </a:t>
            </a:r>
            <a:r>
              <a:rPr lang="en-US" sz="2000" dirty="0" err="1"/>
              <a:t>organisation</a:t>
            </a:r>
            <a:r>
              <a:rPr lang="en-US" sz="2000" dirty="0"/>
              <a:t> for being able to secure the associated individual backgrounds by </a:t>
            </a:r>
            <a:r>
              <a:rPr lang="en-US" sz="2000" dirty="0" err="1"/>
              <a:t>stabilising</a:t>
            </a:r>
            <a:r>
              <a:rPr lang="en-US" sz="2000" dirty="0"/>
              <a:t> the financial and health aspects.</a:t>
            </a:r>
            <a:endParaRPr lang="en-GB" sz="2000" dirty="0"/>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D460D439-8746-4C93-8A3F-ACC90B3C1D39}"/>
              </a:ext>
            </a:extLst>
          </p:cNvPr>
          <p:cNvPicPr>
            <a:picLocks noChangeAspect="1"/>
          </p:cNvPicPr>
          <p:nvPr/>
        </p:nvPicPr>
        <p:blipFill rotWithShape="1">
          <a:blip r:embed="rId2"/>
          <a:srcRect l="29529" r="25673"/>
          <a:stretch/>
        </p:blipFill>
        <p:spPr>
          <a:xfrm>
            <a:off x="7519416" y="10"/>
            <a:ext cx="4672584" cy="6857989"/>
          </a:xfrm>
          <a:prstGeom prst="rect">
            <a:avLst/>
          </a:prstGeom>
        </p:spPr>
      </p:pic>
    </p:spTree>
    <p:extLst>
      <p:ext uri="{BB962C8B-B14F-4D97-AF65-F5344CB8AC3E}">
        <p14:creationId xmlns:p14="http://schemas.microsoft.com/office/powerpoint/2010/main" val="35226235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AEE6C-A096-43EE-BF4C-BA5782DB828A}"/>
              </a:ext>
            </a:extLst>
          </p:cNvPr>
          <p:cNvSpPr>
            <a:spLocks noGrp="1"/>
          </p:cNvSpPr>
          <p:nvPr>
            <p:ph type="title"/>
          </p:nvPr>
        </p:nvSpPr>
        <p:spPr/>
        <p:txBody>
          <a:bodyPr/>
          <a:lstStyle/>
          <a:p>
            <a:pPr algn="ctr"/>
            <a:r>
              <a:rPr lang="en-GB" sz="4000" b="1" dirty="0">
                <a:solidFill>
                  <a:schemeClr val="accent1"/>
                </a:solidFill>
                <a:latin typeface="Times New Roman" panose="02020603050405020304" pitchFamily="18" charset="0"/>
                <a:cs typeface="Times New Roman" panose="02020603050405020304" pitchFamily="18" charset="0"/>
              </a:rPr>
              <a:t>Conclusion</a:t>
            </a:r>
            <a:endParaRPr lang="en-GB" dirty="0">
              <a:solidFill>
                <a:schemeClr val="accent1"/>
              </a:solidFill>
            </a:endParaRPr>
          </a:p>
        </p:txBody>
      </p:sp>
      <p:sp>
        <p:nvSpPr>
          <p:cNvPr id="3" name="Content Placeholder 2">
            <a:extLst>
              <a:ext uri="{FF2B5EF4-FFF2-40B4-BE49-F238E27FC236}">
                <a16:creationId xmlns:a16="http://schemas.microsoft.com/office/drawing/2014/main" id="{D39DE2F3-C1E9-43CA-BF9C-7C7DC0FF7889}"/>
              </a:ext>
            </a:extLst>
          </p:cNvPr>
          <p:cNvSpPr>
            <a:spLocks noGrp="1"/>
          </p:cNvSpPr>
          <p:nvPr>
            <p:ph idx="1"/>
          </p:nvPr>
        </p:nvSpPr>
        <p:spPr/>
        <p:txBody>
          <a:bodyPr/>
          <a:lstStyle/>
          <a:p>
            <a:pPr lvl="0"/>
            <a:r>
              <a:rPr lang="en-GB" dirty="0"/>
              <a:t>Human resources are responsible for managing the workforce.</a:t>
            </a:r>
            <a:endParaRPr lang="en-IN" dirty="0"/>
          </a:p>
          <a:p>
            <a:pPr lvl="0"/>
            <a:r>
              <a:rPr lang="en-GB" dirty="0"/>
              <a:t>Three different types of relationships play an important role in the organisational structure.</a:t>
            </a:r>
            <a:endParaRPr lang="en-IN" dirty="0"/>
          </a:p>
          <a:p>
            <a:pPr lvl="0"/>
            <a:r>
              <a:rPr lang="en-GB" dirty="0"/>
              <a:t>Effective communication can assist in motivating the employees for better relationships. </a:t>
            </a:r>
            <a:endParaRPr lang="en-IN" dirty="0"/>
          </a:p>
          <a:p>
            <a:endParaRPr lang="en-GB" dirty="0"/>
          </a:p>
        </p:txBody>
      </p:sp>
      <p:pic>
        <p:nvPicPr>
          <p:cNvPr id="5" name="Picture 4" descr="A blackboard with white writing&#10;&#10;Description automatically generated with low confidence">
            <a:extLst>
              <a:ext uri="{FF2B5EF4-FFF2-40B4-BE49-F238E27FC236}">
                <a16:creationId xmlns:a16="http://schemas.microsoft.com/office/drawing/2014/main" id="{97D31468-F585-48CA-862A-7007F27A1A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667" y="3985667"/>
            <a:ext cx="10332941" cy="2370177"/>
          </a:xfrm>
          <a:prstGeom prst="rect">
            <a:avLst/>
          </a:prstGeom>
        </p:spPr>
      </p:pic>
    </p:spTree>
    <p:extLst>
      <p:ext uri="{BB962C8B-B14F-4D97-AF65-F5344CB8AC3E}">
        <p14:creationId xmlns:p14="http://schemas.microsoft.com/office/powerpoint/2010/main" val="3286856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D1762-9C3F-49F6-9E93-25D766D61F97}"/>
              </a:ext>
            </a:extLst>
          </p:cNvPr>
          <p:cNvSpPr>
            <a:spLocks noGrp="1"/>
          </p:cNvSpPr>
          <p:nvPr>
            <p:ph type="title"/>
          </p:nvPr>
        </p:nvSpPr>
        <p:spPr/>
        <p:txBody>
          <a:bodyPr/>
          <a:lstStyle/>
          <a:p>
            <a:pPr algn="ctr"/>
            <a:r>
              <a:rPr lang="en-US" b="1" dirty="0">
                <a:solidFill>
                  <a:schemeClr val="accent1"/>
                </a:solidFill>
                <a:latin typeface="Times New Roman" panose="02020603050405020304" pitchFamily="18" charset="0"/>
                <a:cs typeface="Times New Roman" panose="02020603050405020304" pitchFamily="18" charset="0"/>
              </a:rPr>
              <a:t>References</a:t>
            </a:r>
            <a:br>
              <a:rPr lang="en-IN" b="1" dirty="0">
                <a:solidFill>
                  <a:schemeClr val="accent1"/>
                </a:solidFill>
                <a:latin typeface="Times New Roman" panose="02020603050405020304" pitchFamily="18" charset="0"/>
                <a:cs typeface="Times New Roman" panose="02020603050405020304" pitchFamily="18" charset="0"/>
              </a:rPr>
            </a:br>
            <a:endParaRPr lang="en-GB" dirty="0">
              <a:solidFill>
                <a:schemeClr val="accent1"/>
              </a:solidFill>
            </a:endParaRPr>
          </a:p>
        </p:txBody>
      </p:sp>
      <p:sp>
        <p:nvSpPr>
          <p:cNvPr id="3" name="Content Placeholder 2">
            <a:extLst>
              <a:ext uri="{FF2B5EF4-FFF2-40B4-BE49-F238E27FC236}">
                <a16:creationId xmlns:a16="http://schemas.microsoft.com/office/drawing/2014/main" id="{3BD4B9AE-33FC-4A98-A767-0DD1FFA48A13}"/>
              </a:ext>
            </a:extLst>
          </p:cNvPr>
          <p:cNvSpPr>
            <a:spLocks noGrp="1"/>
          </p:cNvSpPr>
          <p:nvPr>
            <p:ph idx="1"/>
          </p:nvPr>
        </p:nvSpPr>
        <p:spPr/>
        <p:txBody>
          <a:bodyPr/>
          <a:lstStyle/>
          <a:p>
            <a:r>
              <a:rPr lang="en-IN" dirty="0" err="1"/>
              <a:t>Beyens</a:t>
            </a:r>
            <a:r>
              <a:rPr lang="en-IN" dirty="0"/>
              <a:t>, I., Piotrowski, J.T. and Valkenburg, P.M. 2018. Which Came First? Assessing Transactional Relationships Between Children’s Violent Media Use and ADHD-Related </a:t>
            </a:r>
            <a:r>
              <a:rPr lang="en-IN" dirty="0" err="1"/>
              <a:t>Behaviors</a:t>
            </a:r>
            <a:r>
              <a:rPr lang="en-IN" dirty="0"/>
              <a:t>. </a:t>
            </a:r>
            <a:r>
              <a:rPr lang="en-IN" i="1" dirty="0"/>
              <a:t>Communication Research</a:t>
            </a:r>
            <a:r>
              <a:rPr lang="en-IN" dirty="0"/>
              <a:t>, p.009365021878230.</a:t>
            </a:r>
          </a:p>
          <a:p>
            <a:r>
              <a:rPr lang="en-IN" dirty="0"/>
              <a:t>CIPD 2018. </a:t>
            </a:r>
            <a:r>
              <a:rPr lang="en-IN" i="1" dirty="0"/>
              <a:t>New Profession Map | CIPD Profession Map</a:t>
            </a:r>
            <a:r>
              <a:rPr lang="en-IN" dirty="0"/>
              <a:t>. [online] CIPD People Profession. Available at: https://peopleprofession.cipd.org/profession-map#gref [Accessed 23 Feb. 2022].</a:t>
            </a:r>
          </a:p>
          <a:p>
            <a:r>
              <a:rPr lang="en-IN" dirty="0" err="1"/>
              <a:t>Easa</a:t>
            </a:r>
            <a:r>
              <a:rPr lang="en-IN" dirty="0"/>
              <a:t>, N.F. and Orra, H.E. 2020. HRM practices and innovation: an empirical systematic review. </a:t>
            </a:r>
            <a:r>
              <a:rPr lang="en-IN" i="1" dirty="0"/>
              <a:t>International Journal of Disruptive Innovation in Government</a:t>
            </a:r>
            <a:r>
              <a:rPr lang="en-IN" dirty="0"/>
              <a:t>, ahead-of-print(ahead-of-print).</a:t>
            </a:r>
          </a:p>
          <a:p>
            <a:endParaRPr lang="en-GB" dirty="0"/>
          </a:p>
        </p:txBody>
      </p:sp>
    </p:spTree>
    <p:extLst>
      <p:ext uri="{BB962C8B-B14F-4D97-AF65-F5344CB8AC3E}">
        <p14:creationId xmlns:p14="http://schemas.microsoft.com/office/powerpoint/2010/main" val="19208261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B7AADF5-D554-4E1C-B7C5-B6EE0F6E92FB}"/>
              </a:ext>
            </a:extLst>
          </p:cNvPr>
          <p:cNvPicPr>
            <a:picLocks noGrp="1" noChangeAspect="1"/>
          </p:cNvPicPr>
          <p:nvPr>
            <p:ph idx="1"/>
          </p:nvPr>
        </p:nvPicPr>
        <p:blipFill>
          <a:blip r:embed="rId2"/>
          <a:stretch>
            <a:fillRect/>
          </a:stretch>
        </p:blipFill>
        <p:spPr>
          <a:xfrm>
            <a:off x="2511906" y="2193925"/>
            <a:ext cx="7154334" cy="4024313"/>
          </a:xfrm>
          <a:prstGeom prst="rect">
            <a:avLst/>
          </a:prstGeom>
        </p:spPr>
      </p:pic>
    </p:spTree>
    <p:extLst>
      <p:ext uri="{BB962C8B-B14F-4D97-AF65-F5344CB8AC3E}">
        <p14:creationId xmlns:p14="http://schemas.microsoft.com/office/powerpoint/2010/main" val="359672536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Vapor Trail</Template>
  <TotalTime>115</TotalTime>
  <Words>867</Words>
  <Application>Microsoft Office PowerPoint</Application>
  <PresentationFormat>Widescreen</PresentationFormat>
  <Paragraphs>64</Paragraphs>
  <Slides>13</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Century Gothic</vt:lpstr>
      <vt:lpstr>Times New Roman</vt:lpstr>
      <vt:lpstr>Vapor Trail</vt:lpstr>
      <vt:lpstr> Managing People (LCBB5004_BIRM) -Component 1-  </vt:lpstr>
      <vt:lpstr>Contents</vt:lpstr>
      <vt:lpstr>Introduction</vt:lpstr>
      <vt:lpstr>The role of an HR professional</vt:lpstr>
      <vt:lpstr>PowerPoint Presentation</vt:lpstr>
      <vt:lpstr>Values governing the duties of the human resources</vt:lpstr>
      <vt:lpstr>PowerPoint Presentation</vt:lpstr>
      <vt:lpstr>PowerPoint Presentation</vt:lpstr>
      <vt:lpstr>The types of relationships that can develop between the employer and employee</vt:lpstr>
      <vt:lpstr>Factors that can influence a positive relationship between the employees and the employers </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Managing People (LCBB5004_BIRM) -Component 1-  </dc:title>
  <dc:creator>Alexandru Csaba Eros (2008584)</dc:creator>
  <cp:lastModifiedBy>Alexandru Csaba Eros (2008584)</cp:lastModifiedBy>
  <cp:revision>2</cp:revision>
  <dcterms:created xsi:type="dcterms:W3CDTF">2022-02-28T09:42:52Z</dcterms:created>
  <dcterms:modified xsi:type="dcterms:W3CDTF">2022-02-28T11:57:46Z</dcterms:modified>
</cp:coreProperties>
</file>