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0BCBC-334B-4E33-88CF-89BFDEE06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3D027C-3607-43F9-94DF-82E7E0C52A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20CF10-F4E2-4135-986D-5D3E7D699C33}"/>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5" name="Footer Placeholder 4">
            <a:extLst>
              <a:ext uri="{FF2B5EF4-FFF2-40B4-BE49-F238E27FC236}">
                <a16:creationId xmlns:a16="http://schemas.microsoft.com/office/drawing/2014/main" id="{51F4F04E-40FB-409D-909F-7E388EACE4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F53BC1-0449-4ACB-AF3E-D1F0A947116A}"/>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2254142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B056F-3A0A-4FAD-91EE-2324FCED56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AF0A78-3D55-4304-BA16-87A6EF438C8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80023-0958-44F8-81C9-9C38FFA33EF4}"/>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5" name="Footer Placeholder 4">
            <a:extLst>
              <a:ext uri="{FF2B5EF4-FFF2-40B4-BE49-F238E27FC236}">
                <a16:creationId xmlns:a16="http://schemas.microsoft.com/office/drawing/2014/main" id="{6AFAB66D-E1BB-45D6-99E7-9C512EFAB3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DAED1-EABB-47D9-AF8F-3B39ACC90B29}"/>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248777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63DC1-FE69-4752-92E9-739AA8CDC2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5AE12C-E284-4B86-9624-C8728497FD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5B35DF1-E6E6-49AA-9B85-1496F7D70BED}"/>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5" name="Footer Placeholder 4">
            <a:extLst>
              <a:ext uri="{FF2B5EF4-FFF2-40B4-BE49-F238E27FC236}">
                <a16:creationId xmlns:a16="http://schemas.microsoft.com/office/drawing/2014/main" id="{01BAFB0E-AD98-4F1A-B3D3-89E89F0D40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CDC22-544D-4771-855C-110A56D70577}"/>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2521876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4CF49-15D9-40EF-A492-21F629E4D1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2457D7-6AC2-442F-B772-93BBF647EAB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D31D9B-1967-4D20-9DB1-4A80B7ECA75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1F567B-B021-49A3-B8B8-0702167A147F}"/>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6" name="Footer Placeholder 5">
            <a:extLst>
              <a:ext uri="{FF2B5EF4-FFF2-40B4-BE49-F238E27FC236}">
                <a16:creationId xmlns:a16="http://schemas.microsoft.com/office/drawing/2014/main" id="{DB3BA90E-E792-4C78-89F3-06FE474FFA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C89F4F-34A2-4EC4-A9CF-CCF39A00F9F3}"/>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2464019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985A4-9FC9-4EB0-B6E1-3EABA30886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192EC5-C3CC-459D-9288-FD6350316B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DE396F0-DA93-426B-B1BB-5609832CE0D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8356FE-1910-48DD-927B-B2FA82D6FC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B12CC04-AF1D-4454-8D20-4CF7B0339E5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022EFB-109B-4CB3-A07E-0ADD2EC1544E}"/>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8" name="Footer Placeholder 7">
            <a:extLst>
              <a:ext uri="{FF2B5EF4-FFF2-40B4-BE49-F238E27FC236}">
                <a16:creationId xmlns:a16="http://schemas.microsoft.com/office/drawing/2014/main" id="{BFE12E21-676E-4570-AC3A-F44A162A9B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27F94F-9247-4EAA-AA2B-8BB2723ECF36}"/>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4199919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9286D-6A4A-43BA-BCA4-00F03A3C5C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D91021-A983-4001-85F5-30A68CF9443C}"/>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4" name="Footer Placeholder 3">
            <a:extLst>
              <a:ext uri="{FF2B5EF4-FFF2-40B4-BE49-F238E27FC236}">
                <a16:creationId xmlns:a16="http://schemas.microsoft.com/office/drawing/2014/main" id="{900E1EEC-B6B9-4AE2-A106-E8E5C7A158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42146E-4E6C-47A1-A1C4-9DF61502CFEB}"/>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977084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C40409-A2B0-4C6F-AABE-11D628FD2F6F}"/>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3" name="Footer Placeholder 2">
            <a:extLst>
              <a:ext uri="{FF2B5EF4-FFF2-40B4-BE49-F238E27FC236}">
                <a16:creationId xmlns:a16="http://schemas.microsoft.com/office/drawing/2014/main" id="{C6849C5E-002D-47E8-8473-45AD22304B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BB496C-6C19-4635-BA42-F2CB81D5CDD4}"/>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1145105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FF83D-D95E-4856-A985-46151D591F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80DEA4-6D55-4A18-8B81-7687B93C39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9B2EEB-359B-4EB2-B38F-2AD07715B3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B3341B6-86F3-4CCE-9FE1-88EC44175981}"/>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6" name="Footer Placeholder 5">
            <a:extLst>
              <a:ext uri="{FF2B5EF4-FFF2-40B4-BE49-F238E27FC236}">
                <a16:creationId xmlns:a16="http://schemas.microsoft.com/office/drawing/2014/main" id="{9A13C8A8-040C-461C-A31E-C894F7249A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A30531-AA48-4987-BE3B-440EBDC45598}"/>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1740049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170DB-7441-430B-8A2F-7A3D2CAE3C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1F188E-7385-4484-B70D-AEA8F8887A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4A76E-A4C5-4B00-9FBA-CDC22EF6B0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5A3D3E9-6973-4C50-9C0D-B5ECA62BEDF9}"/>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6" name="Footer Placeholder 5">
            <a:extLst>
              <a:ext uri="{FF2B5EF4-FFF2-40B4-BE49-F238E27FC236}">
                <a16:creationId xmlns:a16="http://schemas.microsoft.com/office/drawing/2014/main" id="{B85F64D3-A0AA-48DD-B058-8E0BC91166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88B8C1-4825-44A0-909B-DC7F72331A14}"/>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1832568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3AB2D-D0D1-4C1D-A051-7D57A1362C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58F8B0-E7F0-4FA0-A695-47BE5DFD33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07F9E-57DE-4566-AB09-A0A893055251}"/>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5" name="Footer Placeholder 4">
            <a:extLst>
              <a:ext uri="{FF2B5EF4-FFF2-40B4-BE49-F238E27FC236}">
                <a16:creationId xmlns:a16="http://schemas.microsoft.com/office/drawing/2014/main" id="{651047D7-241E-4774-9904-8A2D629AA3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098802-E297-4B13-B7E9-6300425755D3}"/>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2631809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C0CD5E-4E57-4668-BB87-7B72627F35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F777F9-D077-4455-9B04-E041B800456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3FAEB2-5011-4901-874A-C65C6C56BF76}"/>
              </a:ext>
            </a:extLst>
          </p:cNvPr>
          <p:cNvSpPr>
            <a:spLocks noGrp="1"/>
          </p:cNvSpPr>
          <p:nvPr>
            <p:ph type="dt" sz="half" idx="10"/>
          </p:nvPr>
        </p:nvSpPr>
        <p:spPr/>
        <p:txBody>
          <a:bodyPr/>
          <a:lstStyle/>
          <a:p>
            <a:fld id="{80CD1F88-29DD-4577-B667-8BB34800C7D4}" type="datetimeFigureOut">
              <a:rPr lang="en-GB" smtClean="0"/>
              <a:t>08/05/2018</a:t>
            </a:fld>
            <a:endParaRPr lang="en-GB"/>
          </a:p>
        </p:txBody>
      </p:sp>
      <p:sp>
        <p:nvSpPr>
          <p:cNvPr id="5" name="Footer Placeholder 4">
            <a:extLst>
              <a:ext uri="{FF2B5EF4-FFF2-40B4-BE49-F238E27FC236}">
                <a16:creationId xmlns:a16="http://schemas.microsoft.com/office/drawing/2014/main" id="{543E400E-A9B8-4719-BF32-8F93B5AB0B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F3F114-CE40-4143-846D-834D10C9DBAE}"/>
              </a:ext>
            </a:extLst>
          </p:cNvPr>
          <p:cNvSpPr>
            <a:spLocks noGrp="1"/>
          </p:cNvSpPr>
          <p:nvPr>
            <p:ph type="sldNum" sz="quarter" idx="12"/>
          </p:nvPr>
        </p:nvSpPr>
        <p:spPr/>
        <p:txBody>
          <a:bodyPr/>
          <a:lstStyle/>
          <a:p>
            <a:fld id="{602B93D2-461A-46B2-BFC4-429E20CA175C}" type="slidenum">
              <a:rPr lang="en-GB" smtClean="0"/>
              <a:t>‹#›</a:t>
            </a:fld>
            <a:endParaRPr lang="en-GB"/>
          </a:p>
        </p:txBody>
      </p:sp>
    </p:spTree>
    <p:extLst>
      <p:ext uri="{BB962C8B-B14F-4D97-AF65-F5344CB8AC3E}">
        <p14:creationId xmlns:p14="http://schemas.microsoft.com/office/powerpoint/2010/main" val="477623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704DA7-7399-491A-A044-941CB43D36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751740-0C02-4163-B32E-2A9072E5A6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C2DC68-6EEA-400F-8CEE-9703C1334E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CD1F88-29DD-4577-B667-8BB34800C7D4}" type="datetimeFigureOut">
              <a:rPr lang="en-GB" smtClean="0"/>
              <a:t>08/05/2018</a:t>
            </a:fld>
            <a:endParaRPr lang="en-GB"/>
          </a:p>
        </p:txBody>
      </p:sp>
      <p:sp>
        <p:nvSpPr>
          <p:cNvPr id="5" name="Footer Placeholder 4">
            <a:extLst>
              <a:ext uri="{FF2B5EF4-FFF2-40B4-BE49-F238E27FC236}">
                <a16:creationId xmlns:a16="http://schemas.microsoft.com/office/drawing/2014/main" id="{29C33E69-DCC0-4691-8716-10A7D34EF6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60BDDD8-2015-486E-B3C0-EE51A047F8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2B93D2-461A-46B2-BFC4-429E20CA175C}" type="slidenum">
              <a:rPr lang="en-GB" smtClean="0"/>
              <a:t>‹#›</a:t>
            </a:fld>
            <a:endParaRPr lang="en-GB"/>
          </a:p>
        </p:txBody>
      </p:sp>
    </p:spTree>
    <p:extLst>
      <p:ext uri="{BB962C8B-B14F-4D97-AF65-F5344CB8AC3E}">
        <p14:creationId xmlns:p14="http://schemas.microsoft.com/office/powerpoint/2010/main" val="1166575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DD037E-0B18-47B5-8D3A-132438AE2E71}"/>
              </a:ext>
            </a:extLst>
          </p:cNvPr>
          <p:cNvPicPr/>
          <p:nvPr/>
        </p:nvPicPr>
        <p:blipFill rotWithShape="1">
          <a:blip r:embed="rId2"/>
          <a:srcRect l="13461" t="-1182" r="12586" b="3349"/>
          <a:stretch/>
        </p:blipFill>
        <p:spPr bwMode="auto">
          <a:xfrm>
            <a:off x="3717495" y="1703183"/>
            <a:ext cx="4478200" cy="3322982"/>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AB02B002-80B5-435C-8E7A-BDE42718823B}"/>
              </a:ext>
            </a:extLst>
          </p:cNvPr>
          <p:cNvSpPr txBox="1"/>
          <p:nvPr/>
        </p:nvSpPr>
        <p:spPr>
          <a:xfrm>
            <a:off x="0" y="1885102"/>
            <a:ext cx="3776870" cy="3077766"/>
          </a:xfrm>
          <a:prstGeom prst="rect">
            <a:avLst/>
          </a:prstGeom>
          <a:noFill/>
        </p:spPr>
        <p:txBody>
          <a:bodyPr wrap="square" rtlCol="0">
            <a:spAutoFit/>
          </a:bodyPr>
          <a:lstStyle/>
          <a:p>
            <a:r>
              <a:rPr lang="en-GB" sz="1600" b="1" dirty="0"/>
              <a:t>Pedagogical models for physical education are:</a:t>
            </a:r>
          </a:p>
          <a:p>
            <a:pPr marL="285750" lvl="0" indent="-285750">
              <a:buFont typeface="Arial" panose="020B0604020202020204" pitchFamily="34" charset="0"/>
              <a:buChar char="•"/>
            </a:pPr>
            <a:r>
              <a:rPr lang="en-GB" sz="1600" dirty="0"/>
              <a:t>Direct Instruction </a:t>
            </a:r>
          </a:p>
          <a:p>
            <a:pPr marL="285750" lvl="0" indent="-285750">
              <a:buFont typeface="Arial" panose="020B0604020202020204" pitchFamily="34" charset="0"/>
              <a:buChar char="•"/>
            </a:pPr>
            <a:r>
              <a:rPr lang="en-GB" sz="1600" dirty="0"/>
              <a:t>‘Personalised System for Instruction’,</a:t>
            </a:r>
          </a:p>
          <a:p>
            <a:pPr marL="285750" lvl="0" indent="-285750">
              <a:buFont typeface="Arial" panose="020B0604020202020204" pitchFamily="34" charset="0"/>
              <a:buChar char="•"/>
            </a:pPr>
            <a:r>
              <a:rPr lang="en-GB" sz="1600" dirty="0"/>
              <a:t>‘Cooperative Learning’, </a:t>
            </a:r>
          </a:p>
          <a:p>
            <a:pPr marL="285750" lvl="0" indent="-285750">
              <a:buFont typeface="Arial" panose="020B0604020202020204" pitchFamily="34" charset="0"/>
              <a:buChar char="•"/>
            </a:pPr>
            <a:r>
              <a:rPr lang="en-GB" sz="1600" dirty="0"/>
              <a:t>‘Sport Education’,</a:t>
            </a:r>
          </a:p>
          <a:p>
            <a:pPr marL="285750" lvl="0" indent="-285750">
              <a:buFont typeface="Arial" panose="020B0604020202020204" pitchFamily="34" charset="0"/>
              <a:buChar char="•"/>
            </a:pPr>
            <a:r>
              <a:rPr lang="en-GB" sz="1600" dirty="0"/>
              <a:t>‘Peer Teaching’,</a:t>
            </a:r>
          </a:p>
          <a:p>
            <a:pPr marL="285750" lvl="0" indent="-285750">
              <a:buFont typeface="Arial" panose="020B0604020202020204" pitchFamily="34" charset="0"/>
              <a:buChar char="•"/>
            </a:pPr>
            <a:r>
              <a:rPr lang="en-GB" sz="1600" dirty="0"/>
              <a:t>‘Inquiry Teaching’,</a:t>
            </a:r>
          </a:p>
          <a:p>
            <a:pPr marL="285750" lvl="0" indent="-285750">
              <a:buFont typeface="Arial" panose="020B0604020202020204" pitchFamily="34" charset="0"/>
              <a:buChar char="•"/>
            </a:pPr>
            <a:r>
              <a:rPr lang="en-GB" sz="1600" dirty="0"/>
              <a:t>‘Tactical Games’</a:t>
            </a:r>
          </a:p>
          <a:p>
            <a:pPr marL="285750" lvl="0" indent="-285750">
              <a:buFont typeface="Arial" panose="020B0604020202020204" pitchFamily="34" charset="0"/>
              <a:buChar char="•"/>
            </a:pPr>
            <a:r>
              <a:rPr lang="en-GB" sz="1600" dirty="0"/>
              <a:t>‘Teaching Personal and Social Responsibility’.</a:t>
            </a:r>
          </a:p>
          <a:p>
            <a:endParaRPr lang="en-GB" dirty="0"/>
          </a:p>
        </p:txBody>
      </p:sp>
      <p:sp>
        <p:nvSpPr>
          <p:cNvPr id="7" name="TextBox 6">
            <a:extLst>
              <a:ext uri="{FF2B5EF4-FFF2-40B4-BE49-F238E27FC236}">
                <a16:creationId xmlns:a16="http://schemas.microsoft.com/office/drawing/2014/main" id="{6A93F054-5EDA-4CF0-B5DB-82F1EF84F8FD}"/>
              </a:ext>
            </a:extLst>
          </p:cNvPr>
          <p:cNvSpPr txBox="1"/>
          <p:nvPr/>
        </p:nvSpPr>
        <p:spPr>
          <a:xfrm>
            <a:off x="66778" y="5158683"/>
            <a:ext cx="3326296" cy="1754326"/>
          </a:xfrm>
          <a:prstGeom prst="rect">
            <a:avLst/>
          </a:prstGeom>
          <a:noFill/>
        </p:spPr>
        <p:txBody>
          <a:bodyPr wrap="square" rtlCol="0">
            <a:spAutoFit/>
          </a:bodyPr>
          <a:lstStyle/>
          <a:p>
            <a:r>
              <a:rPr lang="en-GB" b="1" dirty="0"/>
              <a:t>Non-negotiable features:</a:t>
            </a:r>
          </a:p>
          <a:p>
            <a:pPr marL="285750" indent="-285750">
              <a:buFont typeface="Arial" panose="020B0604020202020204" pitchFamily="34" charset="0"/>
              <a:buChar char="•"/>
            </a:pPr>
            <a:r>
              <a:rPr lang="en-GB" dirty="0"/>
              <a:t>being mainly outdoors</a:t>
            </a:r>
          </a:p>
          <a:p>
            <a:pPr marL="285750" indent="-285750">
              <a:buFont typeface="Arial" panose="020B0604020202020204" pitchFamily="34" charset="0"/>
              <a:buChar char="•"/>
            </a:pPr>
            <a:r>
              <a:rPr lang="en-GB" dirty="0"/>
              <a:t> experiential learning</a:t>
            </a:r>
          </a:p>
          <a:p>
            <a:pPr marL="285750" indent="-285750">
              <a:buFont typeface="Arial" panose="020B0604020202020204" pitchFamily="34" charset="0"/>
              <a:buChar char="•"/>
            </a:pPr>
            <a:r>
              <a:rPr lang="en-GB" dirty="0"/>
              <a:t> challenge by choice </a:t>
            </a:r>
          </a:p>
          <a:p>
            <a:pPr marL="285750" indent="-285750">
              <a:buFont typeface="Arial" panose="020B0604020202020204" pitchFamily="34" charset="0"/>
              <a:buChar char="•"/>
            </a:pPr>
            <a:r>
              <a:rPr lang="en-GB" dirty="0"/>
              <a:t> managed risk</a:t>
            </a:r>
          </a:p>
          <a:p>
            <a:endParaRPr lang="en-GB" dirty="0"/>
          </a:p>
        </p:txBody>
      </p:sp>
      <p:sp>
        <p:nvSpPr>
          <p:cNvPr id="8" name="TextBox 7">
            <a:extLst>
              <a:ext uri="{FF2B5EF4-FFF2-40B4-BE49-F238E27FC236}">
                <a16:creationId xmlns:a16="http://schemas.microsoft.com/office/drawing/2014/main" id="{DC57408F-CB95-4008-9701-9A3B4418272F}"/>
              </a:ext>
            </a:extLst>
          </p:cNvPr>
          <p:cNvSpPr txBox="1"/>
          <p:nvPr/>
        </p:nvSpPr>
        <p:spPr>
          <a:xfrm>
            <a:off x="8878442" y="198633"/>
            <a:ext cx="3763618" cy="1477328"/>
          </a:xfrm>
          <a:prstGeom prst="rect">
            <a:avLst/>
          </a:prstGeom>
          <a:noFill/>
        </p:spPr>
        <p:txBody>
          <a:bodyPr wrap="square" rtlCol="0">
            <a:spAutoFit/>
          </a:bodyPr>
          <a:lstStyle/>
          <a:p>
            <a:r>
              <a:rPr lang="en-GB" b="1" dirty="0"/>
              <a:t>Aims of OAE:</a:t>
            </a:r>
          </a:p>
          <a:p>
            <a:pPr marL="342900" indent="-342900">
              <a:buFont typeface="Arial" panose="020B0604020202020204" pitchFamily="34" charset="0"/>
              <a:buChar char="•"/>
            </a:pPr>
            <a:r>
              <a:rPr lang="en-GB" dirty="0"/>
              <a:t>physical development</a:t>
            </a:r>
          </a:p>
          <a:p>
            <a:pPr marL="342900" indent="-342900">
              <a:buFont typeface="Arial" panose="020B0604020202020204" pitchFamily="34" charset="0"/>
              <a:buChar char="•"/>
            </a:pPr>
            <a:r>
              <a:rPr lang="en-GB" dirty="0"/>
              <a:t> cognitive development</a:t>
            </a:r>
          </a:p>
          <a:p>
            <a:pPr marL="342900" indent="-342900">
              <a:buFont typeface="Arial" panose="020B0604020202020204" pitchFamily="34" charset="0"/>
              <a:buChar char="•"/>
            </a:pPr>
            <a:r>
              <a:rPr lang="en-GB" dirty="0"/>
              <a:t> social development</a:t>
            </a:r>
          </a:p>
          <a:p>
            <a:pPr marL="342900" indent="-342900">
              <a:buFont typeface="Arial" panose="020B0604020202020204" pitchFamily="34" charset="0"/>
              <a:buChar char="•"/>
            </a:pPr>
            <a:r>
              <a:rPr lang="en-GB" dirty="0"/>
              <a:t>  affective learning.</a:t>
            </a:r>
          </a:p>
        </p:txBody>
      </p:sp>
      <p:sp>
        <p:nvSpPr>
          <p:cNvPr id="9" name="TextBox 8">
            <a:extLst>
              <a:ext uri="{FF2B5EF4-FFF2-40B4-BE49-F238E27FC236}">
                <a16:creationId xmlns:a16="http://schemas.microsoft.com/office/drawing/2014/main" id="{37DB3336-9DE3-408F-ACAE-A9FB59F39957}"/>
              </a:ext>
            </a:extLst>
          </p:cNvPr>
          <p:cNvSpPr txBox="1"/>
          <p:nvPr/>
        </p:nvSpPr>
        <p:spPr>
          <a:xfrm>
            <a:off x="8389141" y="2541004"/>
            <a:ext cx="3472070" cy="2308324"/>
          </a:xfrm>
          <a:prstGeom prst="rect">
            <a:avLst/>
          </a:prstGeom>
          <a:noFill/>
        </p:spPr>
        <p:txBody>
          <a:bodyPr wrap="square" rtlCol="0">
            <a:spAutoFit/>
          </a:bodyPr>
          <a:lstStyle/>
          <a:p>
            <a:r>
              <a:rPr lang="en-GB" dirty="0"/>
              <a:t>“Physical literacy is the foundation of skills or tools ...that children need to possess or develop in order to receive the inherent beneﬁts of taking part in physical activity and sport for life-long enjoyment and success”</a:t>
            </a:r>
          </a:p>
          <a:p>
            <a:endParaRPr lang="en-GB" dirty="0"/>
          </a:p>
        </p:txBody>
      </p:sp>
      <p:sp>
        <p:nvSpPr>
          <p:cNvPr id="10" name="TextBox 9">
            <a:extLst>
              <a:ext uri="{FF2B5EF4-FFF2-40B4-BE49-F238E27FC236}">
                <a16:creationId xmlns:a16="http://schemas.microsoft.com/office/drawing/2014/main" id="{988E5E09-A400-45EC-8680-4F7BDCCF6F7E}"/>
              </a:ext>
            </a:extLst>
          </p:cNvPr>
          <p:cNvSpPr txBox="1"/>
          <p:nvPr/>
        </p:nvSpPr>
        <p:spPr>
          <a:xfrm>
            <a:off x="0" y="211960"/>
            <a:ext cx="3034749" cy="1477328"/>
          </a:xfrm>
          <a:prstGeom prst="rect">
            <a:avLst/>
          </a:prstGeom>
          <a:noFill/>
        </p:spPr>
        <p:txBody>
          <a:bodyPr wrap="square" rtlCol="0">
            <a:spAutoFit/>
          </a:bodyPr>
          <a:lstStyle/>
          <a:p>
            <a:r>
              <a:rPr lang="en-GB" dirty="0"/>
              <a:t>“children who are fit tend to be better at multitasking and preforming difficult mental tasks than unfit friends.” (</a:t>
            </a:r>
            <a:r>
              <a:rPr lang="en-GB" dirty="0" err="1"/>
              <a:t>Gray</a:t>
            </a:r>
            <a:r>
              <a:rPr lang="en-GB" dirty="0"/>
              <a:t>, 2012).</a:t>
            </a:r>
          </a:p>
        </p:txBody>
      </p:sp>
      <p:sp>
        <p:nvSpPr>
          <p:cNvPr id="11" name="TextBox 10">
            <a:extLst>
              <a:ext uri="{FF2B5EF4-FFF2-40B4-BE49-F238E27FC236}">
                <a16:creationId xmlns:a16="http://schemas.microsoft.com/office/drawing/2014/main" id="{1BC2822F-01C2-4FB6-B30A-FDCD7DB2E9AA}"/>
              </a:ext>
            </a:extLst>
          </p:cNvPr>
          <p:cNvSpPr txBox="1"/>
          <p:nvPr/>
        </p:nvSpPr>
        <p:spPr>
          <a:xfrm>
            <a:off x="7977293" y="5111406"/>
            <a:ext cx="4214707" cy="1754326"/>
          </a:xfrm>
          <a:prstGeom prst="rect">
            <a:avLst/>
          </a:prstGeom>
          <a:noFill/>
        </p:spPr>
        <p:txBody>
          <a:bodyPr wrap="square" rtlCol="0">
            <a:spAutoFit/>
          </a:bodyPr>
          <a:lstStyle/>
          <a:p>
            <a:pPr algn="ctr"/>
            <a:r>
              <a:rPr lang="en-GB" dirty="0"/>
              <a:t>‘Becoming technically competent in physical activity builds self-esteem and personal growth and lays the foundation for future lifelong activity’</a:t>
            </a:r>
          </a:p>
          <a:p>
            <a:pPr algn="ctr"/>
            <a:r>
              <a:rPr lang="en-GB" dirty="0"/>
              <a:t>(Bailey et al. 2009).</a:t>
            </a:r>
          </a:p>
          <a:p>
            <a:pPr algn="ctr"/>
            <a:endParaRPr lang="en-GB" dirty="0"/>
          </a:p>
        </p:txBody>
      </p:sp>
      <p:sp>
        <p:nvSpPr>
          <p:cNvPr id="12" name="Rectangle 11">
            <a:extLst>
              <a:ext uri="{FF2B5EF4-FFF2-40B4-BE49-F238E27FC236}">
                <a16:creationId xmlns:a16="http://schemas.microsoft.com/office/drawing/2014/main" id="{F0197C7B-0A56-4328-ACDC-790790C6D47D}"/>
              </a:ext>
            </a:extLst>
          </p:cNvPr>
          <p:cNvSpPr/>
          <p:nvPr/>
        </p:nvSpPr>
        <p:spPr>
          <a:xfrm>
            <a:off x="2690190" y="130767"/>
            <a:ext cx="6055729" cy="1477328"/>
          </a:xfrm>
          <a:prstGeom prst="rect">
            <a:avLst/>
          </a:prstGeom>
        </p:spPr>
        <p:txBody>
          <a:bodyPr wrap="square">
            <a:spAutoFit/>
          </a:bodyPr>
          <a:lstStyle/>
          <a:p>
            <a:pPr algn="ctr"/>
            <a:r>
              <a:rPr lang="en-GB" b="1"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ea typeface="Malgun Gothic" panose="020B0503020000020004" pitchFamily="34" charset="-127"/>
                <a:cs typeface="Times New Roman" panose="02020603050405020304" pitchFamily="18" charset="0"/>
              </a:rPr>
              <a:t>The role of Outdoor Learning and Adventurous Activities</a:t>
            </a:r>
          </a:p>
          <a:p>
            <a:pPr algn="ctr"/>
            <a:r>
              <a:rPr lang="en-GB" b="1"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ea typeface="Malgun Gothic" panose="020B0503020000020004" pitchFamily="34" charset="-127"/>
                <a:cs typeface="Times New Roman" panose="02020603050405020304" pitchFamily="18" charset="0"/>
              </a:rPr>
              <a:t> within Physical Education, </a:t>
            </a:r>
          </a:p>
          <a:p>
            <a:pPr algn="ctr"/>
            <a:endParaRPr lang="en-GB" b="1"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ea typeface="Malgun Gothic" panose="020B0503020000020004" pitchFamily="34" charset="-127"/>
              <a:cs typeface="Times New Roman" panose="02020603050405020304" pitchFamily="18" charset="0"/>
            </a:endParaRPr>
          </a:p>
          <a:p>
            <a:pPr algn="ctr"/>
            <a:r>
              <a:rPr lang="en-GB" b="1"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ea typeface="Malgun Gothic" panose="020B0503020000020004" pitchFamily="34" charset="-127"/>
                <a:cs typeface="Times New Roman" panose="02020603050405020304" pitchFamily="18" charset="0"/>
              </a:rPr>
              <a:t>How does it support young people’s development of physical literacy?</a:t>
            </a:r>
          </a:p>
        </p:txBody>
      </p:sp>
      <p:sp>
        <p:nvSpPr>
          <p:cNvPr id="13" name="TextBox 12">
            <a:extLst>
              <a:ext uri="{FF2B5EF4-FFF2-40B4-BE49-F238E27FC236}">
                <a16:creationId xmlns:a16="http://schemas.microsoft.com/office/drawing/2014/main" id="{8234316B-EB9C-4914-B59D-9AE1B6E800D2}"/>
              </a:ext>
            </a:extLst>
          </p:cNvPr>
          <p:cNvSpPr txBox="1"/>
          <p:nvPr/>
        </p:nvSpPr>
        <p:spPr>
          <a:xfrm>
            <a:off x="3180521" y="5249905"/>
            <a:ext cx="4611757" cy="1477328"/>
          </a:xfrm>
          <a:prstGeom prst="rect">
            <a:avLst/>
          </a:prstGeom>
          <a:noFill/>
        </p:spPr>
        <p:txBody>
          <a:bodyPr wrap="square" rtlCol="0">
            <a:spAutoFit/>
          </a:bodyPr>
          <a:lstStyle/>
          <a:p>
            <a:pPr algn="ctr"/>
            <a:r>
              <a:rPr lang="en-GB" b="1" dirty="0"/>
              <a:t>Article 29</a:t>
            </a:r>
          </a:p>
          <a:p>
            <a:pPr algn="ctr"/>
            <a:r>
              <a:rPr lang="en-GB" dirty="0"/>
              <a:t>‘You have the right to education which develops your personality, respect for others’ rights and the environment.’</a:t>
            </a:r>
          </a:p>
          <a:p>
            <a:pPr algn="ctr"/>
            <a:r>
              <a:rPr lang="en-GB" dirty="0"/>
              <a:t>(UNCRC,2017)</a:t>
            </a:r>
          </a:p>
        </p:txBody>
      </p:sp>
    </p:spTree>
    <p:extLst>
      <p:ext uri="{BB962C8B-B14F-4D97-AF65-F5344CB8AC3E}">
        <p14:creationId xmlns:p14="http://schemas.microsoft.com/office/powerpoint/2010/main" val="2978694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ED43B-7125-4847-AE10-FF3714927D06}"/>
              </a:ext>
            </a:extLst>
          </p:cNvPr>
          <p:cNvSpPr>
            <a:spLocks noGrp="1"/>
          </p:cNvSpPr>
          <p:nvPr>
            <p:ph idx="1"/>
          </p:nvPr>
        </p:nvSpPr>
        <p:spPr>
          <a:xfrm>
            <a:off x="321366" y="288372"/>
            <a:ext cx="10515600" cy="6297958"/>
          </a:xfrm>
        </p:spPr>
        <p:txBody>
          <a:bodyPr>
            <a:normAutofit fontScale="62500" lnSpcReduction="20000"/>
          </a:bodyPr>
          <a:lstStyle/>
          <a:p>
            <a:r>
              <a:rPr lang="en-GB" b="1" u="sng" dirty="0"/>
              <a:t>references </a:t>
            </a:r>
            <a:endParaRPr lang="en-GB" dirty="0"/>
          </a:p>
          <a:p>
            <a:r>
              <a:rPr lang="en-GB" dirty="0"/>
              <a:t>Andy Williams &amp; </a:t>
            </a:r>
            <a:r>
              <a:rPr lang="en-GB" dirty="0" err="1"/>
              <a:t>Nalda</a:t>
            </a:r>
            <a:r>
              <a:rPr lang="en-GB" dirty="0"/>
              <a:t> Wainwright (2016) A new pedagogical model for adventure in the curriculum: part two – outlining the model, Physical Education and Sport Pedagogy, 21:6, 589-602, DOI: 10.1080/17408989.2015.1048212</a:t>
            </a:r>
          </a:p>
          <a:p>
            <a:r>
              <a:rPr lang="en-GB" dirty="0"/>
              <a:t>Bailey, R., K. Armour, D. Kirk, M. Jess, I. Pickup, and R. Sandford. 2009. “The Educational Beneﬁts Claimed for Physical Education and School Sport: An Academic Review.” Research Papers in Education 24 (1): 1–27.</a:t>
            </a:r>
          </a:p>
          <a:p>
            <a:r>
              <a:rPr lang="en-GB" dirty="0"/>
              <a:t>Barnes, P., and B. Sharp. 2004. “Introduction: Some Thoughts on The Nature of Outdoor Education.” In The RHP Companion to Outdoor Education, edited by P. Barnes and B. Sharp, 1–5. Devon: Russell House. </a:t>
            </a:r>
          </a:p>
          <a:p>
            <a:r>
              <a:rPr lang="en-GB" dirty="0"/>
              <a:t>Beames, S., P. Higgins, and R. Nicol. 2012. Learning Outside the Classroom – Theory and Guidelines for Practice. London: Routledge</a:t>
            </a:r>
          </a:p>
          <a:p>
            <a:r>
              <a:rPr lang="en-GB" dirty="0"/>
              <a:t>Donaldson, G. (2015). </a:t>
            </a:r>
            <a:r>
              <a:rPr lang="en-GB" i="1" dirty="0"/>
              <a:t>Learning Wales</a:t>
            </a:r>
            <a:r>
              <a:rPr lang="en-GB" dirty="0"/>
              <a:t>. [online] </a:t>
            </a:r>
            <a:r>
              <a:rPr lang="en-GB" dirty="0" err="1"/>
              <a:t>Learning.gov.wales</a:t>
            </a:r>
            <a:r>
              <a:rPr lang="en-GB" dirty="0"/>
              <a:t>. Available at: http://learning.gov.wales/news/sitenews/successful-futures/?lang=en [Accessed 8 Mar. 2018].</a:t>
            </a:r>
          </a:p>
          <a:p>
            <a:r>
              <a:rPr lang="en-GB" dirty="0" err="1"/>
              <a:t>Gray</a:t>
            </a:r>
            <a:r>
              <a:rPr lang="en-GB" dirty="0"/>
              <a:t>, R. (2012) </a:t>
            </a:r>
            <a:r>
              <a:rPr lang="en-GB" i="1" dirty="0"/>
              <a:t>‘Regular exercise can improve memory and learning’</a:t>
            </a:r>
            <a:r>
              <a:rPr lang="en-GB" dirty="0"/>
              <a:t>, </a:t>
            </a:r>
            <a:r>
              <a:rPr lang="en-GB" i="1" dirty="0"/>
              <a:t>The Telegraph</a:t>
            </a:r>
            <a:r>
              <a:rPr lang="en-GB" dirty="0"/>
              <a:t>, 19</a:t>
            </a:r>
            <a:r>
              <a:rPr lang="en-GB" baseline="30000" dirty="0"/>
              <a:t>th</a:t>
            </a:r>
            <a:r>
              <a:rPr lang="en-GB" dirty="0"/>
              <a:t> February. </a:t>
            </a:r>
          </a:p>
          <a:p>
            <a:r>
              <a:rPr lang="en-GB" dirty="0"/>
              <a:t>Kirk (2010) A new pedagogical model for adventure in the curriculum: part one – advocating for the model pp-482</a:t>
            </a:r>
          </a:p>
          <a:p>
            <a:r>
              <a:rPr lang="en-GB" dirty="0"/>
              <a:t>Metzler ( 2011) A new pedagogical model for adventure in the curriculum: part one – advocating for the model pp-483</a:t>
            </a:r>
          </a:p>
          <a:p>
            <a:r>
              <a:rPr lang="en-GB" dirty="0"/>
              <a:t>Ratcliffe, R. (2018). </a:t>
            </a:r>
            <a:r>
              <a:rPr lang="en-GB" i="1" dirty="0"/>
              <a:t>How can outdoor learning boost pupil development and wellbeing? Live chat</a:t>
            </a:r>
            <a:r>
              <a:rPr lang="en-GB" dirty="0"/>
              <a:t>. [online] the Guardian. Available at: https://www.theguardian.com/teacher-network/2016/apr/29/how-outdoor-learning-boost-pupil-development-wellbeing-live-chat [Accessed 8 May 2018].</a:t>
            </a:r>
          </a:p>
          <a:p>
            <a:r>
              <a:rPr lang="en-GB" i="1" dirty="0"/>
              <a:t>VLOG 11: A models-based approach</a:t>
            </a:r>
            <a:r>
              <a:rPr lang="en-GB" dirty="0"/>
              <a:t>. (2016). [video] Directed by D. Goodyear.</a:t>
            </a:r>
          </a:p>
          <a:p>
            <a:r>
              <a:rPr lang="en-GB" dirty="0"/>
              <a:t>Whitehead, M. 2013. “What Is Physical Literacy and How Does It Impact on Physical Education?” In Debates in Physical Education, edited by S. Capel and M. Whitehead, 37–52. London: Routledge.</a:t>
            </a:r>
          </a:p>
          <a:p>
            <a:endParaRPr lang="en-GB" dirty="0"/>
          </a:p>
        </p:txBody>
      </p:sp>
    </p:spTree>
    <p:extLst>
      <p:ext uri="{BB962C8B-B14F-4D97-AF65-F5344CB8AC3E}">
        <p14:creationId xmlns:p14="http://schemas.microsoft.com/office/powerpoint/2010/main" val="2124185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929</TotalTime>
  <Words>612</Words>
  <Application>Microsoft Office PowerPoint</Application>
  <PresentationFormat>Widescreen</PresentationFormat>
  <Paragraphs>42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Malgun Gothic</vt: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Liam Kissick</dc:creator>
  <cp:lastModifiedBy>Liam Kissick</cp:lastModifiedBy>
  <cp:revision>32</cp:revision>
  <dcterms:created xsi:type="dcterms:W3CDTF">2018-05-08T18:06:39Z</dcterms:created>
  <dcterms:modified xsi:type="dcterms:W3CDTF">2018-05-09T09:35:45Z</dcterms:modified>
</cp:coreProperties>
</file>