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60172"/>
  </p:normalViewPr>
  <p:slideViewPr>
    <p:cSldViewPr snapToGrid="0">
      <p:cViewPr varScale="1">
        <p:scale>
          <a:sx n="70" d="100"/>
          <a:sy n="70" d="100"/>
        </p:scale>
        <p:origin x="217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40BD4E-A1B7-234F-80E3-83BF84F80F97}" type="datetimeFigureOut">
              <a:rPr lang="en-US" smtClean="0"/>
              <a:t>5/14/25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C57F09-52D9-3F4F-8C0A-88F42ED9F2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4017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C57F09-52D9-3F4F-8C0A-88F42ED9F2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8712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C57F09-52D9-3F4F-8C0A-88F42ED9F2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9479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C57F09-52D9-3F4F-8C0A-88F42ED9F2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0010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C57F09-52D9-3F4F-8C0A-88F42ED9F2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3274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5/14/25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252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5/14/25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3566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5/14/25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882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5/14/25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5764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5/14/25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9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5/14/25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150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5/14/25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635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5/14/25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82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5/14/25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981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5/14/25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1841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5/14/25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0376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5/14/25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073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8" r:id="rId6"/>
    <p:sldLayoutId id="2147483693" r:id="rId7"/>
    <p:sldLayoutId id="2147483694" r:id="rId8"/>
    <p:sldLayoutId id="2147483695" r:id="rId9"/>
    <p:sldLayoutId id="2147483697" r:id="rId10"/>
    <p:sldLayoutId id="214748369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styn.gov.wales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587E41-605C-A8E4-8BA5-0E0B3797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145DD86B-8EEF-B7A0-BF29-7E9BC1186F0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1707" b="526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BD48A03-0DF9-3063-CB15-1BC2AEC79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FFA2E-A9CF-2246-8DF1-CA13985BB1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8" y="5754893"/>
            <a:ext cx="9645595" cy="960120"/>
          </a:xfrm>
        </p:spPr>
        <p:txBody>
          <a:bodyPr anchor="ctr">
            <a:noAutofit/>
          </a:bodyPr>
          <a:lstStyle/>
          <a:p>
            <a:r>
              <a:rPr lang="en-GB" sz="2600" dirty="0"/>
              <a:t>ECAD6019; </a:t>
            </a:r>
            <a:r>
              <a:rPr lang="en-GB" sz="2600" dirty="0" err="1"/>
              <a:t>Ymatebwch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</a:t>
            </a:r>
            <a:r>
              <a:rPr lang="en-GB" sz="2600" dirty="0" err="1"/>
              <a:t>gwestiynau</a:t>
            </a:r>
            <a:r>
              <a:rPr lang="en-GB" sz="2600" dirty="0"/>
              <a:t> </a:t>
            </a:r>
            <a:r>
              <a:rPr lang="en-GB" sz="2600" dirty="0" err="1"/>
              <a:t>arddull</a:t>
            </a:r>
            <a:r>
              <a:rPr lang="en-GB" sz="2600" dirty="0"/>
              <a:t> </a:t>
            </a:r>
            <a:r>
              <a:rPr lang="en-GB" sz="2600" dirty="0" err="1"/>
              <a:t>cyfweliad</a:t>
            </a:r>
            <a:r>
              <a:rPr lang="en-GB" sz="2600" dirty="0"/>
              <a:t> </a:t>
            </a:r>
            <a:r>
              <a:rPr lang="en-GB" sz="2600" dirty="0" err="1"/>
              <a:t>ynghylch</a:t>
            </a:r>
            <a:r>
              <a:rPr lang="en-GB" sz="2600" dirty="0"/>
              <a:t> </a:t>
            </a:r>
            <a:r>
              <a:rPr lang="en-GB" sz="2600" dirty="0" err="1"/>
              <a:t>rôl</a:t>
            </a:r>
            <a:r>
              <a:rPr lang="en-GB" sz="2600" dirty="0"/>
              <a:t> y </a:t>
            </a:r>
            <a:r>
              <a:rPr lang="en-GB" sz="2600" dirty="0" err="1"/>
              <a:t>Cydlynydd</a:t>
            </a:r>
            <a:r>
              <a:rPr lang="en-GB" sz="2600" dirty="0"/>
              <a:t> </a:t>
            </a:r>
            <a:r>
              <a:rPr lang="en-GB" sz="2600" dirty="0" err="1"/>
              <a:t>Mathemateg</a:t>
            </a:r>
            <a:r>
              <a:rPr lang="en-GB" sz="2600" dirty="0"/>
              <a:t> a </a:t>
            </a:r>
            <a:r>
              <a:rPr lang="en-GB" sz="2600" dirty="0" err="1"/>
              <a:t>Rhifedd</a:t>
            </a:r>
            <a:r>
              <a:rPr lang="en-GB" sz="2600" dirty="0"/>
              <a:t>.</a:t>
            </a:r>
            <a:endParaRPr lang="en-US" sz="2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F33FF3-738F-2A6B-78A2-8A758C7363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60834" y="5611906"/>
            <a:ext cx="2358887" cy="1246094"/>
          </a:xfrm>
        </p:spPr>
        <p:txBody>
          <a:bodyPr anchor="ctr">
            <a:noAutofit/>
          </a:bodyPr>
          <a:lstStyle/>
          <a:p>
            <a:pPr algn="r"/>
            <a:r>
              <a:rPr lang="en-GB" sz="1500" dirty="0"/>
              <a:t>Emily Palmer</a:t>
            </a:r>
          </a:p>
          <a:p>
            <a:pPr algn="r"/>
            <a:r>
              <a:rPr lang="en-GB" sz="1500" dirty="0" err="1"/>
              <a:t>Rhif</a:t>
            </a:r>
            <a:r>
              <a:rPr lang="en-GB" sz="1500" dirty="0"/>
              <a:t> </a:t>
            </a:r>
            <a:r>
              <a:rPr lang="en-GB" sz="1500" dirty="0" err="1"/>
              <a:t>Myfyriwr</a:t>
            </a:r>
            <a:r>
              <a:rPr lang="en-GB" sz="1500" dirty="0"/>
              <a:t>; 2004992</a:t>
            </a:r>
            <a:endParaRPr lang="en-US" sz="1500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F442A29-5850-D887-FECB-6F47BFCD35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352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257"/>
    </mc:Choice>
    <mc:Fallback>
      <p:transition spd="slow" advTm="222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587E41-605C-A8E4-8BA5-0E0B3797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145DD86B-8EEF-B7A0-BF29-7E9BC1186F0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1707" b="526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BD48A03-0DF9-3063-CB15-1BC2AEC79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FFA2E-A9CF-2246-8DF1-CA13985BB1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8" y="5754893"/>
            <a:ext cx="12030988" cy="960120"/>
          </a:xfrm>
        </p:spPr>
        <p:txBody>
          <a:bodyPr anchor="ctr">
            <a:noAutofit/>
          </a:bodyPr>
          <a:lstStyle/>
          <a:p>
            <a:r>
              <a:rPr lang="en-GB" sz="3000" dirty="0"/>
              <a:t>Sut gall </a:t>
            </a:r>
            <a:r>
              <a:rPr lang="en-GB" sz="3000" dirty="0" err="1"/>
              <a:t>yr</a:t>
            </a:r>
            <a:r>
              <a:rPr lang="en-GB" sz="3000" dirty="0"/>
              <a:t> </a:t>
            </a:r>
            <a:r>
              <a:rPr lang="en-GB" sz="3000" dirty="0" err="1"/>
              <a:t>ysgol</a:t>
            </a:r>
            <a:r>
              <a:rPr lang="en-GB" sz="3000" dirty="0"/>
              <a:t> </a:t>
            </a:r>
            <a:r>
              <a:rPr lang="en-GB" sz="3000" dirty="0" err="1"/>
              <a:t>ymgysylltu</a:t>
            </a:r>
            <a:r>
              <a:rPr lang="en-GB" sz="3000" dirty="0"/>
              <a:t> </a:t>
            </a:r>
            <a:r>
              <a:rPr lang="en-GB" sz="3000" dirty="0" err="1"/>
              <a:t>â</a:t>
            </a:r>
            <a:r>
              <a:rPr lang="en-GB" sz="3000" dirty="0"/>
              <a:t> </a:t>
            </a:r>
            <a:r>
              <a:rPr lang="en-GB" sz="3000" dirty="0" err="1"/>
              <a:t>rhieni</a:t>
            </a:r>
            <a:r>
              <a:rPr lang="en-GB" sz="3000" dirty="0"/>
              <a:t> </a:t>
            </a:r>
            <a:r>
              <a:rPr lang="en-GB" sz="3000" dirty="0" err="1"/>
              <a:t>i</a:t>
            </a:r>
            <a:r>
              <a:rPr lang="en-GB" sz="3000" dirty="0"/>
              <a:t> </a:t>
            </a:r>
            <a:r>
              <a:rPr lang="en-GB" sz="3000" dirty="0" err="1"/>
              <a:t>ddatblygu</a:t>
            </a:r>
            <a:r>
              <a:rPr lang="en-GB" sz="3000" dirty="0"/>
              <a:t> </a:t>
            </a:r>
            <a:r>
              <a:rPr lang="en-GB" sz="3000" dirty="0" err="1"/>
              <a:t>meddylfryd</a:t>
            </a:r>
            <a:r>
              <a:rPr lang="en-GB" sz="3000" dirty="0"/>
              <a:t> </a:t>
            </a:r>
            <a:r>
              <a:rPr lang="en-GB" sz="3000" dirty="0" err="1"/>
              <a:t>cadarnhaol</a:t>
            </a:r>
            <a:r>
              <a:rPr lang="en-GB" sz="3000" dirty="0"/>
              <a:t> </a:t>
            </a:r>
            <a:r>
              <a:rPr lang="en-GB" sz="3000" dirty="0" err="1"/>
              <a:t>mewn</a:t>
            </a:r>
            <a:r>
              <a:rPr lang="en-GB" sz="3000" dirty="0"/>
              <a:t> </a:t>
            </a:r>
            <a:r>
              <a:rPr lang="en-GB" sz="3000" dirty="0" err="1"/>
              <a:t>Mathemateg</a:t>
            </a:r>
            <a:r>
              <a:rPr lang="en-GB" sz="3000" dirty="0"/>
              <a:t>? </a:t>
            </a:r>
            <a:endParaRPr lang="en-US" sz="3000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CD3FF840-C767-FACF-D671-203BA7574B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1C6CA48-0211-13AC-6A40-AD66D4EDF7A9}"/>
              </a:ext>
            </a:extLst>
          </p:cNvPr>
          <p:cNvSpPr txBox="1"/>
          <p:nvPr/>
        </p:nvSpPr>
        <p:spPr>
          <a:xfrm>
            <a:off x="1701858" y="1744124"/>
            <a:ext cx="486030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300" dirty="0" err="1">
                <a:solidFill>
                  <a:schemeClr val="bg1"/>
                </a:solidFill>
              </a:rPr>
              <a:t>Cylchgronau</a:t>
            </a:r>
            <a:endParaRPr lang="en-US" sz="33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300" dirty="0" err="1">
                <a:solidFill>
                  <a:schemeClr val="bg1"/>
                </a:solidFill>
              </a:rPr>
              <a:t>Gemau</a:t>
            </a:r>
            <a:r>
              <a:rPr lang="en-US" sz="3300" dirty="0">
                <a:solidFill>
                  <a:schemeClr val="bg1"/>
                </a:solidFill>
              </a:rPr>
              <a:t> </a:t>
            </a:r>
            <a:r>
              <a:rPr lang="en-US" sz="3300" dirty="0" err="1">
                <a:solidFill>
                  <a:schemeClr val="bg1"/>
                </a:solidFill>
              </a:rPr>
              <a:t>anffurfiol</a:t>
            </a:r>
            <a:endParaRPr lang="en-US" sz="33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300" dirty="0" err="1">
                <a:solidFill>
                  <a:schemeClr val="bg1"/>
                </a:solidFill>
              </a:rPr>
              <a:t>Gweithdai</a:t>
            </a:r>
            <a:r>
              <a:rPr lang="en-US" sz="3300" dirty="0">
                <a:solidFill>
                  <a:schemeClr val="bg1"/>
                </a:solidFill>
              </a:rPr>
              <a:t>/ </a:t>
            </a:r>
            <a:r>
              <a:rPr lang="en-US" sz="3300" dirty="0" err="1">
                <a:solidFill>
                  <a:schemeClr val="bg1"/>
                </a:solidFill>
              </a:rPr>
              <a:t>caffi</a:t>
            </a:r>
            <a:r>
              <a:rPr lang="en-US" sz="3300" dirty="0">
                <a:solidFill>
                  <a:schemeClr val="bg1"/>
                </a:solidFill>
              </a:rPr>
              <a:t> </a:t>
            </a:r>
            <a:r>
              <a:rPr lang="en-US" sz="3300" dirty="0" err="1">
                <a:solidFill>
                  <a:schemeClr val="bg1"/>
                </a:solidFill>
              </a:rPr>
              <a:t>Mathemateg</a:t>
            </a:r>
            <a:endParaRPr lang="en-US" sz="33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2039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9406"/>
    </mc:Choice>
    <mc:Fallback>
      <p:transition spd="slow" advTm="2294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587E41-605C-A8E4-8BA5-0E0B3797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145DD86B-8EEF-B7A0-BF29-7E9BC1186F0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1707" b="526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BD48A03-0DF9-3063-CB15-1BC2AEC79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FFA2E-A9CF-2246-8DF1-CA13985BB1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8" y="5754893"/>
            <a:ext cx="12030988" cy="960120"/>
          </a:xfrm>
        </p:spPr>
        <p:txBody>
          <a:bodyPr anchor="ctr">
            <a:noAutofit/>
          </a:bodyPr>
          <a:lstStyle/>
          <a:p>
            <a:r>
              <a:rPr lang="en-GB" sz="3300" dirty="0"/>
              <a:t>Sut </a:t>
            </a:r>
            <a:r>
              <a:rPr lang="en-GB" sz="3300" dirty="0" err="1"/>
              <a:t>fyddech</a:t>
            </a:r>
            <a:r>
              <a:rPr lang="en-GB" sz="3300" dirty="0"/>
              <a:t> </a:t>
            </a:r>
            <a:r>
              <a:rPr lang="en-GB" sz="3300" dirty="0" err="1"/>
              <a:t>yn</a:t>
            </a:r>
            <a:r>
              <a:rPr lang="en-GB" sz="3300" dirty="0"/>
              <a:t> </a:t>
            </a:r>
            <a:r>
              <a:rPr lang="en-GB" sz="3300" dirty="0" err="1"/>
              <a:t>cefnogi</a:t>
            </a:r>
            <a:r>
              <a:rPr lang="en-GB" sz="3300" dirty="0"/>
              <a:t> ac </a:t>
            </a:r>
            <a:r>
              <a:rPr lang="en-GB" sz="3300" dirty="0" err="1"/>
              <a:t>yn</a:t>
            </a:r>
            <a:r>
              <a:rPr lang="en-GB" sz="3300" dirty="0"/>
              <a:t> </a:t>
            </a:r>
            <a:r>
              <a:rPr lang="en-GB" sz="3300" dirty="0" err="1"/>
              <a:t>arwain</a:t>
            </a:r>
            <a:r>
              <a:rPr lang="en-GB" sz="3300" dirty="0"/>
              <a:t> </a:t>
            </a:r>
            <a:r>
              <a:rPr lang="en-GB" sz="3300" dirty="0" err="1"/>
              <a:t>eich</a:t>
            </a:r>
            <a:r>
              <a:rPr lang="en-GB" sz="3300" dirty="0"/>
              <a:t> </a:t>
            </a:r>
            <a:r>
              <a:rPr lang="en-GB" sz="3300" dirty="0" err="1"/>
              <a:t>cydweithwyr</a:t>
            </a:r>
            <a:r>
              <a:rPr lang="en-GB" sz="3300" dirty="0"/>
              <a:t> </a:t>
            </a:r>
            <a:r>
              <a:rPr lang="en-GB" sz="3300" dirty="0" err="1"/>
              <a:t>i</a:t>
            </a:r>
            <a:r>
              <a:rPr lang="en-GB" sz="3300" dirty="0"/>
              <a:t> </a:t>
            </a:r>
            <a:r>
              <a:rPr lang="en-GB" sz="3300" dirty="0" err="1"/>
              <a:t>ddatblygu</a:t>
            </a:r>
            <a:r>
              <a:rPr lang="en-GB" sz="3300" dirty="0"/>
              <a:t> </a:t>
            </a:r>
            <a:r>
              <a:rPr lang="en-GB" sz="3300" dirty="0" err="1"/>
              <a:t>eu</a:t>
            </a:r>
            <a:r>
              <a:rPr lang="en-GB" sz="3300" dirty="0"/>
              <a:t> </a:t>
            </a:r>
            <a:r>
              <a:rPr lang="en-GB" sz="3300" dirty="0" err="1"/>
              <a:t>haddysgu</a:t>
            </a:r>
            <a:r>
              <a:rPr lang="en-GB" sz="3300" dirty="0"/>
              <a:t> </a:t>
            </a:r>
            <a:r>
              <a:rPr lang="en-GB" sz="3300" dirty="0" err="1"/>
              <a:t>Mathemateg</a:t>
            </a:r>
            <a:r>
              <a:rPr lang="en-GB" sz="3300" dirty="0"/>
              <a:t>?</a:t>
            </a:r>
            <a:endParaRPr lang="en-US" sz="3300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65A4AD7-D808-F604-1CF5-BCAB9614D3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4749574-66F0-4364-A12A-A86FF6D9DCFA}"/>
              </a:ext>
            </a:extLst>
          </p:cNvPr>
          <p:cNvSpPr txBox="1"/>
          <p:nvPr/>
        </p:nvSpPr>
        <p:spPr>
          <a:xfrm>
            <a:off x="1207008" y="1964754"/>
            <a:ext cx="5650992" cy="36471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300" dirty="0" err="1">
                <a:solidFill>
                  <a:schemeClr val="bg1"/>
                </a:solidFill>
              </a:rPr>
              <a:t>Holiadur</a:t>
            </a:r>
            <a:r>
              <a:rPr lang="en-US" sz="3300" dirty="0">
                <a:solidFill>
                  <a:schemeClr val="bg1"/>
                </a:solidFill>
              </a:rPr>
              <a:t> neu </a:t>
            </a:r>
            <a:r>
              <a:rPr lang="en-US" sz="3300" dirty="0" err="1">
                <a:solidFill>
                  <a:schemeClr val="bg1"/>
                </a:solidFill>
              </a:rPr>
              <a:t>drafodaethau</a:t>
            </a:r>
            <a:endParaRPr lang="en-US" sz="33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300" dirty="0" err="1">
                <a:solidFill>
                  <a:schemeClr val="bg1"/>
                </a:solidFill>
              </a:rPr>
              <a:t>Hyfforddiant</a:t>
            </a:r>
            <a:endParaRPr lang="en-US" sz="33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300" dirty="0" err="1">
                <a:solidFill>
                  <a:schemeClr val="bg1"/>
                </a:solidFill>
              </a:rPr>
              <a:t>Cyd-arsylwi</a:t>
            </a:r>
            <a:endParaRPr lang="en-US" sz="33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300" dirty="0" err="1">
                <a:solidFill>
                  <a:schemeClr val="bg1"/>
                </a:solidFill>
              </a:rPr>
              <a:t>Rhannu</a:t>
            </a:r>
            <a:r>
              <a:rPr lang="en-US" sz="3300" dirty="0">
                <a:solidFill>
                  <a:schemeClr val="bg1"/>
                </a:solidFill>
              </a:rPr>
              <a:t> </a:t>
            </a:r>
            <a:r>
              <a:rPr lang="en-US" sz="3300" dirty="0" err="1">
                <a:solidFill>
                  <a:schemeClr val="bg1"/>
                </a:solidFill>
              </a:rPr>
              <a:t>arferion</a:t>
            </a:r>
            <a:r>
              <a:rPr lang="en-US" sz="3300" dirty="0">
                <a:solidFill>
                  <a:schemeClr val="bg1"/>
                </a:solidFill>
              </a:rPr>
              <a:t> da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3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3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3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8704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0725"/>
    </mc:Choice>
    <mc:Fallback>
      <p:transition spd="slow" advTm="1807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587E41-605C-A8E4-8BA5-0E0B3797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145DD86B-8EEF-B7A0-BF29-7E9BC1186F0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1707" b="526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BD48A03-0DF9-3063-CB15-1BC2AEC79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FFA2E-A9CF-2246-8DF1-CA13985BB1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8" y="5754893"/>
            <a:ext cx="12030988" cy="960120"/>
          </a:xfrm>
        </p:spPr>
        <p:txBody>
          <a:bodyPr anchor="ctr">
            <a:noAutofit/>
          </a:bodyPr>
          <a:lstStyle/>
          <a:p>
            <a:r>
              <a:rPr lang="en-GB" sz="3300" dirty="0"/>
              <a:t>Beth </a:t>
            </a:r>
            <a:r>
              <a:rPr lang="en-GB" sz="3300" dirty="0" err="1"/>
              <a:t>mae</a:t>
            </a:r>
            <a:r>
              <a:rPr lang="en-GB" sz="3300" dirty="0"/>
              <a:t> </a:t>
            </a:r>
            <a:r>
              <a:rPr lang="en-GB" sz="3300" dirty="0" err="1"/>
              <a:t>rôl</a:t>
            </a:r>
            <a:r>
              <a:rPr lang="en-GB" sz="3300" dirty="0"/>
              <a:t> y </a:t>
            </a:r>
            <a:r>
              <a:rPr lang="en-GB" sz="3300" dirty="0" err="1"/>
              <a:t>Cydlynydd</a:t>
            </a:r>
            <a:r>
              <a:rPr lang="en-GB" sz="3300" dirty="0"/>
              <a:t> </a:t>
            </a:r>
            <a:r>
              <a:rPr lang="en-GB" sz="3300" dirty="0" err="1"/>
              <a:t>Mathemateg</a:t>
            </a:r>
            <a:r>
              <a:rPr lang="en-GB" sz="3300" dirty="0"/>
              <a:t> a </a:t>
            </a:r>
            <a:r>
              <a:rPr lang="en-GB" sz="3300" dirty="0" err="1"/>
              <a:t>Rhifedd</a:t>
            </a:r>
            <a:r>
              <a:rPr lang="en-GB" sz="3300" dirty="0"/>
              <a:t> </a:t>
            </a:r>
            <a:r>
              <a:rPr lang="en-GB" sz="3300" dirty="0" err="1"/>
              <a:t>yn</a:t>
            </a:r>
            <a:r>
              <a:rPr lang="en-GB" sz="3300" dirty="0"/>
              <a:t> </a:t>
            </a:r>
            <a:r>
              <a:rPr lang="en-GB" sz="3300" dirty="0" err="1"/>
              <a:t>ei</a:t>
            </a:r>
            <a:r>
              <a:rPr lang="en-GB" sz="3300" dirty="0"/>
              <a:t> </a:t>
            </a:r>
            <a:r>
              <a:rPr lang="en-GB" sz="3300" dirty="0" err="1"/>
              <a:t>olygu</a:t>
            </a:r>
            <a:r>
              <a:rPr lang="en-GB" sz="3300" dirty="0"/>
              <a:t> </a:t>
            </a:r>
            <a:r>
              <a:rPr lang="en-GB" sz="3300" dirty="0" err="1"/>
              <a:t>i</a:t>
            </a:r>
            <a:r>
              <a:rPr lang="en-GB" sz="3300" dirty="0"/>
              <a:t> chi? </a:t>
            </a:r>
            <a:endParaRPr lang="en-US" sz="3300" b="0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17E805E-EE69-7F9E-5529-06D8E5672E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B7AFF16-DDA9-D247-10BD-5FC91E5023FB}"/>
              </a:ext>
            </a:extLst>
          </p:cNvPr>
          <p:cNvSpPr txBox="1"/>
          <p:nvPr/>
        </p:nvSpPr>
        <p:spPr>
          <a:xfrm>
            <a:off x="911173" y="1315779"/>
            <a:ext cx="5650992" cy="36471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300" dirty="0" err="1">
                <a:solidFill>
                  <a:schemeClr val="bg1"/>
                </a:solidFill>
              </a:rPr>
              <a:t>Ysbrydoli</a:t>
            </a:r>
            <a:r>
              <a:rPr lang="en-US" sz="3300" dirty="0">
                <a:solidFill>
                  <a:schemeClr val="bg1"/>
                </a:solidFill>
              </a:rPr>
              <a:t>- </a:t>
            </a:r>
            <a:r>
              <a:rPr lang="en-US" sz="3300" dirty="0" err="1">
                <a:solidFill>
                  <a:schemeClr val="bg1"/>
                </a:solidFill>
              </a:rPr>
              <a:t>nid</a:t>
            </a:r>
            <a:r>
              <a:rPr lang="en-US" sz="3300" dirty="0">
                <a:solidFill>
                  <a:schemeClr val="bg1"/>
                </a:solidFill>
              </a:rPr>
              <a:t> </a:t>
            </a:r>
            <a:r>
              <a:rPr lang="en-US" sz="3300" dirty="0" err="1">
                <a:solidFill>
                  <a:schemeClr val="bg1"/>
                </a:solidFill>
              </a:rPr>
              <a:t>rheoli</a:t>
            </a:r>
            <a:endParaRPr lang="en-US" sz="33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300" dirty="0" err="1">
                <a:solidFill>
                  <a:schemeClr val="bg1"/>
                </a:solidFill>
              </a:rPr>
              <a:t>Darparu</a:t>
            </a:r>
            <a:r>
              <a:rPr lang="en-US" sz="3300" dirty="0">
                <a:solidFill>
                  <a:schemeClr val="bg1"/>
                </a:solidFill>
              </a:rPr>
              <a:t> </a:t>
            </a:r>
            <a:r>
              <a:rPr lang="en-US" sz="3300" dirty="0" err="1">
                <a:solidFill>
                  <a:schemeClr val="bg1"/>
                </a:solidFill>
              </a:rPr>
              <a:t>cymorth</a:t>
            </a:r>
            <a:endParaRPr lang="en-US" sz="33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300" dirty="0" err="1">
                <a:solidFill>
                  <a:schemeClr val="bg1"/>
                </a:solidFill>
              </a:rPr>
              <a:t>Rhifedd</a:t>
            </a:r>
            <a:r>
              <a:rPr lang="en-US" sz="3300" dirty="0">
                <a:solidFill>
                  <a:schemeClr val="bg1"/>
                </a:solidFill>
              </a:rPr>
              <a:t> </a:t>
            </a:r>
            <a:r>
              <a:rPr lang="en-US" sz="3300" dirty="0" err="1">
                <a:solidFill>
                  <a:schemeClr val="bg1"/>
                </a:solidFill>
              </a:rPr>
              <a:t>yn</a:t>
            </a:r>
            <a:r>
              <a:rPr lang="en-US" sz="3300" dirty="0">
                <a:solidFill>
                  <a:schemeClr val="bg1"/>
                </a:solidFill>
              </a:rPr>
              <a:t> </a:t>
            </a:r>
            <a:r>
              <a:rPr lang="en-US" sz="3300" dirty="0" err="1">
                <a:solidFill>
                  <a:schemeClr val="bg1"/>
                </a:solidFill>
              </a:rPr>
              <a:t>drawsgwricwlaidd</a:t>
            </a:r>
            <a:endParaRPr lang="en-US" sz="33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300" dirty="0" err="1">
                <a:solidFill>
                  <a:schemeClr val="bg1"/>
                </a:solidFill>
              </a:rPr>
              <a:t>Cynnydd</a:t>
            </a:r>
            <a:r>
              <a:rPr lang="en-US" sz="3300" dirty="0">
                <a:solidFill>
                  <a:schemeClr val="bg1"/>
                </a:solidFill>
              </a:rPr>
              <a:t> </a:t>
            </a:r>
            <a:r>
              <a:rPr lang="en-US" sz="3300" dirty="0" err="1">
                <a:solidFill>
                  <a:schemeClr val="bg1"/>
                </a:solidFill>
              </a:rPr>
              <a:t>mathemategol</a:t>
            </a:r>
            <a:endParaRPr lang="en-US" sz="33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300" dirty="0" err="1">
                <a:solidFill>
                  <a:schemeClr val="bg1"/>
                </a:solidFill>
              </a:rPr>
              <a:t>Asesu</a:t>
            </a:r>
            <a:r>
              <a:rPr lang="en-US" sz="3300" dirty="0">
                <a:solidFill>
                  <a:schemeClr val="bg1"/>
                </a:solidFill>
              </a:rPr>
              <a:t> a </a:t>
            </a:r>
            <a:r>
              <a:rPr lang="en-US" sz="3300" dirty="0" err="1">
                <a:solidFill>
                  <a:schemeClr val="bg1"/>
                </a:solidFill>
              </a:rPr>
              <a:t>monitro</a:t>
            </a:r>
            <a:endParaRPr lang="en-US" sz="33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3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3751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0986"/>
    </mc:Choice>
    <mc:Fallback>
      <p:transition spd="slow" advTm="1509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587E41-605C-A8E4-8BA5-0E0B3797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145DD86B-8EEF-B7A0-BF29-7E9BC1186F0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1707" b="526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BD48A03-0DF9-3063-CB15-1BC2AEC79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1906"/>
            <a:ext cx="12191999" cy="1246094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FFA2E-A9CF-2246-8DF1-CA13985BB1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8" y="5754893"/>
            <a:ext cx="12030988" cy="960120"/>
          </a:xfrm>
        </p:spPr>
        <p:txBody>
          <a:bodyPr anchor="ctr">
            <a:noAutofit/>
          </a:bodyPr>
          <a:lstStyle/>
          <a:p>
            <a:r>
              <a:rPr lang="en-US" sz="3300" b="0" dirty="0" err="1"/>
              <a:t>Diolch</a:t>
            </a:r>
            <a:r>
              <a:rPr lang="en-US" sz="3300" b="0" dirty="0"/>
              <a:t>!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0EBD8A0-8CFA-14C0-F039-711FCCBEC0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832DC83-4E7B-0180-837E-AC2B48730CE9}"/>
              </a:ext>
            </a:extLst>
          </p:cNvPr>
          <p:cNvSpPr txBox="1"/>
          <p:nvPr/>
        </p:nvSpPr>
        <p:spPr>
          <a:xfrm>
            <a:off x="911173" y="1315779"/>
            <a:ext cx="5650992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300" dirty="0" err="1">
                <a:solidFill>
                  <a:schemeClr val="bg1"/>
                </a:solidFill>
              </a:rPr>
              <a:t>Arweinyddiaeth</a:t>
            </a:r>
            <a:endParaRPr lang="en-US" sz="33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300" dirty="0" err="1">
                <a:solidFill>
                  <a:schemeClr val="bg1"/>
                </a:solidFill>
              </a:rPr>
              <a:t>Cefnogi</a:t>
            </a:r>
            <a:r>
              <a:rPr lang="en-US" sz="3300" dirty="0">
                <a:solidFill>
                  <a:schemeClr val="bg1"/>
                </a:solidFill>
              </a:rPr>
              <a:t> a </a:t>
            </a:r>
            <a:r>
              <a:rPr lang="en-US" sz="3300" dirty="0" err="1">
                <a:solidFill>
                  <a:schemeClr val="bg1"/>
                </a:solidFill>
              </a:rPr>
              <a:t>datblygu</a:t>
            </a:r>
            <a:r>
              <a:rPr lang="en-US" sz="3300" dirty="0">
                <a:solidFill>
                  <a:schemeClr val="bg1"/>
                </a:solidFill>
              </a:rPr>
              <a:t> </a:t>
            </a:r>
            <a:r>
              <a:rPr lang="en-US" sz="3300" dirty="0" err="1">
                <a:solidFill>
                  <a:schemeClr val="bg1"/>
                </a:solidFill>
              </a:rPr>
              <a:t>eraill</a:t>
            </a:r>
            <a:endParaRPr lang="en-US" sz="33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3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8899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730"/>
    </mc:Choice>
    <mc:Fallback>
      <p:transition spd="slow" advTm="147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C6C8682-31EA-13AE-26CB-427399413A57}"/>
              </a:ext>
            </a:extLst>
          </p:cNvPr>
          <p:cNvSpPr txBox="1"/>
          <p:nvPr/>
        </p:nvSpPr>
        <p:spPr>
          <a:xfrm>
            <a:off x="310896" y="256032"/>
            <a:ext cx="11375136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Rhestr</a:t>
            </a:r>
            <a:r>
              <a:rPr lang="en-GB" b="1" dirty="0"/>
              <a:t> </a:t>
            </a:r>
            <a:r>
              <a:rPr lang="en-GB" b="1" dirty="0" err="1"/>
              <a:t>Cyfeirnodi</a:t>
            </a:r>
            <a:endParaRPr lang="en-GB" b="1" dirty="0"/>
          </a:p>
          <a:p>
            <a:endParaRPr lang="en-GB" dirty="0"/>
          </a:p>
          <a:p>
            <a:r>
              <a:rPr lang="en-GB" dirty="0"/>
              <a:t>Bronfenbrenner, U., 1979. </a:t>
            </a:r>
            <a:r>
              <a:rPr lang="en-GB" i="1" dirty="0"/>
              <a:t>The Ecology of Human Development: Experiments by Nature and Design</a:t>
            </a:r>
            <a:r>
              <a:rPr lang="en-GB" dirty="0"/>
              <a:t>. Cambridge, MA: Harvard University Press.</a:t>
            </a:r>
          </a:p>
          <a:p>
            <a:endParaRPr lang="en-GB" dirty="0"/>
          </a:p>
          <a:p>
            <a:r>
              <a:rPr lang="en-GB" dirty="0" err="1"/>
              <a:t>Cordingley</a:t>
            </a:r>
            <a:r>
              <a:rPr lang="en-GB" dirty="0"/>
              <a:t>, P., Higgins, S., </a:t>
            </a:r>
            <a:r>
              <a:rPr lang="en-GB" dirty="0" err="1"/>
              <a:t>Greany</a:t>
            </a:r>
            <a:r>
              <a:rPr lang="en-GB" dirty="0"/>
              <a:t>, T., Buckler, N., Coles-Jordan, D., Crisp, B., Saunders, L. and Coe, R., 2015. </a:t>
            </a:r>
            <a:r>
              <a:rPr lang="en-GB" i="1" dirty="0"/>
              <a:t>Developing great teaching: Lessons from the international reviews into effective professional development</a:t>
            </a:r>
            <a:r>
              <a:rPr lang="en-GB" dirty="0"/>
              <a:t>. London: Teacher Development Trust.</a:t>
            </a:r>
          </a:p>
          <a:p>
            <a:endParaRPr lang="en-GB" dirty="0"/>
          </a:p>
          <a:p>
            <a:r>
              <a:rPr lang="en-GB" dirty="0"/>
              <a:t>Epstein, J.L., 1995. </a:t>
            </a:r>
            <a:r>
              <a:rPr lang="en-GB" i="1" dirty="0"/>
              <a:t>School/Family/Community Partnerships: Caring for the Children We Share</a:t>
            </a:r>
            <a:r>
              <a:rPr lang="en-GB" dirty="0"/>
              <a:t>. </a:t>
            </a:r>
            <a:r>
              <a:rPr lang="en-GB" i="1" dirty="0"/>
              <a:t>Phi Delta </a:t>
            </a:r>
            <a:r>
              <a:rPr lang="en-GB" i="1" dirty="0" err="1"/>
              <a:t>Kappan</a:t>
            </a:r>
            <a:r>
              <a:rPr lang="en-GB" dirty="0"/>
              <a:t>, 76(9), pp.701–712.</a:t>
            </a:r>
          </a:p>
          <a:p>
            <a:endParaRPr lang="en-GB" dirty="0"/>
          </a:p>
          <a:p>
            <a:r>
              <a:rPr lang="en-GB" dirty="0"/>
              <a:t>Estyn, 2019. </a:t>
            </a:r>
            <a:r>
              <a:rPr lang="en-GB" i="1" dirty="0"/>
              <a:t>Supporting effective practice in mathematics in key stage 2 and key stage 3</a:t>
            </a:r>
            <a:r>
              <a:rPr lang="en-GB" dirty="0"/>
              <a:t>. [online] </a:t>
            </a:r>
            <a:r>
              <a:rPr lang="en-GB" dirty="0" err="1"/>
              <a:t>Caerdydd</a:t>
            </a:r>
            <a:r>
              <a:rPr lang="en-GB" dirty="0"/>
              <a:t>: Estyn. Available at: </a:t>
            </a:r>
            <a:r>
              <a:rPr lang="en-GB" dirty="0">
                <a:hlinkClick r:id="rId2"/>
              </a:rPr>
              <a:t>https://www.estyn.gov.wales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Estyn, 2020. </a:t>
            </a:r>
            <a:r>
              <a:rPr lang="en-GB" i="1" dirty="0"/>
              <a:t>Effective approaches to raising standards in mathematics</a:t>
            </a:r>
            <a:r>
              <a:rPr lang="en-GB" dirty="0"/>
              <a:t>. [online] </a:t>
            </a:r>
            <a:r>
              <a:rPr lang="en-GB" dirty="0" err="1"/>
              <a:t>Caerdydd</a:t>
            </a:r>
            <a:r>
              <a:rPr lang="en-GB" dirty="0"/>
              <a:t>: Estyn. Available at: </a:t>
            </a:r>
            <a:r>
              <a:rPr lang="en-GB" dirty="0">
                <a:hlinkClick r:id="rId2"/>
              </a:rPr>
              <a:t>https://www.estyn.gov.wales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Estyn, 2022. </a:t>
            </a:r>
            <a:r>
              <a:rPr lang="en-GB" i="1" dirty="0"/>
              <a:t>Effective approaches to improving mathematics and numeracy in primary schools</a:t>
            </a:r>
            <a:r>
              <a:rPr lang="en-GB" dirty="0"/>
              <a:t>. [online] </a:t>
            </a:r>
            <a:r>
              <a:rPr lang="en-GB" dirty="0" err="1"/>
              <a:t>Caerdydd</a:t>
            </a:r>
            <a:r>
              <a:rPr lang="en-GB" dirty="0"/>
              <a:t>: Estyn. Available at: </a:t>
            </a:r>
            <a:r>
              <a:rPr lang="en-GB" dirty="0">
                <a:hlinkClick r:id="rId2"/>
              </a:rPr>
              <a:t>https://www.estyn.gov.wales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Greenleaf, R.K., 1977. </a:t>
            </a:r>
            <a:r>
              <a:rPr lang="en-GB" i="1" dirty="0"/>
              <a:t>Servant Leadership: A Journey into the Nature of Legitimate Power and Greatness</a:t>
            </a:r>
            <a:r>
              <a:rPr lang="en-GB" dirty="0"/>
              <a:t>. Mahwah, NJ: Paulist Press.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653637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349</Words>
  <Application>Microsoft Macintosh PowerPoint</Application>
  <PresentationFormat>Widescreen</PresentationFormat>
  <Paragraphs>41</Paragraphs>
  <Slides>6</Slides>
  <Notes>4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Neue Haas Grotesk Text Pro</vt:lpstr>
      <vt:lpstr>VanillaVTI</vt:lpstr>
      <vt:lpstr>ECAD6019; Ymatebwch i gwestiynau arddull cyfweliad ynghylch rôl y Cydlynydd Mathemateg a Rhifedd.</vt:lpstr>
      <vt:lpstr>Sut gall yr ysgol ymgysylltu â rhieni i ddatblygu meddylfryd cadarnhaol mewn Mathemateg? </vt:lpstr>
      <vt:lpstr>Sut fyddech yn cefnogi ac yn arwain eich cydweithwyr i ddatblygu eu haddysgu Mathemateg?</vt:lpstr>
      <vt:lpstr>Beth mae rôl y Cydlynydd Mathemateg a Rhifedd yn ei olygu i chi? </vt:lpstr>
      <vt:lpstr>Diolch!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ECAD6019; Ymatebwch i gwestiynau arddull cyfweliad ynghylch rôl y Cydlynydd Mathemateg a Rhifedd.</dc:title>
  <dc:creator>Emily Palmer (2004992)</dc:creator>
  <cp:lastModifiedBy>Emily Palmer (2004992)</cp:lastModifiedBy>
  <cp:revision>9</cp:revision>
  <dcterms:created xsi:type="dcterms:W3CDTF">2025-05-14T16:44:58Z</dcterms:created>
  <dcterms:modified xsi:type="dcterms:W3CDTF">2025-05-14T20:55:08Z</dcterms:modified>
</cp:coreProperties>
</file>