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8" r:id="rId3"/>
    <p:sldId id="259" r:id="rId4"/>
    <p:sldId id="260" r:id="rId5"/>
    <p:sldId id="261" r:id="rId6"/>
    <p:sldId id="262" r:id="rId7"/>
    <p:sldId id="267" r:id="rId8"/>
    <p:sldId id="264" r:id="rId9"/>
    <p:sldId id="268" r:id="rId10"/>
    <p:sldId id="269" r:id="rId11"/>
    <p:sldId id="266" r:id="rId12"/>
    <p:sldId id="270" r:id="rId13"/>
    <p:sldId id="265" r:id="rId14"/>
    <p:sldId id="271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989" y="-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266780-DC50-4A61-AF70-49B8B514C786}" type="datetimeFigureOut">
              <a:rPr lang="en-GB" smtClean="0"/>
              <a:pPr/>
              <a:t>30/10/2014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480DB0-696C-475B-A57A-B37BE951358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480DB0-696C-475B-A57A-B37BE951358E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7D40E-1BF5-4E86-BC47-7FA4593E8584}" type="datetimeFigureOut">
              <a:rPr lang="en-GB" smtClean="0"/>
              <a:pPr/>
              <a:t>30/10/2014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937B8-DA9D-4F3A-B2B6-F0A734E50F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7D40E-1BF5-4E86-BC47-7FA4593E8584}" type="datetimeFigureOut">
              <a:rPr lang="en-GB" smtClean="0"/>
              <a:pPr/>
              <a:t>30/10/2014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937B8-DA9D-4F3A-B2B6-F0A734E50F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7D40E-1BF5-4E86-BC47-7FA4593E8584}" type="datetimeFigureOut">
              <a:rPr lang="en-GB" smtClean="0"/>
              <a:pPr/>
              <a:t>30/10/2014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937B8-DA9D-4F3A-B2B6-F0A734E50F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7D40E-1BF5-4E86-BC47-7FA4593E8584}" type="datetimeFigureOut">
              <a:rPr lang="en-GB" smtClean="0"/>
              <a:pPr/>
              <a:t>30/10/2014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937B8-DA9D-4F3A-B2B6-F0A734E50F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7D40E-1BF5-4E86-BC47-7FA4593E8584}" type="datetimeFigureOut">
              <a:rPr lang="en-GB" smtClean="0"/>
              <a:pPr/>
              <a:t>30/10/2014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937B8-DA9D-4F3A-B2B6-F0A734E50F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7D40E-1BF5-4E86-BC47-7FA4593E8584}" type="datetimeFigureOut">
              <a:rPr lang="en-GB" smtClean="0"/>
              <a:pPr/>
              <a:t>30/10/2014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937B8-DA9D-4F3A-B2B6-F0A734E50F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7D40E-1BF5-4E86-BC47-7FA4593E8584}" type="datetimeFigureOut">
              <a:rPr lang="en-GB" smtClean="0"/>
              <a:pPr/>
              <a:t>30/10/2014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937B8-DA9D-4F3A-B2B6-F0A734E50F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7D40E-1BF5-4E86-BC47-7FA4593E8584}" type="datetimeFigureOut">
              <a:rPr lang="en-GB" smtClean="0"/>
              <a:pPr/>
              <a:t>30/10/2014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937B8-DA9D-4F3A-B2B6-F0A734E50F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7D40E-1BF5-4E86-BC47-7FA4593E8584}" type="datetimeFigureOut">
              <a:rPr lang="en-GB" smtClean="0"/>
              <a:pPr/>
              <a:t>30/10/2014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937B8-DA9D-4F3A-B2B6-F0A734E50F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7D40E-1BF5-4E86-BC47-7FA4593E8584}" type="datetimeFigureOut">
              <a:rPr lang="en-GB" smtClean="0"/>
              <a:pPr/>
              <a:t>30/10/2014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937B8-DA9D-4F3A-B2B6-F0A734E50F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7D40E-1BF5-4E86-BC47-7FA4593E8584}" type="datetimeFigureOut">
              <a:rPr lang="en-GB" smtClean="0"/>
              <a:pPr/>
              <a:t>30/10/2014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937B8-DA9D-4F3A-B2B6-F0A734E50F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7D40E-1BF5-4E86-BC47-7FA4593E8584}" type="datetimeFigureOut">
              <a:rPr lang="en-GB" smtClean="0"/>
              <a:pPr/>
              <a:t>30/10/2014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9937B8-DA9D-4F3A-B2B6-F0A734E50F0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Detalle_alardo_tarde_2007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336704"/>
          </a:xfrm>
        </p:spPr>
        <p:txBody>
          <a:bodyPr/>
          <a:lstStyle/>
          <a:p>
            <a:pPr algn="ctr">
              <a:buNone/>
            </a:pPr>
            <a:r>
              <a:rPr lang="en-GB" sz="4400" b="1" dirty="0" smtClean="0"/>
              <a:t>(RE-)CHRISTIAN SPAIN</a:t>
            </a:r>
          </a:p>
          <a:p>
            <a:pPr algn="ctr">
              <a:buNone/>
            </a:pPr>
            <a:r>
              <a:rPr lang="en-GB" sz="4400" b="1" dirty="0" smtClean="0"/>
              <a:t>THE </a:t>
            </a:r>
            <a:r>
              <a:rPr lang="en-GB" sz="4400" b="1" i="1" dirty="0" smtClean="0"/>
              <a:t>RECONQUISTA</a:t>
            </a:r>
            <a:endParaRPr lang="en-GB" sz="4400" b="1" dirty="0" smtClean="0"/>
          </a:p>
        </p:txBody>
      </p:sp>
      <p:pic>
        <p:nvPicPr>
          <p:cNvPr id="28676" name="Picture 4" descr="http://upload.wikimedia.org/wikipedia/commons/3/3a/Cantigas_batt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16226"/>
            <a:ext cx="6048672" cy="49531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</a:t>
            </a:r>
            <a:r>
              <a:rPr lang="en-GB" b="1" i="1" dirty="0" smtClean="0"/>
              <a:t>Reconquista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25963"/>
          </a:xfrm>
        </p:spPr>
        <p:txBody>
          <a:bodyPr/>
          <a:lstStyle/>
          <a:p>
            <a:r>
              <a:rPr lang="en-GB" b="1" dirty="0" smtClean="0"/>
              <a:t>722-1492</a:t>
            </a:r>
          </a:p>
          <a:p>
            <a:r>
              <a:rPr lang="en-GB" b="1" dirty="0" smtClean="0"/>
              <a:t>722: </a:t>
            </a:r>
            <a:r>
              <a:rPr lang="en-GB" dirty="0" smtClean="0"/>
              <a:t>Battle of Covadonga. Principality of Asturias (Pelagius) remains independent. </a:t>
            </a:r>
          </a:p>
          <a:p>
            <a:pPr lvl="1"/>
            <a:r>
              <a:rPr lang="en-GB" sz="3200" dirty="0" smtClean="0"/>
              <a:t>Christian stronghold in north, whence the return of Christian rule over Iberian Peninsula</a:t>
            </a:r>
          </a:p>
          <a:p>
            <a:r>
              <a:rPr lang="en-GB" b="1" dirty="0" smtClean="0"/>
              <a:t>1492: </a:t>
            </a:r>
            <a:r>
              <a:rPr lang="en-GB" dirty="0" smtClean="0"/>
              <a:t>fall of Granada, last Islamic state in Iberia</a:t>
            </a:r>
            <a:endParaRPr lang="en-GB" b="1" dirty="0"/>
          </a:p>
        </p:txBody>
      </p:sp>
      <p:pic>
        <p:nvPicPr>
          <p:cNvPr id="18436" name="Picture 4" descr="http://d19lgisewk9l6l.cloudfront.net/wexas/www/images/web/europe/spain/andalucia/granada/granad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9634" y="5289800"/>
            <a:ext cx="3656582" cy="1523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b="1" dirty="0" smtClean="0"/>
              <a:t>Concept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824" y="980728"/>
            <a:ext cx="8805664" cy="5688632"/>
          </a:xfrm>
        </p:spPr>
        <p:txBody>
          <a:bodyPr>
            <a:normAutofit fontScale="92500"/>
          </a:bodyPr>
          <a:lstStyle/>
          <a:p>
            <a:r>
              <a:rPr lang="en-GB" sz="2800" dirty="0" smtClean="0"/>
              <a:t>19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&amp; 20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century Spanish &amp; Portuguese historiography emphasises continuous phenomenon</a:t>
            </a:r>
          </a:p>
          <a:p>
            <a:r>
              <a:rPr lang="en-GB" sz="2800" dirty="0" smtClean="0"/>
              <a:t>Now seen as a myth in many circles</a:t>
            </a:r>
          </a:p>
          <a:p>
            <a:r>
              <a:rPr lang="en-GB" sz="2800" dirty="0" smtClean="0"/>
              <a:t>Ideology of Christian re-conquest evident at end of 9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cent.</a:t>
            </a:r>
          </a:p>
          <a:p>
            <a:r>
              <a:rPr lang="en-GB" sz="2800" i="1" dirty="0" smtClean="0"/>
              <a:t>Chronica Prophetica</a:t>
            </a:r>
            <a:r>
              <a:rPr lang="en-GB" sz="2800" dirty="0" smtClean="0"/>
              <a:t> (883-884, court of Alfonso III of </a:t>
            </a:r>
            <a:r>
              <a:rPr lang="en-GB" sz="2800" dirty="0" err="1" smtClean="0"/>
              <a:t>Austurias</a:t>
            </a:r>
            <a:r>
              <a:rPr lang="en-GB" sz="2800" dirty="0" smtClean="0"/>
              <a:t>):</a:t>
            </a:r>
          </a:p>
          <a:p>
            <a:pPr lvl="1"/>
            <a:r>
              <a:rPr lang="en-GB" dirty="0" smtClean="0"/>
              <a:t>Stresses Christian-Muslim cultural &amp; religious divide</a:t>
            </a:r>
          </a:p>
          <a:p>
            <a:pPr lvl="1"/>
            <a:r>
              <a:rPr lang="en-GB" dirty="0" smtClean="0"/>
              <a:t>Stresses importance of driving Muslims out</a:t>
            </a:r>
          </a:p>
          <a:p>
            <a:pPr lvl="1"/>
            <a:r>
              <a:rPr lang="en-GB" sz="2800" dirty="0" smtClean="0"/>
              <a:t>Asturias seen as legit. successor to Visigoths</a:t>
            </a:r>
          </a:p>
          <a:p>
            <a:r>
              <a:rPr lang="en-GB" sz="2800" dirty="0" smtClean="0"/>
              <a:t>Political &amp; social realities = political alliances between Christian &amp; Muslim rulers, co-existence, blurring of distinctions, mercenaries fighting for best paymasters, etc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b="1" dirty="0" smtClean="0"/>
              <a:t>Concept, ii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824" y="980728"/>
            <a:ext cx="8805664" cy="5688632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Late 11</a:t>
            </a:r>
            <a:r>
              <a:rPr lang="en-GB" sz="2800" b="1" baseline="30000" dirty="0" smtClean="0"/>
              <a:t>th</a:t>
            </a:r>
            <a:r>
              <a:rPr lang="en-GB" sz="2800" b="1" dirty="0" smtClean="0"/>
              <a:t> cent: </a:t>
            </a:r>
            <a:r>
              <a:rPr lang="en-GB" sz="2800" dirty="0" smtClean="0"/>
              <a:t>rise of the Christian crusading movement directed toward Holy Lands; becomes linked to fight against Moors in Iberian Peninsula</a:t>
            </a:r>
          </a:p>
          <a:p>
            <a:r>
              <a:rPr lang="en-GB" sz="2800" dirty="0" smtClean="0"/>
              <a:t>Rise of staunchly Muslim jihad in al-</a:t>
            </a:r>
            <a:r>
              <a:rPr lang="en-GB" sz="2800" dirty="0" err="1" smtClean="0"/>
              <a:t>Andalus</a:t>
            </a:r>
            <a:endParaRPr lang="en-GB" sz="2800" b="1" dirty="0" smtClean="0"/>
          </a:p>
          <a:p>
            <a:r>
              <a:rPr lang="en-GB" sz="2800" b="1" dirty="0" smtClean="0"/>
              <a:t>12</a:t>
            </a:r>
            <a:r>
              <a:rPr lang="en-GB" sz="2800" b="1" baseline="30000" dirty="0" smtClean="0"/>
              <a:t>th</a:t>
            </a:r>
            <a:r>
              <a:rPr lang="en-GB" sz="2800" b="1" dirty="0" smtClean="0"/>
              <a:t>-cent:</a:t>
            </a:r>
            <a:r>
              <a:rPr lang="en-GB" sz="2800" dirty="0" smtClean="0"/>
              <a:t> Christian propaganda</a:t>
            </a:r>
          </a:p>
          <a:p>
            <a:pPr lvl="1"/>
            <a:r>
              <a:rPr lang="en-GB" i="1" dirty="0" smtClean="0"/>
              <a:t>Chanson de Roland: </a:t>
            </a:r>
            <a:r>
              <a:rPr lang="en-GB" dirty="0" smtClean="0"/>
              <a:t>mythical French recreation of the 8</a:t>
            </a:r>
            <a:r>
              <a:rPr lang="en-GB" baseline="30000" dirty="0" smtClean="0"/>
              <a:t>th</a:t>
            </a:r>
            <a:r>
              <a:rPr lang="en-GB" dirty="0" smtClean="0"/>
              <a:t> cent</a:t>
            </a:r>
            <a:r>
              <a:rPr lang="en-GB" dirty="0"/>
              <a:t> Battle of Roncevaux </a:t>
            </a:r>
            <a:r>
              <a:rPr lang="en-GB" dirty="0" smtClean="0"/>
              <a:t>Pass, against Iberian</a:t>
            </a:r>
            <a:r>
              <a:rPr lang="en-GB" dirty="0"/>
              <a:t> </a:t>
            </a:r>
            <a:r>
              <a:rPr lang="en-GB" dirty="0" smtClean="0"/>
              <a:t>Muslims</a:t>
            </a:r>
          </a:p>
          <a:p>
            <a:pPr lvl="1">
              <a:buNone/>
            </a:pPr>
            <a:endParaRPr lang="en-GB" i="1" dirty="0"/>
          </a:p>
          <a:p>
            <a:pPr lvl="1">
              <a:buNone/>
            </a:pPr>
            <a:r>
              <a:rPr lang="en-GB" b="1" i="1" dirty="0" smtClean="0"/>
              <a:t>Reconquista</a:t>
            </a:r>
            <a:r>
              <a:rPr lang="en-GB" dirty="0" smtClean="0"/>
              <a:t>: Genuine early ideology, </a:t>
            </a:r>
            <a:r>
              <a:rPr lang="en-GB" i="1" dirty="0" smtClean="0"/>
              <a:t>a</a:t>
            </a:r>
            <a:r>
              <a:rPr lang="en-GB" dirty="0" smtClean="0"/>
              <a:t> </a:t>
            </a:r>
            <a:r>
              <a:rPr lang="en-GB" i="1" dirty="0" err="1" smtClean="0"/>
              <a:t>posteriori</a:t>
            </a:r>
            <a:r>
              <a:rPr lang="en-GB" i="1" dirty="0" smtClean="0"/>
              <a:t> </a:t>
            </a:r>
            <a:r>
              <a:rPr lang="en-GB" dirty="0" smtClean="0"/>
              <a:t>invention in the service of political goals, or modern </a:t>
            </a:r>
            <a:r>
              <a:rPr lang="en-GB" dirty="0" err="1" smtClean="0"/>
              <a:t>historiographical</a:t>
            </a:r>
            <a:r>
              <a:rPr lang="en-GB" dirty="0" smtClean="0"/>
              <a:t> construct?</a:t>
            </a:r>
            <a:endParaRPr lang="en-GB" dirty="0"/>
          </a:p>
        </p:txBody>
      </p:sp>
      <p:pic>
        <p:nvPicPr>
          <p:cNvPr id="16386" name="Picture 2" descr="http://www.plathey.net/livres/francophone/photos/chanson-roland-roncevaux.jpg"/>
          <p:cNvPicPr>
            <a:picLocks noChangeAspect="1" noChangeArrowheads="1"/>
          </p:cNvPicPr>
          <p:nvPr/>
        </p:nvPicPr>
        <p:blipFill>
          <a:blip r:embed="rId2" cstate="print"/>
          <a:srcRect t="17316"/>
          <a:stretch>
            <a:fillRect/>
          </a:stretch>
        </p:blipFill>
        <p:spPr bwMode="auto">
          <a:xfrm>
            <a:off x="4211960" y="4259835"/>
            <a:ext cx="2448272" cy="11133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-99392"/>
            <a:ext cx="8964488" cy="6813376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GB" sz="4400" b="1" dirty="0"/>
              <a:t>Christian </a:t>
            </a:r>
            <a:r>
              <a:rPr lang="en-GB" sz="4400" b="1" dirty="0" smtClean="0"/>
              <a:t>Spain</a:t>
            </a:r>
          </a:p>
          <a:p>
            <a:pPr lvl="0"/>
            <a:r>
              <a:rPr lang="en-GB" sz="2400" dirty="0" smtClean="0"/>
              <a:t>Small, obscure Christian </a:t>
            </a:r>
            <a:r>
              <a:rPr lang="en-GB" sz="2400" dirty="0"/>
              <a:t>territories in far north become kingdoms of Asturias </a:t>
            </a:r>
            <a:r>
              <a:rPr lang="en-GB" sz="2400" dirty="0" smtClean="0"/>
              <a:t>&amp; Pamplona</a:t>
            </a:r>
            <a:r>
              <a:rPr lang="en-GB" sz="2400" dirty="0"/>
              <a:t>, later Navarre (Basques</a:t>
            </a:r>
            <a:r>
              <a:rPr lang="en-GB" sz="2400" dirty="0" smtClean="0"/>
              <a:t>)</a:t>
            </a:r>
          </a:p>
          <a:p>
            <a:pPr lvl="1"/>
            <a:r>
              <a:rPr lang="en-GB" sz="2400" dirty="0" err="1" smtClean="0"/>
              <a:t>Mozarabic</a:t>
            </a:r>
            <a:r>
              <a:rPr lang="en-GB" sz="2400" dirty="0" smtClean="0"/>
              <a:t> immigration from south strengthens Gothic identity</a:t>
            </a:r>
          </a:p>
          <a:p>
            <a:pPr lvl="1"/>
            <a:r>
              <a:rPr lang="en-GB" sz="2400" dirty="0" smtClean="0"/>
              <a:t>Emirate fails to eradicate Christian resistance in these areas; resistance spreads into </a:t>
            </a:r>
            <a:r>
              <a:rPr lang="en-GB" sz="2400" dirty="0" err="1" smtClean="0"/>
              <a:t>Gallicia</a:t>
            </a:r>
            <a:endParaRPr lang="en-GB" sz="2400" dirty="0" smtClean="0"/>
          </a:p>
          <a:p>
            <a:pPr lvl="1">
              <a:buNone/>
            </a:pPr>
            <a:endParaRPr lang="en-GB" sz="2400" dirty="0" smtClean="0"/>
          </a:p>
          <a:p>
            <a:pPr lvl="1">
              <a:buNone/>
            </a:pPr>
            <a:endParaRPr lang="en-GB" sz="2400" dirty="0" smtClean="0"/>
          </a:p>
          <a:p>
            <a:pPr lvl="0"/>
            <a:r>
              <a:rPr lang="en-GB" sz="2400" dirty="0" smtClean="0"/>
              <a:t>Influence </a:t>
            </a:r>
            <a:r>
              <a:rPr lang="en-GB" sz="2400" dirty="0"/>
              <a:t>of </a:t>
            </a:r>
            <a:r>
              <a:rPr lang="en-GB" sz="2400" dirty="0" smtClean="0"/>
              <a:t>Carolingians in east: </a:t>
            </a:r>
          </a:p>
          <a:p>
            <a:pPr lvl="1"/>
            <a:r>
              <a:rPr lang="en-GB" sz="2400" b="1" dirty="0" smtClean="0"/>
              <a:t>778: </a:t>
            </a:r>
            <a:r>
              <a:rPr lang="en-GB" sz="2400" dirty="0" smtClean="0"/>
              <a:t>Charlemagne’s </a:t>
            </a:r>
            <a:r>
              <a:rPr lang="en-GB" sz="2400" dirty="0"/>
              <a:t>campaign </a:t>
            </a:r>
            <a:endParaRPr lang="en-GB" sz="2400" dirty="0" smtClean="0"/>
          </a:p>
          <a:p>
            <a:pPr lvl="1"/>
            <a:r>
              <a:rPr lang="en-GB" sz="2400" b="1" dirty="0" smtClean="0"/>
              <a:t>801: </a:t>
            </a:r>
            <a:r>
              <a:rPr lang="en-GB" sz="2400" dirty="0" smtClean="0"/>
              <a:t>Charlemagne’s son Louis captures Barcelona. </a:t>
            </a:r>
            <a:r>
              <a:rPr lang="en-GB" sz="2400" dirty="0"/>
              <a:t>Spanish March </a:t>
            </a:r>
            <a:r>
              <a:rPr lang="en-GB" sz="2400" dirty="0" smtClean="0"/>
              <a:t>(buffer zone) divided </a:t>
            </a:r>
            <a:r>
              <a:rPr lang="en-GB" sz="2400" dirty="0"/>
              <a:t>into a number </a:t>
            </a:r>
            <a:r>
              <a:rPr lang="en-GB" sz="2400" dirty="0" smtClean="0"/>
              <a:t>of counties of which Barcelona becomes the most dominant</a:t>
            </a:r>
          </a:p>
          <a:p>
            <a:pPr lvl="1"/>
            <a:r>
              <a:rPr lang="en-GB" sz="2400" b="1" dirty="0" smtClean="0"/>
              <a:t>c. 800: </a:t>
            </a:r>
            <a:r>
              <a:rPr lang="en-GB" sz="2400" dirty="0" smtClean="0"/>
              <a:t>‘Discovery’ of bones of St James the Great in </a:t>
            </a:r>
            <a:r>
              <a:rPr lang="en-GB" sz="2400" dirty="0" err="1" smtClean="0"/>
              <a:t>Gallicia</a:t>
            </a:r>
            <a:r>
              <a:rPr lang="en-GB" sz="2400" dirty="0" smtClean="0"/>
              <a:t> (Santiago de </a:t>
            </a:r>
            <a:r>
              <a:rPr lang="en-GB" sz="2400" dirty="0" err="1" smtClean="0"/>
              <a:t>Compostela</a:t>
            </a:r>
            <a:r>
              <a:rPr lang="en-GB" sz="2400" dirty="0" smtClean="0"/>
              <a:t>): pilgrims, opening channel with Carolingian lands &amp; beyond</a:t>
            </a:r>
          </a:p>
          <a:p>
            <a:pPr lvl="1"/>
            <a:endParaRPr lang="en-GB" sz="2500" dirty="0"/>
          </a:p>
          <a:p>
            <a:pPr lvl="1"/>
            <a:endParaRPr lang="en-GB" dirty="0"/>
          </a:p>
        </p:txBody>
      </p:sp>
      <p:pic>
        <p:nvPicPr>
          <p:cNvPr id="15362" name="Picture 2" descr="File:Península ibérica 91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276872"/>
            <a:ext cx="3268438" cy="22715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44624"/>
            <a:ext cx="8712968" cy="4525963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GB" sz="4400" b="1" dirty="0"/>
              <a:t>Christian </a:t>
            </a:r>
            <a:r>
              <a:rPr lang="en-GB" sz="4400" b="1" dirty="0" smtClean="0"/>
              <a:t>Spain, ii</a:t>
            </a:r>
          </a:p>
          <a:p>
            <a:pPr algn="ctr">
              <a:buNone/>
            </a:pPr>
            <a:endParaRPr lang="en-GB" sz="2500" b="1" dirty="0" smtClean="0"/>
          </a:p>
          <a:p>
            <a:pPr lvl="0"/>
            <a:r>
              <a:rPr lang="en-GB" sz="2500" b="1" dirty="0" smtClean="0"/>
              <a:t>1035: </a:t>
            </a:r>
            <a:r>
              <a:rPr lang="en-GB" sz="2500" dirty="0" smtClean="0"/>
              <a:t>death of </a:t>
            </a:r>
            <a:r>
              <a:rPr lang="en-GB" sz="2500" dirty="0" err="1" smtClean="0"/>
              <a:t>Sancho</a:t>
            </a:r>
            <a:r>
              <a:rPr lang="en-GB" sz="2500" dirty="0" smtClean="0"/>
              <a:t> III of Navarre (greatest extent of </a:t>
            </a:r>
            <a:r>
              <a:rPr lang="en-GB" sz="2500" dirty="0" err="1" smtClean="0"/>
              <a:t>Navarrese</a:t>
            </a:r>
            <a:r>
              <a:rPr lang="en-GB" sz="2500" dirty="0" smtClean="0"/>
              <a:t> kingdom) territories divided between four sons</a:t>
            </a:r>
          </a:p>
          <a:p>
            <a:pPr lvl="1"/>
            <a:r>
              <a:rPr lang="en-GB" sz="2500" dirty="0" smtClean="0"/>
              <a:t>Fernando I, King of Castile, later takes over Navarre &amp; Leon </a:t>
            </a:r>
          </a:p>
          <a:p>
            <a:pPr lvl="1"/>
            <a:r>
              <a:rPr lang="en-GB" sz="2500" dirty="0" smtClean="0"/>
              <a:t>Another son ruled </a:t>
            </a:r>
            <a:r>
              <a:rPr lang="en-GB" sz="2500" dirty="0"/>
              <a:t>Aragon </a:t>
            </a:r>
            <a:endParaRPr lang="en-GB" sz="2500" dirty="0" smtClean="0"/>
          </a:p>
          <a:p>
            <a:pPr lvl="0"/>
            <a:r>
              <a:rPr lang="en-GB" sz="2500" b="1" dirty="0" smtClean="0"/>
              <a:t>1057-64: </a:t>
            </a:r>
            <a:r>
              <a:rPr lang="en-GB" sz="2500" dirty="0" smtClean="0"/>
              <a:t>Fernando </a:t>
            </a:r>
            <a:r>
              <a:rPr lang="en-GB" sz="2500" dirty="0"/>
              <a:t>I </a:t>
            </a:r>
            <a:r>
              <a:rPr lang="en-GB" sz="2500" dirty="0" smtClean="0"/>
              <a:t>captures </a:t>
            </a:r>
            <a:r>
              <a:rPr lang="en-GB" sz="2500" dirty="0" err="1"/>
              <a:t>Lamego</a:t>
            </a:r>
            <a:r>
              <a:rPr lang="en-GB" sz="2500" dirty="0"/>
              <a:t> (1057), </a:t>
            </a:r>
            <a:r>
              <a:rPr lang="en-GB" sz="2500" dirty="0" err="1"/>
              <a:t>Viseu</a:t>
            </a:r>
            <a:r>
              <a:rPr lang="en-GB" sz="2500" dirty="0"/>
              <a:t> (1058) </a:t>
            </a:r>
            <a:r>
              <a:rPr lang="en-GB" sz="2500" dirty="0" smtClean="0"/>
              <a:t>&amp; Coimbra </a:t>
            </a:r>
            <a:r>
              <a:rPr lang="en-GB" sz="2500" dirty="0"/>
              <a:t>(1064</a:t>
            </a:r>
            <a:r>
              <a:rPr lang="en-GB" sz="2500" dirty="0" smtClean="0"/>
              <a:t>)</a:t>
            </a:r>
            <a:endParaRPr lang="en-GB" sz="2500" dirty="0"/>
          </a:p>
          <a:p>
            <a:pPr lvl="0"/>
            <a:r>
              <a:rPr lang="en-GB" sz="2500" dirty="0" smtClean="0"/>
              <a:t>Christian kings </a:t>
            </a:r>
            <a:r>
              <a:rPr lang="en-GB" sz="2500" dirty="0"/>
              <a:t>extract tribute (</a:t>
            </a:r>
            <a:r>
              <a:rPr lang="en-GB" sz="2500" i="1" dirty="0" err="1"/>
              <a:t>paria</a:t>
            </a:r>
            <a:r>
              <a:rPr lang="en-GB" sz="2500" dirty="0"/>
              <a:t>) from Muslim petty rulers and became vastly wealthy </a:t>
            </a:r>
          </a:p>
          <a:p>
            <a:pPr lvl="0"/>
            <a:r>
              <a:rPr lang="en-GB" sz="2500" dirty="0" smtClean="0"/>
              <a:t>Individual warriors, swords for hire &amp; petty powerbrokers </a:t>
            </a:r>
            <a:r>
              <a:rPr lang="en-GB" sz="2500" dirty="0"/>
              <a:t>could also exploit situation e.g. El Cid of Valencia (d.1099)</a:t>
            </a:r>
          </a:p>
          <a:p>
            <a:pPr lvl="0"/>
            <a:r>
              <a:rPr lang="en-GB" sz="2500" b="1" dirty="0" smtClean="0"/>
              <a:t>1085: </a:t>
            </a:r>
            <a:r>
              <a:rPr lang="en-GB" sz="2500" dirty="0" smtClean="0"/>
              <a:t>capture </a:t>
            </a:r>
            <a:r>
              <a:rPr lang="en-GB" sz="2500" dirty="0"/>
              <a:t>of Toledo by Alfonso VI of </a:t>
            </a:r>
            <a:r>
              <a:rPr lang="en-GB" sz="2500" dirty="0" smtClean="0"/>
              <a:t>Leon-Castile</a:t>
            </a:r>
            <a:endParaRPr lang="en-GB" sz="2500" dirty="0"/>
          </a:p>
          <a:p>
            <a:endParaRPr lang="en-GB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Muslim invasions from North Africa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764704"/>
            <a:ext cx="8712968" cy="6048672"/>
          </a:xfrm>
        </p:spPr>
        <p:txBody>
          <a:bodyPr>
            <a:noAutofit/>
          </a:bodyPr>
          <a:lstStyle/>
          <a:p>
            <a:pPr lvl="0">
              <a:buNone/>
            </a:pPr>
            <a:r>
              <a:rPr lang="en-GB" sz="2500" b="1" dirty="0" smtClean="0"/>
              <a:t>Almoravids</a:t>
            </a:r>
            <a:r>
              <a:rPr lang="en-GB" sz="2500" dirty="0" smtClean="0"/>
              <a:t>:</a:t>
            </a:r>
          </a:p>
          <a:p>
            <a:pPr lvl="0"/>
            <a:r>
              <a:rPr lang="en-GB" sz="2500" b="1" dirty="0" smtClean="0"/>
              <a:t>1086:</a:t>
            </a:r>
            <a:r>
              <a:rPr lang="en-GB" sz="2500" dirty="0" smtClean="0"/>
              <a:t> Yusuf b. </a:t>
            </a:r>
            <a:r>
              <a:rPr lang="en-GB" sz="2500" dirty="0" err="1" smtClean="0"/>
              <a:t>Tashufin</a:t>
            </a:r>
            <a:r>
              <a:rPr lang="en-GB" sz="2500" dirty="0" smtClean="0"/>
              <a:t> invades at invitation of </a:t>
            </a:r>
            <a:r>
              <a:rPr lang="en-GB" sz="2500" i="1" dirty="0" smtClean="0"/>
              <a:t>taifa</a:t>
            </a:r>
            <a:r>
              <a:rPr lang="en-GB" sz="2500" dirty="0" smtClean="0"/>
              <a:t> rulers, defeats Alfonso &amp; takes over the peninsula but cannot recapture Toledo</a:t>
            </a:r>
          </a:p>
          <a:p>
            <a:pPr lvl="0">
              <a:buNone/>
            </a:pPr>
            <a:r>
              <a:rPr lang="en-GB" sz="2500" b="1" dirty="0" smtClean="0"/>
              <a:t>Almohads:</a:t>
            </a:r>
          </a:p>
          <a:p>
            <a:pPr lvl="0"/>
            <a:r>
              <a:rPr lang="en-GB" sz="2500" b="1" dirty="0" smtClean="0"/>
              <a:t>1120s: </a:t>
            </a:r>
            <a:r>
              <a:rPr lang="en-GB" sz="2500" dirty="0" smtClean="0"/>
              <a:t>come to power in Morocco</a:t>
            </a:r>
          </a:p>
          <a:p>
            <a:pPr lvl="0"/>
            <a:r>
              <a:rPr lang="en-GB" sz="2500" b="1" dirty="0" smtClean="0"/>
              <a:t>1195: </a:t>
            </a:r>
            <a:r>
              <a:rPr lang="en-GB" sz="2500" dirty="0" smtClean="0"/>
              <a:t>defeat Iberian Christians at </a:t>
            </a:r>
            <a:r>
              <a:rPr lang="en-GB" sz="2500" dirty="0" err="1" smtClean="0"/>
              <a:t>Alarcos</a:t>
            </a:r>
            <a:endParaRPr lang="en-GB" sz="2500" dirty="0" smtClean="0"/>
          </a:p>
          <a:p>
            <a:pPr lvl="1"/>
            <a:r>
              <a:rPr lang="en-GB" sz="2500" dirty="0" smtClean="0"/>
              <a:t>Both groups represented stricter form of Islam drawn from the ideals of the desert; less successful in urban settlements of Morocco &amp; al-</a:t>
            </a:r>
            <a:r>
              <a:rPr lang="en-GB" sz="2500" dirty="0" err="1" smtClean="0"/>
              <a:t>Andalus</a:t>
            </a:r>
            <a:r>
              <a:rPr lang="en-GB" sz="2500" dirty="0" smtClean="0"/>
              <a:t>. </a:t>
            </a:r>
          </a:p>
          <a:p>
            <a:pPr lvl="0">
              <a:buNone/>
            </a:pPr>
            <a:endParaRPr lang="en-GB" sz="2500" dirty="0"/>
          </a:p>
          <a:p>
            <a:pPr lvl="0"/>
            <a:r>
              <a:rPr lang="en-GB" sz="2500" dirty="0" smtClean="0"/>
              <a:t>After </a:t>
            </a:r>
            <a:r>
              <a:rPr lang="en-GB" sz="2500" dirty="0"/>
              <a:t>each collapse new </a:t>
            </a:r>
            <a:r>
              <a:rPr lang="en-GB" sz="2500" i="1" dirty="0" err="1"/>
              <a:t>taifas</a:t>
            </a:r>
            <a:r>
              <a:rPr lang="en-GB" sz="2500" dirty="0"/>
              <a:t> </a:t>
            </a:r>
            <a:r>
              <a:rPr lang="en-GB" sz="2500" dirty="0" smtClean="0"/>
              <a:t>emerge</a:t>
            </a:r>
          </a:p>
          <a:p>
            <a:pPr lvl="0"/>
            <a:r>
              <a:rPr lang="en-GB" sz="2500" b="1" dirty="0" smtClean="0"/>
              <a:t>1238: </a:t>
            </a:r>
            <a:r>
              <a:rPr lang="en-GB" sz="2500" dirty="0" smtClean="0"/>
              <a:t>Granada comes under </a:t>
            </a:r>
            <a:r>
              <a:rPr lang="en-GB" sz="2500" dirty="0" err="1"/>
              <a:t>Nasrid</a:t>
            </a:r>
            <a:r>
              <a:rPr lang="en-GB" sz="2500" dirty="0"/>
              <a:t> dynasty </a:t>
            </a:r>
          </a:p>
          <a:p>
            <a:pPr>
              <a:buNone/>
            </a:pPr>
            <a:endParaRPr lang="en-GB" sz="2500" dirty="0"/>
          </a:p>
          <a:p>
            <a:endParaRPr lang="en-GB" sz="2500" dirty="0"/>
          </a:p>
        </p:txBody>
      </p:sp>
      <p:pic>
        <p:nvPicPr>
          <p:cNvPr id="23554" name="Picture 2" descr="http://www.historyfiles.co.uk/images/Africa/NorthAfrica/Morocco_Almohads01_fu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653136"/>
            <a:ext cx="2448272" cy="21451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688" y="-171400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The thirteenth and fourteenth centuries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764704"/>
            <a:ext cx="8892480" cy="594928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000" b="1" dirty="0" err="1" smtClean="0"/>
              <a:t>Léon</a:t>
            </a:r>
            <a:r>
              <a:rPr lang="en-GB" sz="2000" b="1" dirty="0" smtClean="0"/>
              <a:t>-Castile:</a:t>
            </a:r>
          </a:p>
          <a:p>
            <a:r>
              <a:rPr lang="en-GB" sz="2000" dirty="0" smtClean="0"/>
              <a:t>Dynastic </a:t>
            </a:r>
            <a:r>
              <a:rPr lang="en-GB" sz="2000" dirty="0"/>
              <a:t>divisions </a:t>
            </a:r>
            <a:r>
              <a:rPr lang="en-GB" sz="2000" dirty="0" smtClean="0"/>
              <a:t>&amp; reunifications </a:t>
            </a:r>
          </a:p>
          <a:p>
            <a:r>
              <a:rPr lang="en-GB" sz="2000" b="1" dirty="0" smtClean="0"/>
              <a:t>1212: </a:t>
            </a:r>
            <a:r>
              <a:rPr lang="en-GB" sz="2000" dirty="0" smtClean="0"/>
              <a:t>Key </a:t>
            </a:r>
            <a:r>
              <a:rPr lang="en-GB" sz="2000" dirty="0"/>
              <a:t>defeat of Almohads at Las Navas de </a:t>
            </a:r>
            <a:r>
              <a:rPr lang="en-GB" sz="2000" dirty="0" smtClean="0"/>
              <a:t>Tolosa</a:t>
            </a:r>
          </a:p>
          <a:p>
            <a:r>
              <a:rPr lang="en-GB" sz="2000" b="1" dirty="0" smtClean="0"/>
              <a:t>1230-8: </a:t>
            </a:r>
            <a:r>
              <a:rPr lang="en-GB" sz="2000" dirty="0" smtClean="0"/>
              <a:t>conquests of </a:t>
            </a:r>
            <a:r>
              <a:rPr lang="en-GB" sz="2000" dirty="0"/>
              <a:t>Mérida </a:t>
            </a:r>
            <a:r>
              <a:rPr lang="en-GB" sz="2000" dirty="0" smtClean="0"/>
              <a:t>&amp; Badajoz </a:t>
            </a:r>
            <a:r>
              <a:rPr lang="en-GB" sz="2000" dirty="0"/>
              <a:t>(1230), Córdoba (1236), Seville (1238</a:t>
            </a:r>
            <a:r>
              <a:rPr lang="en-GB" sz="2000" dirty="0" smtClean="0"/>
              <a:t>).</a:t>
            </a:r>
          </a:p>
          <a:p>
            <a:r>
              <a:rPr lang="en-GB" sz="2000" dirty="0" smtClean="0"/>
              <a:t>Alfonso </a:t>
            </a:r>
            <a:r>
              <a:rPr lang="en-GB" sz="2000" dirty="0"/>
              <a:t>IX of </a:t>
            </a:r>
            <a:r>
              <a:rPr lang="en-GB" sz="2000" dirty="0" smtClean="0"/>
              <a:t>Castile (d. 1284) tries to </a:t>
            </a:r>
            <a:r>
              <a:rPr lang="en-GB" sz="2000" dirty="0"/>
              <a:t>claim title of Holy Roman </a:t>
            </a:r>
            <a:r>
              <a:rPr lang="en-GB" sz="2000" dirty="0" smtClean="0"/>
              <a:t>Emperor</a:t>
            </a:r>
            <a:endParaRPr lang="en-GB" sz="2000" dirty="0"/>
          </a:p>
          <a:p>
            <a:pPr>
              <a:buNone/>
            </a:pPr>
            <a:r>
              <a:rPr lang="en-GB" sz="2000" b="1" dirty="0" smtClean="0"/>
              <a:t>Portugal</a:t>
            </a:r>
            <a:r>
              <a:rPr lang="en-GB" sz="2000" b="1" dirty="0"/>
              <a:t>:</a:t>
            </a:r>
          </a:p>
          <a:p>
            <a:pPr lvl="0"/>
            <a:r>
              <a:rPr lang="en-GB" sz="2000" b="1" dirty="0" smtClean="0"/>
              <a:t>1096: </a:t>
            </a:r>
            <a:r>
              <a:rPr lang="en-GB" sz="2000" dirty="0" smtClean="0"/>
              <a:t>Alfonso VI of Leon marries illegitimate daughter </a:t>
            </a:r>
            <a:r>
              <a:rPr lang="en-GB" sz="2000" dirty="0"/>
              <a:t>Teresa to Henry of </a:t>
            </a:r>
            <a:r>
              <a:rPr lang="en-GB" sz="2000" dirty="0" smtClean="0"/>
              <a:t>Burgundy, </a:t>
            </a:r>
            <a:r>
              <a:rPr lang="en-GB" sz="2000" dirty="0"/>
              <a:t>giving them </a:t>
            </a:r>
            <a:r>
              <a:rPr lang="en-GB" sz="2000" dirty="0" smtClean="0"/>
              <a:t>counties </a:t>
            </a:r>
            <a:r>
              <a:rPr lang="en-GB" sz="2000" dirty="0"/>
              <a:t>of Coimbra and </a:t>
            </a:r>
            <a:r>
              <a:rPr lang="en-GB" sz="2000" dirty="0" err="1" smtClean="0"/>
              <a:t>Portucale</a:t>
            </a:r>
            <a:r>
              <a:rPr lang="en-GB" sz="2000" dirty="0" smtClean="0"/>
              <a:t> as marriage portion</a:t>
            </a:r>
            <a:endParaRPr lang="en-GB" sz="2000" dirty="0"/>
          </a:p>
          <a:p>
            <a:pPr lvl="0"/>
            <a:r>
              <a:rPr lang="en-GB" sz="2000" b="1" dirty="0" smtClean="0"/>
              <a:t>1143: </a:t>
            </a:r>
            <a:r>
              <a:rPr lang="en-GB" sz="2000" dirty="0" smtClean="0"/>
              <a:t>their son, </a:t>
            </a:r>
            <a:r>
              <a:rPr lang="en-GB" sz="2000" dirty="0" err="1" smtClean="0"/>
              <a:t>Afonso</a:t>
            </a:r>
            <a:r>
              <a:rPr lang="en-GB" sz="2000" dirty="0" smtClean="0"/>
              <a:t> </a:t>
            </a:r>
            <a:r>
              <a:rPr lang="en-GB" sz="2000" dirty="0" err="1" smtClean="0"/>
              <a:t>Henriques</a:t>
            </a:r>
            <a:r>
              <a:rPr lang="en-GB" sz="2000" dirty="0" smtClean="0"/>
              <a:t>, recognized </a:t>
            </a:r>
            <a:r>
              <a:rPr lang="en-GB" sz="2000" dirty="0"/>
              <a:t>as </a:t>
            </a:r>
            <a:r>
              <a:rPr lang="en-GB" sz="2000" dirty="0" smtClean="0"/>
              <a:t>King of Castile; </a:t>
            </a:r>
            <a:r>
              <a:rPr lang="en-GB" sz="2000" b="1" dirty="0" smtClean="0"/>
              <a:t>1178: </a:t>
            </a:r>
            <a:r>
              <a:rPr lang="en-GB" sz="2000" dirty="0" smtClean="0"/>
              <a:t>pope recognizes his title. Reform papacy increasingly interested in Peninsula</a:t>
            </a:r>
          </a:p>
          <a:p>
            <a:pPr lvl="0"/>
            <a:r>
              <a:rPr lang="en-GB" sz="2000" b="1" dirty="0" smtClean="0"/>
              <a:t>1147: </a:t>
            </a:r>
            <a:r>
              <a:rPr lang="en-GB" sz="2000" dirty="0" smtClean="0"/>
              <a:t>capture of Lisbon with aid of crusaders on way to Holy Lands (Second C. ). Portugal, previously </a:t>
            </a:r>
            <a:r>
              <a:rPr lang="en-GB" sz="2000" dirty="0"/>
              <a:t>little more than </a:t>
            </a:r>
            <a:r>
              <a:rPr lang="en-GB" sz="2000" dirty="0" smtClean="0"/>
              <a:t>area </a:t>
            </a:r>
            <a:r>
              <a:rPr lang="en-GB" sz="2000" dirty="0"/>
              <a:t>around Braga, Porto </a:t>
            </a:r>
            <a:r>
              <a:rPr lang="en-GB" sz="2000" dirty="0" smtClean="0"/>
              <a:t>&amp; Coimbra, now more important </a:t>
            </a:r>
          </a:p>
          <a:p>
            <a:pPr lvl="0"/>
            <a:r>
              <a:rPr lang="en-GB" sz="2000" b="1" dirty="0" smtClean="0"/>
              <a:t>1217: </a:t>
            </a:r>
            <a:r>
              <a:rPr lang="en-GB" sz="2000" dirty="0" smtClean="0"/>
              <a:t>capture </a:t>
            </a:r>
            <a:r>
              <a:rPr lang="en-GB" sz="2000" dirty="0"/>
              <a:t>of </a:t>
            </a:r>
            <a:r>
              <a:rPr lang="en-GB" sz="2000" dirty="0" err="1"/>
              <a:t>Alcácer</a:t>
            </a:r>
            <a:r>
              <a:rPr lang="en-GB" sz="2000" dirty="0"/>
              <a:t> do Sal </a:t>
            </a:r>
            <a:endParaRPr lang="en-GB" sz="2000" dirty="0" smtClean="0"/>
          </a:p>
          <a:p>
            <a:pPr lvl="0"/>
            <a:r>
              <a:rPr lang="en-GB" sz="2000" b="1" dirty="0" smtClean="0"/>
              <a:t>1249:</a:t>
            </a:r>
            <a:r>
              <a:rPr lang="en-GB" sz="2000" dirty="0" smtClean="0"/>
              <a:t> great-grandson, Alfonso III, finishes </a:t>
            </a:r>
            <a:r>
              <a:rPr lang="en-GB" sz="2000" dirty="0"/>
              <a:t>conquest of Algarve </a:t>
            </a:r>
            <a:endParaRPr lang="en-GB" sz="2000" dirty="0" smtClean="0"/>
          </a:p>
          <a:p>
            <a:pPr lvl="0"/>
            <a:r>
              <a:rPr lang="en-GB" sz="2000" b="1" dirty="0" smtClean="0"/>
              <a:t>1297: </a:t>
            </a:r>
            <a:r>
              <a:rPr lang="en-GB" sz="2000" dirty="0" smtClean="0"/>
              <a:t>his </a:t>
            </a:r>
            <a:r>
              <a:rPr lang="en-GB" sz="2000" dirty="0"/>
              <a:t>son </a:t>
            </a:r>
            <a:r>
              <a:rPr lang="en-GB" sz="2000" dirty="0" err="1"/>
              <a:t>Dinis</a:t>
            </a:r>
            <a:r>
              <a:rPr lang="en-GB" sz="2000" dirty="0"/>
              <a:t> </a:t>
            </a:r>
            <a:r>
              <a:rPr lang="en-GB" sz="2000" dirty="0" smtClean="0"/>
              <a:t>confirms Portugal’s </a:t>
            </a:r>
            <a:r>
              <a:rPr lang="en-GB" sz="2000" dirty="0"/>
              <a:t>borders </a:t>
            </a:r>
            <a:r>
              <a:rPr lang="en-GB" sz="2000" dirty="0" smtClean="0"/>
              <a:t>at </a:t>
            </a:r>
            <a:r>
              <a:rPr lang="en-GB" sz="2000" dirty="0"/>
              <a:t>Treaty of </a:t>
            </a:r>
            <a:r>
              <a:rPr lang="en-GB" sz="2000" dirty="0" err="1"/>
              <a:t>Alcañices</a:t>
            </a:r>
            <a:r>
              <a:rPr lang="en-GB" sz="2000" dirty="0"/>
              <a:t>. </a:t>
            </a:r>
            <a:endParaRPr lang="en-GB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6512" y="-17140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The thirteenth and fourteenth centuries,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654218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000" b="1" dirty="0" smtClean="0"/>
              <a:t>Aragon-Catalonia:</a:t>
            </a:r>
          </a:p>
          <a:p>
            <a:pPr lvl="0"/>
            <a:r>
              <a:rPr lang="en-GB" sz="2000" b="1" dirty="0" smtClean="0"/>
              <a:t>1118: </a:t>
            </a:r>
            <a:r>
              <a:rPr lang="en-GB" sz="2000" dirty="0" smtClean="0"/>
              <a:t>Alfonso I captures Zaragoza</a:t>
            </a:r>
          </a:p>
          <a:p>
            <a:pPr lvl="0"/>
            <a:r>
              <a:rPr lang="en-GB" sz="2000" b="1" dirty="0" smtClean="0"/>
              <a:t>1134: </a:t>
            </a:r>
            <a:r>
              <a:rPr lang="en-GB" sz="2000" dirty="0" smtClean="0"/>
              <a:t>dies &amp; leaves lands to the </a:t>
            </a:r>
            <a:r>
              <a:rPr lang="en-GB" sz="2000" dirty="0" err="1" smtClean="0"/>
              <a:t>Hospitallers</a:t>
            </a:r>
            <a:r>
              <a:rPr lang="en-GB" sz="2000" dirty="0" smtClean="0"/>
              <a:t> &amp; </a:t>
            </a:r>
            <a:r>
              <a:rPr lang="en-GB" sz="2000" dirty="0" err="1" smtClean="0"/>
              <a:t>Templars</a:t>
            </a:r>
            <a:r>
              <a:rPr lang="en-GB" sz="2000" dirty="0" smtClean="0"/>
              <a:t>. </a:t>
            </a:r>
          </a:p>
          <a:p>
            <a:pPr lvl="1"/>
            <a:r>
              <a:rPr lang="en-GB" sz="2000" dirty="0" smtClean="0"/>
              <a:t>People not best pleased. His (monk) Ramiro forced to marry. Ramiro’s daughter </a:t>
            </a:r>
            <a:r>
              <a:rPr lang="en-GB" sz="2000" dirty="0" err="1" smtClean="0"/>
              <a:t>Petronilla</a:t>
            </a:r>
            <a:r>
              <a:rPr lang="en-GB" sz="2000" dirty="0" smtClean="0"/>
              <a:t> is made queen and, aged 1, married to Ramon </a:t>
            </a:r>
            <a:r>
              <a:rPr lang="en-GB" sz="2000" dirty="0" err="1" smtClean="0"/>
              <a:t>Berenguer</a:t>
            </a:r>
            <a:r>
              <a:rPr lang="en-GB" sz="2000" dirty="0" smtClean="0"/>
              <a:t>, Count of Barcelona. Effective unification of these territories</a:t>
            </a:r>
            <a:r>
              <a:rPr lang="en-GB" sz="1600" dirty="0" smtClean="0"/>
              <a:t>. </a:t>
            </a:r>
          </a:p>
          <a:p>
            <a:pPr lvl="0"/>
            <a:r>
              <a:rPr lang="en-GB" sz="2000" b="1" dirty="0" smtClean="0"/>
              <a:t>1213: </a:t>
            </a:r>
            <a:r>
              <a:rPr lang="en-GB" sz="2000" dirty="0" smtClean="0"/>
              <a:t>death of Peter II in south of France at time of </a:t>
            </a:r>
            <a:r>
              <a:rPr lang="en-GB" sz="2000" dirty="0" err="1" smtClean="0"/>
              <a:t>Albigensian</a:t>
            </a:r>
            <a:r>
              <a:rPr lang="en-GB" sz="2000" dirty="0" smtClean="0"/>
              <a:t> Crusade (5-year-old heir) </a:t>
            </a:r>
          </a:p>
          <a:p>
            <a:pPr lvl="0"/>
            <a:r>
              <a:rPr lang="en-GB" sz="2000" b="1" dirty="0" smtClean="0"/>
              <a:t>1229-35: </a:t>
            </a:r>
            <a:r>
              <a:rPr lang="en-GB" sz="2000" dirty="0" smtClean="0"/>
              <a:t>capture of Majorca &amp; Balearic islands </a:t>
            </a:r>
          </a:p>
          <a:p>
            <a:pPr lvl="0"/>
            <a:r>
              <a:rPr lang="en-GB" sz="2000" b="1" dirty="0" smtClean="0"/>
              <a:t>1238</a:t>
            </a:r>
            <a:r>
              <a:rPr lang="en-GB" sz="2000" dirty="0" smtClean="0"/>
              <a:t>: capture of Valencia </a:t>
            </a:r>
          </a:p>
          <a:p>
            <a:pPr lvl="0"/>
            <a:r>
              <a:rPr lang="en-GB" sz="2000" b="1" dirty="0" smtClean="0"/>
              <a:t>1282: </a:t>
            </a:r>
            <a:r>
              <a:rPr lang="en-GB" sz="2000" dirty="0" smtClean="0"/>
              <a:t>conquest of Sicily &amp; creation of Mediterranean empire. Also Catalan trading links to Latin empire of Constantinople until 1261, and  to duchies of Athens &amp; </a:t>
            </a:r>
            <a:r>
              <a:rPr lang="en-GB" sz="2000" dirty="0" err="1" smtClean="0"/>
              <a:t>Neopatria</a:t>
            </a:r>
            <a:r>
              <a:rPr lang="en-GB" sz="2000" dirty="0" smtClean="0"/>
              <a:t> until 1388</a:t>
            </a:r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000" b="1" dirty="0" smtClean="0"/>
              <a:t>Navarre:</a:t>
            </a:r>
          </a:p>
          <a:p>
            <a:pPr lvl="0"/>
            <a:r>
              <a:rPr lang="en-GB" sz="2000" dirty="0" smtClean="0"/>
              <a:t>came under control of counts of Champagne &amp; then kings of France. Not part of Spain until 1512. Relatively unimportant as a result.</a:t>
            </a:r>
          </a:p>
          <a:p>
            <a:pPr>
              <a:buNone/>
            </a:pPr>
            <a:r>
              <a:rPr lang="en-GB" sz="2000" dirty="0" smtClean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692696"/>
            <a:ext cx="8949680" cy="602128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200" b="1" dirty="0" smtClean="0"/>
              <a:t>Issues &amp; concerns in new Christian realms:</a:t>
            </a:r>
            <a:endParaRPr lang="en-GB" sz="2200" b="1" dirty="0"/>
          </a:p>
          <a:p>
            <a:r>
              <a:rPr lang="en-GB" sz="2200" dirty="0" smtClean="0"/>
              <a:t>Problem of resettling huge territories &amp; of governing Muslim subjects (</a:t>
            </a:r>
            <a:r>
              <a:rPr lang="en-GB" sz="2200" i="1" dirty="0" err="1" smtClean="0"/>
              <a:t>mudejars</a:t>
            </a:r>
            <a:r>
              <a:rPr lang="en-GB" sz="2200" dirty="0" smtClean="0"/>
              <a:t>)</a:t>
            </a:r>
          </a:p>
          <a:p>
            <a:r>
              <a:rPr lang="en-GB" sz="2200" dirty="0"/>
              <a:t>A</a:t>
            </a:r>
            <a:r>
              <a:rPr lang="en-GB" sz="2200" dirty="0" smtClean="0"/>
              <a:t>ntagonism towards Jews</a:t>
            </a:r>
          </a:p>
          <a:p>
            <a:r>
              <a:rPr lang="en-GB" sz="2200" dirty="0" smtClean="0"/>
              <a:t>Debate over multi-</a:t>
            </a:r>
            <a:r>
              <a:rPr lang="en-GB" sz="2200" dirty="0" err="1" smtClean="0"/>
              <a:t>culturalism</a:t>
            </a:r>
            <a:r>
              <a:rPr lang="en-GB" sz="2200" dirty="0" smtClean="0"/>
              <a:t> in these territories, level of cultural exchange, e.g. translation projects during 12</a:t>
            </a:r>
            <a:r>
              <a:rPr lang="en-GB" sz="2200" baseline="30000" dirty="0" smtClean="0"/>
              <a:t>th</a:t>
            </a:r>
            <a:r>
              <a:rPr lang="en-GB" sz="2200" dirty="0" smtClean="0"/>
              <a:t> &amp; 13</a:t>
            </a:r>
            <a:r>
              <a:rPr lang="en-GB" sz="2200" baseline="30000" dirty="0" smtClean="0"/>
              <a:t>th</a:t>
            </a:r>
            <a:r>
              <a:rPr lang="en-GB" sz="2200" dirty="0" smtClean="0"/>
              <a:t> centuries</a:t>
            </a:r>
          </a:p>
          <a:p>
            <a:r>
              <a:rPr lang="en-GB" sz="2200" dirty="0" smtClean="0"/>
              <a:t>Problems of establishing ecclesiastical boundaries &amp; of noble reactions to royal centralization (e.g. Portuguese civil wars on 1245-8 &amp; 1319-23)</a:t>
            </a:r>
          </a:p>
          <a:p>
            <a:r>
              <a:rPr lang="en-GB" sz="2200" dirty="0" smtClean="0"/>
              <a:t>Poorly established traditions of kingship (based on warfare not anointing &amp; crowning)</a:t>
            </a:r>
          </a:p>
          <a:p>
            <a:r>
              <a:rPr lang="en-GB" sz="2200" dirty="0" smtClean="0"/>
              <a:t>Rights of illegitimate children important: territorial division</a:t>
            </a:r>
          </a:p>
          <a:p>
            <a:r>
              <a:rPr lang="en-GB" sz="2200" dirty="0" smtClean="0"/>
              <a:t>Universities increasingly important, but many bureaucrats trained abroad, bring back foreign legal &amp; religious ideas</a:t>
            </a:r>
          </a:p>
          <a:p>
            <a:r>
              <a:rPr lang="en-GB" sz="2200" dirty="0" smtClean="0"/>
              <a:t>Closely-knit royal families, itinerant courts, greater social mobility than further north except perhaps in Catalonia</a:t>
            </a:r>
          </a:p>
          <a:p>
            <a:r>
              <a:rPr lang="en-GB" sz="2200" dirty="0"/>
              <a:t>P</a:t>
            </a:r>
            <a:r>
              <a:rPr lang="en-GB" sz="2200" dirty="0" smtClean="0"/>
              <a:t>roblem of feudalism, </a:t>
            </a:r>
            <a:r>
              <a:rPr lang="en-GB" sz="2200" i="1" dirty="0" smtClean="0"/>
              <a:t>caballeros </a:t>
            </a:r>
            <a:r>
              <a:rPr lang="en-GB" sz="2200" i="1" dirty="0" err="1" smtClean="0"/>
              <a:t>villanos</a:t>
            </a:r>
            <a:r>
              <a:rPr lang="en-GB" sz="2200" dirty="0" smtClean="0"/>
              <a:t> &amp; role of towns</a:t>
            </a:r>
          </a:p>
          <a:p>
            <a:endParaRPr lang="en-GB" sz="22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-108520" y="-234280"/>
            <a:ext cx="9468544" cy="1143000"/>
          </a:xfrm>
        </p:spPr>
        <p:txBody>
          <a:bodyPr>
            <a:normAutofit/>
          </a:bodyPr>
          <a:lstStyle/>
          <a:p>
            <a:r>
              <a:rPr lang="en-GB" sz="3900" b="1" dirty="0" smtClean="0"/>
              <a:t>The thirteenth and fourteenth centuries, iii</a:t>
            </a:r>
            <a:endParaRPr lang="en-GB" sz="3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4016" y="1092795"/>
            <a:ext cx="8892480" cy="72327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b="1" dirty="0" smtClean="0"/>
              <a:t>722</a:t>
            </a:r>
            <a:r>
              <a:rPr lang="en-GB" sz="2200" dirty="0"/>
              <a:t>: Battle of Covadonga in the north-west of Iberia, establishing a Christian principality in Asturias.</a:t>
            </a:r>
          </a:p>
          <a:p>
            <a:r>
              <a:rPr lang="en-GB" sz="2200" b="1" dirty="0"/>
              <a:t>742</a:t>
            </a:r>
            <a:r>
              <a:rPr lang="en-GB" sz="2200" dirty="0"/>
              <a:t>: Berber garrisons give up their positions in Galicia and north of the Duero River (join </a:t>
            </a:r>
            <a:r>
              <a:rPr lang="en-GB" sz="2200" dirty="0" smtClean="0"/>
              <a:t>the Berber </a:t>
            </a:r>
            <a:r>
              <a:rPr lang="en-GB" sz="2200" dirty="0"/>
              <a:t>rebellion).</a:t>
            </a:r>
          </a:p>
          <a:p>
            <a:r>
              <a:rPr lang="en-GB" sz="2200" b="1" dirty="0"/>
              <a:t>759</a:t>
            </a:r>
            <a:r>
              <a:rPr lang="en-GB" sz="2200" dirty="0"/>
              <a:t>: </a:t>
            </a:r>
            <a:r>
              <a:rPr lang="en-GB" sz="2200" dirty="0" err="1"/>
              <a:t>Pepin</a:t>
            </a:r>
            <a:r>
              <a:rPr lang="en-GB" sz="2200" dirty="0"/>
              <a:t> the Short conquers the last Muslim strongholds in present-day France.</a:t>
            </a:r>
          </a:p>
          <a:p>
            <a:r>
              <a:rPr lang="en-GB" sz="2200" b="1" dirty="0"/>
              <a:t>801</a:t>
            </a:r>
            <a:r>
              <a:rPr lang="en-GB" sz="2200" dirty="0"/>
              <a:t>: The Carolingians led by Louis the Pious conquer Barcelona, sack Lleida, and establish </a:t>
            </a:r>
            <a:r>
              <a:rPr lang="en-GB" sz="2200" dirty="0" smtClean="0"/>
              <a:t>the Spanish </a:t>
            </a:r>
            <a:r>
              <a:rPr lang="en-GB" sz="2200" dirty="0"/>
              <a:t>March.</a:t>
            </a:r>
          </a:p>
          <a:p>
            <a:r>
              <a:rPr lang="en-GB" sz="2200" b="1" dirty="0"/>
              <a:t>809</a:t>
            </a:r>
            <a:r>
              <a:rPr lang="en-GB" sz="2200" dirty="0"/>
              <a:t>: The Carolingians fail to take and hold Tarragona and </a:t>
            </a:r>
            <a:r>
              <a:rPr lang="en-GB" sz="2200" dirty="0" err="1"/>
              <a:t>Tortosa</a:t>
            </a:r>
            <a:r>
              <a:rPr lang="en-GB" sz="2200" dirty="0"/>
              <a:t>, retreating to their Ebro marches</a:t>
            </a:r>
            <a:r>
              <a:rPr lang="en-GB" sz="2200" dirty="0" smtClean="0"/>
              <a:t>.</a:t>
            </a:r>
            <a:endParaRPr lang="en-GB" sz="2200" dirty="0"/>
          </a:p>
          <a:p>
            <a:r>
              <a:rPr lang="en-GB" sz="2200" b="1" dirty="0"/>
              <a:t>868</a:t>
            </a:r>
            <a:r>
              <a:rPr lang="en-GB" sz="2200" dirty="0"/>
              <a:t>: Conquest of the city of Porto, leading to the establishment of the County of </a:t>
            </a:r>
            <a:r>
              <a:rPr lang="en-GB" sz="2200" dirty="0" err="1"/>
              <a:t>Portucale</a:t>
            </a:r>
            <a:r>
              <a:rPr lang="en-GB" sz="2200" dirty="0"/>
              <a:t> (Latin for later Portugal).</a:t>
            </a:r>
          </a:p>
          <a:p>
            <a:r>
              <a:rPr lang="en-GB" sz="2200" b="1" dirty="0" smtClean="0"/>
              <a:t>871</a:t>
            </a:r>
            <a:r>
              <a:rPr lang="en-GB" sz="2200" dirty="0" smtClean="0"/>
              <a:t>: </a:t>
            </a:r>
            <a:r>
              <a:rPr lang="en-GB" sz="2200" dirty="0"/>
              <a:t>Capture of Coimbra by the </a:t>
            </a:r>
            <a:r>
              <a:rPr lang="en-GB" sz="2200" dirty="0" err="1"/>
              <a:t>Asturians</a:t>
            </a:r>
            <a:r>
              <a:rPr lang="en-GB" sz="2200" dirty="0"/>
              <a:t>, County of Coimbra established.</a:t>
            </a:r>
          </a:p>
          <a:p>
            <a:r>
              <a:rPr lang="en-GB" sz="2200" b="1" dirty="0"/>
              <a:t>914</a:t>
            </a:r>
            <a:r>
              <a:rPr lang="en-GB" sz="2200" dirty="0"/>
              <a:t>: Iberian Muslims briefly retake Barcelona.</a:t>
            </a:r>
          </a:p>
          <a:p>
            <a:r>
              <a:rPr lang="en-GB" sz="2200" b="1" dirty="0"/>
              <a:t>1085</a:t>
            </a:r>
            <a:r>
              <a:rPr lang="en-GB" sz="2200" dirty="0"/>
              <a:t>: Landmark conquest of Toledo by Castilian forces. Over half of Iberia conquered by Christian-ruled kingdoms</a:t>
            </a:r>
            <a:r>
              <a:rPr lang="en-GB" sz="2200" dirty="0" smtClean="0"/>
              <a:t>...</a:t>
            </a:r>
          </a:p>
          <a:p>
            <a:endParaRPr lang="en-GB" sz="2200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79512" y="128826"/>
            <a:ext cx="896448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00" b="1" dirty="0" smtClean="0"/>
              <a:t>A Wikipedia (!) timeline of the </a:t>
            </a:r>
            <a:r>
              <a:rPr lang="en-GB" sz="3800" b="1" i="1" dirty="0" smtClean="0"/>
              <a:t>Reconquista</a:t>
            </a:r>
            <a:endParaRPr lang="en-GB" sz="3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9512" y="116632"/>
            <a:ext cx="8712968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b="1" dirty="0" smtClean="0"/>
              <a:t>1097</a:t>
            </a:r>
            <a:r>
              <a:rPr lang="en-GB" sz="2200" dirty="0" smtClean="0"/>
              <a:t>: First Crusade; two-thirds of the Iberian peninsula conquered by Christian-ruled kingdoms.</a:t>
            </a:r>
          </a:p>
          <a:p>
            <a:r>
              <a:rPr lang="en-GB" sz="2200" b="1" dirty="0" smtClean="0"/>
              <a:t>1118</a:t>
            </a:r>
            <a:r>
              <a:rPr lang="en-GB" sz="2200" dirty="0" smtClean="0"/>
              <a:t>: Navarro-</a:t>
            </a:r>
            <a:r>
              <a:rPr lang="en-GB" sz="2200" dirty="0" err="1" smtClean="0"/>
              <a:t>Aragonese</a:t>
            </a:r>
            <a:r>
              <a:rPr lang="en-GB" sz="2200" dirty="0" smtClean="0"/>
              <a:t> troops capture the Muslim strongholds of Tudela and Zaragoza.</a:t>
            </a:r>
          </a:p>
          <a:p>
            <a:r>
              <a:rPr lang="en-GB" sz="2200" b="1" dirty="0" smtClean="0"/>
              <a:t>1147</a:t>
            </a:r>
            <a:r>
              <a:rPr lang="en-GB" sz="2200" dirty="0" smtClean="0"/>
              <a:t>: Siege of Lisbon, where Second Crusade and the Kingdom of Portugal defeat the Almoravids.</a:t>
            </a:r>
          </a:p>
          <a:p>
            <a:r>
              <a:rPr lang="en-GB" sz="2200" b="1" dirty="0" smtClean="0"/>
              <a:t>1195</a:t>
            </a:r>
            <a:r>
              <a:rPr lang="en-GB" sz="2200" dirty="0" smtClean="0"/>
              <a:t>: The Battle of </a:t>
            </a:r>
            <a:r>
              <a:rPr lang="en-GB" sz="2200" dirty="0" err="1" smtClean="0"/>
              <a:t>Alarcos</a:t>
            </a:r>
            <a:r>
              <a:rPr lang="en-GB" sz="2200" dirty="0" smtClean="0"/>
              <a:t> establishes Almohad authority in the south of the Iberia.</a:t>
            </a:r>
          </a:p>
          <a:p>
            <a:r>
              <a:rPr lang="en-GB" sz="2200" b="1" dirty="0" smtClean="0"/>
              <a:t>1212</a:t>
            </a:r>
            <a:r>
              <a:rPr lang="en-GB" sz="2200" dirty="0" smtClean="0"/>
              <a:t>: The key battle of Navas de Tolosa heralds the steady political decline of the Iberian Muslim kingdoms.</a:t>
            </a:r>
          </a:p>
          <a:p>
            <a:r>
              <a:rPr lang="en-GB" sz="2200" b="1" dirty="0" smtClean="0"/>
              <a:t>1236</a:t>
            </a:r>
            <a:r>
              <a:rPr lang="en-GB" sz="2200" dirty="0" smtClean="0"/>
              <a:t>: Cadiz and the former capital of the caliphate Córdoba are conquered by Castilian forces.</a:t>
            </a:r>
          </a:p>
          <a:p>
            <a:r>
              <a:rPr lang="en-GB" sz="2200" b="1" dirty="0" smtClean="0"/>
              <a:t>1249</a:t>
            </a:r>
            <a:r>
              <a:rPr lang="en-GB" sz="2200" dirty="0" smtClean="0"/>
              <a:t>: King Alfonso III of Portugal takes Faro (in the Algarve), ending the Portuguese </a:t>
            </a:r>
            <a:r>
              <a:rPr lang="en-GB" sz="2200" i="1" dirty="0" smtClean="0"/>
              <a:t>Reconquista</a:t>
            </a:r>
            <a:r>
              <a:rPr lang="en-GB" sz="2200" dirty="0" smtClean="0"/>
              <a:t>.</a:t>
            </a:r>
            <a:endParaRPr lang="en-GB" sz="2200" baseline="30000" dirty="0"/>
          </a:p>
          <a:p>
            <a:r>
              <a:rPr lang="en-GB" sz="2200" b="1" dirty="0" smtClean="0"/>
              <a:t>1250</a:t>
            </a:r>
            <a:r>
              <a:rPr lang="en-GB" sz="2200" dirty="0" smtClean="0"/>
              <a:t>:  Granada remains the only Muslim state in Iberia.</a:t>
            </a:r>
          </a:p>
          <a:p>
            <a:r>
              <a:rPr lang="en-GB" sz="2200" b="1" dirty="0" smtClean="0"/>
              <a:t>1300s</a:t>
            </a:r>
            <a:r>
              <a:rPr lang="en-GB" sz="2200" dirty="0" smtClean="0"/>
              <a:t> and </a:t>
            </a:r>
            <a:r>
              <a:rPr lang="en-GB" sz="2200" b="1" dirty="0" smtClean="0"/>
              <a:t>1400s</a:t>
            </a:r>
            <a:r>
              <a:rPr lang="en-GB" sz="2200" dirty="0" smtClean="0"/>
              <a:t>: </a:t>
            </a:r>
            <a:r>
              <a:rPr lang="en-GB" sz="2200" dirty="0" err="1" smtClean="0"/>
              <a:t>Marinid</a:t>
            </a:r>
            <a:r>
              <a:rPr lang="en-GB" sz="2200" dirty="0" smtClean="0"/>
              <a:t> Muslims seize control of some towns on the southern coast but are soon driven out, leaving only a few isolated towns in the south of Granada still controlled by the Moors.</a:t>
            </a:r>
          </a:p>
          <a:p>
            <a:r>
              <a:rPr lang="en-GB" sz="2200" b="1" dirty="0" smtClean="0"/>
              <a:t>1492</a:t>
            </a:r>
            <a:r>
              <a:rPr lang="en-GB" sz="2200" dirty="0" smtClean="0"/>
              <a:t>: Following the Treaty of Granada (25 November 1491), the Moors surrender the city, completing the Reconquista.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8" name="Picture 10" descr="http://houot.alain.pagesperso-orange.fr/Hist/ma/images/CROIS_13_850_1492_reconquist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764704"/>
            <a:ext cx="5312590" cy="5976664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251520" y="44624"/>
            <a:ext cx="86409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/>
              <a:t>The progress of the </a:t>
            </a:r>
            <a:r>
              <a:rPr lang="en-GB" sz="4400" b="1" i="1" dirty="0" smtClean="0"/>
              <a:t>Reconquista</a:t>
            </a:r>
            <a:endParaRPr lang="en-GB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http://upload.wikimedia.org/wikipedia/commons/thumb/4/49/Detalle_alardo_tarde_2007.jpg/220px-Detalle_alardo_tarde_2007.jpg">
            <a:hlinkClick r:id="rId3"/>
          </p:cNvPr>
          <p:cNvPicPr>
            <a:picLocks noGrp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692696"/>
            <a:ext cx="7704856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644</TotalTime>
  <Words>928</Words>
  <Application>Microsoft Office PowerPoint</Application>
  <PresentationFormat>On-screen Show (4:3)</PresentationFormat>
  <Paragraphs>115</Paragraphs>
  <Slides>14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Slide 1</vt:lpstr>
      <vt:lpstr>The Reconquista</vt:lpstr>
      <vt:lpstr>Concept</vt:lpstr>
      <vt:lpstr>Concept, ii</vt:lpstr>
      <vt:lpstr>Slide 5</vt:lpstr>
      <vt:lpstr>Slide 6</vt:lpstr>
      <vt:lpstr>Muslim invasions from North Africa</vt:lpstr>
      <vt:lpstr>The thirteenth and fourteenth centuries</vt:lpstr>
      <vt:lpstr>The thirteenth and fourteenth centuries, ii</vt:lpstr>
      <vt:lpstr>The thirteenth and fourteenth centuries, iii</vt:lpstr>
      <vt:lpstr>Slide 11</vt:lpstr>
      <vt:lpstr>Slide 12</vt:lpstr>
      <vt:lpstr>Slide 13</vt:lpstr>
      <vt:lpstr>Slide 14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Emma Cavell</dc:creator>
  <cp:lastModifiedBy>Emma Cavell</cp:lastModifiedBy>
  <cp:revision>32</cp:revision>
  <dcterms:created xsi:type="dcterms:W3CDTF">2014-10-29T22:27:01Z</dcterms:created>
  <dcterms:modified xsi:type="dcterms:W3CDTF">2014-10-30T09:13:45Z</dcterms:modified>
</cp:coreProperties>
</file>