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7" r:id="rId2"/>
    <p:sldId id="258" r:id="rId3"/>
    <p:sldId id="262" r:id="rId4"/>
    <p:sldId id="263" r:id="rId5"/>
    <p:sldId id="264" r:id="rId6"/>
    <p:sldId id="265" r:id="rId7"/>
    <p:sldId id="266" r:id="rId8"/>
    <p:sldId id="267" r:id="rId9"/>
    <p:sldId id="337" r:id="rId10"/>
    <p:sldId id="326" r:id="rId11"/>
    <p:sldId id="332" r:id="rId12"/>
    <p:sldId id="338" r:id="rId13"/>
    <p:sldId id="287" r:id="rId14"/>
    <p:sldId id="327" r:id="rId15"/>
    <p:sldId id="328" r:id="rId16"/>
    <p:sldId id="329" r:id="rId17"/>
    <p:sldId id="309" r:id="rId18"/>
    <p:sldId id="325" r:id="rId19"/>
    <p:sldId id="334" r:id="rId20"/>
    <p:sldId id="336" r:id="rId21"/>
    <p:sldId id="335" r:id="rId22"/>
    <p:sldId id="339" r:id="rId23"/>
    <p:sldId id="324" r:id="rId24"/>
    <p:sldId id="342" r:id="rId25"/>
    <p:sldId id="341" r:id="rId26"/>
    <p:sldId id="34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69" d="100"/>
          <a:sy n="69" d="100"/>
        </p:scale>
        <p:origin x="48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4FA03-11CB-4A76-B218-DD3C424E929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A6760D-7549-4032-B4EF-B62960507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699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81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E2C1ABD-6A23-4087-BC8C-CE37910A654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9355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7B6BEE5-04E9-4749-BF8E-B2FF496F17E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220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5C6A38E-D021-4DE6-BB1B-D5F8D34AB5B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952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4739EDA-3EDC-423A-AF36-7742D5F8F0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16479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33796" name="Date Placeholder 3"/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DC692E2-4672-47D4-AA01-4C7D059A1593}" type="datetime1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9/12/2020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C4DB84BF-F098-4D54-8022-F5FA1BA13E60}" type="slidenum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17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9315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B03199-39D2-4DD4-B8B4-9F9244A156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8027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023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68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097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435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420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86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404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40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18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190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sz="2400" dirty="0" smtClean="0">
                <a:solidFill>
                  <a:srgbClr val="FFFF99"/>
                </a:solidFill>
              </a:rPr>
              <a:t/>
            </a:r>
            <a:br>
              <a:rPr lang="en-GB" sz="2400" dirty="0" smtClean="0">
                <a:solidFill>
                  <a:srgbClr val="FFFF99"/>
                </a:solidFill>
              </a:rPr>
            </a:br>
            <a:r>
              <a:rPr lang="en-GB" sz="2400" dirty="0" smtClean="0"/>
              <a:t>BA </a:t>
            </a:r>
            <a:r>
              <a:rPr lang="en-GB" sz="2400" dirty="0"/>
              <a:t>Leadership and Management Skills for the Workplace</a:t>
            </a:r>
            <a:r>
              <a:rPr lang="en-GB" altLang="en-US" sz="2400" dirty="0">
                <a:solidFill>
                  <a:srgbClr val="FFFF99"/>
                </a:solidFill>
              </a:rPr>
              <a:t/>
            </a:r>
            <a:br>
              <a:rPr lang="en-GB" altLang="en-US" sz="2400" dirty="0">
                <a:solidFill>
                  <a:srgbClr val="FFFF99"/>
                </a:solidFill>
              </a:rPr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 smtClean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 smtClean="0">
                <a:solidFill>
                  <a:srgbClr val="FFFF99"/>
                </a:solidFill>
              </a:rPr>
            </a:br>
            <a:r>
              <a:rPr lang="en-GB" sz="3200" b="1" dirty="0" smtClean="0">
                <a:solidFill>
                  <a:srgbClr val="FFFF99"/>
                </a:solidFill>
              </a:rPr>
              <a:t>for the Workplace </a:t>
            </a:r>
            <a:r>
              <a:rPr lang="en-GB" sz="4000" b="1" dirty="0" smtClean="0">
                <a:solidFill>
                  <a:srgbClr val="FFFF99"/>
                </a:solidFill>
              </a:rPr>
              <a:t/>
            </a:r>
            <a:br>
              <a:rPr lang="en-GB" sz="4000" b="1" dirty="0" smtClean="0">
                <a:solidFill>
                  <a:srgbClr val="FFFF99"/>
                </a:solidFill>
              </a:rPr>
            </a:br>
            <a:r>
              <a:rPr lang="en-GB" sz="3100" b="1" dirty="0" smtClean="0">
                <a:solidFill>
                  <a:srgbClr val="FFFF99"/>
                </a:solidFill>
              </a:rPr>
              <a:t>(</a:t>
            </a:r>
            <a:r>
              <a:rPr lang="en-GB" sz="3200" dirty="0" smtClean="0">
                <a:solidFill>
                  <a:srgbClr val="FFFF99"/>
                </a:solidFill>
              </a:rPr>
              <a:t>BMSW6106</a:t>
            </a:r>
            <a:r>
              <a:rPr lang="en-GB" sz="3100" b="1" dirty="0" smtClean="0">
                <a:solidFill>
                  <a:srgbClr val="FFFF99"/>
                </a:solidFill>
              </a:rPr>
              <a:t>)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 smtClean="0">
                <a:solidFill>
                  <a:srgbClr val="FFFF99"/>
                </a:solidFill>
              </a:rPr>
              <a:t>Session </a:t>
            </a:r>
            <a:r>
              <a:rPr lang="en-GB" sz="3100" b="1" dirty="0">
                <a:solidFill>
                  <a:srgbClr val="FFFF99"/>
                </a:solidFill>
              </a:rPr>
              <a:t>1</a:t>
            </a: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 smtClean="0">
                <a:solidFill>
                  <a:srgbClr val="FFFF99"/>
                </a:solidFill>
              </a:rPr>
              <a:t>Module Induction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1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Overview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5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2279576" y="1404137"/>
            <a:ext cx="7344816" cy="41130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F4740C-BB08-47F2-9AD5-33E843012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Getting to know </a:t>
            </a:r>
            <a:r>
              <a:rPr lang="en-GB" sz="4800" dirty="0" smtClean="0"/>
              <a:t>ourselves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634F5-8395-47E3-9378-A52F792BA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b="1" dirty="0" smtClean="0"/>
              <a:t>Let’s </a:t>
            </a:r>
            <a:r>
              <a:rPr lang="en-GB" sz="4400" b="1" dirty="0"/>
              <a:t>do </a:t>
            </a:r>
            <a:r>
              <a:rPr lang="en-GB" sz="4400" b="1" dirty="0" smtClean="0"/>
              <a:t>a ‘virtual elevator </a:t>
            </a:r>
            <a:r>
              <a:rPr lang="en-GB" sz="4400" b="1" dirty="0"/>
              <a:t>pitch</a:t>
            </a:r>
            <a:r>
              <a:rPr lang="en-GB" sz="4400" b="1" dirty="0" smtClean="0"/>
              <a:t>’</a:t>
            </a:r>
          </a:p>
          <a:p>
            <a:pPr marL="0" indent="0" algn="ctr">
              <a:buNone/>
            </a:pPr>
            <a:r>
              <a:rPr lang="en-GB" sz="4400" b="1" dirty="0" smtClean="0"/>
              <a:t>I am </a:t>
            </a:r>
            <a:r>
              <a:rPr lang="en-GB" sz="4400" b="1" dirty="0" err="1" smtClean="0"/>
              <a:t>Dr.</a:t>
            </a:r>
            <a:r>
              <a:rPr lang="en-GB" sz="4400" b="1" dirty="0" smtClean="0"/>
              <a:t> Tarila (</a:t>
            </a:r>
            <a:r>
              <a:rPr lang="en-GB" sz="4400" b="1" dirty="0" err="1"/>
              <a:t>T</a:t>
            </a:r>
            <a:r>
              <a:rPr lang="en-GB" sz="4400" b="1" dirty="0" err="1" smtClean="0"/>
              <a:t>ari</a:t>
            </a:r>
            <a:r>
              <a:rPr lang="en-GB" sz="4400" b="1" dirty="0" smtClean="0"/>
              <a:t>) Zuofa </a:t>
            </a:r>
          </a:p>
          <a:p>
            <a:pPr marL="0" indent="0" algn="ctr">
              <a:buNone/>
            </a:pPr>
            <a:r>
              <a:rPr lang="en-GB" sz="4400" b="1" dirty="0" smtClean="0"/>
              <a:t>t.zuofa@uwtsd.ac.uk</a:t>
            </a:r>
          </a:p>
          <a:p>
            <a:pPr marL="0" indent="0" algn="ctr">
              <a:buNone/>
            </a:pP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48280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Refer to the classroom code of </a:t>
            </a:r>
            <a:r>
              <a:rPr lang="en-GB" dirty="0" smtClean="0"/>
              <a:t>conduct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Key highlights-professionalism, transparency, respect, commitment 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57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Module </a:t>
            </a:r>
            <a:r>
              <a:rPr lang="en-GB" sz="4800" dirty="0" smtClean="0"/>
              <a:t>Overview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74" y="1212274"/>
            <a:ext cx="11767126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Title: </a:t>
            </a:r>
            <a:r>
              <a:rPr lang="en-GB" dirty="0" smtClean="0"/>
              <a:t>Developing </a:t>
            </a:r>
            <a:r>
              <a:rPr lang="en-GB" dirty="0"/>
              <a:t>Emotional Intelligence Skills</a:t>
            </a:r>
            <a:br>
              <a:rPr lang="en-GB" dirty="0"/>
            </a:br>
            <a:r>
              <a:rPr lang="en-GB" dirty="0"/>
              <a:t>for the Workplace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Module Code: </a:t>
            </a:r>
            <a:r>
              <a:rPr lang="en-GB" dirty="0" smtClean="0"/>
              <a:t>BMSW6106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Credits:</a:t>
            </a:r>
            <a:r>
              <a:rPr lang="en-GB" dirty="0" smtClean="0"/>
              <a:t> 20 </a:t>
            </a:r>
            <a:r>
              <a:rPr lang="en-GB" dirty="0"/>
              <a:t>(Level </a:t>
            </a:r>
            <a:r>
              <a:rPr lang="en-GB" dirty="0" smtClean="0"/>
              <a:t>6)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437" y="1847272"/>
            <a:ext cx="4876800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10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98431-D3DE-4F0D-9D42-DE8674856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BBC10-B05A-449E-B8F6-AAFEC7505B2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dirty="0"/>
              <a:t>Prepare a list of topics that you would expect to learn from this module.</a:t>
            </a:r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14026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97" y="825366"/>
            <a:ext cx="10972800" cy="408939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600" b="1" dirty="0" smtClean="0"/>
              <a:t>Aims: </a:t>
            </a:r>
            <a:r>
              <a:rPr lang="en-GB" sz="2600" dirty="0" smtClean="0"/>
              <a:t>To </a:t>
            </a:r>
            <a:r>
              <a:rPr lang="en-GB" sz="2600" dirty="0"/>
              <a:t>develop students’ understanding of the importance of emotional intelligence in the workplace and the relationship between emotional intelligence, effective management communication and business advantage</a:t>
            </a:r>
            <a:r>
              <a:rPr lang="en-GB" sz="2600" dirty="0" smtClean="0"/>
              <a:t>.</a:t>
            </a:r>
            <a:endParaRPr lang="en-GB" sz="2600" b="1" dirty="0"/>
          </a:p>
          <a:p>
            <a:pPr marL="0" indent="0" algn="just">
              <a:buNone/>
            </a:pPr>
            <a:r>
              <a:rPr lang="en-GB" sz="2600" b="1" dirty="0"/>
              <a:t>Learning </a:t>
            </a:r>
            <a:r>
              <a:rPr lang="en-GB" sz="2600" b="1" dirty="0" smtClean="0"/>
              <a:t>Outcomes</a:t>
            </a:r>
            <a:endParaRPr lang="en-GB" sz="2600" b="1" dirty="0"/>
          </a:p>
          <a:p>
            <a:pPr algn="just">
              <a:buAutoNum type="arabicPeriod"/>
            </a:pPr>
            <a:r>
              <a:rPr lang="en-GB" sz="2600" dirty="0" smtClean="0"/>
              <a:t>explore </a:t>
            </a:r>
            <a:r>
              <a:rPr lang="en-GB" sz="2600" dirty="0"/>
              <a:t>concepts of emotional intelligence and its relevance to the </a:t>
            </a:r>
            <a:r>
              <a:rPr lang="en-GB" sz="2600" dirty="0" smtClean="0"/>
              <a:t>workplace;</a:t>
            </a:r>
          </a:p>
          <a:p>
            <a:pPr algn="just">
              <a:buAutoNum type="arabicPeriod"/>
            </a:pPr>
            <a:r>
              <a:rPr lang="en-GB" sz="2600" dirty="0" smtClean="0"/>
              <a:t>understand </a:t>
            </a:r>
            <a:r>
              <a:rPr lang="en-GB" sz="2600" dirty="0"/>
              <a:t>and apply of models of emotional intelligence and evaluate </a:t>
            </a:r>
            <a:r>
              <a:rPr lang="en-GB" sz="2600" dirty="0" smtClean="0"/>
              <a:t>theorists;</a:t>
            </a:r>
          </a:p>
          <a:p>
            <a:pPr algn="just">
              <a:buAutoNum type="arabicPeriod"/>
            </a:pPr>
            <a:r>
              <a:rPr lang="en-GB" sz="2600" dirty="0" smtClean="0"/>
              <a:t>critically </a:t>
            </a:r>
            <a:r>
              <a:rPr lang="en-GB" sz="2600" dirty="0"/>
              <a:t>appraise the importance of emotional intelligence and mindfulness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159057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472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156106"/>
              </p:ext>
            </p:extLst>
          </p:nvPr>
        </p:nvGraphicFramePr>
        <p:xfrm>
          <a:off x="1591377" y="856932"/>
          <a:ext cx="9144000" cy="6130290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900052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243948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 smtClean="0">
                          <a:effectLst/>
                        </a:rPr>
                        <a:t>Module induction/ The concept of Emotional Intelligence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 smtClean="0">
                          <a:effectLst/>
                        </a:rPr>
                        <a:t>Components of Emotional</a:t>
                      </a:r>
                      <a:r>
                        <a:rPr lang="en-GB" sz="2400" u="none" strike="noStrike" baseline="0" dirty="0" smtClean="0">
                          <a:effectLst/>
                        </a:rPr>
                        <a:t> Intelligence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3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 smtClean="0">
                          <a:effectLst/>
                        </a:rPr>
                        <a:t>Models of Emotional Intelligence</a:t>
                      </a:r>
                      <a:r>
                        <a:rPr lang="en-GB" sz="2400" u="none" strike="noStrike" baseline="0" dirty="0" smtClean="0">
                          <a:effectLst/>
                        </a:rPr>
                        <a:t> 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4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baseline="0" dirty="0" smtClean="0">
                          <a:effectLst/>
                        </a:rPr>
                        <a:t>Emotional Intelligence and Performance at Work</a:t>
                      </a:r>
                      <a:endParaRPr lang="en-GB" sz="2400" u="none" strike="noStrike" dirty="0" smtClean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5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 smtClean="0">
                          <a:effectLst/>
                        </a:rPr>
                        <a:t>Mid</a:t>
                      </a:r>
                      <a:r>
                        <a:rPr lang="en-GB" sz="2400" u="none" strike="noStrike" baseline="0" dirty="0" smtClean="0">
                          <a:effectLst/>
                        </a:rPr>
                        <a:t>-term Review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 smtClean="0">
                          <a:effectLst/>
                        </a:rPr>
                        <a:t>Leading</a:t>
                      </a:r>
                      <a:r>
                        <a:rPr lang="en-GB" sz="2400" u="none" strike="noStrike" baseline="0" dirty="0" smtClean="0">
                          <a:effectLst/>
                        </a:rPr>
                        <a:t>, </a:t>
                      </a:r>
                      <a:r>
                        <a:rPr lang="en-GB" sz="2400" u="none" strike="noStrike" baseline="0" dirty="0" smtClean="0">
                          <a:effectLst/>
                        </a:rPr>
                        <a:t>Culture and</a:t>
                      </a:r>
                      <a:r>
                        <a:rPr lang="en-GB" sz="2400" u="none" strike="noStrike" dirty="0" smtClean="0">
                          <a:effectLst/>
                        </a:rPr>
                        <a:t> </a:t>
                      </a:r>
                      <a:r>
                        <a:rPr lang="en-GB" sz="2400" u="none" strike="noStrike" dirty="0" smtClean="0">
                          <a:effectLst/>
                        </a:rPr>
                        <a:t>Emotional Intelligence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7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baseline="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Strategies for Enhancing Emotional Intelligence </a:t>
                      </a:r>
                      <a:endParaRPr lang="en-GB" sz="2400" u="none" strike="noStrike" dirty="0"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8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 smtClean="0">
                          <a:effectLst/>
                        </a:rPr>
                        <a:t>An Introduction to Mindfulness</a:t>
                      </a:r>
                      <a:endParaRPr lang="en-GB" sz="2400" u="none" strike="noStrike" dirty="0" smtClean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9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 smtClean="0">
                          <a:effectLst/>
                        </a:rPr>
                        <a:t>Module</a:t>
                      </a:r>
                      <a:r>
                        <a:rPr lang="en-GB" sz="2400" u="none" strike="noStrike" baseline="0" dirty="0" smtClean="0">
                          <a:effectLst/>
                        </a:rPr>
                        <a:t> R</a:t>
                      </a:r>
                      <a:r>
                        <a:rPr lang="en-GB" sz="2400" u="none" strike="noStrike" dirty="0" smtClean="0">
                          <a:effectLst/>
                        </a:rPr>
                        <a:t>evision/ Assignment Enrichment 1</a:t>
                      </a:r>
                      <a:r>
                        <a:rPr lang="en-GB" sz="2400" u="none" strike="noStrike" baseline="0" dirty="0" smtClean="0">
                          <a:effectLst/>
                        </a:rPr>
                        <a:t>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10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 smtClean="0">
                          <a:effectLst/>
                        </a:rPr>
                        <a:t>Assignment Enrichment 2</a:t>
                      </a:r>
                      <a:r>
                        <a:rPr lang="en-GB" sz="2400" b="0" i="0" u="none" strike="noStrike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</a:rPr>
                        <a:t> 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17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3513" y="908719"/>
            <a:ext cx="11444436" cy="5270699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rgbClr val="FFFF99"/>
                </a:solidFill>
              </a:rPr>
              <a:t/>
            </a:r>
            <a:br>
              <a:rPr lang="en-GB" sz="2400" dirty="0" smtClean="0">
                <a:solidFill>
                  <a:srgbClr val="FFFF99"/>
                </a:solidFill>
              </a:rPr>
            </a:br>
            <a:r>
              <a:rPr lang="en-GB" sz="2400" dirty="0" smtClean="0"/>
              <a:t>BA </a:t>
            </a:r>
            <a:r>
              <a:rPr lang="en-GB" sz="2400" dirty="0"/>
              <a:t>Leadership and Management Skills for the </a:t>
            </a:r>
            <a:r>
              <a:rPr lang="en-GB" sz="2400" dirty="0" smtClean="0"/>
              <a:t>Workplace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 smtClean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 smtClean="0">
                <a:solidFill>
                  <a:srgbClr val="FFFF99"/>
                </a:solidFill>
              </a:rPr>
            </a:br>
            <a:r>
              <a:rPr lang="en-GB" sz="3200" b="1" dirty="0" smtClean="0">
                <a:solidFill>
                  <a:srgbClr val="FFFF99"/>
                </a:solidFill>
              </a:rPr>
              <a:t>for the Workplace </a:t>
            </a:r>
            <a:r>
              <a:rPr lang="en-GB" sz="4000" b="1" dirty="0" smtClean="0">
                <a:solidFill>
                  <a:srgbClr val="FFFF99"/>
                </a:solidFill>
              </a:rPr>
              <a:t/>
            </a:r>
            <a:br>
              <a:rPr lang="en-GB" sz="4000" b="1" dirty="0" smtClean="0">
                <a:solidFill>
                  <a:srgbClr val="FFFF99"/>
                </a:solidFill>
              </a:rPr>
            </a:br>
            <a:r>
              <a:rPr lang="en-GB" sz="3100" b="1" dirty="0" smtClean="0">
                <a:solidFill>
                  <a:srgbClr val="FFFF99"/>
                </a:solidFill>
              </a:rPr>
              <a:t>(</a:t>
            </a:r>
            <a:r>
              <a:rPr lang="en-GB" sz="3200" dirty="0" smtClean="0">
                <a:solidFill>
                  <a:srgbClr val="FFFF99"/>
                </a:solidFill>
              </a:rPr>
              <a:t>BMSW6106</a:t>
            </a:r>
            <a:r>
              <a:rPr lang="en-GB" sz="3100" b="1" dirty="0" smtClean="0">
                <a:solidFill>
                  <a:srgbClr val="FFFF99"/>
                </a:solidFill>
              </a:rPr>
              <a:t>)</a:t>
            </a:r>
            <a:r>
              <a:rPr lang="en-GB" sz="7300" b="1" dirty="0" smtClean="0">
                <a:solidFill>
                  <a:srgbClr val="FFFF99"/>
                </a:solidFill>
              </a:rPr>
              <a:t/>
            </a:r>
            <a:br>
              <a:rPr lang="en-GB" sz="7300" b="1" dirty="0" smtClean="0">
                <a:solidFill>
                  <a:srgbClr val="FFFF99"/>
                </a:solidFill>
              </a:rPr>
            </a:br>
            <a:r>
              <a:rPr lang="en-GB" sz="7300" b="1" dirty="0" smtClean="0">
                <a:solidFill>
                  <a:srgbClr val="FFFF99"/>
                </a:solidFill>
              </a:rPr>
              <a:t>Emotional Intelligence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85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this session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We will:</a:t>
            </a:r>
          </a:p>
          <a:p>
            <a:r>
              <a:rPr lang="en-GB" dirty="0" smtClean="0"/>
              <a:t>Describe Emotions and the common categories of Emotions. </a:t>
            </a:r>
          </a:p>
          <a:p>
            <a:r>
              <a:rPr lang="en-GB" dirty="0"/>
              <a:t>E</a:t>
            </a:r>
            <a:r>
              <a:rPr lang="en-GB" dirty="0" smtClean="0"/>
              <a:t>valuate the concept of Emotional Intelligence</a:t>
            </a:r>
          </a:p>
          <a:p>
            <a:r>
              <a:rPr lang="en-GB" dirty="0"/>
              <a:t>A</a:t>
            </a:r>
            <a:r>
              <a:rPr lang="en-GB" dirty="0" smtClean="0"/>
              <a:t>ppraise the common benefits of Emotional Intelligence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892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722" y="-100747"/>
            <a:ext cx="10972800" cy="1143000"/>
          </a:xfrm>
        </p:spPr>
        <p:txBody>
          <a:bodyPr/>
          <a:lstStyle/>
          <a:p>
            <a:r>
              <a:rPr lang="en-GB" dirty="0" smtClean="0"/>
              <a:t>Emotions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722" y="964934"/>
            <a:ext cx="10972800" cy="481022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3500" dirty="0" smtClean="0"/>
              <a:t>Emotions transitory </a:t>
            </a:r>
            <a:r>
              <a:rPr lang="en-US" sz="3500" dirty="0"/>
              <a:t>feelings or affective reactions that influence our </a:t>
            </a:r>
            <a:r>
              <a:rPr lang="en-US" sz="3500" dirty="0" err="1" smtClean="0"/>
              <a:t>behaviour</a:t>
            </a:r>
            <a:r>
              <a:rPr lang="en-US" sz="3500" dirty="0" smtClean="0"/>
              <a:t>. </a:t>
            </a:r>
          </a:p>
          <a:p>
            <a:pPr marL="0" indent="0" algn="just">
              <a:buNone/>
            </a:pPr>
            <a:endParaRPr lang="en-US" sz="3500" dirty="0" smtClean="0"/>
          </a:p>
          <a:p>
            <a:pPr algn="just"/>
            <a:r>
              <a:rPr lang="en-US" sz="3500" dirty="0"/>
              <a:t>Researchers have defined 8 categories of emotions, including: anger, sadness, fear, enjoyment, love, surprise, disgust and shame</a:t>
            </a:r>
            <a:r>
              <a:rPr lang="en-US" sz="3500" dirty="0" smtClean="0"/>
              <a:t>.</a:t>
            </a:r>
          </a:p>
          <a:p>
            <a:pPr marL="0" indent="0" algn="just">
              <a:buNone/>
            </a:pPr>
            <a:endParaRPr lang="en-US" sz="3500" dirty="0" smtClean="0"/>
          </a:p>
          <a:p>
            <a:pPr algn="just"/>
            <a:r>
              <a:rPr lang="en-GB" sz="3500" dirty="0"/>
              <a:t>The purpose of emotions in general are to focus our attention and motivate us to </a:t>
            </a:r>
            <a:r>
              <a:rPr lang="en-GB" sz="3500" dirty="0" smtClean="0"/>
              <a:t>action.</a:t>
            </a: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94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a feeling you’ve had lately… What </a:t>
            </a:r>
            <a:r>
              <a:rPr lang="en-GB" dirty="0" smtClean="0"/>
              <a:t>was </a:t>
            </a:r>
            <a:r>
              <a:rPr lang="en-GB" dirty="0"/>
              <a:t>it telling you to focus on? To do?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Can this be linked to any of the 8 categories of emotions?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37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213810" y="1268931"/>
            <a:ext cx="74676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endParaRPr lang="en-US" sz="5400" b="1" dirty="0" smtClean="0"/>
          </a:p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5400" b="1" dirty="0" smtClean="0"/>
              <a:t>What </a:t>
            </a:r>
            <a:r>
              <a:rPr lang="en-US" sz="5400" b="1" dirty="0"/>
              <a:t>is Emotional Intelligence </a:t>
            </a:r>
            <a:r>
              <a:rPr lang="en-US" sz="5400" b="1" dirty="0" smtClean="0"/>
              <a:t>?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393618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sz="4900" dirty="0" smtClean="0"/>
              <a:t>Activity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847023" y="1417639"/>
            <a:ext cx="10264925" cy="4525962"/>
          </a:xfrm>
        </p:spPr>
        <p:txBody>
          <a:bodyPr/>
          <a:lstStyle/>
          <a:p>
            <a:r>
              <a:rPr lang="en-US" sz="3600" b="1" dirty="0"/>
              <a:t>Emotional Intelligence: What is it? </a:t>
            </a:r>
            <a:r>
              <a:rPr lang="en-US" altLang="en-US" sz="3600" dirty="0" smtClean="0"/>
              <a:t>Write </a:t>
            </a:r>
            <a:r>
              <a:rPr lang="en-US" altLang="en-US" sz="3600" dirty="0"/>
              <a:t>down your definition </a:t>
            </a:r>
          </a:p>
          <a:p>
            <a:pPr lvl="1" eaLnBrk="1" hangingPunct="1"/>
            <a:r>
              <a:rPr lang="en-US" altLang="en-US" sz="3200" dirty="0"/>
              <a:t>(10 words or less) </a:t>
            </a:r>
            <a:endParaRPr lang="en-US" altLang="en-US" sz="3200" dirty="0" smtClean="0"/>
          </a:p>
          <a:p>
            <a:pPr marL="457200" lvl="1" indent="0" eaLnBrk="1" hangingPunct="1">
              <a:buNone/>
            </a:pPr>
            <a:endParaRPr lang="en-US" altLang="en-US" sz="3200" dirty="0"/>
          </a:p>
          <a:p>
            <a:pPr lvl="1" eaLnBrk="1" hangingPunct="1"/>
            <a:r>
              <a:rPr lang="en-US" altLang="en-US" sz="3200" dirty="0"/>
              <a:t>It does not need to be a complete sentence</a:t>
            </a:r>
            <a:r>
              <a:rPr lang="en-US" altLang="en-US" sz="3200" dirty="0" smtClean="0"/>
              <a:t>.</a:t>
            </a:r>
          </a:p>
          <a:p>
            <a:pPr lvl="1" eaLnBrk="1" hangingPunct="1"/>
            <a:endParaRPr lang="en-US" altLang="en-US" sz="3200" dirty="0"/>
          </a:p>
          <a:p>
            <a:pPr lvl="1" eaLnBrk="1" hangingPunct="1"/>
            <a:r>
              <a:rPr lang="en-US" altLang="en-US" sz="3200" dirty="0" smtClean="0"/>
              <a:t>Be prepared to share with the class </a:t>
            </a:r>
            <a:endParaRPr lang="en-US" altLang="en-US" sz="3200" dirty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73688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Activity </a:t>
            </a:r>
            <a:endParaRPr 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988291" y="1627188"/>
            <a:ext cx="9393381" cy="4525962"/>
          </a:xfrm>
        </p:spPr>
        <p:txBody>
          <a:bodyPr/>
          <a:lstStyle/>
          <a:p>
            <a:r>
              <a:rPr lang="en-US" b="1" dirty="0"/>
              <a:t>Emotional Intelligence: What is it?</a:t>
            </a:r>
            <a:r>
              <a:rPr lang="en-US" dirty="0"/>
              <a:t/>
            </a:r>
            <a:br>
              <a:rPr lang="en-US" dirty="0"/>
            </a:br>
            <a:endParaRPr lang="en-US" dirty="0" smtClean="0"/>
          </a:p>
          <a:p>
            <a:r>
              <a:rPr lang="en-US" altLang="en-US" dirty="0" smtClean="0"/>
              <a:t>Now, let us listen to the definitions  of </a:t>
            </a:r>
            <a:r>
              <a:rPr lang="en-US" altLang="en-US" dirty="0" smtClean="0"/>
              <a:t>others</a:t>
            </a:r>
          </a:p>
          <a:p>
            <a:pPr marL="0" indent="0">
              <a:buNone/>
            </a:pPr>
            <a:endParaRPr lang="en-US" altLang="en-US" dirty="0" smtClean="0"/>
          </a:p>
          <a:p>
            <a:pPr eaLnBrk="1" hangingPunct="1"/>
            <a:r>
              <a:rPr lang="en-US" altLang="en-US" dirty="0" smtClean="0"/>
              <a:t>Are there any common words </a:t>
            </a: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5346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580" y="1231900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Emotional Intelligence: What is it?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487017" y="1627188"/>
            <a:ext cx="10694505" cy="4525962"/>
          </a:xfrm>
        </p:spPr>
        <p:txBody>
          <a:bodyPr/>
          <a:lstStyle/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… let us compare to several “academic definitions” of the concept</a:t>
            </a: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96532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4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799" y="228600"/>
            <a:ext cx="8541619" cy="1143000"/>
          </a:xfrm>
        </p:spPr>
        <p:txBody>
          <a:bodyPr>
            <a:noAutofit/>
          </a:bodyPr>
          <a:lstStyle/>
          <a:p>
            <a:r>
              <a:rPr lang="en-US" altLang="en-US" dirty="0"/>
              <a:t>Defining “Emotional Intelligence”</a:t>
            </a:r>
          </a:p>
        </p:txBody>
      </p:sp>
      <p:sp>
        <p:nvSpPr>
          <p:cNvPr id="1714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295400"/>
            <a:ext cx="7772400" cy="4114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is no </a:t>
            </a:r>
            <a:r>
              <a:rPr lang="en-US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way of defining </a:t>
            </a:r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691" y="2515402"/>
            <a:ext cx="6776185" cy="278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20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14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4178" grpId="0" autoUpdateAnimBg="0"/>
      <p:bldP spid="1714179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Emotional Intelligence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 A person’s abilities to perceive, identify, understand, and successfully manage emotions in </a:t>
            </a:r>
            <a:r>
              <a:rPr lang="en-GB" dirty="0" err="1" smtClean="0"/>
              <a:t>themself</a:t>
            </a:r>
            <a:r>
              <a:rPr lang="en-GB" dirty="0" smtClean="0"/>
              <a:t> </a:t>
            </a:r>
            <a:r>
              <a:rPr lang="en-GB" dirty="0"/>
              <a:t>and </a:t>
            </a:r>
            <a:r>
              <a:rPr lang="en-GB" dirty="0" smtClean="0"/>
              <a:t>others. </a:t>
            </a:r>
          </a:p>
          <a:p>
            <a:pPr marL="0" indent="0" algn="just">
              <a:buNone/>
            </a:pPr>
            <a:endParaRPr lang="en-GB" dirty="0" smtClean="0"/>
          </a:p>
          <a:p>
            <a:pPr algn="just"/>
            <a:r>
              <a:rPr lang="en-GB" dirty="0"/>
              <a:t>An individual's capability to identify and regulate emotions in themselves and others. </a:t>
            </a:r>
          </a:p>
          <a:p>
            <a:pPr algn="just"/>
            <a:endParaRPr lang="en-GB" dirty="0" smtClean="0"/>
          </a:p>
          <a:p>
            <a:pPr marL="0" indent="0" algn="just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12450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ability to </a:t>
            </a:r>
            <a:r>
              <a:rPr lang="en-GB" u="sng" dirty="0"/>
              <a:t>monitor</a:t>
            </a:r>
            <a:r>
              <a:rPr lang="en-GB" dirty="0"/>
              <a:t> one's own and others' </a:t>
            </a:r>
            <a:r>
              <a:rPr lang="en-GB" u="sng" dirty="0"/>
              <a:t>feelings</a:t>
            </a:r>
            <a:r>
              <a:rPr lang="en-GB" dirty="0"/>
              <a:t> and </a:t>
            </a:r>
            <a:r>
              <a:rPr lang="en-GB" u="sng" dirty="0"/>
              <a:t>emotions</a:t>
            </a:r>
            <a:r>
              <a:rPr lang="en-GB" dirty="0"/>
              <a:t>, to </a:t>
            </a:r>
            <a:r>
              <a:rPr lang="en-GB" u="sng" dirty="0"/>
              <a:t>discriminate</a:t>
            </a:r>
            <a:r>
              <a:rPr lang="en-GB" dirty="0"/>
              <a:t> among them and to </a:t>
            </a:r>
            <a:r>
              <a:rPr lang="en-GB" u="sng" dirty="0"/>
              <a:t>use</a:t>
            </a:r>
            <a:r>
              <a:rPr lang="en-GB" dirty="0"/>
              <a:t> this information to guide one's thinking and actions” </a:t>
            </a:r>
            <a:r>
              <a:rPr lang="en-GB" dirty="0" smtClean="0"/>
              <a:t>(</a:t>
            </a:r>
            <a:r>
              <a:rPr lang="en-GB" dirty="0" err="1" smtClean="0"/>
              <a:t>Salovey</a:t>
            </a:r>
            <a:r>
              <a:rPr lang="en-GB" dirty="0" smtClean="0"/>
              <a:t> and Mayer, 1990)</a:t>
            </a:r>
          </a:p>
          <a:p>
            <a:pPr algn="just"/>
            <a:endParaRPr lang="en-GB" u="sng" dirty="0" smtClean="0"/>
          </a:p>
          <a:p>
            <a:pPr algn="just"/>
            <a:r>
              <a:rPr lang="en-GB" dirty="0"/>
              <a:t>The ability of the person to </a:t>
            </a:r>
            <a:r>
              <a:rPr lang="en-GB" u="sng" dirty="0"/>
              <a:t>recognize</a:t>
            </a:r>
            <a:r>
              <a:rPr lang="en-GB" dirty="0"/>
              <a:t> and </a:t>
            </a:r>
            <a:r>
              <a:rPr lang="en-GB" u="sng" dirty="0"/>
              <a:t>express</a:t>
            </a:r>
            <a:r>
              <a:rPr lang="en-GB" dirty="0"/>
              <a:t> emotion, </a:t>
            </a:r>
            <a:r>
              <a:rPr lang="en-GB" u="sng" dirty="0"/>
              <a:t>assimilate</a:t>
            </a:r>
            <a:r>
              <a:rPr lang="en-GB" dirty="0"/>
              <a:t> emotion in thought, understand and reason with emotion, and </a:t>
            </a:r>
            <a:r>
              <a:rPr lang="en-GB" u="sng" dirty="0"/>
              <a:t>regulate </a:t>
            </a:r>
            <a:r>
              <a:rPr lang="en-GB" dirty="0"/>
              <a:t>emotion in </a:t>
            </a:r>
            <a:r>
              <a:rPr lang="en-GB" dirty="0" smtClean="0"/>
              <a:t>yourself </a:t>
            </a:r>
            <a:r>
              <a:rPr lang="en-GB" dirty="0"/>
              <a:t>and </a:t>
            </a:r>
            <a:r>
              <a:rPr lang="en-GB" dirty="0" smtClean="0"/>
              <a:t>others (Mayer, Caruso and </a:t>
            </a:r>
            <a:r>
              <a:rPr lang="en-GB" dirty="0" err="1" smtClean="0"/>
              <a:t>Salovey</a:t>
            </a:r>
            <a:r>
              <a:rPr lang="en-GB" dirty="0" smtClean="0"/>
              <a:t>, 2016)</a:t>
            </a:r>
          </a:p>
          <a:p>
            <a:pPr marL="0" indent="0" algn="just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25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Emotional Intelligence-key message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Everyone must </a:t>
            </a:r>
            <a:r>
              <a:rPr lang="en-GB" dirty="0"/>
              <a:t>learn how to understand and manage emotions in themselves and others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Being able  to effectively manage ourselves and our relationships with others.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730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the checklist on Moodle</a:t>
            </a:r>
          </a:p>
          <a:p>
            <a:endParaRPr lang="en-GB" dirty="0"/>
          </a:p>
          <a:p>
            <a:r>
              <a:rPr lang="en-GB" dirty="0" smtClean="0"/>
              <a:t>Be prepared to share your answers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60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9055" y="1266970"/>
            <a:ext cx="10058399" cy="4525962"/>
          </a:xfrm>
        </p:spPr>
        <p:txBody>
          <a:bodyPr>
            <a:normAutofit/>
          </a:bodyPr>
          <a:lstStyle/>
          <a:p>
            <a:r>
              <a:rPr lang="en-GB" dirty="0" smtClean="0"/>
              <a:t>Why </a:t>
            </a:r>
            <a:r>
              <a:rPr lang="en-GB" dirty="0"/>
              <a:t>do you think it is would be helpful to be emotionally intelligent?</a:t>
            </a:r>
          </a:p>
          <a:p>
            <a:endParaRPr lang="en-GB" dirty="0"/>
          </a:p>
          <a:p>
            <a:r>
              <a:rPr lang="en-GB" dirty="0"/>
              <a:t>Is it something you have, you are born with?</a:t>
            </a:r>
          </a:p>
          <a:p>
            <a:endParaRPr lang="en-GB" dirty="0"/>
          </a:p>
          <a:p>
            <a:r>
              <a:rPr lang="en-GB" dirty="0"/>
              <a:t>Can you develop this ability?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42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Emotional Intelligence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7558" y="1238211"/>
            <a:ext cx="8316228" cy="4188031"/>
          </a:xfrm>
        </p:spPr>
      </p:pic>
    </p:spTree>
    <p:extLst>
      <p:ext uri="{BB962C8B-B14F-4D97-AF65-F5344CB8AC3E}">
        <p14:creationId xmlns:p14="http://schemas.microsoft.com/office/powerpoint/2010/main" val="262495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F83C0-3D20-4697-A664-E8B5A5F71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720" y="332656"/>
            <a:ext cx="5040560" cy="504056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4818-9A4F-4A28-9471-84993D779662}"/>
              </a:ext>
            </a:extLst>
          </p:cNvPr>
          <p:cNvSpPr/>
          <p:nvPr/>
        </p:nvSpPr>
        <p:spPr>
          <a:xfrm>
            <a:off x="2099556" y="2276872"/>
            <a:ext cx="7992888" cy="1152128"/>
          </a:xfrm>
          <a:prstGeom prst="roundRect">
            <a:avLst/>
          </a:prstGeom>
          <a:solidFill>
            <a:schemeClr val="bg1">
              <a:alpha val="70000"/>
            </a:schemeClr>
          </a:solidFill>
          <a:ln w="127000" cmpd="sng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rgbClr val="FF0000"/>
                </a:solidFill>
              </a:rPr>
              <a:t>T</a:t>
            </a:r>
            <a:r>
              <a:rPr lang="en-GB" sz="4400" b="1" dirty="0" smtClean="0">
                <a:solidFill>
                  <a:srgbClr val="FF0000"/>
                </a:solidFill>
              </a:rPr>
              <a:t>he </a:t>
            </a:r>
            <a:r>
              <a:rPr lang="en-GB" sz="4400" b="1" dirty="0">
                <a:solidFill>
                  <a:srgbClr val="FF0000"/>
                </a:solidFill>
              </a:rPr>
              <a:t>Assignment</a:t>
            </a:r>
            <a:r>
              <a:rPr lang="en-GB" sz="4400" b="1" dirty="0" smtClean="0">
                <a:solidFill>
                  <a:srgbClr val="FF0000"/>
                </a:solidFill>
              </a:rPr>
              <a:t> Brief is on </a:t>
            </a:r>
            <a:r>
              <a:rPr lang="en-GB" sz="4400" b="1" dirty="0">
                <a:solidFill>
                  <a:srgbClr val="FF0000"/>
                </a:solidFill>
              </a:rPr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111985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217" y="1600201"/>
            <a:ext cx="10547927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Task 1: </a:t>
            </a:r>
            <a:r>
              <a:rPr lang="en-GB" dirty="0" smtClean="0"/>
              <a:t>10-12 </a:t>
            </a:r>
            <a:r>
              <a:rPr lang="en-GB" dirty="0"/>
              <a:t>minute individual presentation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Submission</a:t>
            </a:r>
            <a:r>
              <a:rPr lang="en-GB" dirty="0"/>
              <a:t>: </a:t>
            </a:r>
            <a:r>
              <a:rPr lang="en-GB" dirty="0" smtClean="0">
                <a:solidFill>
                  <a:srgbClr val="FF0000"/>
                </a:solidFill>
              </a:rPr>
              <a:t>20</a:t>
            </a:r>
            <a:r>
              <a:rPr lang="en-GB" dirty="0" smtClean="0">
                <a:solidFill>
                  <a:srgbClr val="FF0000"/>
                </a:solidFill>
              </a:rPr>
              <a:t>/11/20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Task 2: </a:t>
            </a:r>
            <a:r>
              <a:rPr lang="en-GB" dirty="0" smtClean="0"/>
              <a:t>Individual Report: 3500 </a:t>
            </a:r>
            <a:r>
              <a:rPr lang="en-GB" u="sng" dirty="0" smtClean="0"/>
              <a:t>+</a:t>
            </a:r>
            <a:r>
              <a:rPr lang="en-GB" dirty="0" smtClean="0"/>
              <a:t> 10%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Submission: </a:t>
            </a:r>
            <a:r>
              <a:rPr lang="en-GB" dirty="0" smtClean="0">
                <a:solidFill>
                  <a:srgbClr val="FF0000"/>
                </a:solidFill>
              </a:rPr>
              <a:t>02/12/20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331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9925" y="1511166"/>
            <a:ext cx="7295948" cy="4042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97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2997</TotalTime>
  <Words>777</Words>
  <Application>Microsoft Office PowerPoint</Application>
  <PresentationFormat>Widescreen</PresentationFormat>
  <Paragraphs>130</Paragraphs>
  <Slides>26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MS PGothic</vt:lpstr>
      <vt:lpstr>Arial</vt:lpstr>
      <vt:lpstr>Calibri</vt:lpstr>
      <vt:lpstr>Myriad Pro</vt:lpstr>
      <vt:lpstr>Times New Roman</vt:lpstr>
      <vt:lpstr>Wingdings</vt:lpstr>
      <vt:lpstr>Wingdings 2</vt:lpstr>
      <vt:lpstr>20140311PresentationUWTSDTemplate</vt:lpstr>
      <vt:lpstr> BA Leadership and Management Skills for the Workplace   Developing Emotional Intelligence Skills for the Workplace  (BMSW6106) Session 1 Module Induction </vt:lpstr>
      <vt:lpstr>In this session we will…..</vt:lpstr>
      <vt:lpstr>Getting to know ourselves</vt:lpstr>
      <vt:lpstr>Classroom code of conduct</vt:lpstr>
      <vt:lpstr>Module Overview</vt:lpstr>
      <vt:lpstr>Activity</vt:lpstr>
      <vt:lpstr>Aims and Learning Outcomes</vt:lpstr>
      <vt:lpstr>Scheme of Work</vt:lpstr>
      <vt:lpstr> BA Leadership and Management Skills for the Workplace  Developing Emotional Intelligence Skills for the Workplace  (BMSW6106) Emotional Intelligence </vt:lpstr>
      <vt:lpstr>In this session </vt:lpstr>
      <vt:lpstr>Emotions </vt:lpstr>
      <vt:lpstr>Activity </vt:lpstr>
      <vt:lpstr>PowerPoint Presentation</vt:lpstr>
      <vt:lpstr> Activity </vt:lpstr>
      <vt:lpstr>Activity </vt:lpstr>
      <vt:lpstr>Emotional Intelligence: What is it? </vt:lpstr>
      <vt:lpstr>Defining “Emotional Intelligence”</vt:lpstr>
      <vt:lpstr>Defining Emotional Intelligence </vt:lpstr>
      <vt:lpstr>Defining Emotional Intelligence </vt:lpstr>
      <vt:lpstr>Emotional Intelligence-key message</vt:lpstr>
      <vt:lpstr>Activity </vt:lpstr>
      <vt:lpstr>Activity </vt:lpstr>
      <vt:lpstr>Benefits of Emotional Intelligence </vt:lpstr>
      <vt:lpstr>PowerPoint Presentation</vt:lpstr>
      <vt:lpstr>Assessment</vt:lpstr>
      <vt:lpstr>PowerPoint Presentation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1 Induction to the Module</dc:title>
  <dc:creator>Tarila Zuofa</dc:creator>
  <cp:lastModifiedBy>Tarila Zuofa</cp:lastModifiedBy>
  <cp:revision>26</cp:revision>
  <dcterms:created xsi:type="dcterms:W3CDTF">2020-05-08T19:13:44Z</dcterms:created>
  <dcterms:modified xsi:type="dcterms:W3CDTF">2020-09-13T08:50:12Z</dcterms:modified>
</cp:coreProperties>
</file>