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4630400" cy="8229600"/>
  <p:notesSz cx="8229600" cy="14630400"/>
  <p:embeddedFontLst>
    <p:embeddedFont>
      <p:font typeface="Raleway" pitchFamily="2" charset="77"/>
      <p:regular r:id="rId13"/>
    </p:embeddedFont>
    <p:embeddedFont>
      <p:font typeface="Roboto" panose="02000000000000000000" pitchFamily="2" charset="0"/>
      <p:regular r:id="rId14"/>
      <p:bold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8" d="100"/>
          <a:sy n="98" d="100"/>
        </p:scale>
        <p:origin x="384"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keya Bushra Chowdhury (2409435)" userId="45e54caf-4085-4971-8b22-734cdce45823" providerId="ADAL" clId="{37D80A45-C170-55E1-92EA-BF58EC1EA76E}"/>
    <pc:docChg chg="custSel modSld">
      <pc:chgData name="Rokeya Bushra Chowdhury (2409435)" userId="45e54caf-4085-4971-8b22-734cdce45823" providerId="ADAL" clId="{37D80A45-C170-55E1-92EA-BF58EC1EA76E}" dt="2026-03-25T15:25:30.304" v="72" actId="20577"/>
      <pc:docMkLst>
        <pc:docMk/>
      </pc:docMkLst>
      <pc:sldChg chg="modSp mod">
        <pc:chgData name="Rokeya Bushra Chowdhury (2409435)" userId="45e54caf-4085-4971-8b22-734cdce45823" providerId="ADAL" clId="{37D80A45-C170-55E1-92EA-BF58EC1EA76E}" dt="2026-03-25T15:25:30.304" v="72" actId="20577"/>
        <pc:sldMkLst>
          <pc:docMk/>
          <pc:sldMk cId="0" sldId="256"/>
        </pc:sldMkLst>
        <pc:spChg chg="mod">
          <ac:chgData name="Rokeya Bushra Chowdhury (2409435)" userId="45e54caf-4085-4971-8b22-734cdce45823" providerId="ADAL" clId="{37D80A45-C170-55E1-92EA-BF58EC1EA76E}" dt="2026-03-25T15:22:08.271" v="2" actId="1076"/>
          <ac:spMkLst>
            <pc:docMk/>
            <pc:sldMk cId="0" sldId="256"/>
            <ac:spMk id="3" creationId="{00000000-0000-0000-0000-000000000000}"/>
          </ac:spMkLst>
        </pc:spChg>
        <pc:spChg chg="mod">
          <ac:chgData name="Rokeya Bushra Chowdhury (2409435)" userId="45e54caf-4085-4971-8b22-734cdce45823" providerId="ADAL" clId="{37D80A45-C170-55E1-92EA-BF58EC1EA76E}" dt="2026-03-25T15:22:45.241" v="29" actId="20577"/>
          <ac:spMkLst>
            <pc:docMk/>
            <pc:sldMk cId="0" sldId="256"/>
            <ac:spMk id="4" creationId="{00000000-0000-0000-0000-000000000000}"/>
          </ac:spMkLst>
        </pc:spChg>
        <pc:spChg chg="mod">
          <ac:chgData name="Rokeya Bushra Chowdhury (2409435)" userId="45e54caf-4085-4971-8b22-734cdce45823" providerId="ADAL" clId="{37D80A45-C170-55E1-92EA-BF58EC1EA76E}" dt="2026-03-25T15:24:38.541" v="38" actId="20577"/>
          <ac:spMkLst>
            <pc:docMk/>
            <pc:sldMk cId="0" sldId="256"/>
            <ac:spMk id="5" creationId="{00000000-0000-0000-0000-000000000000}"/>
          </ac:spMkLst>
        </pc:spChg>
        <pc:spChg chg="mod">
          <ac:chgData name="Rokeya Bushra Chowdhury (2409435)" userId="45e54caf-4085-4971-8b22-734cdce45823" providerId="ADAL" clId="{37D80A45-C170-55E1-92EA-BF58EC1EA76E}" dt="2026-03-25T15:25:30.304" v="72" actId="20577"/>
          <ac:spMkLst>
            <pc:docMk/>
            <pc:sldMk cId="0" sldId="256"/>
            <ac:spMk id="6" creationId="{00000000-0000-0000-0000-000000000000}"/>
          </ac:spMkLst>
        </pc:spChg>
        <pc:picChg chg="mod">
          <ac:chgData name="Rokeya Bushra Chowdhury (2409435)" userId="45e54caf-4085-4971-8b22-734cdce45823" providerId="ADAL" clId="{37D80A45-C170-55E1-92EA-BF58EC1EA76E}" dt="2026-03-25T15:22:00.408" v="1" actId="1076"/>
          <ac:picMkLst>
            <pc:docMk/>
            <pc:sldMk cId="0" sldId="256"/>
            <ac:picMk id="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2538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CECF3"/>
          </a:solidFill>
          <a:ln/>
        </p:spPr>
        <p:txBody>
          <a:bodyPr/>
          <a:lstStyle/>
          <a:p>
            <a:endParaRPr lang="en-US"/>
          </a:p>
        </p:txBody>
      </p:sp>
      <p:sp>
        <p:nvSpPr>
          <p:cNvPr id="3" name="Shape 1"/>
          <p:cNvSpPr/>
          <p:nvPr/>
        </p:nvSpPr>
        <p:spPr>
          <a:xfrm>
            <a:off x="0" y="0"/>
            <a:ext cx="14630400" cy="8229600"/>
          </a:xfrm>
          <a:prstGeom prst="rect">
            <a:avLst/>
          </a:prstGeom>
          <a:solidFill>
            <a:srgbClr val="FFFFFF">
              <a:alpha val="95000"/>
            </a:srgbClr>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CECF3"/>
          </a:solidFill>
          <a:ln/>
        </p:spPr>
      </p:sp>
      <p:sp>
        <p:nvSpPr>
          <p:cNvPr id="3" name="Shape 1"/>
          <p:cNvSpPr/>
          <p:nvPr/>
        </p:nvSpPr>
        <p:spPr>
          <a:xfrm>
            <a:off x="0" y="0"/>
            <a:ext cx="14630400" cy="8229600"/>
          </a:xfrm>
          <a:prstGeom prst="rect">
            <a:avLst/>
          </a:prstGeom>
          <a:solidFill>
            <a:srgbClr val="FFFFFF">
              <a:alpha val="95000"/>
            </a:srgbClr>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CECF3"/>
          </a:solidFill>
          <a:ln/>
        </p:spPr>
      </p:sp>
      <p:sp>
        <p:nvSpPr>
          <p:cNvPr id="3" name="Shape 1"/>
          <p:cNvSpPr/>
          <p:nvPr/>
        </p:nvSpPr>
        <p:spPr>
          <a:xfrm>
            <a:off x="0" y="0"/>
            <a:ext cx="14630400" cy="8229600"/>
          </a:xfrm>
          <a:prstGeom prst="rect">
            <a:avLst/>
          </a:prstGeom>
          <a:solidFill>
            <a:srgbClr val="FFFFFF">
              <a:alpha val="95000"/>
            </a:srgbClr>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CECF3"/>
          </a:solidFill>
          <a:ln/>
        </p:spPr>
      </p:sp>
      <p:sp>
        <p:nvSpPr>
          <p:cNvPr id="3" name="Shape 1"/>
          <p:cNvSpPr/>
          <p:nvPr/>
        </p:nvSpPr>
        <p:spPr>
          <a:xfrm>
            <a:off x="0" y="0"/>
            <a:ext cx="14630400" cy="8229600"/>
          </a:xfrm>
          <a:prstGeom prst="rect">
            <a:avLst/>
          </a:prstGeom>
          <a:solidFill>
            <a:srgbClr val="FFFFFF">
              <a:alpha val="95000"/>
            </a:srgbClr>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CECF3"/>
          </a:solidFill>
          <a:ln/>
        </p:spPr>
      </p:sp>
      <p:sp>
        <p:nvSpPr>
          <p:cNvPr id="3" name="Shape 1"/>
          <p:cNvSpPr/>
          <p:nvPr/>
        </p:nvSpPr>
        <p:spPr>
          <a:xfrm>
            <a:off x="0" y="0"/>
            <a:ext cx="14630400" cy="8229600"/>
          </a:xfrm>
          <a:prstGeom prst="rect">
            <a:avLst/>
          </a:prstGeom>
          <a:solidFill>
            <a:srgbClr val="FFFFFF">
              <a:alpha val="95000"/>
            </a:srgbClr>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CECF3"/>
          </a:solidFill>
          <a:ln/>
        </p:spPr>
      </p:sp>
      <p:sp>
        <p:nvSpPr>
          <p:cNvPr id="3" name="Shape 1"/>
          <p:cNvSpPr/>
          <p:nvPr/>
        </p:nvSpPr>
        <p:spPr>
          <a:xfrm>
            <a:off x="0" y="0"/>
            <a:ext cx="14630400" cy="8229600"/>
          </a:xfrm>
          <a:prstGeom prst="rect">
            <a:avLst/>
          </a:prstGeom>
          <a:solidFill>
            <a:srgbClr val="FFFFFF">
              <a:alpha val="95000"/>
            </a:srgbClr>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CECF3"/>
          </a:solidFill>
          <a:ln/>
        </p:spPr>
      </p:sp>
      <p:sp>
        <p:nvSpPr>
          <p:cNvPr id="3" name="Shape 1"/>
          <p:cNvSpPr/>
          <p:nvPr/>
        </p:nvSpPr>
        <p:spPr>
          <a:xfrm>
            <a:off x="0" y="0"/>
            <a:ext cx="14630400" cy="8229600"/>
          </a:xfrm>
          <a:prstGeom prst="rect">
            <a:avLst/>
          </a:prstGeom>
          <a:solidFill>
            <a:srgbClr val="FFFFFF">
              <a:alpha val="95000"/>
            </a:srgbClr>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CECF3"/>
          </a:solidFill>
          <a:ln/>
        </p:spPr>
      </p:sp>
      <p:sp>
        <p:nvSpPr>
          <p:cNvPr id="3" name="Shape 1"/>
          <p:cNvSpPr/>
          <p:nvPr/>
        </p:nvSpPr>
        <p:spPr>
          <a:xfrm>
            <a:off x="0" y="0"/>
            <a:ext cx="14630400" cy="8229600"/>
          </a:xfrm>
          <a:prstGeom prst="rect">
            <a:avLst/>
          </a:prstGeom>
          <a:solidFill>
            <a:srgbClr val="FFFFFF">
              <a:alpha val="95000"/>
            </a:srgbClr>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CECF3"/>
          </a:solidFill>
          <a:ln/>
        </p:spPr>
      </p:sp>
      <p:sp>
        <p:nvSpPr>
          <p:cNvPr id="3" name="Shape 1"/>
          <p:cNvSpPr/>
          <p:nvPr/>
        </p:nvSpPr>
        <p:spPr>
          <a:xfrm>
            <a:off x="0" y="0"/>
            <a:ext cx="14630400" cy="8229600"/>
          </a:xfrm>
          <a:prstGeom prst="rect">
            <a:avLst/>
          </a:prstGeom>
          <a:solidFill>
            <a:srgbClr val="FFFFFF">
              <a:alpha val="95000"/>
            </a:srgbClr>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CECF3"/>
          </a:solidFill>
          <a:ln/>
        </p:spPr>
      </p:sp>
      <p:sp>
        <p:nvSpPr>
          <p:cNvPr id="3" name="Shape 1"/>
          <p:cNvSpPr/>
          <p:nvPr/>
        </p:nvSpPr>
        <p:spPr>
          <a:xfrm>
            <a:off x="0" y="0"/>
            <a:ext cx="14630400" cy="8229600"/>
          </a:xfrm>
          <a:prstGeom prst="rect">
            <a:avLst/>
          </a:prstGeom>
          <a:solidFill>
            <a:srgbClr val="FFFFFF">
              <a:alpha val="95000"/>
            </a:srgbClr>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2170696"/>
            <a:ext cx="5979319" cy="708779"/>
          </a:xfrm>
          <a:prstGeom prst="rect">
            <a:avLst/>
          </a:prstGeom>
          <a:noFill/>
          <a:ln/>
        </p:spPr>
        <p:txBody>
          <a:bodyPr wrap="none" lIns="0" tIns="0" rIns="0" bIns="0" rtlCol="0" anchor="t"/>
          <a:lstStyle/>
          <a:p>
            <a:pPr marL="0" indent="0" algn="l">
              <a:lnSpc>
                <a:spcPts val="5550"/>
              </a:lnSpc>
              <a:buNone/>
            </a:pPr>
            <a:r>
              <a:rPr lang="en-US" sz="4450" dirty="0">
                <a:solidFill>
                  <a:srgbClr val="1B1B27"/>
                </a:solidFill>
                <a:latin typeface="Raleway" pitchFamily="34" charset="0"/>
                <a:ea typeface="Raleway" pitchFamily="34" charset="-122"/>
                <a:cs typeface="Raleway" pitchFamily="34" charset="-120"/>
              </a:rPr>
              <a:t>Riza's Makeover Studio</a:t>
            </a:r>
            <a:endParaRPr lang="en-US" sz="4450" dirty="0"/>
          </a:p>
        </p:txBody>
      </p:sp>
      <p:sp>
        <p:nvSpPr>
          <p:cNvPr id="4" name="Text 1"/>
          <p:cNvSpPr/>
          <p:nvPr/>
        </p:nvSpPr>
        <p:spPr>
          <a:xfrm>
            <a:off x="793790" y="3167777"/>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Student Name :Rokeya Bushra chowdhury</a:t>
            </a:r>
            <a:endParaRPr lang="en-US" sz="1750" dirty="0"/>
          </a:p>
        </p:txBody>
      </p:sp>
      <p:sp>
        <p:nvSpPr>
          <p:cNvPr id="5" name="Text 2"/>
          <p:cNvSpPr/>
          <p:nvPr/>
        </p:nvSpPr>
        <p:spPr>
          <a:xfrm>
            <a:off x="885230" y="3825716"/>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 Student ID :2409435</a:t>
            </a:r>
            <a:endParaRPr lang="en-US" sz="1750" dirty="0"/>
          </a:p>
        </p:txBody>
      </p:sp>
      <p:sp>
        <p:nvSpPr>
          <p:cNvPr id="6" name="Text 3"/>
          <p:cNvSpPr/>
          <p:nvPr/>
        </p:nvSpPr>
        <p:spPr>
          <a:xfrm>
            <a:off x="793790" y="4403884"/>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 Course </a:t>
            </a:r>
            <a:r>
              <a:rPr lang="en-US" sz="1750" dirty="0" err="1">
                <a:solidFill>
                  <a:srgbClr val="3C3939"/>
                </a:solidFill>
                <a:latin typeface="Roboto" pitchFamily="34" charset="0"/>
                <a:ea typeface="Roboto" pitchFamily="34" charset="-122"/>
                <a:cs typeface="Roboto" pitchFamily="34" charset="-120"/>
              </a:rPr>
              <a:t>Name:Enterprise</a:t>
            </a:r>
            <a:r>
              <a:rPr lang="en-US" sz="1750" dirty="0">
                <a:solidFill>
                  <a:srgbClr val="3C3939"/>
                </a:solidFill>
                <a:latin typeface="Roboto" pitchFamily="34" charset="0"/>
                <a:ea typeface="Roboto" pitchFamily="34" charset="-122"/>
                <a:cs typeface="Roboto" pitchFamily="34" charset="-120"/>
              </a:rPr>
              <a:t> and entrepreneurship</a:t>
            </a:r>
            <a:endParaRPr lang="en-US" sz="1750" dirty="0"/>
          </a:p>
        </p:txBody>
      </p:sp>
      <p:sp>
        <p:nvSpPr>
          <p:cNvPr id="7" name="Text 4"/>
          <p:cNvSpPr/>
          <p:nvPr/>
        </p:nvSpPr>
        <p:spPr>
          <a:xfrm>
            <a:off x="793790" y="5021937"/>
            <a:ext cx="7556421" cy="1088708"/>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External forces shaping a beauty salon business: where the biggest opportunities sit, where the risks come from, and how to respond with intention.</a:t>
            </a:r>
            <a:endParaRPr lang="en-US" sz="1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683073"/>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1B1B27"/>
                </a:solidFill>
                <a:latin typeface="Raleway" pitchFamily="34" charset="0"/>
                <a:ea typeface="Raleway" pitchFamily="34" charset="-122"/>
                <a:cs typeface="Raleway" pitchFamily="34" charset="-120"/>
              </a:rPr>
              <a:t>Introduction</a:t>
            </a:r>
            <a:endParaRPr lang="en-US" sz="4450" dirty="0"/>
          </a:p>
        </p:txBody>
      </p:sp>
      <p:sp>
        <p:nvSpPr>
          <p:cNvPr id="4" name="Text 1"/>
          <p:cNvSpPr/>
          <p:nvPr/>
        </p:nvSpPr>
        <p:spPr>
          <a:xfrm>
            <a:off x="6280190" y="3732014"/>
            <a:ext cx="7556421" cy="1814513"/>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PESTEL analysis examines the external factors that influence a business beyond daily operations, helping identify opportunities early, anticipate threats, and make smarter strategic decisions. For a salon, it is especially useful for understanding how trends, regulation, customer expectations, and technology can affect growth, reputation, and profitability.</a:t>
            </a:r>
            <a:endParaRPr lang="en-US" sz="1750" dirty="0"/>
          </a:p>
        </p:txBody>
      </p:sp>
      <p:sp>
        <p:nvSpPr>
          <p:cNvPr id="5" name="Rectangle 4">
            <a:extLst>
              <a:ext uri="{FF2B5EF4-FFF2-40B4-BE49-F238E27FC236}">
                <a16:creationId xmlns:a16="http://schemas.microsoft.com/office/drawing/2014/main" id="{D87D2798-990E-E3DA-3836-415476E0E3E9}"/>
              </a:ext>
            </a:extLst>
          </p:cNvPr>
          <p:cNvSpPr/>
          <p:nvPr/>
        </p:nvSpPr>
        <p:spPr>
          <a:xfrm>
            <a:off x="11649205" y="7265096"/>
            <a:ext cx="2981195" cy="964504"/>
          </a:xfrm>
          <a:prstGeom prst="rect">
            <a:avLst/>
          </a:prstGeom>
          <a:solidFill>
            <a:srgbClr val="FEF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77954" y="817007"/>
            <a:ext cx="5557480" cy="694730"/>
          </a:xfrm>
          <a:prstGeom prst="rect">
            <a:avLst/>
          </a:prstGeom>
          <a:noFill/>
          <a:ln/>
        </p:spPr>
        <p:txBody>
          <a:bodyPr wrap="none" lIns="0" tIns="0" rIns="0" bIns="0" rtlCol="0" anchor="t"/>
          <a:lstStyle/>
          <a:p>
            <a:pPr marL="0" indent="0" algn="l">
              <a:lnSpc>
                <a:spcPts val="5450"/>
              </a:lnSpc>
              <a:buNone/>
            </a:pPr>
            <a:r>
              <a:rPr lang="en-US" sz="4350" dirty="0">
                <a:solidFill>
                  <a:srgbClr val="1B1B27"/>
                </a:solidFill>
                <a:latin typeface="Raleway" pitchFamily="34" charset="0"/>
                <a:ea typeface="Raleway" pitchFamily="34" charset="-122"/>
                <a:cs typeface="Raleway" pitchFamily="34" charset="-120"/>
              </a:rPr>
              <a:t>Political Factors</a:t>
            </a:r>
            <a:endParaRPr lang="en-US" sz="4350" dirty="0"/>
          </a:p>
        </p:txBody>
      </p:sp>
      <p:sp>
        <p:nvSpPr>
          <p:cNvPr id="4" name="Shape 1"/>
          <p:cNvSpPr/>
          <p:nvPr/>
        </p:nvSpPr>
        <p:spPr>
          <a:xfrm>
            <a:off x="777954" y="2083475"/>
            <a:ext cx="3522940" cy="2433161"/>
          </a:xfrm>
          <a:prstGeom prst="roundRect">
            <a:avLst>
              <a:gd name="adj" fmla="val 21927"/>
            </a:avLst>
          </a:prstGeom>
          <a:solidFill>
            <a:srgbClr val="E1E1EA"/>
          </a:solidFill>
          <a:ln w="7620">
            <a:solidFill>
              <a:srgbClr val="C7C7D0"/>
            </a:solidFill>
            <a:prstDash val="solid"/>
          </a:ln>
        </p:spPr>
        <p:txBody>
          <a:bodyPr/>
          <a:lstStyle/>
          <a:p>
            <a:endParaRPr lang="en-US"/>
          </a:p>
        </p:txBody>
      </p:sp>
      <p:sp>
        <p:nvSpPr>
          <p:cNvPr id="5" name="Text 2"/>
          <p:cNvSpPr/>
          <p:nvPr/>
        </p:nvSpPr>
        <p:spPr>
          <a:xfrm>
            <a:off x="1007864" y="2313384"/>
            <a:ext cx="2778681" cy="347305"/>
          </a:xfrm>
          <a:prstGeom prst="rect">
            <a:avLst/>
          </a:prstGeom>
          <a:noFill/>
          <a:ln/>
        </p:spPr>
        <p:txBody>
          <a:bodyPr wrap="none" lIns="0" tIns="0" rIns="0" bIns="0" rtlCol="0" anchor="t"/>
          <a:lstStyle/>
          <a:p>
            <a:pPr marL="0" indent="0" algn="l">
              <a:lnSpc>
                <a:spcPts val="2700"/>
              </a:lnSpc>
              <a:buNone/>
            </a:pPr>
            <a:r>
              <a:rPr lang="en-US" sz="2150" dirty="0">
                <a:solidFill>
                  <a:srgbClr val="3C3939"/>
                </a:solidFill>
                <a:latin typeface="Raleway" pitchFamily="34" charset="0"/>
                <a:ea typeface="Raleway" pitchFamily="34" charset="-122"/>
                <a:cs typeface="Raleway" pitchFamily="34" charset="-120"/>
              </a:rPr>
              <a:t>Opportunities</a:t>
            </a:r>
            <a:endParaRPr lang="en-US" sz="2150" dirty="0"/>
          </a:p>
        </p:txBody>
      </p:sp>
      <p:sp>
        <p:nvSpPr>
          <p:cNvPr id="6" name="Text 3"/>
          <p:cNvSpPr/>
          <p:nvPr/>
        </p:nvSpPr>
        <p:spPr>
          <a:xfrm>
            <a:off x="1007864" y="2878455"/>
            <a:ext cx="3063121" cy="1408271"/>
          </a:xfrm>
          <a:prstGeom prst="rect">
            <a:avLst/>
          </a:prstGeom>
          <a:noFill/>
          <a:ln/>
        </p:spPr>
        <p:txBody>
          <a:bodyPr wrap="square" lIns="0" tIns="0" rIns="0" bIns="0" rtlCol="0" anchor="t"/>
          <a:lstStyle/>
          <a:p>
            <a:pPr marL="0" indent="0" algn="l">
              <a:lnSpc>
                <a:spcPts val="2750"/>
              </a:lnSpc>
              <a:buNone/>
            </a:pPr>
            <a:r>
              <a:rPr lang="en-US" sz="1750" dirty="0">
                <a:solidFill>
                  <a:srgbClr val="3C3939"/>
                </a:solidFill>
                <a:latin typeface="Roboto" pitchFamily="34" charset="0"/>
                <a:ea typeface="Roboto" pitchFamily="34" charset="-122"/>
                <a:cs typeface="Roboto" pitchFamily="34" charset="-120"/>
              </a:rPr>
              <a:t>Government support and small business grants can help a new studio lower startup pressure and fund growth.</a:t>
            </a:r>
            <a:endParaRPr lang="en-US" sz="1750" dirty="0"/>
          </a:p>
        </p:txBody>
      </p:sp>
      <p:sp>
        <p:nvSpPr>
          <p:cNvPr id="7" name="Shape 4"/>
          <p:cNvSpPr/>
          <p:nvPr/>
        </p:nvSpPr>
        <p:spPr>
          <a:xfrm>
            <a:off x="777954" y="4734401"/>
            <a:ext cx="3522940" cy="2433161"/>
          </a:xfrm>
          <a:prstGeom prst="roundRect">
            <a:avLst>
              <a:gd name="adj" fmla="val 21927"/>
            </a:avLst>
          </a:prstGeom>
          <a:solidFill>
            <a:srgbClr val="E1E1EA"/>
          </a:solidFill>
          <a:ln w="7620">
            <a:solidFill>
              <a:srgbClr val="C7C7D0"/>
            </a:solidFill>
            <a:prstDash val="solid"/>
          </a:ln>
        </p:spPr>
        <p:txBody>
          <a:bodyPr/>
          <a:lstStyle/>
          <a:p>
            <a:endParaRPr lang="en-US"/>
          </a:p>
        </p:txBody>
      </p:sp>
      <p:sp>
        <p:nvSpPr>
          <p:cNvPr id="8" name="Text 5"/>
          <p:cNvSpPr/>
          <p:nvPr/>
        </p:nvSpPr>
        <p:spPr>
          <a:xfrm>
            <a:off x="1007864" y="4964311"/>
            <a:ext cx="2778681" cy="347305"/>
          </a:xfrm>
          <a:prstGeom prst="rect">
            <a:avLst/>
          </a:prstGeom>
          <a:noFill/>
          <a:ln/>
        </p:spPr>
        <p:txBody>
          <a:bodyPr wrap="none" lIns="0" tIns="0" rIns="0" bIns="0" rtlCol="0" anchor="t"/>
          <a:lstStyle/>
          <a:p>
            <a:pPr marL="0" indent="0" algn="l">
              <a:lnSpc>
                <a:spcPts val="2700"/>
              </a:lnSpc>
              <a:buNone/>
            </a:pPr>
            <a:r>
              <a:rPr lang="en-US" sz="2150" dirty="0">
                <a:solidFill>
                  <a:srgbClr val="3C3939"/>
                </a:solidFill>
                <a:latin typeface="Raleway" pitchFamily="34" charset="0"/>
                <a:ea typeface="Raleway" pitchFamily="34" charset="-122"/>
                <a:cs typeface="Raleway" pitchFamily="34" charset="-120"/>
              </a:rPr>
              <a:t>Threats</a:t>
            </a:r>
            <a:endParaRPr lang="en-US" sz="2150" dirty="0"/>
          </a:p>
        </p:txBody>
      </p:sp>
      <p:sp>
        <p:nvSpPr>
          <p:cNvPr id="9" name="Text 6"/>
          <p:cNvSpPr/>
          <p:nvPr/>
        </p:nvSpPr>
        <p:spPr>
          <a:xfrm>
            <a:off x="1007864" y="5529382"/>
            <a:ext cx="3063121" cy="1408271"/>
          </a:xfrm>
          <a:prstGeom prst="rect">
            <a:avLst/>
          </a:prstGeom>
          <a:noFill/>
          <a:ln/>
        </p:spPr>
        <p:txBody>
          <a:bodyPr wrap="square" lIns="0" tIns="0" rIns="0" bIns="0" rtlCol="0" anchor="t"/>
          <a:lstStyle/>
          <a:p>
            <a:pPr marL="0" indent="0" algn="l">
              <a:lnSpc>
                <a:spcPts val="2750"/>
              </a:lnSpc>
              <a:buNone/>
            </a:pPr>
            <a:r>
              <a:rPr lang="en-US" sz="1750" dirty="0">
                <a:solidFill>
                  <a:srgbClr val="3C3939"/>
                </a:solidFill>
                <a:latin typeface="Roboto" pitchFamily="34" charset="0"/>
                <a:ea typeface="Roboto" pitchFamily="34" charset="-122"/>
                <a:cs typeface="Roboto" pitchFamily="34" charset="-120"/>
              </a:rPr>
              <a:t>Licensing delays and changing regulations can slow opening plans and increase compliance stress.</a:t>
            </a:r>
            <a:endParaRPr lang="en-US" sz="1750" dirty="0"/>
          </a:p>
        </p:txBody>
      </p:sp>
      <p:sp>
        <p:nvSpPr>
          <p:cNvPr id="10" name="Text 7"/>
          <p:cNvSpPr/>
          <p:nvPr/>
        </p:nvSpPr>
        <p:spPr>
          <a:xfrm>
            <a:off x="4850725" y="2056209"/>
            <a:ext cx="2778681" cy="347305"/>
          </a:xfrm>
          <a:prstGeom prst="rect">
            <a:avLst/>
          </a:prstGeom>
          <a:noFill/>
          <a:ln/>
        </p:spPr>
        <p:txBody>
          <a:bodyPr wrap="none" lIns="0" tIns="0" rIns="0" bIns="0" rtlCol="0" anchor="t"/>
          <a:lstStyle/>
          <a:p>
            <a:pPr marL="0" indent="0" algn="l">
              <a:lnSpc>
                <a:spcPts val="2700"/>
              </a:lnSpc>
              <a:buNone/>
            </a:pPr>
            <a:r>
              <a:rPr lang="en-US" sz="2150" dirty="0">
                <a:solidFill>
                  <a:srgbClr val="1B1B27"/>
                </a:solidFill>
                <a:latin typeface="Raleway" pitchFamily="34" charset="0"/>
                <a:ea typeface="Raleway" pitchFamily="34" charset="-122"/>
                <a:cs typeface="Raleway" pitchFamily="34" charset="-120"/>
              </a:rPr>
              <a:t>Impact: Moderate</a:t>
            </a:r>
            <a:endParaRPr lang="en-US" sz="2150" dirty="0"/>
          </a:p>
        </p:txBody>
      </p:sp>
      <p:sp>
        <p:nvSpPr>
          <p:cNvPr id="11" name="Text 8"/>
          <p:cNvSpPr/>
          <p:nvPr/>
        </p:nvSpPr>
        <p:spPr>
          <a:xfrm>
            <a:off x="4850725" y="2621280"/>
            <a:ext cx="3522940" cy="1408271"/>
          </a:xfrm>
          <a:prstGeom prst="rect">
            <a:avLst/>
          </a:prstGeom>
          <a:noFill/>
          <a:ln/>
        </p:spPr>
        <p:txBody>
          <a:bodyPr wrap="square" lIns="0" tIns="0" rIns="0" bIns="0" rtlCol="0" anchor="t"/>
          <a:lstStyle/>
          <a:p>
            <a:pPr marL="0" indent="0" algn="l">
              <a:lnSpc>
                <a:spcPts val="2750"/>
              </a:lnSpc>
              <a:buNone/>
            </a:pPr>
            <a:r>
              <a:rPr lang="en-US" sz="1750" dirty="0">
                <a:solidFill>
                  <a:srgbClr val="3C3939"/>
                </a:solidFill>
                <a:latin typeface="Roboto" pitchFamily="34" charset="0"/>
                <a:ea typeface="Roboto" pitchFamily="34" charset="-122"/>
                <a:cs typeface="Roboto" pitchFamily="34" charset="-120"/>
              </a:rPr>
              <a:t>Political conditions matter, but they are usually manageable with early planning and proper documentation.</a:t>
            </a:r>
            <a:endParaRPr lang="en-US" sz="1750" dirty="0"/>
          </a:p>
        </p:txBody>
      </p:sp>
      <p:sp>
        <p:nvSpPr>
          <p:cNvPr id="12" name="Shape 9"/>
          <p:cNvSpPr/>
          <p:nvPr/>
        </p:nvSpPr>
        <p:spPr>
          <a:xfrm>
            <a:off x="4850725" y="4385640"/>
            <a:ext cx="3522940" cy="35362"/>
          </a:xfrm>
          <a:prstGeom prst="rect">
            <a:avLst/>
          </a:prstGeom>
          <a:solidFill>
            <a:srgbClr val="3C3939">
              <a:alpha val="50000"/>
            </a:srgbClr>
          </a:solidFill>
          <a:ln/>
        </p:spPr>
        <p:txBody>
          <a:bodyPr/>
          <a:lstStyle/>
          <a:p>
            <a:endParaRPr lang="en-US"/>
          </a:p>
        </p:txBody>
      </p:sp>
      <p:sp>
        <p:nvSpPr>
          <p:cNvPr id="13" name="Text 10"/>
          <p:cNvSpPr/>
          <p:nvPr/>
        </p:nvSpPr>
        <p:spPr>
          <a:xfrm>
            <a:off x="4850725" y="4665940"/>
            <a:ext cx="3522940" cy="1408271"/>
          </a:xfrm>
          <a:prstGeom prst="rect">
            <a:avLst/>
          </a:prstGeom>
          <a:noFill/>
          <a:ln/>
        </p:spPr>
        <p:txBody>
          <a:bodyPr wrap="square" lIns="0" tIns="0" rIns="0" bIns="0" rtlCol="0" anchor="t"/>
          <a:lstStyle/>
          <a:p>
            <a:pPr marL="0" indent="0" algn="l">
              <a:lnSpc>
                <a:spcPts val="2750"/>
              </a:lnSpc>
              <a:buNone/>
            </a:pPr>
            <a:r>
              <a:rPr lang="en-US" sz="1750" b="1" dirty="0">
                <a:solidFill>
                  <a:srgbClr val="3C3939"/>
                </a:solidFill>
                <a:latin typeface="Roboto" pitchFamily="34" charset="0"/>
                <a:ea typeface="Roboto" pitchFamily="34" charset="-122"/>
                <a:cs typeface="Roboto" pitchFamily="34" charset="-120"/>
              </a:rPr>
              <a:t>Strategy:</a:t>
            </a:r>
            <a:r>
              <a:rPr lang="en-US" sz="1750" dirty="0">
                <a:solidFill>
                  <a:srgbClr val="3C3939"/>
                </a:solidFill>
                <a:latin typeface="Roboto" pitchFamily="34" charset="0"/>
                <a:ea typeface="Roboto" pitchFamily="34" charset="-122"/>
                <a:cs typeface="Roboto" pitchFamily="34" charset="-120"/>
              </a:rPr>
              <a:t> Register early, track requirements carefully, and stay aligned with local regulations from the start.</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026081"/>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1B1B27"/>
                </a:solidFill>
                <a:latin typeface="Raleway" pitchFamily="34" charset="0"/>
                <a:ea typeface="Raleway" pitchFamily="34" charset="-122"/>
                <a:cs typeface="Raleway" pitchFamily="34" charset="-120"/>
              </a:rPr>
              <a:t>Economic Factors</a:t>
            </a:r>
            <a:endParaRPr lang="en-US" sz="4450" dirty="0"/>
          </a:p>
        </p:txBody>
      </p:sp>
      <p:sp>
        <p:nvSpPr>
          <p:cNvPr id="4" name="Shape 1"/>
          <p:cNvSpPr/>
          <p:nvPr/>
        </p:nvSpPr>
        <p:spPr>
          <a:xfrm>
            <a:off x="630436" y="2075021"/>
            <a:ext cx="3828217" cy="5128498"/>
          </a:xfrm>
          <a:prstGeom prst="roundRect">
            <a:avLst>
              <a:gd name="adj" fmla="val 4266"/>
            </a:avLst>
          </a:prstGeom>
          <a:solidFill>
            <a:srgbClr val="FC8337">
              <a:alpha val="95000"/>
            </a:srgbClr>
          </a:solidFill>
          <a:ln/>
        </p:spPr>
        <p:txBody>
          <a:bodyPr/>
          <a:lstStyle/>
          <a:p>
            <a:endParaRPr lang="en-US"/>
          </a:p>
        </p:txBody>
      </p:sp>
      <p:sp>
        <p:nvSpPr>
          <p:cNvPr id="5" name="Text 2"/>
          <p:cNvSpPr/>
          <p:nvPr/>
        </p:nvSpPr>
        <p:spPr>
          <a:xfrm>
            <a:off x="857250" y="230183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B1B27"/>
                </a:solidFill>
                <a:latin typeface="Raleway" pitchFamily="34" charset="0"/>
                <a:ea typeface="Raleway" pitchFamily="34" charset="-122"/>
                <a:cs typeface="Raleway" pitchFamily="34" charset="-120"/>
              </a:rPr>
              <a:t>Opportunities</a:t>
            </a:r>
            <a:endParaRPr lang="en-US" sz="2200" dirty="0"/>
          </a:p>
        </p:txBody>
      </p:sp>
      <p:sp>
        <p:nvSpPr>
          <p:cNvPr id="6" name="Text 3"/>
          <p:cNvSpPr/>
          <p:nvPr/>
        </p:nvSpPr>
        <p:spPr>
          <a:xfrm>
            <a:off x="857250" y="2882979"/>
            <a:ext cx="3374588" cy="1814513"/>
          </a:xfrm>
          <a:prstGeom prst="rect">
            <a:avLst/>
          </a:prstGeom>
          <a:noFill/>
          <a:ln/>
        </p:spPr>
        <p:txBody>
          <a:bodyPr wrap="square" lIns="0" tIns="0" rIns="0" bIns="0" rtlCol="0" anchor="t"/>
          <a:lstStyle/>
          <a:p>
            <a:pPr marL="0" indent="0" algn="l">
              <a:lnSpc>
                <a:spcPts val="2850"/>
              </a:lnSpc>
              <a:buNone/>
            </a:pPr>
            <a:r>
              <a:rPr lang="en-US" sz="1750" dirty="0">
                <a:solidFill>
                  <a:srgbClr val="000000"/>
                </a:solidFill>
                <a:latin typeface="Roboto" pitchFamily="34" charset="0"/>
                <a:ea typeface="Roboto" pitchFamily="34" charset="-122"/>
                <a:cs typeface="Roboto" pitchFamily="34" charset="-120"/>
              </a:rPr>
              <a:t>Wedding season demand can raise bookings, while premium pricing can strengthen revenue when service quality feels elevated.</a:t>
            </a:r>
            <a:endParaRPr lang="en-US" sz="1750" dirty="0"/>
          </a:p>
        </p:txBody>
      </p:sp>
      <p:sp>
        <p:nvSpPr>
          <p:cNvPr id="7" name="Text 4"/>
          <p:cNvSpPr/>
          <p:nvPr/>
        </p:nvSpPr>
        <p:spPr>
          <a:xfrm>
            <a:off x="857250" y="4901565"/>
            <a:ext cx="3374588" cy="1088708"/>
          </a:xfrm>
          <a:prstGeom prst="rect">
            <a:avLst/>
          </a:prstGeom>
          <a:noFill/>
          <a:ln/>
        </p:spPr>
        <p:txBody>
          <a:bodyPr wrap="square" lIns="0" tIns="0" rIns="0" bIns="0" rtlCol="0" anchor="t"/>
          <a:lstStyle/>
          <a:p>
            <a:pPr marL="0" indent="0" algn="l">
              <a:lnSpc>
                <a:spcPts val="2850"/>
              </a:lnSpc>
              <a:buNone/>
            </a:pPr>
            <a:r>
              <a:rPr lang="en-US" sz="1750" dirty="0">
                <a:solidFill>
                  <a:srgbClr val="000000"/>
                </a:solidFill>
                <a:latin typeface="Roboto" pitchFamily="34" charset="0"/>
                <a:ea typeface="Roboto" pitchFamily="34" charset="-122"/>
                <a:cs typeface="Roboto" pitchFamily="34" charset="-120"/>
              </a:rPr>
              <a:t>Clients often pay more for convenience, polish, and a memorable experience.</a:t>
            </a:r>
            <a:endParaRPr lang="en-US" sz="1750" dirty="0"/>
          </a:p>
        </p:txBody>
      </p:sp>
      <p:sp>
        <p:nvSpPr>
          <p:cNvPr id="8" name="Text 5"/>
          <p:cNvSpPr/>
          <p:nvPr/>
        </p:nvSpPr>
        <p:spPr>
          <a:xfrm>
            <a:off x="4856321" y="230183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B1B27"/>
                </a:solidFill>
                <a:latin typeface="Raleway" pitchFamily="34" charset="0"/>
                <a:ea typeface="Raleway" pitchFamily="34" charset="-122"/>
                <a:cs typeface="Raleway" pitchFamily="34" charset="-120"/>
              </a:rPr>
              <a:t>Threats</a:t>
            </a:r>
            <a:endParaRPr lang="en-US" sz="2200" dirty="0"/>
          </a:p>
        </p:txBody>
      </p:sp>
      <p:sp>
        <p:nvSpPr>
          <p:cNvPr id="9" name="Text 6"/>
          <p:cNvSpPr/>
          <p:nvPr/>
        </p:nvSpPr>
        <p:spPr>
          <a:xfrm>
            <a:off x="4856321" y="2882979"/>
            <a:ext cx="3501509" cy="1893808"/>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3C3939"/>
                </a:solidFill>
                <a:latin typeface="Roboto" pitchFamily="34" charset="0"/>
                <a:ea typeface="Roboto" pitchFamily="34" charset="-122"/>
                <a:cs typeface="Roboto" pitchFamily="34" charset="-120"/>
              </a:rPr>
              <a:t>Inflation can increase product, labor, and operating costs.</a:t>
            </a:r>
            <a:endParaRPr lang="en-US" sz="1750" dirty="0"/>
          </a:p>
          <a:p>
            <a:pPr marL="342900" indent="-342900" algn="l">
              <a:lnSpc>
                <a:spcPts val="2850"/>
              </a:lnSpc>
              <a:buSzPct val="100000"/>
              <a:buChar char="•"/>
            </a:pPr>
            <a:r>
              <a:rPr lang="en-US" sz="1750" dirty="0">
                <a:solidFill>
                  <a:srgbClr val="3C3939"/>
                </a:solidFill>
                <a:latin typeface="Roboto" pitchFamily="34" charset="0"/>
                <a:ea typeface="Roboto" pitchFamily="34" charset="-122"/>
                <a:cs typeface="Roboto" pitchFamily="34" charset="-120"/>
              </a:rPr>
              <a:t>Seasonal demand may create uneven cash flow across the year.</a:t>
            </a:r>
            <a:endParaRPr lang="en-US" sz="1750" dirty="0"/>
          </a:p>
        </p:txBody>
      </p:sp>
      <p:sp>
        <p:nvSpPr>
          <p:cNvPr id="10" name="Text 7"/>
          <p:cNvSpPr/>
          <p:nvPr/>
        </p:nvSpPr>
        <p:spPr>
          <a:xfrm>
            <a:off x="4856321" y="4980861"/>
            <a:ext cx="3501509" cy="362903"/>
          </a:xfrm>
          <a:prstGeom prst="rect">
            <a:avLst/>
          </a:prstGeom>
          <a:noFill/>
          <a:ln/>
        </p:spPr>
        <p:txBody>
          <a:bodyPr wrap="none" lIns="0" tIns="0" rIns="0" bIns="0" rtlCol="0" anchor="t"/>
          <a:lstStyle/>
          <a:p>
            <a:pPr marL="0" indent="0" algn="l">
              <a:lnSpc>
                <a:spcPts val="2850"/>
              </a:lnSpc>
              <a:buNone/>
            </a:pPr>
            <a:r>
              <a:rPr lang="en-US" sz="1750" b="1" dirty="0">
                <a:solidFill>
                  <a:srgbClr val="3C3939"/>
                </a:solidFill>
                <a:latin typeface="Roboto" pitchFamily="34" charset="0"/>
                <a:ea typeface="Roboto" pitchFamily="34" charset="-122"/>
                <a:cs typeface="Roboto" pitchFamily="34" charset="-120"/>
              </a:rPr>
              <a:t>Impact:</a:t>
            </a:r>
            <a:r>
              <a:rPr lang="en-US" sz="1750" dirty="0">
                <a:solidFill>
                  <a:srgbClr val="3C3939"/>
                </a:solidFill>
                <a:latin typeface="Roboto" pitchFamily="34" charset="0"/>
                <a:ea typeface="Roboto" pitchFamily="34" charset="-122"/>
                <a:cs typeface="Roboto" pitchFamily="34" charset="-120"/>
              </a:rPr>
              <a:t> High</a:t>
            </a:r>
            <a:endParaRPr lang="en-US" sz="1750" dirty="0"/>
          </a:p>
        </p:txBody>
      </p:sp>
      <p:sp>
        <p:nvSpPr>
          <p:cNvPr id="11" name="Text 8"/>
          <p:cNvSpPr/>
          <p:nvPr/>
        </p:nvSpPr>
        <p:spPr>
          <a:xfrm>
            <a:off x="4856321" y="5547836"/>
            <a:ext cx="3501509" cy="1451610"/>
          </a:xfrm>
          <a:prstGeom prst="rect">
            <a:avLst/>
          </a:prstGeom>
          <a:noFill/>
          <a:ln/>
        </p:spPr>
        <p:txBody>
          <a:bodyPr wrap="square" lIns="0" tIns="0" rIns="0" bIns="0" rtlCol="0" anchor="t"/>
          <a:lstStyle/>
          <a:p>
            <a:pPr marL="0" indent="0" algn="l">
              <a:lnSpc>
                <a:spcPts val="2850"/>
              </a:lnSpc>
              <a:buNone/>
            </a:pPr>
            <a:r>
              <a:rPr lang="en-US" sz="1750" b="1" dirty="0">
                <a:solidFill>
                  <a:srgbClr val="3C3939"/>
                </a:solidFill>
                <a:latin typeface="Roboto" pitchFamily="34" charset="0"/>
                <a:ea typeface="Roboto" pitchFamily="34" charset="-122"/>
                <a:cs typeface="Roboto" pitchFamily="34" charset="-120"/>
              </a:rPr>
              <a:t>Strategy:</a:t>
            </a:r>
            <a:r>
              <a:rPr lang="en-US" sz="1750" dirty="0">
                <a:solidFill>
                  <a:srgbClr val="3C3939"/>
                </a:solidFill>
                <a:latin typeface="Roboto" pitchFamily="34" charset="0"/>
                <a:ea typeface="Roboto" pitchFamily="34" charset="-122"/>
                <a:cs typeface="Roboto" pitchFamily="34" charset="-120"/>
              </a:rPr>
              <a:t> Offer service packages, create seasonal promotions, and plan pricing with cost changes in mind.</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1177052"/>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1B1B27"/>
                </a:solidFill>
                <a:latin typeface="Raleway" pitchFamily="34" charset="0"/>
                <a:ea typeface="Raleway" pitchFamily="34" charset="-122"/>
                <a:cs typeface="Raleway" pitchFamily="34" charset="-120"/>
              </a:rPr>
              <a:t>Social Factors</a:t>
            </a:r>
            <a:endParaRPr lang="en-US" sz="4450" dirty="0"/>
          </a:p>
        </p:txBody>
      </p:sp>
      <p:sp>
        <p:nvSpPr>
          <p:cNvPr id="3" name="Shape 1"/>
          <p:cNvSpPr/>
          <p:nvPr/>
        </p:nvSpPr>
        <p:spPr>
          <a:xfrm>
            <a:off x="793790" y="2481143"/>
            <a:ext cx="3008948" cy="4316135"/>
          </a:xfrm>
          <a:prstGeom prst="roundRect">
            <a:avLst>
              <a:gd name="adj" fmla="val 18092"/>
            </a:avLst>
          </a:prstGeom>
          <a:solidFill>
            <a:srgbClr val="E1E1EA"/>
          </a:solidFill>
          <a:ln w="7620">
            <a:solidFill>
              <a:srgbClr val="C7C7D0"/>
            </a:solidFill>
            <a:prstDash val="solid"/>
          </a:ln>
        </p:spPr>
        <p:txBody>
          <a:bodyPr/>
          <a:lstStyle/>
          <a:p>
            <a:endParaRPr lang="en-US"/>
          </a:p>
        </p:txBody>
      </p:sp>
      <p:sp>
        <p:nvSpPr>
          <p:cNvPr id="4" name="Text 2"/>
          <p:cNvSpPr/>
          <p:nvPr/>
        </p:nvSpPr>
        <p:spPr>
          <a:xfrm>
            <a:off x="1028224" y="2715578"/>
            <a:ext cx="2540079" cy="354330"/>
          </a:xfrm>
          <a:prstGeom prst="rect">
            <a:avLst/>
          </a:prstGeom>
          <a:noFill/>
          <a:ln/>
        </p:spPr>
        <p:txBody>
          <a:bodyPr wrap="none" lIns="0" tIns="0" rIns="0" bIns="0" rtlCol="0" anchor="t"/>
          <a:lstStyle/>
          <a:p>
            <a:pPr marL="0" indent="0" algn="l">
              <a:lnSpc>
                <a:spcPts val="2750"/>
              </a:lnSpc>
              <a:buNone/>
            </a:pPr>
            <a:r>
              <a:rPr lang="en-US" sz="2200" dirty="0">
                <a:solidFill>
                  <a:srgbClr val="3C3939"/>
                </a:solidFill>
                <a:latin typeface="Raleway" pitchFamily="34" charset="0"/>
                <a:ea typeface="Raleway" pitchFamily="34" charset="-122"/>
                <a:cs typeface="Raleway" pitchFamily="34" charset="-120"/>
              </a:rPr>
              <a:t>Opportunities</a:t>
            </a:r>
            <a:endParaRPr lang="en-US" sz="2200" dirty="0"/>
          </a:p>
        </p:txBody>
      </p:sp>
      <p:sp>
        <p:nvSpPr>
          <p:cNvPr id="5" name="Text 3"/>
          <p:cNvSpPr/>
          <p:nvPr/>
        </p:nvSpPr>
        <p:spPr>
          <a:xfrm>
            <a:off x="1028224" y="3296722"/>
            <a:ext cx="2540079" cy="3266123"/>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Before-and-after content builds credibility and drives discovery through visual proof of quality. Clients increasingly research trends and expect salons to reflect current beauty standards.</a:t>
            </a:r>
            <a:endParaRPr lang="en-US" sz="1750" dirty="0"/>
          </a:p>
        </p:txBody>
      </p:sp>
      <p:sp>
        <p:nvSpPr>
          <p:cNvPr id="6" name="Shape 4"/>
          <p:cNvSpPr/>
          <p:nvPr/>
        </p:nvSpPr>
        <p:spPr>
          <a:xfrm>
            <a:off x="4029551" y="2481143"/>
            <a:ext cx="3008948" cy="4316135"/>
          </a:xfrm>
          <a:prstGeom prst="roundRect">
            <a:avLst>
              <a:gd name="adj" fmla="val 18092"/>
            </a:avLst>
          </a:prstGeom>
          <a:solidFill>
            <a:srgbClr val="E1E1EA"/>
          </a:solidFill>
          <a:ln w="7620">
            <a:solidFill>
              <a:srgbClr val="C7C7D0"/>
            </a:solidFill>
            <a:prstDash val="solid"/>
          </a:ln>
        </p:spPr>
        <p:txBody>
          <a:bodyPr/>
          <a:lstStyle/>
          <a:p>
            <a:endParaRPr lang="en-US"/>
          </a:p>
        </p:txBody>
      </p:sp>
      <p:sp>
        <p:nvSpPr>
          <p:cNvPr id="7" name="Text 5"/>
          <p:cNvSpPr/>
          <p:nvPr/>
        </p:nvSpPr>
        <p:spPr>
          <a:xfrm>
            <a:off x="4263985" y="2715578"/>
            <a:ext cx="2540079" cy="354330"/>
          </a:xfrm>
          <a:prstGeom prst="rect">
            <a:avLst/>
          </a:prstGeom>
          <a:noFill/>
          <a:ln/>
        </p:spPr>
        <p:txBody>
          <a:bodyPr wrap="none" lIns="0" tIns="0" rIns="0" bIns="0" rtlCol="0" anchor="t"/>
          <a:lstStyle/>
          <a:p>
            <a:pPr marL="0" indent="0" algn="l">
              <a:lnSpc>
                <a:spcPts val="2750"/>
              </a:lnSpc>
              <a:buNone/>
            </a:pPr>
            <a:r>
              <a:rPr lang="en-US" sz="2200" dirty="0">
                <a:solidFill>
                  <a:srgbClr val="3C3939"/>
                </a:solidFill>
                <a:latin typeface="Raleway" pitchFamily="34" charset="0"/>
                <a:ea typeface="Raleway" pitchFamily="34" charset="-122"/>
                <a:cs typeface="Raleway" pitchFamily="34" charset="-120"/>
              </a:rPr>
              <a:t>Threats</a:t>
            </a:r>
            <a:endParaRPr lang="en-US" sz="2200" dirty="0"/>
          </a:p>
        </p:txBody>
      </p:sp>
      <p:sp>
        <p:nvSpPr>
          <p:cNvPr id="8" name="Text 6"/>
          <p:cNvSpPr/>
          <p:nvPr/>
        </p:nvSpPr>
        <p:spPr>
          <a:xfrm>
            <a:off x="4263985" y="3296722"/>
            <a:ext cx="2540079" cy="1814513"/>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Rapid trend cycles and elevated customer standards demand constant innovation to stay competitive.</a:t>
            </a:r>
            <a:endParaRPr lang="en-US" sz="1750" dirty="0"/>
          </a:p>
        </p:txBody>
      </p:sp>
      <p:sp>
        <p:nvSpPr>
          <p:cNvPr id="9" name="Text 7"/>
          <p:cNvSpPr/>
          <p:nvPr/>
        </p:nvSpPr>
        <p:spPr>
          <a:xfrm>
            <a:off x="7599521" y="2452807"/>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B1B27"/>
                </a:solidFill>
                <a:latin typeface="Raleway" pitchFamily="34" charset="0"/>
                <a:ea typeface="Raleway" pitchFamily="34" charset="-122"/>
                <a:cs typeface="Raleway" pitchFamily="34" charset="-120"/>
              </a:rPr>
              <a:t>Impact: Very High</a:t>
            </a:r>
            <a:endParaRPr lang="en-US" sz="2200" dirty="0"/>
          </a:p>
        </p:txBody>
      </p:sp>
      <p:sp>
        <p:nvSpPr>
          <p:cNvPr id="10" name="Text 8"/>
          <p:cNvSpPr/>
          <p:nvPr/>
        </p:nvSpPr>
        <p:spPr>
          <a:xfrm>
            <a:off x="7599521" y="3033951"/>
            <a:ext cx="6244709" cy="725805"/>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Social media presence directly influences customer acquisition and brand perception.</a:t>
            </a:r>
            <a:endParaRPr lang="en-US" sz="1750" dirty="0"/>
          </a:p>
        </p:txBody>
      </p:sp>
      <p:sp>
        <p:nvSpPr>
          <p:cNvPr id="11" name="Shape 9"/>
          <p:cNvSpPr/>
          <p:nvPr/>
        </p:nvSpPr>
        <p:spPr>
          <a:xfrm>
            <a:off x="7599521" y="4128287"/>
            <a:ext cx="6244709" cy="35957"/>
          </a:xfrm>
          <a:prstGeom prst="rect">
            <a:avLst/>
          </a:prstGeom>
          <a:solidFill>
            <a:srgbClr val="3C3939">
              <a:alpha val="50000"/>
            </a:srgbClr>
          </a:solidFill>
          <a:ln/>
        </p:spPr>
        <p:txBody>
          <a:bodyPr/>
          <a:lstStyle/>
          <a:p>
            <a:endParaRPr lang="en-US"/>
          </a:p>
        </p:txBody>
      </p:sp>
      <p:sp>
        <p:nvSpPr>
          <p:cNvPr id="12" name="Text 10"/>
          <p:cNvSpPr/>
          <p:nvPr/>
        </p:nvSpPr>
        <p:spPr>
          <a:xfrm>
            <a:off x="7599521" y="4419362"/>
            <a:ext cx="6244709" cy="1088708"/>
          </a:xfrm>
          <a:prstGeom prst="rect">
            <a:avLst/>
          </a:prstGeom>
          <a:noFill/>
          <a:ln/>
        </p:spPr>
        <p:txBody>
          <a:bodyPr wrap="square" lIns="0" tIns="0" rIns="0" bIns="0" rtlCol="0" anchor="t"/>
          <a:lstStyle/>
          <a:p>
            <a:pPr marL="0" indent="0" algn="l">
              <a:lnSpc>
                <a:spcPts val="2850"/>
              </a:lnSpc>
              <a:buNone/>
            </a:pPr>
            <a:r>
              <a:rPr lang="en-US" sz="1750" b="1" dirty="0">
                <a:solidFill>
                  <a:srgbClr val="3C3939"/>
                </a:solidFill>
                <a:latin typeface="Roboto" pitchFamily="34" charset="0"/>
                <a:ea typeface="Roboto" pitchFamily="34" charset="-122"/>
                <a:cs typeface="Roboto" pitchFamily="34" charset="-120"/>
              </a:rPr>
              <a:t>Strategy:</a:t>
            </a:r>
            <a:r>
              <a:rPr lang="en-US" sz="1750" dirty="0">
                <a:solidFill>
                  <a:srgbClr val="3C3939"/>
                </a:solidFill>
                <a:latin typeface="Roboto" pitchFamily="34" charset="0"/>
                <a:ea typeface="Roboto" pitchFamily="34" charset="-122"/>
                <a:cs typeface="Roboto" pitchFamily="34" charset="-120"/>
              </a:rPr>
              <a:t> Invest in consistent social content and strategic influencer partnerships to maintain relevance and attract trend-conscious clients.</a:t>
            </a:r>
            <a:endParaRPr lang="en-US" sz="1750" dirty="0"/>
          </a:p>
        </p:txBody>
      </p:sp>
      <p:sp>
        <p:nvSpPr>
          <p:cNvPr id="13" name="Rectangle 12">
            <a:extLst>
              <a:ext uri="{FF2B5EF4-FFF2-40B4-BE49-F238E27FC236}">
                <a16:creationId xmlns:a16="http://schemas.microsoft.com/office/drawing/2014/main" id="{068051B4-F9BA-7EE3-7EA2-D601468F2307}"/>
              </a:ext>
            </a:extLst>
          </p:cNvPr>
          <p:cNvSpPr/>
          <p:nvPr/>
        </p:nvSpPr>
        <p:spPr>
          <a:xfrm>
            <a:off x="11649205" y="7265096"/>
            <a:ext cx="2981195" cy="964504"/>
          </a:xfrm>
          <a:prstGeom prst="rect">
            <a:avLst/>
          </a:prstGeom>
          <a:solidFill>
            <a:srgbClr val="FEF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787837"/>
            <a:ext cx="5704999" cy="708779"/>
          </a:xfrm>
          <a:prstGeom prst="rect">
            <a:avLst/>
          </a:prstGeom>
          <a:noFill/>
          <a:ln/>
        </p:spPr>
        <p:txBody>
          <a:bodyPr wrap="none" lIns="0" tIns="0" rIns="0" bIns="0" rtlCol="0" anchor="t"/>
          <a:lstStyle/>
          <a:p>
            <a:pPr marL="0" indent="0" algn="l">
              <a:lnSpc>
                <a:spcPts val="5550"/>
              </a:lnSpc>
              <a:buNone/>
            </a:pPr>
            <a:r>
              <a:rPr lang="en-US" sz="4450" dirty="0">
                <a:solidFill>
                  <a:srgbClr val="1B1B27"/>
                </a:solidFill>
                <a:latin typeface="Raleway" pitchFamily="34" charset="0"/>
                <a:ea typeface="Raleway" pitchFamily="34" charset="-122"/>
                <a:cs typeface="Raleway" pitchFamily="34" charset="-120"/>
              </a:rPr>
              <a:t>Technological Factors</a:t>
            </a:r>
            <a:endParaRPr lang="en-US" sz="4450" dirty="0"/>
          </a:p>
        </p:txBody>
      </p:sp>
      <p:sp>
        <p:nvSpPr>
          <p:cNvPr id="4" name="Shape 1"/>
          <p:cNvSpPr/>
          <p:nvPr/>
        </p:nvSpPr>
        <p:spPr>
          <a:xfrm>
            <a:off x="6249710" y="2091928"/>
            <a:ext cx="3562469" cy="60960"/>
          </a:xfrm>
          <a:prstGeom prst="rect">
            <a:avLst/>
          </a:prstGeom>
          <a:solidFill>
            <a:srgbClr val="1B1B27"/>
          </a:solidFill>
          <a:ln/>
        </p:spPr>
        <p:txBody>
          <a:bodyPr/>
          <a:lstStyle/>
          <a:p>
            <a:endParaRPr lang="en-US"/>
          </a:p>
        </p:txBody>
      </p:sp>
      <p:sp>
        <p:nvSpPr>
          <p:cNvPr id="5" name="Text 2"/>
          <p:cNvSpPr/>
          <p:nvPr/>
        </p:nvSpPr>
        <p:spPr>
          <a:xfrm>
            <a:off x="6280190" y="2379702"/>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3C3939"/>
                </a:solidFill>
                <a:latin typeface="Raleway" pitchFamily="34" charset="0"/>
                <a:ea typeface="Raleway" pitchFamily="34" charset="-122"/>
                <a:cs typeface="Raleway" pitchFamily="34" charset="-120"/>
              </a:rPr>
              <a:t>Opportunities</a:t>
            </a:r>
            <a:endParaRPr lang="en-US" sz="2200" dirty="0"/>
          </a:p>
        </p:txBody>
      </p:sp>
      <p:sp>
        <p:nvSpPr>
          <p:cNvPr id="6" name="Text 3"/>
          <p:cNvSpPr/>
          <p:nvPr/>
        </p:nvSpPr>
        <p:spPr>
          <a:xfrm>
            <a:off x="6280190" y="2960846"/>
            <a:ext cx="3501509" cy="1451610"/>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Online booking makes appointments easier, while digital marketing expands reach beyond walk-in traffic.</a:t>
            </a:r>
            <a:endParaRPr lang="en-US" sz="1750" dirty="0"/>
          </a:p>
        </p:txBody>
      </p:sp>
      <p:sp>
        <p:nvSpPr>
          <p:cNvPr id="7" name="Shape 4"/>
          <p:cNvSpPr/>
          <p:nvPr/>
        </p:nvSpPr>
        <p:spPr>
          <a:xfrm>
            <a:off x="6249710" y="4866084"/>
            <a:ext cx="3562469" cy="60960"/>
          </a:xfrm>
          <a:prstGeom prst="rect">
            <a:avLst/>
          </a:prstGeom>
          <a:solidFill>
            <a:srgbClr val="1B1B27"/>
          </a:solidFill>
          <a:ln/>
        </p:spPr>
        <p:txBody>
          <a:bodyPr/>
          <a:lstStyle/>
          <a:p>
            <a:endParaRPr lang="en-US"/>
          </a:p>
        </p:txBody>
      </p:sp>
      <p:sp>
        <p:nvSpPr>
          <p:cNvPr id="8" name="Text 5"/>
          <p:cNvSpPr/>
          <p:nvPr/>
        </p:nvSpPr>
        <p:spPr>
          <a:xfrm>
            <a:off x="6280190" y="515385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3C3939"/>
                </a:solidFill>
                <a:latin typeface="Raleway" pitchFamily="34" charset="0"/>
                <a:ea typeface="Raleway" pitchFamily="34" charset="-122"/>
                <a:cs typeface="Raleway" pitchFamily="34" charset="-120"/>
              </a:rPr>
              <a:t>Threats</a:t>
            </a:r>
            <a:endParaRPr lang="en-US" sz="2200" dirty="0"/>
          </a:p>
        </p:txBody>
      </p:sp>
      <p:sp>
        <p:nvSpPr>
          <p:cNvPr id="9" name="Text 6"/>
          <p:cNvSpPr/>
          <p:nvPr/>
        </p:nvSpPr>
        <p:spPr>
          <a:xfrm>
            <a:off x="6280190" y="5735003"/>
            <a:ext cx="3501509" cy="1451610"/>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Competition online is intense, and technology costs can add pressure to a small business budget.</a:t>
            </a:r>
            <a:endParaRPr lang="en-US" sz="1750" dirty="0"/>
          </a:p>
        </p:txBody>
      </p:sp>
      <p:sp>
        <p:nvSpPr>
          <p:cNvPr id="10" name="Text 7"/>
          <p:cNvSpPr/>
          <p:nvPr/>
        </p:nvSpPr>
        <p:spPr>
          <a:xfrm>
            <a:off x="10342721" y="2063591"/>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B1B27"/>
                </a:solidFill>
                <a:latin typeface="Raleway" pitchFamily="34" charset="0"/>
                <a:ea typeface="Raleway" pitchFamily="34" charset="-122"/>
                <a:cs typeface="Raleway" pitchFamily="34" charset="-120"/>
              </a:rPr>
              <a:t>Impact: High</a:t>
            </a:r>
            <a:endParaRPr lang="en-US" sz="2200" dirty="0"/>
          </a:p>
        </p:txBody>
      </p:sp>
      <p:sp>
        <p:nvSpPr>
          <p:cNvPr id="11" name="Text 8"/>
          <p:cNvSpPr/>
          <p:nvPr/>
        </p:nvSpPr>
        <p:spPr>
          <a:xfrm>
            <a:off x="10342721" y="2644735"/>
            <a:ext cx="3501509" cy="1451610"/>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The salon must feel easy to discover, easy to book, and visually strong across digital channels.</a:t>
            </a:r>
            <a:endParaRPr lang="en-US" sz="1750" dirty="0"/>
          </a:p>
        </p:txBody>
      </p:sp>
      <p:sp>
        <p:nvSpPr>
          <p:cNvPr id="12" name="Shape 9"/>
          <p:cNvSpPr/>
          <p:nvPr/>
        </p:nvSpPr>
        <p:spPr>
          <a:xfrm>
            <a:off x="10342721" y="4464877"/>
            <a:ext cx="3501509" cy="35957"/>
          </a:xfrm>
          <a:prstGeom prst="rect">
            <a:avLst/>
          </a:prstGeom>
          <a:solidFill>
            <a:srgbClr val="3C3939">
              <a:alpha val="50000"/>
            </a:srgbClr>
          </a:solidFill>
          <a:ln/>
        </p:spPr>
        <p:txBody>
          <a:bodyPr/>
          <a:lstStyle/>
          <a:p>
            <a:endParaRPr lang="en-US"/>
          </a:p>
        </p:txBody>
      </p:sp>
      <p:sp>
        <p:nvSpPr>
          <p:cNvPr id="13" name="Text 10"/>
          <p:cNvSpPr/>
          <p:nvPr/>
        </p:nvSpPr>
        <p:spPr>
          <a:xfrm>
            <a:off x="10342721" y="4755952"/>
            <a:ext cx="3501509" cy="1451610"/>
          </a:xfrm>
          <a:prstGeom prst="rect">
            <a:avLst/>
          </a:prstGeom>
          <a:noFill/>
          <a:ln/>
        </p:spPr>
        <p:txBody>
          <a:bodyPr wrap="square" lIns="0" tIns="0" rIns="0" bIns="0" rtlCol="0" anchor="t"/>
          <a:lstStyle/>
          <a:p>
            <a:pPr marL="0" indent="0" algn="l">
              <a:lnSpc>
                <a:spcPts val="2850"/>
              </a:lnSpc>
              <a:buNone/>
            </a:pPr>
            <a:r>
              <a:rPr lang="en-US" sz="1750" b="1" dirty="0">
                <a:solidFill>
                  <a:srgbClr val="3C3939"/>
                </a:solidFill>
                <a:latin typeface="Roboto" pitchFamily="34" charset="0"/>
                <a:ea typeface="Roboto" pitchFamily="34" charset="-122"/>
                <a:cs typeface="Roboto" pitchFamily="34" charset="-120"/>
              </a:rPr>
              <a:t>Strategy:</a:t>
            </a:r>
            <a:r>
              <a:rPr lang="en-US" sz="1750" dirty="0">
                <a:solidFill>
                  <a:srgbClr val="3C3939"/>
                </a:solidFill>
                <a:latin typeface="Roboto" pitchFamily="34" charset="0"/>
                <a:ea typeface="Roboto" pitchFamily="34" charset="-122"/>
                <a:cs typeface="Roboto" pitchFamily="34" charset="-120"/>
              </a:rPr>
              <a:t> Use Instagram and TikTok consistently, and invest in lighting to improve content quality and presentation.</a:t>
            </a:r>
            <a:endParaRPr lang="en-US" sz="1750" dirty="0"/>
          </a:p>
        </p:txBody>
      </p:sp>
      <p:sp>
        <p:nvSpPr>
          <p:cNvPr id="14" name="Rectangle 13">
            <a:extLst>
              <a:ext uri="{FF2B5EF4-FFF2-40B4-BE49-F238E27FC236}">
                <a16:creationId xmlns:a16="http://schemas.microsoft.com/office/drawing/2014/main" id="{BA603DBF-D02B-1DF3-36B5-C192FEEBD866}"/>
              </a:ext>
            </a:extLst>
          </p:cNvPr>
          <p:cNvSpPr/>
          <p:nvPr/>
        </p:nvSpPr>
        <p:spPr>
          <a:xfrm>
            <a:off x="11649205" y="7265096"/>
            <a:ext cx="2981195" cy="964504"/>
          </a:xfrm>
          <a:prstGeom prst="rect">
            <a:avLst/>
          </a:prstGeom>
          <a:solidFill>
            <a:srgbClr val="FEF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691396" y="894755"/>
            <a:ext cx="5072896" cy="617339"/>
          </a:xfrm>
          <a:prstGeom prst="rect">
            <a:avLst/>
          </a:prstGeom>
          <a:noFill/>
          <a:ln/>
        </p:spPr>
        <p:txBody>
          <a:bodyPr wrap="none" lIns="0" tIns="0" rIns="0" bIns="0" rtlCol="0" anchor="t"/>
          <a:lstStyle/>
          <a:p>
            <a:pPr marL="0" indent="0" algn="l">
              <a:lnSpc>
                <a:spcPts val="4850"/>
              </a:lnSpc>
              <a:buNone/>
            </a:pPr>
            <a:r>
              <a:rPr lang="en-US" sz="3850" dirty="0">
                <a:solidFill>
                  <a:srgbClr val="1B1B27"/>
                </a:solidFill>
                <a:latin typeface="Raleway" pitchFamily="34" charset="0"/>
                <a:ea typeface="Raleway" pitchFamily="34" charset="-122"/>
                <a:cs typeface="Raleway" pitchFamily="34" charset="-120"/>
              </a:rPr>
              <a:t>Environmental Factors</a:t>
            </a:r>
            <a:endParaRPr lang="en-US" sz="3850" dirty="0"/>
          </a:p>
        </p:txBody>
      </p:sp>
      <p:sp>
        <p:nvSpPr>
          <p:cNvPr id="4" name="Text 1"/>
          <p:cNvSpPr/>
          <p:nvPr/>
        </p:nvSpPr>
        <p:spPr>
          <a:xfrm>
            <a:off x="691396" y="1942148"/>
            <a:ext cx="2469475" cy="308610"/>
          </a:xfrm>
          <a:prstGeom prst="rect">
            <a:avLst/>
          </a:prstGeom>
          <a:noFill/>
          <a:ln/>
        </p:spPr>
        <p:txBody>
          <a:bodyPr wrap="none" lIns="0" tIns="0" rIns="0" bIns="0" rtlCol="0" anchor="t"/>
          <a:lstStyle/>
          <a:p>
            <a:pPr marL="0" indent="0" algn="l">
              <a:lnSpc>
                <a:spcPts val="2400"/>
              </a:lnSpc>
              <a:buNone/>
            </a:pPr>
            <a:r>
              <a:rPr lang="en-US" sz="1900" dirty="0">
                <a:solidFill>
                  <a:srgbClr val="1B1B27"/>
                </a:solidFill>
                <a:latin typeface="Raleway" pitchFamily="34" charset="0"/>
                <a:ea typeface="Raleway" pitchFamily="34" charset="-122"/>
                <a:cs typeface="Raleway" pitchFamily="34" charset="-120"/>
              </a:rPr>
              <a:t>Opportunity</a:t>
            </a:r>
            <a:endParaRPr lang="en-US" sz="1900" dirty="0"/>
          </a:p>
        </p:txBody>
      </p:sp>
      <p:sp>
        <p:nvSpPr>
          <p:cNvPr id="5" name="Text 2"/>
          <p:cNvSpPr/>
          <p:nvPr/>
        </p:nvSpPr>
        <p:spPr>
          <a:xfrm>
            <a:off x="691396" y="2422803"/>
            <a:ext cx="3639622" cy="1182529"/>
          </a:xfrm>
          <a:prstGeom prst="rect">
            <a:avLst/>
          </a:prstGeom>
          <a:noFill/>
          <a:ln/>
        </p:spPr>
        <p:txBody>
          <a:bodyPr wrap="square" lIns="0" tIns="0" rIns="0" bIns="0" rtlCol="0" anchor="t"/>
          <a:lstStyle/>
          <a:p>
            <a:pPr marL="0" indent="0" algn="l">
              <a:lnSpc>
                <a:spcPts val="2300"/>
              </a:lnSpc>
              <a:buNone/>
            </a:pPr>
            <a:r>
              <a:rPr lang="en-US" sz="1550" dirty="0">
                <a:solidFill>
                  <a:srgbClr val="3C3939"/>
                </a:solidFill>
                <a:latin typeface="Roboto" pitchFamily="34" charset="0"/>
                <a:ea typeface="Roboto" pitchFamily="34" charset="-122"/>
                <a:cs typeface="Roboto" pitchFamily="34" charset="-120"/>
              </a:rPr>
              <a:t>Eco-friendly branding can strengthen trust with clients who value sustainability, clean products, and responsible business choices.</a:t>
            </a:r>
            <a:endParaRPr lang="en-US" sz="1550" dirty="0"/>
          </a:p>
        </p:txBody>
      </p:sp>
      <p:sp>
        <p:nvSpPr>
          <p:cNvPr id="6" name="Text 3"/>
          <p:cNvSpPr/>
          <p:nvPr/>
        </p:nvSpPr>
        <p:spPr>
          <a:xfrm>
            <a:off x="691396" y="3760113"/>
            <a:ext cx="3639622" cy="591264"/>
          </a:xfrm>
          <a:prstGeom prst="rect">
            <a:avLst/>
          </a:prstGeom>
          <a:noFill/>
          <a:ln/>
        </p:spPr>
        <p:txBody>
          <a:bodyPr wrap="square" lIns="0" tIns="0" rIns="0" bIns="0" rtlCol="0" anchor="t"/>
          <a:lstStyle/>
          <a:p>
            <a:pPr marL="0" indent="0" algn="l">
              <a:lnSpc>
                <a:spcPts val="2300"/>
              </a:lnSpc>
              <a:buNone/>
            </a:pPr>
            <a:r>
              <a:rPr lang="en-US" sz="1550" dirty="0">
                <a:solidFill>
                  <a:srgbClr val="3C3939"/>
                </a:solidFill>
                <a:latin typeface="Roboto" pitchFamily="34" charset="0"/>
                <a:ea typeface="Roboto" pitchFamily="34" charset="-122"/>
                <a:cs typeface="Roboto" pitchFamily="34" charset="-120"/>
              </a:rPr>
              <a:t>It also helps the studio stand out in a crowded market.</a:t>
            </a:r>
            <a:endParaRPr lang="en-US" sz="1550" dirty="0"/>
          </a:p>
        </p:txBody>
      </p:sp>
      <p:sp>
        <p:nvSpPr>
          <p:cNvPr id="7" name="Shape 4"/>
          <p:cNvSpPr/>
          <p:nvPr/>
        </p:nvSpPr>
        <p:spPr>
          <a:xfrm>
            <a:off x="4820603" y="1963579"/>
            <a:ext cx="3639622" cy="1808321"/>
          </a:xfrm>
          <a:prstGeom prst="roundRect">
            <a:avLst>
              <a:gd name="adj" fmla="val 4589"/>
            </a:avLst>
          </a:prstGeom>
          <a:solidFill>
            <a:srgbClr val="FFFFFF">
              <a:alpha val="95000"/>
            </a:srgbClr>
          </a:solidFill>
          <a:ln w="22860">
            <a:solidFill>
              <a:srgbClr val="C7C7D0"/>
            </a:solidFill>
            <a:prstDash val="solid"/>
          </a:ln>
        </p:spPr>
        <p:txBody>
          <a:bodyPr/>
          <a:lstStyle/>
          <a:p>
            <a:endParaRPr lang="en-US"/>
          </a:p>
        </p:txBody>
      </p:sp>
      <p:sp>
        <p:nvSpPr>
          <p:cNvPr id="8" name="Text 5"/>
          <p:cNvSpPr/>
          <p:nvPr/>
        </p:nvSpPr>
        <p:spPr>
          <a:xfrm>
            <a:off x="5040987" y="2183963"/>
            <a:ext cx="2469475" cy="308610"/>
          </a:xfrm>
          <a:prstGeom prst="rect">
            <a:avLst/>
          </a:prstGeom>
          <a:noFill/>
          <a:ln/>
        </p:spPr>
        <p:txBody>
          <a:bodyPr wrap="none" lIns="0" tIns="0" rIns="0" bIns="0" rtlCol="0" anchor="t"/>
          <a:lstStyle/>
          <a:p>
            <a:pPr marL="0" indent="0" algn="l">
              <a:lnSpc>
                <a:spcPts val="2400"/>
              </a:lnSpc>
              <a:buNone/>
            </a:pPr>
            <a:r>
              <a:rPr lang="en-US" sz="1900" dirty="0">
                <a:solidFill>
                  <a:srgbClr val="3C3939"/>
                </a:solidFill>
                <a:latin typeface="Raleway" pitchFamily="34" charset="0"/>
                <a:ea typeface="Raleway" pitchFamily="34" charset="-122"/>
                <a:cs typeface="Raleway" pitchFamily="34" charset="-120"/>
              </a:rPr>
              <a:t>Threat</a:t>
            </a:r>
            <a:endParaRPr lang="en-US" sz="1900" dirty="0"/>
          </a:p>
        </p:txBody>
      </p:sp>
      <p:sp>
        <p:nvSpPr>
          <p:cNvPr id="9" name="Text 6"/>
          <p:cNvSpPr/>
          <p:nvPr/>
        </p:nvSpPr>
        <p:spPr>
          <a:xfrm>
            <a:off x="5040987" y="2664619"/>
            <a:ext cx="3198852" cy="886897"/>
          </a:xfrm>
          <a:prstGeom prst="rect">
            <a:avLst/>
          </a:prstGeom>
          <a:noFill/>
          <a:ln/>
        </p:spPr>
        <p:txBody>
          <a:bodyPr wrap="square" lIns="0" tIns="0" rIns="0" bIns="0" rtlCol="0" anchor="t"/>
          <a:lstStyle/>
          <a:p>
            <a:pPr marL="0" indent="0" algn="l">
              <a:lnSpc>
                <a:spcPts val="2300"/>
              </a:lnSpc>
              <a:buNone/>
            </a:pPr>
            <a:r>
              <a:rPr lang="en-US" sz="1550" dirty="0">
                <a:solidFill>
                  <a:srgbClr val="3C3939"/>
                </a:solidFill>
                <a:latin typeface="Roboto" pitchFamily="34" charset="0"/>
                <a:ea typeface="Roboto" pitchFamily="34" charset="-122"/>
                <a:cs typeface="Roboto" pitchFamily="34" charset="-120"/>
              </a:rPr>
              <a:t>Environmentally responsible products and practices may raise costs at first.</a:t>
            </a:r>
            <a:endParaRPr lang="en-US" sz="1550" dirty="0"/>
          </a:p>
        </p:txBody>
      </p:sp>
      <p:sp>
        <p:nvSpPr>
          <p:cNvPr id="10" name="Shape 7"/>
          <p:cNvSpPr/>
          <p:nvPr/>
        </p:nvSpPr>
        <p:spPr>
          <a:xfrm>
            <a:off x="4820603" y="3943945"/>
            <a:ext cx="3639622" cy="1217057"/>
          </a:xfrm>
          <a:prstGeom prst="roundRect">
            <a:avLst>
              <a:gd name="adj" fmla="val 6818"/>
            </a:avLst>
          </a:prstGeom>
          <a:solidFill>
            <a:srgbClr val="FFFFFF">
              <a:alpha val="95000"/>
            </a:srgbClr>
          </a:solidFill>
          <a:ln w="22860">
            <a:solidFill>
              <a:srgbClr val="C7C7D0"/>
            </a:solidFill>
            <a:prstDash val="solid"/>
          </a:ln>
        </p:spPr>
        <p:txBody>
          <a:bodyPr/>
          <a:lstStyle/>
          <a:p>
            <a:endParaRPr lang="en-US"/>
          </a:p>
        </p:txBody>
      </p:sp>
      <p:sp>
        <p:nvSpPr>
          <p:cNvPr id="11" name="Text 8"/>
          <p:cNvSpPr/>
          <p:nvPr/>
        </p:nvSpPr>
        <p:spPr>
          <a:xfrm>
            <a:off x="5040987" y="4164330"/>
            <a:ext cx="2469475" cy="308610"/>
          </a:xfrm>
          <a:prstGeom prst="rect">
            <a:avLst/>
          </a:prstGeom>
          <a:noFill/>
          <a:ln/>
        </p:spPr>
        <p:txBody>
          <a:bodyPr wrap="none" lIns="0" tIns="0" rIns="0" bIns="0" rtlCol="0" anchor="t"/>
          <a:lstStyle/>
          <a:p>
            <a:pPr marL="0" indent="0" algn="l">
              <a:lnSpc>
                <a:spcPts val="2400"/>
              </a:lnSpc>
              <a:buNone/>
            </a:pPr>
            <a:r>
              <a:rPr lang="en-US" sz="1900" dirty="0">
                <a:solidFill>
                  <a:srgbClr val="3C3939"/>
                </a:solidFill>
                <a:latin typeface="Raleway" pitchFamily="34" charset="0"/>
                <a:ea typeface="Raleway" pitchFamily="34" charset="-122"/>
                <a:cs typeface="Raleway" pitchFamily="34" charset="-120"/>
              </a:rPr>
              <a:t>Impact</a:t>
            </a:r>
            <a:endParaRPr lang="en-US" sz="1900" dirty="0"/>
          </a:p>
        </p:txBody>
      </p:sp>
      <p:sp>
        <p:nvSpPr>
          <p:cNvPr id="12" name="Text 9"/>
          <p:cNvSpPr/>
          <p:nvPr/>
        </p:nvSpPr>
        <p:spPr>
          <a:xfrm>
            <a:off x="5040987" y="4644985"/>
            <a:ext cx="3198852" cy="295632"/>
          </a:xfrm>
          <a:prstGeom prst="rect">
            <a:avLst/>
          </a:prstGeom>
          <a:noFill/>
          <a:ln/>
        </p:spPr>
        <p:txBody>
          <a:bodyPr wrap="none" lIns="0" tIns="0" rIns="0" bIns="0" rtlCol="0" anchor="t"/>
          <a:lstStyle/>
          <a:p>
            <a:pPr marL="0" indent="0" algn="l">
              <a:lnSpc>
                <a:spcPts val="2300"/>
              </a:lnSpc>
              <a:buNone/>
            </a:pPr>
            <a:r>
              <a:rPr lang="en-US" sz="1550" dirty="0">
                <a:solidFill>
                  <a:srgbClr val="3C3939"/>
                </a:solidFill>
                <a:latin typeface="Roboto" pitchFamily="34" charset="0"/>
                <a:ea typeface="Roboto" pitchFamily="34" charset="-122"/>
                <a:cs typeface="Roboto" pitchFamily="34" charset="-120"/>
              </a:rPr>
              <a:t>Moderate</a:t>
            </a:r>
            <a:endParaRPr lang="en-US" sz="1550" dirty="0"/>
          </a:p>
        </p:txBody>
      </p:sp>
      <p:sp>
        <p:nvSpPr>
          <p:cNvPr id="13" name="Shape 10"/>
          <p:cNvSpPr/>
          <p:nvPr/>
        </p:nvSpPr>
        <p:spPr>
          <a:xfrm>
            <a:off x="4820603" y="5333048"/>
            <a:ext cx="3639622" cy="1808321"/>
          </a:xfrm>
          <a:prstGeom prst="roundRect">
            <a:avLst>
              <a:gd name="adj" fmla="val 4589"/>
            </a:avLst>
          </a:prstGeom>
          <a:solidFill>
            <a:srgbClr val="FFFFFF">
              <a:alpha val="95000"/>
            </a:srgbClr>
          </a:solidFill>
          <a:ln w="22860">
            <a:solidFill>
              <a:srgbClr val="C7C7D0"/>
            </a:solidFill>
            <a:prstDash val="solid"/>
          </a:ln>
        </p:spPr>
        <p:txBody>
          <a:bodyPr/>
          <a:lstStyle/>
          <a:p>
            <a:endParaRPr lang="en-US"/>
          </a:p>
        </p:txBody>
      </p:sp>
      <p:sp>
        <p:nvSpPr>
          <p:cNvPr id="14" name="Text 11"/>
          <p:cNvSpPr/>
          <p:nvPr/>
        </p:nvSpPr>
        <p:spPr>
          <a:xfrm>
            <a:off x="5040987" y="5553432"/>
            <a:ext cx="2469475" cy="308610"/>
          </a:xfrm>
          <a:prstGeom prst="rect">
            <a:avLst/>
          </a:prstGeom>
          <a:noFill/>
          <a:ln/>
        </p:spPr>
        <p:txBody>
          <a:bodyPr wrap="none" lIns="0" tIns="0" rIns="0" bIns="0" rtlCol="0" anchor="t"/>
          <a:lstStyle/>
          <a:p>
            <a:pPr marL="0" indent="0" algn="l">
              <a:lnSpc>
                <a:spcPts val="2400"/>
              </a:lnSpc>
              <a:buNone/>
            </a:pPr>
            <a:r>
              <a:rPr lang="en-US" sz="1900" dirty="0">
                <a:solidFill>
                  <a:srgbClr val="3C3939"/>
                </a:solidFill>
                <a:latin typeface="Raleway" pitchFamily="34" charset="0"/>
                <a:ea typeface="Raleway" pitchFamily="34" charset="-122"/>
                <a:cs typeface="Raleway" pitchFamily="34" charset="-120"/>
              </a:rPr>
              <a:t>Strategy</a:t>
            </a:r>
            <a:endParaRPr lang="en-US" sz="1900" dirty="0"/>
          </a:p>
        </p:txBody>
      </p:sp>
      <p:sp>
        <p:nvSpPr>
          <p:cNvPr id="15" name="Text 12"/>
          <p:cNvSpPr/>
          <p:nvPr/>
        </p:nvSpPr>
        <p:spPr>
          <a:xfrm>
            <a:off x="5040987" y="6034088"/>
            <a:ext cx="3198852" cy="886897"/>
          </a:xfrm>
          <a:prstGeom prst="rect">
            <a:avLst/>
          </a:prstGeom>
          <a:noFill/>
          <a:ln/>
        </p:spPr>
        <p:txBody>
          <a:bodyPr wrap="square" lIns="0" tIns="0" rIns="0" bIns="0" rtlCol="0" anchor="t"/>
          <a:lstStyle/>
          <a:p>
            <a:pPr marL="0" indent="0" algn="l">
              <a:lnSpc>
                <a:spcPts val="2300"/>
              </a:lnSpc>
              <a:buNone/>
            </a:pPr>
            <a:r>
              <a:rPr lang="en-US" sz="1550" dirty="0">
                <a:solidFill>
                  <a:srgbClr val="3C3939"/>
                </a:solidFill>
                <a:latin typeface="Roboto" pitchFamily="34" charset="0"/>
                <a:ea typeface="Roboto" pitchFamily="34" charset="-122"/>
                <a:cs typeface="Roboto" pitchFamily="34" charset="-120"/>
              </a:rPr>
              <a:t>Use sustainable products where possible and communicate the value clearly to clients.</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64354" y="640913"/>
            <a:ext cx="5557480" cy="694730"/>
          </a:xfrm>
          <a:prstGeom prst="rect">
            <a:avLst/>
          </a:prstGeom>
          <a:noFill/>
          <a:ln/>
        </p:spPr>
        <p:txBody>
          <a:bodyPr wrap="none" lIns="0" tIns="0" rIns="0" bIns="0" rtlCol="0" anchor="t"/>
          <a:lstStyle/>
          <a:p>
            <a:pPr marL="0" indent="0" algn="l">
              <a:lnSpc>
                <a:spcPts val="5450"/>
              </a:lnSpc>
              <a:buNone/>
            </a:pPr>
            <a:r>
              <a:rPr lang="en-US" sz="4350" dirty="0">
                <a:solidFill>
                  <a:srgbClr val="1B1B27"/>
                </a:solidFill>
                <a:latin typeface="Raleway" pitchFamily="34" charset="0"/>
                <a:ea typeface="Raleway" pitchFamily="34" charset="-122"/>
                <a:cs typeface="Raleway" pitchFamily="34" charset="-120"/>
              </a:rPr>
              <a:t>Legal Factors</a:t>
            </a:r>
            <a:endParaRPr lang="en-US" sz="4350" dirty="0"/>
          </a:p>
        </p:txBody>
      </p:sp>
      <p:sp>
        <p:nvSpPr>
          <p:cNvPr id="4" name="Shape 1"/>
          <p:cNvSpPr/>
          <p:nvPr/>
        </p:nvSpPr>
        <p:spPr>
          <a:xfrm>
            <a:off x="6264354" y="1907381"/>
            <a:ext cx="3522940" cy="2785229"/>
          </a:xfrm>
          <a:prstGeom prst="roundRect">
            <a:avLst>
              <a:gd name="adj" fmla="val 19155"/>
            </a:avLst>
          </a:prstGeom>
          <a:solidFill>
            <a:srgbClr val="E1E1EA"/>
          </a:solidFill>
          <a:ln w="7620">
            <a:solidFill>
              <a:srgbClr val="C7C7D0"/>
            </a:solidFill>
            <a:prstDash val="solid"/>
          </a:ln>
        </p:spPr>
        <p:txBody>
          <a:bodyPr/>
          <a:lstStyle/>
          <a:p>
            <a:endParaRPr lang="en-US"/>
          </a:p>
        </p:txBody>
      </p:sp>
      <p:sp>
        <p:nvSpPr>
          <p:cNvPr id="5" name="Text 2"/>
          <p:cNvSpPr/>
          <p:nvPr/>
        </p:nvSpPr>
        <p:spPr>
          <a:xfrm>
            <a:off x="6494264" y="2137291"/>
            <a:ext cx="2778681" cy="347305"/>
          </a:xfrm>
          <a:prstGeom prst="rect">
            <a:avLst/>
          </a:prstGeom>
          <a:noFill/>
          <a:ln/>
        </p:spPr>
        <p:txBody>
          <a:bodyPr wrap="none" lIns="0" tIns="0" rIns="0" bIns="0" rtlCol="0" anchor="t"/>
          <a:lstStyle/>
          <a:p>
            <a:pPr marL="0" indent="0" algn="l">
              <a:lnSpc>
                <a:spcPts val="2700"/>
              </a:lnSpc>
              <a:buNone/>
            </a:pPr>
            <a:r>
              <a:rPr lang="en-US" sz="2150" dirty="0">
                <a:solidFill>
                  <a:srgbClr val="3C3939"/>
                </a:solidFill>
                <a:latin typeface="Raleway" pitchFamily="34" charset="0"/>
                <a:ea typeface="Raleway" pitchFamily="34" charset="-122"/>
                <a:cs typeface="Raleway" pitchFamily="34" charset="-120"/>
              </a:rPr>
              <a:t>Opportunities</a:t>
            </a:r>
            <a:endParaRPr lang="en-US" sz="2150" dirty="0"/>
          </a:p>
        </p:txBody>
      </p:sp>
      <p:sp>
        <p:nvSpPr>
          <p:cNvPr id="6" name="Text 3"/>
          <p:cNvSpPr/>
          <p:nvPr/>
        </p:nvSpPr>
        <p:spPr>
          <a:xfrm>
            <a:off x="6494264" y="2702362"/>
            <a:ext cx="3063121" cy="1760339"/>
          </a:xfrm>
          <a:prstGeom prst="rect">
            <a:avLst/>
          </a:prstGeom>
          <a:noFill/>
          <a:ln/>
        </p:spPr>
        <p:txBody>
          <a:bodyPr wrap="square" lIns="0" tIns="0" rIns="0" bIns="0" rtlCol="0" anchor="t"/>
          <a:lstStyle/>
          <a:p>
            <a:pPr marL="0" indent="0" algn="l">
              <a:lnSpc>
                <a:spcPts val="2750"/>
              </a:lnSpc>
              <a:buNone/>
            </a:pPr>
            <a:r>
              <a:rPr lang="en-US" sz="1750" dirty="0">
                <a:solidFill>
                  <a:srgbClr val="3C3939"/>
                </a:solidFill>
                <a:latin typeface="Roboto" pitchFamily="34" charset="0"/>
                <a:ea typeface="Roboto" pitchFamily="34" charset="-122"/>
                <a:cs typeface="Roboto" pitchFamily="34" charset="-120"/>
              </a:rPr>
              <a:t>Professional trust and compliance build credibility and reassure clients that the studio is operating responsibly and safely.</a:t>
            </a:r>
            <a:endParaRPr lang="en-US" sz="1750" dirty="0"/>
          </a:p>
        </p:txBody>
      </p:sp>
      <p:sp>
        <p:nvSpPr>
          <p:cNvPr id="7" name="Shape 4"/>
          <p:cNvSpPr/>
          <p:nvPr/>
        </p:nvSpPr>
        <p:spPr>
          <a:xfrm>
            <a:off x="6264354" y="4910376"/>
            <a:ext cx="3522940" cy="2433161"/>
          </a:xfrm>
          <a:prstGeom prst="roundRect">
            <a:avLst>
              <a:gd name="adj" fmla="val 21927"/>
            </a:avLst>
          </a:prstGeom>
          <a:solidFill>
            <a:srgbClr val="E1E1EA"/>
          </a:solidFill>
          <a:ln w="7620">
            <a:solidFill>
              <a:srgbClr val="C7C7D0"/>
            </a:solidFill>
            <a:prstDash val="solid"/>
          </a:ln>
        </p:spPr>
        <p:txBody>
          <a:bodyPr/>
          <a:lstStyle/>
          <a:p>
            <a:endParaRPr lang="en-US"/>
          </a:p>
        </p:txBody>
      </p:sp>
      <p:sp>
        <p:nvSpPr>
          <p:cNvPr id="8" name="Text 5"/>
          <p:cNvSpPr/>
          <p:nvPr/>
        </p:nvSpPr>
        <p:spPr>
          <a:xfrm>
            <a:off x="6494264" y="5140285"/>
            <a:ext cx="2778681" cy="347305"/>
          </a:xfrm>
          <a:prstGeom prst="rect">
            <a:avLst/>
          </a:prstGeom>
          <a:noFill/>
          <a:ln/>
        </p:spPr>
        <p:txBody>
          <a:bodyPr wrap="none" lIns="0" tIns="0" rIns="0" bIns="0" rtlCol="0" anchor="t"/>
          <a:lstStyle/>
          <a:p>
            <a:pPr marL="0" indent="0" algn="l">
              <a:lnSpc>
                <a:spcPts val="2700"/>
              </a:lnSpc>
              <a:buNone/>
            </a:pPr>
            <a:r>
              <a:rPr lang="en-US" sz="2150" dirty="0">
                <a:solidFill>
                  <a:srgbClr val="3C3939"/>
                </a:solidFill>
                <a:latin typeface="Raleway" pitchFamily="34" charset="0"/>
                <a:ea typeface="Raleway" pitchFamily="34" charset="-122"/>
                <a:cs typeface="Raleway" pitchFamily="34" charset="-120"/>
              </a:rPr>
              <a:t>Threats</a:t>
            </a:r>
            <a:endParaRPr lang="en-US" sz="2150" dirty="0"/>
          </a:p>
        </p:txBody>
      </p:sp>
      <p:sp>
        <p:nvSpPr>
          <p:cNvPr id="9" name="Text 6"/>
          <p:cNvSpPr/>
          <p:nvPr/>
        </p:nvSpPr>
        <p:spPr>
          <a:xfrm>
            <a:off x="6494264" y="5705356"/>
            <a:ext cx="3063121" cy="1408271"/>
          </a:xfrm>
          <a:prstGeom prst="rect">
            <a:avLst/>
          </a:prstGeom>
          <a:noFill/>
          <a:ln/>
        </p:spPr>
        <p:txBody>
          <a:bodyPr wrap="square" lIns="0" tIns="0" rIns="0" bIns="0" rtlCol="0" anchor="t"/>
          <a:lstStyle/>
          <a:p>
            <a:pPr marL="0" indent="0" algn="l">
              <a:lnSpc>
                <a:spcPts val="2750"/>
              </a:lnSpc>
              <a:buNone/>
            </a:pPr>
            <a:r>
              <a:rPr lang="en-US" sz="1750" dirty="0">
                <a:solidFill>
                  <a:srgbClr val="3C3939"/>
                </a:solidFill>
                <a:latin typeface="Roboto" pitchFamily="34" charset="0"/>
                <a:ea typeface="Roboto" pitchFamily="34" charset="-122"/>
                <a:cs typeface="Roboto" pitchFamily="34" charset="-120"/>
              </a:rPr>
              <a:t>Legal penalties can be costly and damaging if licensing, safety, or business requirements are overlooked.</a:t>
            </a:r>
            <a:endParaRPr lang="en-US" sz="1750" dirty="0"/>
          </a:p>
        </p:txBody>
      </p:sp>
      <p:sp>
        <p:nvSpPr>
          <p:cNvPr id="10" name="Text 7"/>
          <p:cNvSpPr/>
          <p:nvPr/>
        </p:nvSpPr>
        <p:spPr>
          <a:xfrm>
            <a:off x="10337125" y="1880116"/>
            <a:ext cx="2778681" cy="347305"/>
          </a:xfrm>
          <a:prstGeom prst="rect">
            <a:avLst/>
          </a:prstGeom>
          <a:noFill/>
          <a:ln/>
        </p:spPr>
        <p:txBody>
          <a:bodyPr wrap="none" lIns="0" tIns="0" rIns="0" bIns="0" rtlCol="0" anchor="t"/>
          <a:lstStyle/>
          <a:p>
            <a:pPr marL="0" indent="0" algn="l">
              <a:lnSpc>
                <a:spcPts val="2700"/>
              </a:lnSpc>
              <a:buNone/>
            </a:pPr>
            <a:r>
              <a:rPr lang="en-US" sz="2150" dirty="0">
                <a:solidFill>
                  <a:srgbClr val="1B1B27"/>
                </a:solidFill>
                <a:latin typeface="Raleway" pitchFamily="34" charset="0"/>
                <a:ea typeface="Raleway" pitchFamily="34" charset="-122"/>
                <a:cs typeface="Raleway" pitchFamily="34" charset="-120"/>
              </a:rPr>
              <a:t>Impact: High</a:t>
            </a:r>
            <a:endParaRPr lang="en-US" sz="2150" dirty="0"/>
          </a:p>
        </p:txBody>
      </p:sp>
      <p:sp>
        <p:nvSpPr>
          <p:cNvPr id="11" name="Text 8"/>
          <p:cNvSpPr/>
          <p:nvPr/>
        </p:nvSpPr>
        <p:spPr>
          <a:xfrm>
            <a:off x="10337125" y="2445187"/>
            <a:ext cx="3522940" cy="1056203"/>
          </a:xfrm>
          <a:prstGeom prst="rect">
            <a:avLst/>
          </a:prstGeom>
          <a:noFill/>
          <a:ln/>
        </p:spPr>
        <p:txBody>
          <a:bodyPr wrap="square" lIns="0" tIns="0" rIns="0" bIns="0" rtlCol="0" anchor="t"/>
          <a:lstStyle/>
          <a:p>
            <a:pPr marL="0" indent="0" algn="l">
              <a:lnSpc>
                <a:spcPts val="2750"/>
              </a:lnSpc>
              <a:buNone/>
            </a:pPr>
            <a:r>
              <a:rPr lang="en-US" sz="1750" dirty="0">
                <a:solidFill>
                  <a:srgbClr val="3C3939"/>
                </a:solidFill>
                <a:latin typeface="Roboto" pitchFamily="34" charset="0"/>
                <a:ea typeface="Roboto" pitchFamily="34" charset="-122"/>
                <a:cs typeface="Roboto" pitchFamily="34" charset="-120"/>
              </a:rPr>
              <a:t>Legal compliance protects the business and supports long-term stability and client confidence.</a:t>
            </a:r>
            <a:endParaRPr lang="en-US" sz="1750" dirty="0"/>
          </a:p>
        </p:txBody>
      </p:sp>
      <p:sp>
        <p:nvSpPr>
          <p:cNvPr id="12" name="Shape 9"/>
          <p:cNvSpPr/>
          <p:nvPr/>
        </p:nvSpPr>
        <p:spPr>
          <a:xfrm>
            <a:off x="10337125" y="3857479"/>
            <a:ext cx="3522940" cy="35362"/>
          </a:xfrm>
          <a:prstGeom prst="rect">
            <a:avLst/>
          </a:prstGeom>
          <a:solidFill>
            <a:srgbClr val="3C3939">
              <a:alpha val="50000"/>
            </a:srgbClr>
          </a:solidFill>
          <a:ln/>
        </p:spPr>
        <p:txBody>
          <a:bodyPr/>
          <a:lstStyle/>
          <a:p>
            <a:endParaRPr lang="en-US"/>
          </a:p>
        </p:txBody>
      </p:sp>
      <p:sp>
        <p:nvSpPr>
          <p:cNvPr id="13" name="Text 10"/>
          <p:cNvSpPr/>
          <p:nvPr/>
        </p:nvSpPr>
        <p:spPr>
          <a:xfrm>
            <a:off x="10337125" y="4137779"/>
            <a:ext cx="2778681" cy="347305"/>
          </a:xfrm>
          <a:prstGeom prst="rect">
            <a:avLst/>
          </a:prstGeom>
          <a:noFill/>
          <a:ln/>
        </p:spPr>
        <p:txBody>
          <a:bodyPr wrap="none" lIns="0" tIns="0" rIns="0" bIns="0" rtlCol="0" anchor="t"/>
          <a:lstStyle/>
          <a:p>
            <a:pPr marL="0" indent="0" algn="l">
              <a:lnSpc>
                <a:spcPts val="2700"/>
              </a:lnSpc>
              <a:buNone/>
            </a:pPr>
            <a:r>
              <a:rPr lang="en-US" sz="2150" dirty="0">
                <a:solidFill>
                  <a:srgbClr val="1B1B27"/>
                </a:solidFill>
                <a:latin typeface="Raleway" pitchFamily="34" charset="0"/>
                <a:ea typeface="Raleway" pitchFamily="34" charset="-122"/>
                <a:cs typeface="Raleway" pitchFamily="34" charset="-120"/>
              </a:rPr>
              <a:t>Strategy:</a:t>
            </a:r>
            <a:endParaRPr lang="en-US" sz="2150" dirty="0"/>
          </a:p>
        </p:txBody>
      </p:sp>
      <p:sp>
        <p:nvSpPr>
          <p:cNvPr id="14" name="Text 11"/>
          <p:cNvSpPr/>
          <p:nvPr/>
        </p:nvSpPr>
        <p:spPr>
          <a:xfrm>
            <a:off x="10337125" y="4702850"/>
            <a:ext cx="3522940" cy="1408271"/>
          </a:xfrm>
          <a:prstGeom prst="rect">
            <a:avLst/>
          </a:prstGeom>
          <a:noFill/>
          <a:ln/>
        </p:spPr>
        <p:txBody>
          <a:bodyPr wrap="square" lIns="0" tIns="0" rIns="0" bIns="0" rtlCol="0" anchor="t"/>
          <a:lstStyle/>
          <a:p>
            <a:pPr marL="0" indent="0" algn="l">
              <a:lnSpc>
                <a:spcPts val="2750"/>
              </a:lnSpc>
              <a:buNone/>
            </a:pPr>
            <a:r>
              <a:rPr lang="en-US" sz="1750" dirty="0">
                <a:solidFill>
                  <a:srgbClr val="3C3939"/>
                </a:solidFill>
                <a:latin typeface="Roboto" pitchFamily="34" charset="0"/>
                <a:ea typeface="Roboto" pitchFamily="34" charset="-122"/>
                <a:cs typeface="Roboto" pitchFamily="34" charset="-120"/>
              </a:rPr>
              <a:t>Maintain comprehensive insurance, complete all licensing requirements, and stay updated on industry regulations.</a:t>
            </a:r>
            <a:endParaRPr lang="en-US" sz="1750" dirty="0"/>
          </a:p>
        </p:txBody>
      </p:sp>
      <p:sp>
        <p:nvSpPr>
          <p:cNvPr id="15" name="Rectangle 14">
            <a:extLst>
              <a:ext uri="{FF2B5EF4-FFF2-40B4-BE49-F238E27FC236}">
                <a16:creationId xmlns:a16="http://schemas.microsoft.com/office/drawing/2014/main" id="{96A210DF-60CE-2957-6076-685C8D6D2B16}"/>
              </a:ext>
            </a:extLst>
          </p:cNvPr>
          <p:cNvSpPr/>
          <p:nvPr/>
        </p:nvSpPr>
        <p:spPr>
          <a:xfrm>
            <a:off x="11649205" y="7265096"/>
            <a:ext cx="2981195" cy="964504"/>
          </a:xfrm>
          <a:prstGeom prst="rect">
            <a:avLst/>
          </a:prstGeom>
          <a:solidFill>
            <a:srgbClr val="FEF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93790" y="1249799"/>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1B1B27"/>
                </a:solidFill>
                <a:latin typeface="Raleway" pitchFamily="34" charset="0"/>
                <a:ea typeface="Raleway" pitchFamily="34" charset="-122"/>
                <a:cs typeface="Raleway" pitchFamily="34" charset="-120"/>
              </a:rPr>
              <a:t>Summary</a:t>
            </a:r>
            <a:endParaRPr lang="en-US" sz="4450" dirty="0"/>
          </a:p>
        </p:txBody>
      </p:sp>
      <p:sp>
        <p:nvSpPr>
          <p:cNvPr id="3" name="Shape 1"/>
          <p:cNvSpPr/>
          <p:nvPr/>
        </p:nvSpPr>
        <p:spPr>
          <a:xfrm>
            <a:off x="793790" y="2412206"/>
            <a:ext cx="13042821" cy="4567476"/>
          </a:xfrm>
          <a:prstGeom prst="roundRect">
            <a:avLst>
              <a:gd name="adj" fmla="val 2086"/>
            </a:avLst>
          </a:prstGeom>
          <a:noFill/>
          <a:ln w="7620">
            <a:solidFill>
              <a:srgbClr val="000000">
                <a:alpha val="8000"/>
              </a:srgbClr>
            </a:solidFill>
            <a:prstDash val="solid"/>
          </a:ln>
        </p:spPr>
        <p:txBody>
          <a:bodyPr/>
          <a:lstStyle/>
          <a:p>
            <a:endParaRPr lang="en-US"/>
          </a:p>
        </p:txBody>
      </p:sp>
      <p:sp>
        <p:nvSpPr>
          <p:cNvPr id="4" name="Shape 2"/>
          <p:cNvSpPr/>
          <p:nvPr/>
        </p:nvSpPr>
        <p:spPr>
          <a:xfrm>
            <a:off x="801410" y="2419826"/>
            <a:ext cx="13027581" cy="650319"/>
          </a:xfrm>
          <a:prstGeom prst="rect">
            <a:avLst/>
          </a:prstGeom>
          <a:solidFill>
            <a:srgbClr val="FFFFFF">
              <a:alpha val="4000"/>
            </a:srgbClr>
          </a:solidFill>
          <a:ln/>
        </p:spPr>
        <p:txBody>
          <a:bodyPr/>
          <a:lstStyle/>
          <a:p>
            <a:endParaRPr lang="en-US"/>
          </a:p>
        </p:txBody>
      </p:sp>
      <p:sp>
        <p:nvSpPr>
          <p:cNvPr id="5" name="Text 3"/>
          <p:cNvSpPr/>
          <p:nvPr/>
        </p:nvSpPr>
        <p:spPr>
          <a:xfrm>
            <a:off x="1028343" y="2563535"/>
            <a:ext cx="5640705" cy="362903"/>
          </a:xfrm>
          <a:prstGeom prst="rect">
            <a:avLst/>
          </a:prstGeom>
          <a:noFill/>
          <a:ln/>
        </p:spPr>
        <p:txBody>
          <a:bodyPr wrap="none" lIns="0" tIns="0" rIns="0" bIns="0" rtlCol="0" anchor="t"/>
          <a:lstStyle/>
          <a:p>
            <a:pPr marL="0" indent="0" algn="l">
              <a:lnSpc>
                <a:spcPts val="2850"/>
              </a:lnSpc>
              <a:buNone/>
            </a:pPr>
            <a:r>
              <a:rPr lang="en-US" sz="1750" b="1" dirty="0">
                <a:solidFill>
                  <a:srgbClr val="3C3939"/>
                </a:solidFill>
                <a:latin typeface="Roboto" pitchFamily="34" charset="0"/>
                <a:ea typeface="Roboto" pitchFamily="34" charset="-122"/>
                <a:cs typeface="Roboto" pitchFamily="34" charset="-120"/>
              </a:rPr>
              <a:t>Factor</a:t>
            </a:r>
            <a:endParaRPr lang="en-US" sz="1750" dirty="0"/>
          </a:p>
        </p:txBody>
      </p:sp>
      <p:sp>
        <p:nvSpPr>
          <p:cNvPr id="6" name="Text 4"/>
          <p:cNvSpPr/>
          <p:nvPr/>
        </p:nvSpPr>
        <p:spPr>
          <a:xfrm>
            <a:off x="7130296" y="2563535"/>
            <a:ext cx="6471880" cy="362903"/>
          </a:xfrm>
          <a:prstGeom prst="rect">
            <a:avLst/>
          </a:prstGeom>
          <a:noFill/>
          <a:ln/>
        </p:spPr>
        <p:txBody>
          <a:bodyPr wrap="none" lIns="0" tIns="0" rIns="0" bIns="0" rtlCol="0" anchor="t"/>
          <a:lstStyle/>
          <a:p>
            <a:pPr marL="0" indent="0" algn="l">
              <a:lnSpc>
                <a:spcPts val="2850"/>
              </a:lnSpc>
              <a:buNone/>
            </a:pPr>
            <a:r>
              <a:rPr lang="en-US" sz="1750" b="1" dirty="0">
                <a:solidFill>
                  <a:srgbClr val="3C3939"/>
                </a:solidFill>
                <a:latin typeface="Roboto" pitchFamily="34" charset="0"/>
                <a:ea typeface="Roboto" pitchFamily="34" charset="-122"/>
                <a:cs typeface="Roboto" pitchFamily="34" charset="-120"/>
              </a:rPr>
              <a:t>Impact</a:t>
            </a:r>
            <a:endParaRPr lang="en-US" sz="1750" dirty="0"/>
          </a:p>
        </p:txBody>
      </p:sp>
      <p:sp>
        <p:nvSpPr>
          <p:cNvPr id="7" name="Shape 5"/>
          <p:cNvSpPr/>
          <p:nvPr/>
        </p:nvSpPr>
        <p:spPr>
          <a:xfrm>
            <a:off x="801410" y="3070146"/>
            <a:ext cx="13027581" cy="650319"/>
          </a:xfrm>
          <a:prstGeom prst="rect">
            <a:avLst/>
          </a:prstGeom>
          <a:solidFill>
            <a:srgbClr val="000000">
              <a:alpha val="4000"/>
            </a:srgbClr>
          </a:solidFill>
          <a:ln/>
        </p:spPr>
        <p:txBody>
          <a:bodyPr/>
          <a:lstStyle/>
          <a:p>
            <a:endParaRPr lang="en-US"/>
          </a:p>
        </p:txBody>
      </p:sp>
      <p:sp>
        <p:nvSpPr>
          <p:cNvPr id="8" name="Text 6"/>
          <p:cNvSpPr/>
          <p:nvPr/>
        </p:nvSpPr>
        <p:spPr>
          <a:xfrm>
            <a:off x="1028343" y="3213854"/>
            <a:ext cx="5640705"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Political</a:t>
            </a:r>
            <a:endParaRPr lang="en-US" sz="1750" dirty="0"/>
          </a:p>
        </p:txBody>
      </p:sp>
      <p:sp>
        <p:nvSpPr>
          <p:cNvPr id="9" name="Text 7"/>
          <p:cNvSpPr/>
          <p:nvPr/>
        </p:nvSpPr>
        <p:spPr>
          <a:xfrm>
            <a:off x="7130296" y="3213854"/>
            <a:ext cx="6471880"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Moderate</a:t>
            </a:r>
            <a:endParaRPr lang="en-US" sz="1750" dirty="0"/>
          </a:p>
        </p:txBody>
      </p:sp>
      <p:sp>
        <p:nvSpPr>
          <p:cNvPr id="10" name="Shape 8"/>
          <p:cNvSpPr/>
          <p:nvPr/>
        </p:nvSpPr>
        <p:spPr>
          <a:xfrm>
            <a:off x="801410" y="3720465"/>
            <a:ext cx="13027581" cy="650319"/>
          </a:xfrm>
          <a:prstGeom prst="rect">
            <a:avLst/>
          </a:prstGeom>
          <a:solidFill>
            <a:srgbClr val="FFFFFF">
              <a:alpha val="4000"/>
            </a:srgbClr>
          </a:solidFill>
          <a:ln/>
        </p:spPr>
        <p:txBody>
          <a:bodyPr/>
          <a:lstStyle/>
          <a:p>
            <a:endParaRPr lang="en-US"/>
          </a:p>
        </p:txBody>
      </p:sp>
      <p:sp>
        <p:nvSpPr>
          <p:cNvPr id="11" name="Text 9"/>
          <p:cNvSpPr/>
          <p:nvPr/>
        </p:nvSpPr>
        <p:spPr>
          <a:xfrm>
            <a:off x="1028343" y="3864173"/>
            <a:ext cx="5640705"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Economic</a:t>
            </a:r>
            <a:endParaRPr lang="en-US" sz="1750" dirty="0"/>
          </a:p>
        </p:txBody>
      </p:sp>
      <p:sp>
        <p:nvSpPr>
          <p:cNvPr id="12" name="Text 10"/>
          <p:cNvSpPr/>
          <p:nvPr/>
        </p:nvSpPr>
        <p:spPr>
          <a:xfrm>
            <a:off x="7130296" y="3864173"/>
            <a:ext cx="6471880"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High</a:t>
            </a:r>
            <a:endParaRPr lang="en-US" sz="1750" dirty="0"/>
          </a:p>
        </p:txBody>
      </p:sp>
      <p:sp>
        <p:nvSpPr>
          <p:cNvPr id="13" name="Shape 11"/>
          <p:cNvSpPr/>
          <p:nvPr/>
        </p:nvSpPr>
        <p:spPr>
          <a:xfrm>
            <a:off x="801410" y="4370784"/>
            <a:ext cx="13027581" cy="650319"/>
          </a:xfrm>
          <a:prstGeom prst="rect">
            <a:avLst/>
          </a:prstGeom>
          <a:solidFill>
            <a:srgbClr val="000000">
              <a:alpha val="4000"/>
            </a:srgbClr>
          </a:solidFill>
          <a:ln/>
        </p:spPr>
        <p:txBody>
          <a:bodyPr/>
          <a:lstStyle/>
          <a:p>
            <a:endParaRPr lang="en-US"/>
          </a:p>
        </p:txBody>
      </p:sp>
      <p:sp>
        <p:nvSpPr>
          <p:cNvPr id="14" name="Text 12"/>
          <p:cNvSpPr/>
          <p:nvPr/>
        </p:nvSpPr>
        <p:spPr>
          <a:xfrm>
            <a:off x="1028343" y="4514493"/>
            <a:ext cx="5640705"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Social</a:t>
            </a:r>
            <a:endParaRPr lang="en-US" sz="1750" dirty="0"/>
          </a:p>
        </p:txBody>
      </p:sp>
      <p:sp>
        <p:nvSpPr>
          <p:cNvPr id="15" name="Text 13"/>
          <p:cNvSpPr/>
          <p:nvPr/>
        </p:nvSpPr>
        <p:spPr>
          <a:xfrm>
            <a:off x="7130296" y="4514493"/>
            <a:ext cx="6471880"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Very High</a:t>
            </a:r>
            <a:endParaRPr lang="en-US" sz="1750" dirty="0"/>
          </a:p>
        </p:txBody>
      </p:sp>
      <p:sp>
        <p:nvSpPr>
          <p:cNvPr id="16" name="Shape 14"/>
          <p:cNvSpPr/>
          <p:nvPr/>
        </p:nvSpPr>
        <p:spPr>
          <a:xfrm>
            <a:off x="801410" y="5021104"/>
            <a:ext cx="13027581" cy="650319"/>
          </a:xfrm>
          <a:prstGeom prst="rect">
            <a:avLst/>
          </a:prstGeom>
          <a:solidFill>
            <a:srgbClr val="FFFFFF">
              <a:alpha val="4000"/>
            </a:srgbClr>
          </a:solidFill>
          <a:ln/>
        </p:spPr>
        <p:txBody>
          <a:bodyPr/>
          <a:lstStyle/>
          <a:p>
            <a:endParaRPr lang="en-US"/>
          </a:p>
        </p:txBody>
      </p:sp>
      <p:sp>
        <p:nvSpPr>
          <p:cNvPr id="17" name="Text 15"/>
          <p:cNvSpPr/>
          <p:nvPr/>
        </p:nvSpPr>
        <p:spPr>
          <a:xfrm>
            <a:off x="1028343" y="5164812"/>
            <a:ext cx="5640705"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Technological</a:t>
            </a:r>
            <a:endParaRPr lang="en-US" sz="1750" dirty="0"/>
          </a:p>
        </p:txBody>
      </p:sp>
      <p:sp>
        <p:nvSpPr>
          <p:cNvPr id="18" name="Text 16"/>
          <p:cNvSpPr/>
          <p:nvPr/>
        </p:nvSpPr>
        <p:spPr>
          <a:xfrm>
            <a:off x="7130296" y="5164812"/>
            <a:ext cx="6471880"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High</a:t>
            </a:r>
            <a:endParaRPr lang="en-US" sz="1750" dirty="0"/>
          </a:p>
        </p:txBody>
      </p:sp>
      <p:sp>
        <p:nvSpPr>
          <p:cNvPr id="19" name="Shape 17"/>
          <p:cNvSpPr/>
          <p:nvPr/>
        </p:nvSpPr>
        <p:spPr>
          <a:xfrm>
            <a:off x="801410" y="5671423"/>
            <a:ext cx="13027581" cy="650319"/>
          </a:xfrm>
          <a:prstGeom prst="rect">
            <a:avLst/>
          </a:prstGeom>
          <a:solidFill>
            <a:srgbClr val="000000">
              <a:alpha val="4000"/>
            </a:srgbClr>
          </a:solidFill>
          <a:ln/>
        </p:spPr>
        <p:txBody>
          <a:bodyPr/>
          <a:lstStyle/>
          <a:p>
            <a:endParaRPr lang="en-US"/>
          </a:p>
        </p:txBody>
      </p:sp>
      <p:sp>
        <p:nvSpPr>
          <p:cNvPr id="20" name="Text 18"/>
          <p:cNvSpPr/>
          <p:nvPr/>
        </p:nvSpPr>
        <p:spPr>
          <a:xfrm>
            <a:off x="1028343" y="5815132"/>
            <a:ext cx="5640705"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Environmental</a:t>
            </a:r>
            <a:endParaRPr lang="en-US" sz="1750" dirty="0"/>
          </a:p>
        </p:txBody>
      </p:sp>
      <p:sp>
        <p:nvSpPr>
          <p:cNvPr id="21" name="Text 19"/>
          <p:cNvSpPr/>
          <p:nvPr/>
        </p:nvSpPr>
        <p:spPr>
          <a:xfrm>
            <a:off x="7130296" y="5815132"/>
            <a:ext cx="6471880"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Moderate</a:t>
            </a:r>
            <a:endParaRPr lang="en-US" sz="1750" dirty="0"/>
          </a:p>
        </p:txBody>
      </p:sp>
      <p:sp>
        <p:nvSpPr>
          <p:cNvPr id="22" name="Shape 20"/>
          <p:cNvSpPr/>
          <p:nvPr/>
        </p:nvSpPr>
        <p:spPr>
          <a:xfrm>
            <a:off x="801410" y="6321743"/>
            <a:ext cx="13027581" cy="650319"/>
          </a:xfrm>
          <a:prstGeom prst="rect">
            <a:avLst/>
          </a:prstGeom>
          <a:solidFill>
            <a:srgbClr val="FFFFFF">
              <a:alpha val="4000"/>
            </a:srgbClr>
          </a:solidFill>
          <a:ln/>
        </p:spPr>
        <p:txBody>
          <a:bodyPr/>
          <a:lstStyle/>
          <a:p>
            <a:endParaRPr lang="en-US"/>
          </a:p>
        </p:txBody>
      </p:sp>
      <p:sp>
        <p:nvSpPr>
          <p:cNvPr id="23" name="Text 21"/>
          <p:cNvSpPr/>
          <p:nvPr/>
        </p:nvSpPr>
        <p:spPr>
          <a:xfrm>
            <a:off x="1028343" y="6465451"/>
            <a:ext cx="5640705"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Legal</a:t>
            </a:r>
            <a:endParaRPr lang="en-US" sz="1750" dirty="0"/>
          </a:p>
        </p:txBody>
      </p:sp>
      <p:sp>
        <p:nvSpPr>
          <p:cNvPr id="24" name="Text 22"/>
          <p:cNvSpPr/>
          <p:nvPr/>
        </p:nvSpPr>
        <p:spPr>
          <a:xfrm>
            <a:off x="7130296" y="6465451"/>
            <a:ext cx="6471880" cy="362903"/>
          </a:xfrm>
          <a:prstGeom prst="rect">
            <a:avLst/>
          </a:prstGeom>
          <a:noFill/>
          <a:ln/>
        </p:spPr>
        <p:txBody>
          <a:bodyPr wrap="non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High</a:t>
            </a:r>
            <a:endParaRPr lang="en-US" sz="1750" dirty="0"/>
          </a:p>
        </p:txBody>
      </p:sp>
      <p:sp>
        <p:nvSpPr>
          <p:cNvPr id="25" name="Rectangle 24">
            <a:extLst>
              <a:ext uri="{FF2B5EF4-FFF2-40B4-BE49-F238E27FC236}">
                <a16:creationId xmlns:a16="http://schemas.microsoft.com/office/drawing/2014/main" id="{6A1D011F-3864-AB9F-C531-A33DE1095C18}"/>
              </a:ext>
            </a:extLst>
          </p:cNvPr>
          <p:cNvSpPr/>
          <p:nvPr/>
        </p:nvSpPr>
        <p:spPr>
          <a:xfrm>
            <a:off x="11649205" y="7265096"/>
            <a:ext cx="2981195" cy="964504"/>
          </a:xfrm>
          <a:prstGeom prst="rect">
            <a:avLst/>
          </a:prstGeom>
          <a:solidFill>
            <a:srgbClr val="FEF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3790" y="2008227"/>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1B1B27"/>
                </a:solidFill>
                <a:latin typeface="Raleway" pitchFamily="34" charset="0"/>
                <a:ea typeface="Raleway" pitchFamily="34" charset="-122"/>
                <a:cs typeface="Raleway" pitchFamily="34" charset="-120"/>
              </a:rPr>
              <a:t>Conclusion</a:t>
            </a:r>
            <a:endParaRPr lang="en-US" sz="4450" dirty="0"/>
          </a:p>
        </p:txBody>
      </p:sp>
      <p:sp>
        <p:nvSpPr>
          <p:cNvPr id="3" name="Text 1"/>
          <p:cNvSpPr/>
          <p:nvPr/>
        </p:nvSpPr>
        <p:spPr>
          <a:xfrm>
            <a:off x="793790" y="3170634"/>
            <a:ext cx="13042821" cy="1088708"/>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Riza's Makeover Studio shows strong growth potential, supported by rising demand, the opportunity to strengthen branding, and the ability to deliver a polished client experience. These factors create a solid foundation for building a more recognizable and competitive business.</a:t>
            </a:r>
            <a:endParaRPr lang="en-US" sz="1750" dirty="0"/>
          </a:p>
        </p:txBody>
      </p:sp>
      <p:sp>
        <p:nvSpPr>
          <p:cNvPr id="4" name="Text 2"/>
          <p:cNvSpPr/>
          <p:nvPr/>
        </p:nvSpPr>
        <p:spPr>
          <a:xfrm>
            <a:off x="793790" y="4514493"/>
            <a:ext cx="13042821" cy="725805"/>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Social media stands out as the key driver of future customer growth. Consistent visibility, engaging content, and influencer partnerships can help the studio reach new audiences and convert attention into bookings.</a:t>
            </a:r>
            <a:endParaRPr lang="en-US" sz="1750" dirty="0"/>
          </a:p>
        </p:txBody>
      </p:sp>
      <p:sp>
        <p:nvSpPr>
          <p:cNvPr id="5" name="Text 3"/>
          <p:cNvSpPr/>
          <p:nvPr/>
        </p:nvSpPr>
        <p:spPr>
          <a:xfrm>
            <a:off x="793790" y="5495449"/>
            <a:ext cx="13042821" cy="725805"/>
          </a:xfrm>
          <a:prstGeom prst="rect">
            <a:avLst/>
          </a:prstGeom>
          <a:noFill/>
          <a:ln/>
        </p:spPr>
        <p:txBody>
          <a:bodyPr wrap="square" lIns="0" tIns="0" rIns="0" bIns="0" rtlCol="0" anchor="t"/>
          <a:lstStyle/>
          <a:p>
            <a:pPr marL="0" indent="0" algn="l">
              <a:lnSpc>
                <a:spcPts val="2850"/>
              </a:lnSpc>
              <a:buNone/>
            </a:pPr>
            <a:r>
              <a:rPr lang="en-US" sz="1750" dirty="0">
                <a:solidFill>
                  <a:srgbClr val="3C3939"/>
                </a:solidFill>
                <a:latin typeface="Roboto" pitchFamily="34" charset="0"/>
                <a:ea typeface="Roboto" pitchFamily="34" charset="-122"/>
                <a:cs typeface="Roboto" pitchFamily="34" charset="-120"/>
              </a:rPr>
              <a:t>At the same time, strategic planning remains essential. By preparing for external risks and responding early to the most promising opportunities, Riza's Makeover Studio can turn the insights from this PESTEL analysis into sustainable long-term success.</a:t>
            </a:r>
            <a:endParaRPr lang="en-US" sz="1750" dirty="0"/>
          </a:p>
        </p:txBody>
      </p:sp>
      <p:sp>
        <p:nvSpPr>
          <p:cNvPr id="6" name="Rectangle 5">
            <a:extLst>
              <a:ext uri="{FF2B5EF4-FFF2-40B4-BE49-F238E27FC236}">
                <a16:creationId xmlns:a16="http://schemas.microsoft.com/office/drawing/2014/main" id="{C76D5662-E969-761A-75BF-7D50EF0824AD}"/>
              </a:ext>
            </a:extLst>
          </p:cNvPr>
          <p:cNvSpPr/>
          <p:nvPr/>
        </p:nvSpPr>
        <p:spPr>
          <a:xfrm>
            <a:off x="11649205" y="7265096"/>
            <a:ext cx="2981195" cy="964504"/>
          </a:xfrm>
          <a:prstGeom prst="rect">
            <a:avLst/>
          </a:prstGeom>
          <a:solidFill>
            <a:srgbClr val="FEF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698</Words>
  <Application>Microsoft Macintosh PowerPoint</Application>
  <PresentationFormat>Custom</PresentationFormat>
  <Paragraphs>88</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Roboto</vt:lpstr>
      <vt:lpstr>Raleway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Rokeya Bushra Chowdhury (2409435)</cp:lastModifiedBy>
  <cp:revision>2</cp:revision>
  <dcterms:created xsi:type="dcterms:W3CDTF">2026-03-25T01:02:58Z</dcterms:created>
  <dcterms:modified xsi:type="dcterms:W3CDTF">2026-03-25T15:25:38Z</dcterms:modified>
</cp:coreProperties>
</file>