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5" r:id="rId5"/>
    <p:sldId id="266" r:id="rId6"/>
    <p:sldId id="264" r:id="rId7"/>
    <p:sldId id="267" r:id="rId8"/>
    <p:sldId id="262" r:id="rId9"/>
    <p:sldId id="260" r:id="rId10"/>
    <p:sldId id="261" r:id="rId11"/>
    <p:sldId id="268" r:id="rId12"/>
    <p:sldId id="259" r:id="rId13"/>
    <p:sldId id="272" r:id="rId14"/>
    <p:sldId id="273"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772474B-A082-4427-8010-19A813430FAB}"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772474B-A082-4427-8010-19A813430FAB}" type="datetimeFigureOut">
              <a:rPr lang="en-GB" smtClean="0"/>
              <a:t>03/12/2012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772474B-A082-4427-8010-19A813430FAB}" type="datetimeFigureOut">
              <a:rPr lang="en-GB" smtClean="0"/>
              <a:t>03/12/2012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03/12/2012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03/12/2012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03/12/2012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03/12/2012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772474B-A082-4427-8010-19A813430FAB}"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772474B-A082-4427-8010-19A813430FAB}"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A772474B-A082-4427-8010-19A813430FAB}" type="datetimeFigureOut">
              <a:rPr lang="en-GB" smtClean="0"/>
              <a:t>03/12/2012</a:t>
            </a:fld>
            <a:endParaRPr lang="en-GB"/>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GB"/>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31AB84FE-3051-440B-AFE7-AA4E1C8910AB}" type="slidenum">
              <a:rPr lang="en-GB" smtClean="0"/>
              <a:t>‹#›</a:t>
            </a:fld>
            <a:endParaRPr lang="en-GB"/>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Self Religions	</a:t>
            </a:r>
            <a:endParaRPr lang="en-GB" dirty="0"/>
          </a:p>
        </p:txBody>
      </p:sp>
      <p:sp>
        <p:nvSpPr>
          <p:cNvPr id="3" name="Subtitle 2"/>
          <p:cNvSpPr>
            <a:spLocks noGrp="1"/>
          </p:cNvSpPr>
          <p:nvPr>
            <p:ph type="subTitle" idx="1"/>
          </p:nvPr>
        </p:nvSpPr>
        <p:spPr/>
        <p:txBody>
          <a:bodyPr/>
          <a:lstStyle/>
          <a:p>
            <a:r>
              <a:rPr lang="en-GB" dirty="0" smtClean="0"/>
              <a:t>TRRS5008</a:t>
            </a:r>
            <a:endParaRPr lang="en-GB" dirty="0"/>
          </a:p>
        </p:txBody>
      </p:sp>
    </p:spTree>
    <p:extLst>
      <p:ext uri="{BB962C8B-B14F-4D97-AF65-F5344CB8AC3E}">
        <p14:creationId xmlns:p14="http://schemas.microsoft.com/office/powerpoint/2010/main" val="1546272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lnSpcReduction="10000"/>
          </a:bodyPr>
          <a:lstStyle/>
          <a:p>
            <a:r>
              <a:rPr lang="en-GB" sz="2200" b="1" dirty="0"/>
              <a:t>David Barrett: Personal Development Movements</a:t>
            </a:r>
          </a:p>
          <a:p>
            <a:pPr marL="0" indent="0">
              <a:buNone/>
            </a:pPr>
            <a:r>
              <a:rPr lang="en-GB" sz="2200" dirty="0"/>
              <a:t>Barrett, D (1998) </a:t>
            </a:r>
            <a:r>
              <a:rPr lang="en-GB" sz="2200" i="1" dirty="0"/>
              <a:t>Sects, ‘Cults’ and Alternative Religions</a:t>
            </a:r>
            <a:r>
              <a:rPr lang="en-GB" sz="2200" dirty="0"/>
              <a:t>, London, </a:t>
            </a:r>
            <a:r>
              <a:rPr lang="en-GB" sz="2200" dirty="0" err="1"/>
              <a:t>Blandford</a:t>
            </a:r>
            <a:r>
              <a:rPr lang="en-GB" sz="2200" dirty="0" smtClean="0"/>
              <a:t>.</a:t>
            </a:r>
          </a:p>
          <a:p>
            <a:endParaRPr lang="en-GB" sz="2200" dirty="0"/>
          </a:p>
          <a:p>
            <a:r>
              <a:rPr lang="en-GB" sz="2200" b="1" dirty="0" smtClean="0"/>
              <a:t>Paul </a:t>
            </a:r>
            <a:r>
              <a:rPr lang="en-GB" sz="2200" b="1" dirty="0"/>
              <a:t>Heelas: Self </a:t>
            </a:r>
            <a:r>
              <a:rPr lang="en-GB" sz="2200" b="1" dirty="0" smtClean="0"/>
              <a:t>Religions</a:t>
            </a:r>
          </a:p>
          <a:p>
            <a:pPr marL="0" indent="0">
              <a:buNone/>
            </a:pPr>
            <a:r>
              <a:rPr lang="en-GB" sz="2200" dirty="0"/>
              <a:t>Heelas, P (1996) </a:t>
            </a:r>
            <a:r>
              <a:rPr lang="en-GB" sz="2200" i="1" dirty="0"/>
              <a:t>The New Age</a:t>
            </a:r>
            <a:r>
              <a:rPr lang="en-GB" sz="2200" dirty="0"/>
              <a:t>, Oxford, Blackwell.</a:t>
            </a:r>
          </a:p>
          <a:p>
            <a:endParaRPr lang="en-GB" sz="2200" dirty="0"/>
          </a:p>
          <a:p>
            <a:r>
              <a:rPr lang="en-GB" sz="2200" b="1" dirty="0"/>
              <a:t>Roy Wallis: world affirming NRMs </a:t>
            </a:r>
            <a:endParaRPr lang="en-GB" sz="2200" b="1" dirty="0" smtClean="0"/>
          </a:p>
          <a:p>
            <a:pPr marL="0" indent="0">
              <a:buNone/>
            </a:pPr>
            <a:r>
              <a:rPr lang="en-GB" sz="2200" dirty="0"/>
              <a:t>Wallis, R (1984) </a:t>
            </a:r>
            <a:r>
              <a:rPr lang="en-GB" sz="2200" i="1" dirty="0"/>
              <a:t>The Elementary forms of New Religious Life</a:t>
            </a:r>
            <a:r>
              <a:rPr lang="en-GB" sz="2200" dirty="0"/>
              <a:t>, London, Routledge &amp; </a:t>
            </a:r>
            <a:r>
              <a:rPr lang="en-GB" sz="2200" dirty="0" err="1"/>
              <a:t>Kegan</a:t>
            </a:r>
            <a:r>
              <a:rPr lang="en-GB" sz="2200" dirty="0"/>
              <a:t> Paul.</a:t>
            </a:r>
          </a:p>
          <a:p>
            <a:endParaRPr lang="en-GB" sz="2200" dirty="0"/>
          </a:p>
          <a:p>
            <a:r>
              <a:rPr lang="en-GB" sz="2200" b="1" dirty="0"/>
              <a:t>George Chryssides: Human Potential Movement  </a:t>
            </a:r>
          </a:p>
          <a:p>
            <a:pPr marL="0" indent="0">
              <a:buNone/>
            </a:pPr>
            <a:r>
              <a:rPr lang="en-GB" sz="2200" dirty="0" smtClean="0"/>
              <a:t>Chryssides</a:t>
            </a:r>
            <a:r>
              <a:rPr lang="en-GB" sz="2200" dirty="0"/>
              <a:t>, G (1999) </a:t>
            </a:r>
            <a:r>
              <a:rPr lang="en-GB" sz="2200" i="1" dirty="0"/>
              <a:t>Exploring New Religions</a:t>
            </a:r>
            <a:r>
              <a:rPr lang="en-GB" sz="2200" dirty="0"/>
              <a:t>, London, </a:t>
            </a:r>
            <a:r>
              <a:rPr lang="en-GB" sz="2200" dirty="0" err="1"/>
              <a:t>Cassell</a:t>
            </a:r>
            <a:endParaRPr lang="en-GB" sz="2200" dirty="0"/>
          </a:p>
          <a:p>
            <a:endParaRPr lang="en-GB" dirty="0"/>
          </a:p>
        </p:txBody>
      </p:sp>
    </p:spTree>
    <p:extLst>
      <p:ext uri="{BB962C8B-B14F-4D97-AF65-F5344CB8AC3E}">
        <p14:creationId xmlns:p14="http://schemas.microsoft.com/office/powerpoint/2010/main" val="1184440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lnSpcReduction="10000"/>
          </a:bodyPr>
          <a:lstStyle/>
          <a:p>
            <a:pPr lvl="0"/>
            <a:endParaRPr lang="en-GB" dirty="0" smtClean="0"/>
          </a:p>
          <a:p>
            <a:pPr lvl="0"/>
            <a:r>
              <a:rPr lang="en-GB" dirty="0" smtClean="0"/>
              <a:t>1859: </a:t>
            </a:r>
            <a:r>
              <a:rPr lang="en-GB" dirty="0"/>
              <a:t>Samuel Smiles’ </a:t>
            </a:r>
            <a:r>
              <a:rPr lang="en-GB" i="1" dirty="0"/>
              <a:t>Self Help</a:t>
            </a:r>
            <a:r>
              <a:rPr lang="en-GB" dirty="0"/>
              <a:t>, </a:t>
            </a:r>
            <a:r>
              <a:rPr lang="en-GB" dirty="0" smtClean="0"/>
              <a:t>1939: </a:t>
            </a:r>
            <a:r>
              <a:rPr lang="en-GB" dirty="0"/>
              <a:t>Dale Carnegie’s </a:t>
            </a:r>
            <a:r>
              <a:rPr lang="en-GB" i="1" dirty="0"/>
              <a:t>How to Win Friends and Influence People, </a:t>
            </a:r>
            <a:r>
              <a:rPr lang="en-GB" dirty="0" smtClean="0"/>
              <a:t>1950:</a:t>
            </a:r>
            <a:r>
              <a:rPr lang="en-GB" i="1" dirty="0" smtClean="0"/>
              <a:t> </a:t>
            </a:r>
            <a:r>
              <a:rPr lang="en-GB" dirty="0"/>
              <a:t>Ron Hubbard’s </a:t>
            </a:r>
            <a:r>
              <a:rPr lang="en-GB" i="1" dirty="0" err="1"/>
              <a:t>Dianetics</a:t>
            </a:r>
            <a:r>
              <a:rPr lang="en-GB" dirty="0"/>
              <a:t>.  </a:t>
            </a:r>
          </a:p>
          <a:p>
            <a:pPr lvl="0"/>
            <a:r>
              <a:rPr lang="en-GB" dirty="0"/>
              <a:t>1940s </a:t>
            </a:r>
            <a:r>
              <a:rPr lang="en-GB" dirty="0" smtClean="0"/>
              <a:t>‘</a:t>
            </a:r>
            <a:r>
              <a:rPr lang="en-GB" dirty="0"/>
              <a:t>sensitivity training’ and the study of group dynamics. </a:t>
            </a:r>
          </a:p>
          <a:p>
            <a:pPr lvl="0"/>
            <a:r>
              <a:rPr lang="en-GB" dirty="0"/>
              <a:t>Chryssides: the HPM “typically leads seekers to understand that their potential is much greater: they have within themselves a divine quality, which endows them with unlimited potential, and encourages them to allow this godlike or enlightened quality to control their lives”. </a:t>
            </a:r>
          </a:p>
          <a:p>
            <a:pPr marL="0" indent="0">
              <a:buNone/>
            </a:pPr>
            <a:endParaRPr lang="en-GB" sz="1000" dirty="0" smtClean="0"/>
          </a:p>
          <a:p>
            <a:pPr marL="0" indent="0">
              <a:buNone/>
            </a:pPr>
            <a:endParaRPr lang="en-GB" sz="1000" dirty="0"/>
          </a:p>
          <a:p>
            <a:pPr marL="0" indent="0">
              <a:buNone/>
            </a:pPr>
            <a:endParaRPr lang="en-GB" sz="1000" dirty="0" smtClean="0"/>
          </a:p>
          <a:p>
            <a:pPr marL="0" indent="0">
              <a:buNone/>
            </a:pPr>
            <a:r>
              <a:rPr lang="en-GB" sz="1000" dirty="0" smtClean="0"/>
              <a:t>Chryssides</a:t>
            </a:r>
            <a:r>
              <a:rPr lang="en-GB" sz="1000" dirty="0"/>
              <a:t>, G (1999) </a:t>
            </a:r>
            <a:r>
              <a:rPr lang="en-GB" sz="1000" i="1" dirty="0"/>
              <a:t>Exploring New Religions</a:t>
            </a:r>
            <a:r>
              <a:rPr lang="en-GB" sz="1000" dirty="0"/>
              <a:t>, London, </a:t>
            </a:r>
            <a:r>
              <a:rPr lang="en-GB" sz="1000" dirty="0" err="1" smtClean="0"/>
              <a:t>Cassell</a:t>
            </a:r>
            <a:r>
              <a:rPr lang="en-GB" sz="1000" dirty="0" smtClean="0"/>
              <a:t>, 280</a:t>
            </a:r>
            <a:r>
              <a:rPr lang="en-GB" sz="1000" dirty="0"/>
              <a:t>.</a:t>
            </a:r>
          </a:p>
          <a:p>
            <a:pPr marL="0" indent="0">
              <a:buNone/>
            </a:pPr>
            <a:endParaRPr lang="en-GB" dirty="0"/>
          </a:p>
          <a:p>
            <a:endParaRPr lang="en-GB" dirty="0"/>
          </a:p>
        </p:txBody>
      </p:sp>
    </p:spTree>
    <p:extLst>
      <p:ext uri="{BB962C8B-B14F-4D97-AF65-F5344CB8AC3E}">
        <p14:creationId xmlns:p14="http://schemas.microsoft.com/office/powerpoint/2010/main" val="3725816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lstStyle/>
          <a:p>
            <a:pPr lvl="0"/>
            <a:r>
              <a:rPr lang="en-GB" dirty="0"/>
              <a:t>Barrett ‘success-orientated’ America is seen as the ‘land of opportunity’.  </a:t>
            </a:r>
          </a:p>
          <a:p>
            <a:pPr lvl="0"/>
            <a:r>
              <a:rPr lang="en-GB" dirty="0"/>
              <a:t>More Americans go to “one form or another of therapy than any other”.  He continues ‘In America, a therapist will never be unemployed.  It is also no coincidence that most of the human potential movements developed there’.  The American Dream cannot be fulfilled.  </a:t>
            </a:r>
          </a:p>
          <a:p>
            <a:pPr marL="0" indent="0">
              <a:buNone/>
            </a:pPr>
            <a:r>
              <a:rPr lang="en-GB" sz="1000" dirty="0" smtClean="0"/>
              <a:t>Barrett</a:t>
            </a:r>
            <a:r>
              <a:rPr lang="en-GB" sz="1000" dirty="0"/>
              <a:t>, D (1998) </a:t>
            </a:r>
            <a:r>
              <a:rPr lang="en-GB" sz="1000" i="1" dirty="0"/>
              <a:t>Sects, ‘Cults’ and Alternative Religions</a:t>
            </a:r>
            <a:r>
              <a:rPr lang="en-GB" sz="1000" dirty="0"/>
              <a:t>, London, </a:t>
            </a:r>
            <a:r>
              <a:rPr lang="en-GB" sz="1000" dirty="0" err="1" smtClean="0"/>
              <a:t>Blandford</a:t>
            </a:r>
            <a:r>
              <a:rPr lang="en-GB" sz="1000" dirty="0" smtClean="0"/>
              <a:t>, 236</a:t>
            </a:r>
            <a:r>
              <a:rPr lang="en-GB" sz="1000" dirty="0"/>
              <a:t>.</a:t>
            </a:r>
          </a:p>
          <a:p>
            <a:endParaRPr lang="en-GB" dirty="0"/>
          </a:p>
        </p:txBody>
      </p:sp>
    </p:spTree>
    <p:extLst>
      <p:ext uri="{BB962C8B-B14F-4D97-AF65-F5344CB8AC3E}">
        <p14:creationId xmlns:p14="http://schemas.microsoft.com/office/powerpoint/2010/main" val="1678712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lstStyle/>
          <a:p>
            <a:pPr lvl="0"/>
            <a:r>
              <a:rPr lang="en-GB" dirty="0"/>
              <a:t>Heelas: self religions mix religion and psychoanalysis but go beyond both.  He says that self religions have moved beyond the parameters of religion as established in the West.  Participants do not worship and surrender to an externally envisaged theistic being; instead they live 'as' gods. Also, that self religions have moved beyond the parameters of mainstream psychoanalysis.  Participants do not simply engage in psychological activities for self-improvement.  Instead they use psychological techniques to reveal the god within.  </a:t>
            </a:r>
          </a:p>
          <a:p>
            <a:pPr marL="0" indent="0">
              <a:buNone/>
            </a:pPr>
            <a:r>
              <a:rPr lang="en-GB" sz="1000" dirty="0"/>
              <a:t>Heelas, P (1996) </a:t>
            </a:r>
            <a:r>
              <a:rPr lang="en-GB" sz="1000" i="1" dirty="0"/>
              <a:t>The New Age</a:t>
            </a:r>
            <a:r>
              <a:rPr lang="en-GB" sz="1000" dirty="0"/>
              <a:t>, Oxford, Blackwell.</a:t>
            </a:r>
          </a:p>
          <a:p>
            <a:pPr marL="0" indent="0">
              <a:buNone/>
            </a:pPr>
            <a:endParaRPr lang="en-GB" dirty="0"/>
          </a:p>
        </p:txBody>
      </p:sp>
    </p:spTree>
    <p:extLst>
      <p:ext uri="{BB962C8B-B14F-4D97-AF65-F5344CB8AC3E}">
        <p14:creationId xmlns:p14="http://schemas.microsoft.com/office/powerpoint/2010/main" val="228812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a:bodyPr>
          <a:lstStyle/>
          <a:p>
            <a:pPr lvl="0"/>
            <a:r>
              <a:rPr lang="en-GB" dirty="0" err="1"/>
              <a:t>Nevill</a:t>
            </a:r>
            <a:r>
              <a:rPr lang="en-GB" dirty="0"/>
              <a:t> Drury psychology as ‘truly scientific’,  turning away from intangible human experiences such as emotions and feelings.  </a:t>
            </a:r>
          </a:p>
          <a:p>
            <a:pPr lvl="0"/>
            <a:r>
              <a:rPr lang="en-GB" dirty="0"/>
              <a:t>John Watson: ‘all learning is a response to the environment’ </a:t>
            </a:r>
          </a:p>
          <a:p>
            <a:pPr lvl="0"/>
            <a:r>
              <a:rPr lang="en-GB" dirty="0"/>
              <a:t>Ivan Pavlov and BF Skinner.</a:t>
            </a:r>
          </a:p>
          <a:p>
            <a:pPr lvl="0"/>
            <a:r>
              <a:rPr lang="en-GB" dirty="0"/>
              <a:t>1974 Skinner wrote: ‘There is no place in the scientific position for a self as a true originator or initiator of actions’. </a:t>
            </a:r>
          </a:p>
          <a:p>
            <a:pPr lvl="0"/>
            <a:r>
              <a:rPr lang="en-GB" dirty="0"/>
              <a:t>Sigmund Freud, Carl Gustav Jung, George </a:t>
            </a:r>
            <a:r>
              <a:rPr lang="en-GB" dirty="0" err="1"/>
              <a:t>Ivanovitch</a:t>
            </a:r>
            <a:r>
              <a:rPr lang="en-GB" dirty="0"/>
              <a:t> </a:t>
            </a:r>
            <a:r>
              <a:rPr lang="en-GB" dirty="0" err="1"/>
              <a:t>Gurdjieff</a:t>
            </a:r>
            <a:r>
              <a:rPr lang="en-GB" dirty="0"/>
              <a:t>, William James, Wilhelm Reich, Abraham Maslow and Anthony </a:t>
            </a:r>
            <a:r>
              <a:rPr lang="en-GB" dirty="0" err="1"/>
              <a:t>Sutich</a:t>
            </a:r>
            <a:r>
              <a:rPr lang="en-GB" dirty="0"/>
              <a:t>.  </a:t>
            </a:r>
          </a:p>
          <a:p>
            <a:pPr marL="0" indent="0">
              <a:buNone/>
            </a:pPr>
            <a:r>
              <a:rPr lang="en-GB" sz="1000" dirty="0"/>
              <a:t>Drury, N (1989) </a:t>
            </a:r>
            <a:r>
              <a:rPr lang="en-GB" sz="1000" i="1" dirty="0"/>
              <a:t>Elements of Human Potential</a:t>
            </a:r>
            <a:r>
              <a:rPr lang="en-GB" sz="1000" dirty="0"/>
              <a:t>, Dorset, Element Books Limited, 4</a:t>
            </a:r>
            <a:r>
              <a:rPr lang="en-GB" sz="1000" dirty="0" smtClean="0"/>
              <a:t>.</a:t>
            </a:r>
            <a:endParaRPr lang="en-GB" sz="1000" dirty="0"/>
          </a:p>
        </p:txBody>
      </p:sp>
    </p:spTree>
    <p:extLst>
      <p:ext uri="{BB962C8B-B14F-4D97-AF65-F5344CB8AC3E}">
        <p14:creationId xmlns:p14="http://schemas.microsoft.com/office/powerpoint/2010/main" val="2315933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2000" y="685800"/>
            <a:ext cx="7543800" cy="5335488"/>
          </a:xfrm>
        </p:spPr>
        <p:txBody>
          <a:bodyPr anchor="t">
            <a:normAutofit fontScale="92500" lnSpcReduction="10000"/>
          </a:bodyPr>
          <a:lstStyle/>
          <a:p>
            <a:r>
              <a:rPr lang="en-GB" dirty="0"/>
              <a:t>Freud: Freud developed the idea of the tripartite mind, comprised of the conscious (what we are aware of), the preconscious (what we can bring into our conscious) and the unconscious (the repressed).  </a:t>
            </a:r>
            <a:endParaRPr lang="en-GB" u="sng" dirty="0"/>
          </a:p>
          <a:p>
            <a:pPr lvl="0"/>
            <a:r>
              <a:rPr lang="en-GB" dirty="0"/>
              <a:t>Jung: “persona” or “mask”; that which is presented to society.  “The shadow…contains all that one would like to forget and all that one does not wish to admit to oneself or anybody else and which one prefers to believe is not true anyhow”.  “We have an abysmal fear of that lurking horror, our personal unconscious”. “Individuation”.  “I use the term ‘individuation’ so denote the process by which a person becomes a psychological ‘individual’, that is, a separate, indivisible unity or ‘whole’”. And, through individuation the “whole person” is unmasked.  </a:t>
            </a:r>
          </a:p>
          <a:p>
            <a:pPr marL="0" indent="0">
              <a:buNone/>
            </a:pPr>
            <a:r>
              <a:rPr lang="en-GB" sz="1100" dirty="0"/>
              <a:t>Jung </a:t>
            </a:r>
            <a:r>
              <a:rPr lang="en-GB" sz="1100" i="1" dirty="0"/>
              <a:t>Psychology and Religion</a:t>
            </a:r>
            <a:r>
              <a:rPr lang="en-GB" sz="1100" dirty="0"/>
              <a:t>, in </a:t>
            </a:r>
            <a:r>
              <a:rPr lang="en-GB" sz="1100" dirty="0" err="1"/>
              <a:t>Storr</a:t>
            </a:r>
            <a:r>
              <a:rPr lang="en-GB" sz="1100" dirty="0"/>
              <a:t>, A (1996) </a:t>
            </a:r>
            <a:r>
              <a:rPr lang="en-GB" sz="1100" i="1" dirty="0"/>
              <a:t>Feet of Clay</a:t>
            </a:r>
            <a:r>
              <a:rPr lang="en-GB" sz="1100" dirty="0"/>
              <a:t>, London, HarperCollins Publishers, 152.</a:t>
            </a:r>
          </a:p>
          <a:p>
            <a:pPr marL="0" indent="0">
              <a:buNone/>
            </a:pPr>
            <a:r>
              <a:rPr lang="en-GB" sz="1200" i="1" dirty="0" smtClean="0"/>
              <a:t>The </a:t>
            </a:r>
            <a:r>
              <a:rPr lang="en-GB" sz="1200" i="1" dirty="0"/>
              <a:t>Archetypes and the Collective Unconscious, </a:t>
            </a:r>
            <a:r>
              <a:rPr lang="en-GB" sz="1200" dirty="0"/>
              <a:t>Princeton University Press; (1</a:t>
            </a:r>
            <a:r>
              <a:rPr lang="en-GB" sz="1200" baseline="30000" dirty="0"/>
              <a:t>st</a:t>
            </a:r>
            <a:r>
              <a:rPr lang="en-GB" sz="1200" dirty="0"/>
              <a:t> published 1936).</a:t>
            </a:r>
          </a:p>
          <a:p>
            <a:endParaRPr lang="en-GB" dirty="0"/>
          </a:p>
        </p:txBody>
      </p:sp>
    </p:spTree>
    <p:extLst>
      <p:ext uri="{BB962C8B-B14F-4D97-AF65-F5344CB8AC3E}">
        <p14:creationId xmlns:p14="http://schemas.microsoft.com/office/powerpoint/2010/main" val="227364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chor="t">
            <a:normAutofit fontScale="92500" lnSpcReduction="20000"/>
          </a:bodyPr>
          <a:lstStyle/>
          <a:p>
            <a:pPr lvl="0"/>
            <a:r>
              <a:rPr lang="en-GB" dirty="0"/>
              <a:t>The Institute for the Harmonious Development of Man, founded by </a:t>
            </a:r>
            <a:r>
              <a:rPr lang="en-GB" dirty="0" err="1"/>
              <a:t>Gurdjieff</a:t>
            </a:r>
            <a:r>
              <a:rPr lang="en-GB" dirty="0"/>
              <a:t> in 1922, in Paris.  Awake and asleep.    He stated that we are all capable of obtaining what he termed 'objective consciousness', namely, the 'enlightened state'.  </a:t>
            </a:r>
          </a:p>
          <a:p>
            <a:pPr lvl="0"/>
            <a:r>
              <a:rPr lang="en-GB" dirty="0"/>
              <a:t>William James: good mental health relied on positive thinking as negativity could lead to illness.  </a:t>
            </a:r>
          </a:p>
          <a:p>
            <a:pPr lvl="0"/>
            <a:r>
              <a:rPr lang="en-GB" dirty="0"/>
              <a:t>Wilhelm Reich ‘character armour’ and ‘body armour’, resulting from the oppression of emotion and creation of ‘blockages’, which would lead to ill health.  </a:t>
            </a:r>
          </a:p>
          <a:p>
            <a:pPr lvl="0"/>
            <a:r>
              <a:rPr lang="en-GB" dirty="0"/>
              <a:t>The Humanistic School and Transpersonal Psychology, Abraham Maslow and Anthony </a:t>
            </a:r>
            <a:r>
              <a:rPr lang="en-GB" dirty="0" err="1"/>
              <a:t>Sutich</a:t>
            </a:r>
            <a:r>
              <a:rPr lang="en-GB" dirty="0"/>
              <a:t>.  </a:t>
            </a:r>
          </a:p>
          <a:p>
            <a:pPr lvl="0"/>
            <a:r>
              <a:rPr lang="en-GB" dirty="0"/>
              <a:t>Maslow’s ‘hierarchy of needs’ was ‘the full use and exploration of talents, capacities, potentialities’. </a:t>
            </a:r>
          </a:p>
          <a:p>
            <a:pPr lvl="0"/>
            <a:r>
              <a:rPr lang="en-GB" dirty="0"/>
              <a:t>1967 Maslow ‘Fourth Force’, ‘a school of psychology dedicated to the transformation of human life’.  </a:t>
            </a:r>
          </a:p>
          <a:p>
            <a:pPr marL="0" indent="0">
              <a:buNone/>
            </a:pPr>
            <a:endParaRPr lang="en-GB" sz="1400" dirty="0" smtClean="0"/>
          </a:p>
          <a:p>
            <a:pPr marL="0" indent="0">
              <a:buNone/>
            </a:pPr>
            <a:r>
              <a:rPr lang="en-GB" sz="1400" dirty="0" smtClean="0"/>
              <a:t>Drury</a:t>
            </a:r>
            <a:r>
              <a:rPr lang="en-GB" sz="1400" dirty="0"/>
              <a:t>, N (1989) </a:t>
            </a:r>
            <a:r>
              <a:rPr lang="en-GB" sz="1400" i="1" dirty="0"/>
              <a:t>Elements of Human Potential</a:t>
            </a:r>
            <a:r>
              <a:rPr lang="en-GB" sz="1400" dirty="0"/>
              <a:t>, Dorset, Element Books </a:t>
            </a:r>
            <a:r>
              <a:rPr lang="en-GB" sz="1400" dirty="0" smtClean="0"/>
              <a:t>Limited, 33-38.</a:t>
            </a:r>
            <a:endParaRPr lang="en-GB" sz="1400" dirty="0"/>
          </a:p>
        </p:txBody>
      </p:sp>
    </p:spTree>
    <p:extLst>
      <p:ext uri="{BB962C8B-B14F-4D97-AF65-F5344CB8AC3E}">
        <p14:creationId xmlns:p14="http://schemas.microsoft.com/office/powerpoint/2010/main" val="3209818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a:bodyPr>
          <a:lstStyle/>
          <a:p>
            <a:r>
              <a:rPr lang="en-GB" sz="6600" dirty="0" err="1" smtClean="0"/>
              <a:t>Neurolinguistic</a:t>
            </a:r>
            <a:r>
              <a:rPr lang="en-GB" sz="6600" dirty="0" smtClean="0"/>
              <a:t> Programming</a:t>
            </a:r>
            <a:endParaRPr lang="en-GB" sz="6600" dirty="0"/>
          </a:p>
        </p:txBody>
      </p:sp>
    </p:spTree>
    <p:extLst>
      <p:ext uri="{BB962C8B-B14F-4D97-AF65-F5344CB8AC3E}">
        <p14:creationId xmlns:p14="http://schemas.microsoft.com/office/powerpoint/2010/main" val="3018545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407496"/>
          </a:xfrm>
        </p:spPr>
        <p:txBody>
          <a:bodyPr>
            <a:normAutofit fontScale="92500" lnSpcReduction="10000"/>
          </a:bodyPr>
          <a:lstStyle/>
          <a:p>
            <a:pPr lvl="0"/>
            <a:r>
              <a:rPr lang="en-GB" dirty="0"/>
              <a:t>1970s by John Grinder and Richard </a:t>
            </a:r>
            <a:r>
              <a:rPr lang="en-GB" dirty="0" err="1"/>
              <a:t>Bandler</a:t>
            </a:r>
            <a:r>
              <a:rPr lang="en-GB" dirty="0"/>
              <a:t>, at University of California, presenting itself as ‘the art and science of personal excellence’.  </a:t>
            </a:r>
          </a:p>
          <a:p>
            <a:pPr lvl="0"/>
            <a:r>
              <a:rPr lang="en-GB" dirty="0"/>
              <a:t>As Barrett explains, ‘</a:t>
            </a:r>
            <a:r>
              <a:rPr lang="en-GB" dirty="0" err="1"/>
              <a:t>neuro</a:t>
            </a:r>
            <a:r>
              <a:rPr lang="en-GB" dirty="0"/>
              <a:t>’ = explains that our experiences and behaviour stem from the neurological processes of our senses and thoughts.  ‘Linguistic’ = the fact that we use language to think logically and to communicate with others.  ‘Programming’ = the way we order and organise our ideas and actions to produce results.  </a:t>
            </a:r>
          </a:p>
          <a:p>
            <a:pPr lvl="0"/>
            <a:r>
              <a:rPr lang="en-GB" dirty="0"/>
              <a:t>‘NLP is a new way of looking at how people think, communicate and behave’. It teaches more efficient ways of doing these and how we can increase positivity through questioning how and why we do things.  In short, it teaches people how to be more successful at home and in work.  </a:t>
            </a:r>
          </a:p>
          <a:p>
            <a:pPr marL="0" indent="0">
              <a:buNone/>
            </a:pPr>
            <a:r>
              <a:rPr lang="en-GB" sz="1100" dirty="0"/>
              <a:t>Barrett, D (1998) </a:t>
            </a:r>
            <a:r>
              <a:rPr lang="en-GB" sz="1100" i="1" dirty="0"/>
              <a:t>Sects, ‘Cults’ and Alternative Religions</a:t>
            </a:r>
            <a:r>
              <a:rPr lang="en-GB" sz="1100" dirty="0"/>
              <a:t>, London, </a:t>
            </a:r>
            <a:r>
              <a:rPr lang="en-GB" sz="1100" dirty="0" err="1" smtClean="0"/>
              <a:t>Blandford</a:t>
            </a:r>
            <a:r>
              <a:rPr lang="en-GB" sz="1100" dirty="0" smtClean="0"/>
              <a:t>, 237.</a:t>
            </a:r>
            <a:endParaRPr lang="en-GB" sz="1100" dirty="0"/>
          </a:p>
          <a:p>
            <a:endParaRPr lang="en-GB" dirty="0"/>
          </a:p>
        </p:txBody>
      </p:sp>
    </p:spTree>
    <p:extLst>
      <p:ext uri="{BB962C8B-B14F-4D97-AF65-F5344CB8AC3E}">
        <p14:creationId xmlns:p14="http://schemas.microsoft.com/office/powerpoint/2010/main" val="3942937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a:bodyPr>
          <a:lstStyle/>
          <a:p>
            <a:pPr marL="0" indent="0">
              <a:buNone/>
            </a:pPr>
            <a:r>
              <a:rPr lang="en-GB" sz="5400" dirty="0" err="1" smtClean="0"/>
              <a:t>est</a:t>
            </a:r>
            <a:endParaRPr lang="en-GB" sz="5400" dirty="0" smtClean="0"/>
          </a:p>
          <a:p>
            <a:pPr marL="0" indent="0">
              <a:buNone/>
            </a:pPr>
            <a:r>
              <a:rPr lang="en-GB" sz="5400" dirty="0" smtClean="0"/>
              <a:t>Was Forum now Landmark Education</a:t>
            </a:r>
            <a:endParaRPr lang="en-GB" sz="5400" dirty="0"/>
          </a:p>
        </p:txBody>
      </p:sp>
    </p:spTree>
    <p:extLst>
      <p:ext uri="{BB962C8B-B14F-4D97-AF65-F5344CB8AC3E}">
        <p14:creationId xmlns:p14="http://schemas.microsoft.com/office/powerpoint/2010/main" val="419846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fontScale="85000" lnSpcReduction="20000"/>
          </a:bodyPr>
          <a:lstStyle/>
          <a:p>
            <a:endParaRPr lang="en-GB" dirty="0" smtClean="0"/>
          </a:p>
          <a:p>
            <a:r>
              <a:rPr lang="en-GB" dirty="0" smtClean="0"/>
              <a:t>www.landmarkeducation.com</a:t>
            </a:r>
            <a:r>
              <a:rPr lang="en-GB" dirty="0"/>
              <a:t>/</a:t>
            </a:r>
          </a:p>
          <a:p>
            <a:r>
              <a:rPr lang="en-GB" dirty="0" smtClean="0"/>
              <a:t>www.wernererhard.com</a:t>
            </a:r>
            <a:endParaRPr lang="en-GB" dirty="0"/>
          </a:p>
          <a:p>
            <a:pPr lvl="0"/>
            <a:r>
              <a:rPr lang="en-GB" dirty="0"/>
              <a:t>Werner Erhard (b. 1935 as John Paul Rosenberg) gave the first Erhard Seminars Training (</a:t>
            </a:r>
            <a:r>
              <a:rPr lang="en-GB" dirty="0" err="1"/>
              <a:t>est</a:t>
            </a:r>
            <a:r>
              <a:rPr lang="en-GB" dirty="0"/>
              <a:t> – lower case) in California in 1971.  </a:t>
            </a:r>
          </a:p>
          <a:p>
            <a:pPr lvl="0"/>
            <a:r>
              <a:rPr lang="en-GB" dirty="0" err="1"/>
              <a:t>Est</a:t>
            </a:r>
            <a:r>
              <a:rPr lang="en-GB" dirty="0"/>
              <a:t> described itself as a </a:t>
            </a:r>
            <a:r>
              <a:rPr lang="en-GB" i="1" dirty="0"/>
              <a:t>'60 hour educational experience which creates an opportunity for people to realize</a:t>
            </a:r>
            <a:r>
              <a:rPr lang="en-GB" dirty="0"/>
              <a:t> [sic]</a:t>
            </a:r>
            <a:r>
              <a:rPr lang="en-GB" i="1" dirty="0"/>
              <a:t> their potential to transform their lives'.</a:t>
            </a:r>
            <a:endParaRPr lang="en-GB" dirty="0"/>
          </a:p>
          <a:p>
            <a:pPr lvl="0"/>
            <a:r>
              <a:rPr lang="en-GB" i="1" dirty="0"/>
              <a:t>‘You’re the soul source and creator of all you experience, you’re a God, but what you the individual entity bouncing around inside the big universe you’ve created, what you do is totally out of your control’.</a:t>
            </a:r>
            <a:endParaRPr lang="en-GB" dirty="0"/>
          </a:p>
          <a:p>
            <a:r>
              <a:rPr lang="en-GB" dirty="0"/>
              <a:t>Erhard: 'You're the soul source and creator of all you do, you're a god</a:t>
            </a:r>
            <a:r>
              <a:rPr lang="en-GB" dirty="0" smtClean="0"/>
              <a:t>...'.</a:t>
            </a:r>
            <a:r>
              <a:rPr lang="en-GB" dirty="0"/>
              <a:t> </a:t>
            </a:r>
            <a:r>
              <a:rPr lang="en-GB" sz="1100" dirty="0"/>
              <a:t>From </a:t>
            </a:r>
            <a:r>
              <a:rPr lang="en-GB" sz="1100" i="1" dirty="0" err="1"/>
              <a:t>est</a:t>
            </a:r>
            <a:r>
              <a:rPr lang="en-GB" sz="1100" dirty="0"/>
              <a:t> pamphlet, </a:t>
            </a:r>
            <a:r>
              <a:rPr lang="en-GB" sz="1100" dirty="0" err="1"/>
              <a:t>nd</a:t>
            </a:r>
            <a:r>
              <a:rPr lang="en-GB" sz="1100" dirty="0" smtClean="0"/>
              <a:t>.</a:t>
            </a:r>
            <a:endParaRPr lang="en-GB" sz="1100" dirty="0"/>
          </a:p>
          <a:p>
            <a:pPr lvl="0"/>
            <a:r>
              <a:rPr lang="en-GB" dirty="0"/>
              <a:t>Chryssides, “…</a:t>
            </a:r>
            <a:r>
              <a:rPr lang="en-GB" i="1" dirty="0" err="1"/>
              <a:t>est</a:t>
            </a:r>
            <a:r>
              <a:rPr lang="en-GB" i="1" dirty="0"/>
              <a:t> never claimed to offer therapy, being aimed at the healthy and the successful”</a:t>
            </a:r>
            <a:r>
              <a:rPr lang="en-GB" dirty="0"/>
              <a:t>.</a:t>
            </a:r>
          </a:p>
          <a:p>
            <a:pPr marL="0" indent="0">
              <a:buNone/>
            </a:pPr>
            <a:endParaRPr lang="en-GB" sz="1200" dirty="0" smtClean="0"/>
          </a:p>
          <a:p>
            <a:pPr marL="0" indent="0">
              <a:buNone/>
            </a:pPr>
            <a:r>
              <a:rPr lang="en-GB" sz="1200" dirty="0" smtClean="0"/>
              <a:t>Chryssides</a:t>
            </a:r>
            <a:r>
              <a:rPr lang="en-GB" sz="1200" dirty="0"/>
              <a:t>, G (1999) </a:t>
            </a:r>
            <a:r>
              <a:rPr lang="en-GB" sz="1200" i="1" dirty="0"/>
              <a:t>Exploring New Religions</a:t>
            </a:r>
            <a:r>
              <a:rPr lang="en-GB" sz="1200" dirty="0"/>
              <a:t>, London, </a:t>
            </a:r>
            <a:r>
              <a:rPr lang="en-GB" sz="1200" dirty="0" err="1"/>
              <a:t>Cassell</a:t>
            </a:r>
            <a:r>
              <a:rPr lang="en-GB" sz="1200" dirty="0"/>
              <a:t>, 304.</a:t>
            </a:r>
          </a:p>
          <a:p>
            <a:endParaRPr lang="en-GB" dirty="0"/>
          </a:p>
        </p:txBody>
      </p:sp>
    </p:spTree>
    <p:extLst>
      <p:ext uri="{BB962C8B-B14F-4D97-AF65-F5344CB8AC3E}">
        <p14:creationId xmlns:p14="http://schemas.microsoft.com/office/powerpoint/2010/main" val="1411180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a:bodyPr>
          <a:lstStyle/>
          <a:p>
            <a:pPr marL="0" indent="0">
              <a:buNone/>
            </a:pPr>
            <a:r>
              <a:rPr lang="en-GB" sz="5400" dirty="0" smtClean="0"/>
              <a:t>Scientology</a:t>
            </a:r>
            <a:endParaRPr lang="en-GB" sz="5400" dirty="0"/>
          </a:p>
        </p:txBody>
      </p:sp>
    </p:spTree>
    <p:extLst>
      <p:ext uri="{BB962C8B-B14F-4D97-AF65-F5344CB8AC3E}">
        <p14:creationId xmlns:p14="http://schemas.microsoft.com/office/powerpoint/2010/main" val="4261205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fontScale="47500" lnSpcReduction="20000"/>
          </a:bodyPr>
          <a:lstStyle/>
          <a:p>
            <a:pPr lvl="0"/>
            <a:r>
              <a:rPr lang="en-GB" sz="5400" dirty="0"/>
              <a:t>“Many people are aware of an ability they have, or something they have always wanted to do, that they have never quite realized or fulfilled. This can be due to a stuck pattern of </a:t>
            </a:r>
            <a:r>
              <a:rPr lang="en-GB" sz="5400" dirty="0" err="1"/>
              <a:t>behavior</a:t>
            </a:r>
            <a:r>
              <a:rPr lang="en-GB" sz="5400" dirty="0"/>
              <a:t>, unchanging attitude or false consideration that is </a:t>
            </a:r>
            <a:r>
              <a:rPr lang="en-GB" sz="5400" i="1" dirty="0"/>
              <a:t>not</a:t>
            </a:r>
            <a:r>
              <a:rPr lang="en-GB" sz="5400" dirty="0"/>
              <a:t> native to the being himself”.</a:t>
            </a:r>
          </a:p>
          <a:p>
            <a:pPr lvl="0"/>
            <a:r>
              <a:rPr lang="en-GB" sz="5400" dirty="0"/>
              <a:t>Scientology aims to build: '...a civilisation without insanity, without criminals and without war, where the able can prosper and honest beings can have rights, and where Man is free to rise to greater heights'.  </a:t>
            </a:r>
            <a:endParaRPr lang="en-GB" sz="5400" dirty="0" smtClean="0"/>
          </a:p>
          <a:p>
            <a:pPr lvl="0"/>
            <a:endParaRPr lang="en-GB" sz="5400" dirty="0"/>
          </a:p>
          <a:p>
            <a:pPr marL="0" indent="0">
              <a:buNone/>
            </a:pPr>
            <a:r>
              <a:rPr lang="en-GB" sz="2100" dirty="0" smtClean="0"/>
              <a:t>www.scientology.org.uk</a:t>
            </a:r>
          </a:p>
        </p:txBody>
      </p:sp>
    </p:spTree>
    <p:extLst>
      <p:ext uri="{BB962C8B-B14F-4D97-AF65-F5344CB8AC3E}">
        <p14:creationId xmlns:p14="http://schemas.microsoft.com/office/powerpoint/2010/main" val="1867509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fontScale="40000" lnSpcReduction="20000"/>
          </a:bodyPr>
          <a:lstStyle/>
          <a:p>
            <a:pPr lvl="0"/>
            <a:r>
              <a:rPr lang="en-GB" sz="5400" dirty="0"/>
              <a:t>Hubbard called Scientology: '...a study of...the very basic knowledge about man and about life that is vital for each person to have if he is to be happy and accomplish those things he sets out to do...The application of Scientology principles can improve a person's confidence, intelligence, abilities and skills...Scientology steers the individual out of the problems and seeming restrictions of everyday life, to a point where he can gain higher levels of spiritual freedom'.  (Ron Hubbard, </a:t>
            </a:r>
            <a:r>
              <a:rPr lang="en-GB" sz="5400" i="1" dirty="0"/>
              <a:t>Scientology, What is it?</a:t>
            </a:r>
            <a:r>
              <a:rPr lang="en-GB" sz="5400" dirty="0"/>
              <a:t>) </a:t>
            </a:r>
          </a:p>
          <a:p>
            <a:pPr lvl="0"/>
            <a:r>
              <a:rPr lang="en-GB" sz="5400" i="1" dirty="0" err="1"/>
              <a:t>Dianetics</a:t>
            </a:r>
            <a:r>
              <a:rPr lang="en-GB" sz="5400" i="1" dirty="0"/>
              <a:t>: The Modern Science of Mental Health</a:t>
            </a:r>
            <a:r>
              <a:rPr lang="en-GB" sz="5400" dirty="0"/>
              <a:t>, pub. 1950.  Church of Scientology founded 1954.   It is seen as a technology for resolving the problems of the mind without the need for drugs or hypnosis.</a:t>
            </a:r>
          </a:p>
          <a:p>
            <a:pPr marL="0" indent="0">
              <a:buNone/>
            </a:pPr>
            <a:endParaRPr lang="en-GB" sz="5400" dirty="0"/>
          </a:p>
        </p:txBody>
      </p:sp>
    </p:spTree>
    <p:extLst>
      <p:ext uri="{BB962C8B-B14F-4D97-AF65-F5344CB8AC3E}">
        <p14:creationId xmlns:p14="http://schemas.microsoft.com/office/powerpoint/2010/main" val="29371516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125</TotalTime>
  <Words>1404</Words>
  <Application>Microsoft Office PowerPoint</Application>
  <PresentationFormat>On-screen Show (4:3)</PresentationFormat>
  <Paragraphs>68</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NewsPrint</vt:lpstr>
      <vt:lpstr>Self Religions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 </dc:title>
  <dc:creator>Sarah</dc:creator>
  <cp:lastModifiedBy>Sarah</cp:lastModifiedBy>
  <cp:revision>10</cp:revision>
  <dcterms:created xsi:type="dcterms:W3CDTF">2012-12-03T19:35:23Z</dcterms:created>
  <dcterms:modified xsi:type="dcterms:W3CDTF">2012-12-03T21:40:35Z</dcterms:modified>
</cp:coreProperties>
</file>