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5" d="100"/>
          <a:sy n="15" d="100"/>
        </p:scale>
        <p:origin x="1404" y="108"/>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11" Type="http://schemas.microsoft.com/office/2015/10/relationships/revisionInfo" Target="revisionInfo.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1/22/2018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1/22/2018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1/22/2018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1/22/2018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58240" y="326318"/>
            <a:ext cx="30175200" cy="3657600"/>
          </a:xfrm>
        </p:spPr>
        <p:txBody>
          <a:bodyPr anchor="t"/>
          <a:lstStyle/>
          <a:p>
            <a:r>
              <a:rPr lang="en-US" dirty="0"/>
              <a:t>The impact of academic skills that aid Critical Thinking in Psychology</a:t>
            </a:r>
          </a:p>
        </p:txBody>
      </p:sp>
      <p:sp>
        <p:nvSpPr>
          <p:cNvPr id="23" name="Text Placeholder 22"/>
          <p:cNvSpPr>
            <a:spLocks noGrp="1"/>
          </p:cNvSpPr>
          <p:nvPr>
            <p:ph type="body" sz="quarter" idx="36"/>
          </p:nvPr>
        </p:nvSpPr>
        <p:spPr/>
        <p:txBody>
          <a:bodyPr/>
          <a:lstStyle/>
          <a:p>
            <a:r>
              <a:rPr lang="en-US" dirty="0"/>
              <a:t>Laura Boyling | University Of Wales Trinity Saint David </a:t>
            </a:r>
          </a:p>
        </p:txBody>
      </p:sp>
      <p:sp>
        <p:nvSpPr>
          <p:cNvPr id="67" name="Text Placeholder 66"/>
          <p:cNvSpPr>
            <a:spLocks noGrp="1"/>
          </p:cNvSpPr>
          <p:nvPr>
            <p:ph type="body" sz="quarter" idx="13"/>
          </p:nvPr>
        </p:nvSpPr>
        <p:spPr/>
        <p:txBody>
          <a:bodyPr/>
          <a:lstStyle/>
          <a:p>
            <a:r>
              <a:rPr lang="en-US" dirty="0"/>
              <a:t>What is Critical Thinking?</a:t>
            </a:r>
          </a:p>
        </p:txBody>
      </p:sp>
      <p:sp>
        <p:nvSpPr>
          <p:cNvPr id="69" name="Text Placeholder 68"/>
          <p:cNvSpPr>
            <a:spLocks noGrp="1"/>
          </p:cNvSpPr>
          <p:nvPr>
            <p:ph type="body" sz="quarter" idx="39"/>
          </p:nvPr>
        </p:nvSpPr>
        <p:spPr>
          <a:xfrm>
            <a:off x="1142682" y="7371453"/>
            <a:ext cx="12801600" cy="6160270"/>
          </a:xfrm>
        </p:spPr>
        <p:txBody>
          <a:bodyPr anchor="t"/>
          <a:lstStyle/>
          <a:p>
            <a:pPr marL="685800" lvl="3" indent="-685800">
              <a:buFont typeface="Wingdings" panose="05000000000000000000" pitchFamily="2" charset="2"/>
              <a:buChar char="Ø"/>
            </a:pPr>
            <a:r>
              <a:rPr lang="en-US" sz="4800" dirty="0"/>
              <a:t>According to Wade et al 1998, critical thinking is the ability to </a:t>
            </a:r>
            <a:r>
              <a:rPr lang="en-GB" sz="4800" dirty="0">
                <a:cs typeface="Leelawadee UI" panose="020B0502040204020203" pitchFamily="34" charset="-34"/>
              </a:rPr>
              <a:t>assess arguments and make judgements with well supported reasons. </a:t>
            </a:r>
          </a:p>
          <a:p>
            <a:pPr marL="685800" lvl="3" indent="-685800">
              <a:buFont typeface="Wingdings" panose="05000000000000000000" pitchFamily="2" charset="2"/>
              <a:buChar char="Ø"/>
            </a:pPr>
            <a:r>
              <a:rPr lang="en-GB" sz="4800" dirty="0">
                <a:cs typeface="Leelawadee UI" panose="020B0502040204020203" pitchFamily="34" charset="-34"/>
              </a:rPr>
              <a:t>Critical thinking also involves evaluating and analysing evidence, producing conclusions and evaluating arguments. (Cottrell, 2005).</a:t>
            </a:r>
            <a:endParaRPr lang="en-US" dirty="0"/>
          </a:p>
        </p:txBody>
      </p:sp>
      <p:sp>
        <p:nvSpPr>
          <p:cNvPr id="7" name="Text Placeholder 6"/>
          <p:cNvSpPr>
            <a:spLocks noGrp="1"/>
          </p:cNvSpPr>
          <p:nvPr>
            <p:ph type="body" sz="quarter" idx="17"/>
          </p:nvPr>
        </p:nvSpPr>
        <p:spPr>
          <a:xfrm>
            <a:off x="1090430" y="23264905"/>
            <a:ext cx="12801600" cy="1219200"/>
          </a:xfrm>
        </p:spPr>
        <p:txBody>
          <a:bodyPr/>
          <a:lstStyle/>
          <a:p>
            <a:r>
              <a:rPr lang="en-US" dirty="0"/>
              <a:t>What are Academic Study Skills? </a:t>
            </a:r>
          </a:p>
        </p:txBody>
      </p:sp>
      <p:sp>
        <p:nvSpPr>
          <p:cNvPr id="12" name="Content Placeholder 11"/>
          <p:cNvSpPr>
            <a:spLocks noGrp="1"/>
          </p:cNvSpPr>
          <p:nvPr>
            <p:ph sz="quarter" idx="25"/>
          </p:nvPr>
        </p:nvSpPr>
        <p:spPr>
          <a:xfrm>
            <a:off x="1090430" y="25093616"/>
            <a:ext cx="12801600" cy="7235016"/>
          </a:xfrm>
          <a:solidFill>
            <a:schemeClr val="tx2">
              <a:lumMod val="10000"/>
              <a:lumOff val="90000"/>
            </a:schemeClr>
          </a:solidFill>
        </p:spPr>
        <p:txBody>
          <a:bodyPr>
            <a:normAutofit/>
          </a:bodyPr>
          <a:lstStyle/>
          <a:p>
            <a:pPr>
              <a:buFont typeface="Wingdings" panose="05000000000000000000" pitchFamily="2" charset="2"/>
              <a:buChar char="Ø"/>
            </a:pPr>
            <a:r>
              <a:rPr lang="en-US" sz="4800" dirty="0"/>
              <a:t>Academic Study Skills are fundamental skills needed to achieve at further education level. (</a:t>
            </a:r>
            <a:r>
              <a:rPr lang="en-GB" sz="4800" dirty="0" err="1"/>
              <a:t>Gettinger</a:t>
            </a:r>
            <a:r>
              <a:rPr lang="en-GB" sz="4800" dirty="0"/>
              <a:t>, 2002)</a:t>
            </a:r>
            <a:endParaRPr lang="en-US" sz="4800" dirty="0"/>
          </a:p>
          <a:p>
            <a:pPr>
              <a:buFont typeface="Wingdings" panose="05000000000000000000" pitchFamily="2" charset="2"/>
              <a:buChar char="Ø"/>
            </a:pPr>
            <a:r>
              <a:rPr lang="en-US" sz="4800" dirty="0"/>
              <a:t>Academic study skills can include:</a:t>
            </a:r>
          </a:p>
          <a:p>
            <a:pPr lvl="1">
              <a:buFont typeface="Wingdings" panose="05000000000000000000" pitchFamily="2" charset="2"/>
              <a:buChar char="Ø"/>
            </a:pPr>
            <a:r>
              <a:rPr lang="en-US" sz="4800" dirty="0"/>
              <a:t>Academic Writing</a:t>
            </a:r>
          </a:p>
          <a:p>
            <a:pPr lvl="1">
              <a:buFont typeface="Wingdings" panose="05000000000000000000" pitchFamily="2" charset="2"/>
              <a:buChar char="Ø"/>
            </a:pPr>
            <a:r>
              <a:rPr lang="en-US" sz="4800" dirty="0"/>
              <a:t>Academic Reading</a:t>
            </a:r>
          </a:p>
          <a:p>
            <a:pPr lvl="1">
              <a:buFont typeface="Wingdings" panose="05000000000000000000" pitchFamily="2" charset="2"/>
              <a:buChar char="Ø"/>
            </a:pPr>
            <a:r>
              <a:rPr lang="en-US" sz="4800" dirty="0"/>
              <a:t>Time Management</a:t>
            </a:r>
          </a:p>
          <a:p>
            <a:pPr lvl="1">
              <a:buFont typeface="Wingdings" panose="05000000000000000000" pitchFamily="2" charset="2"/>
              <a:buChar char="Ø"/>
            </a:pPr>
            <a:r>
              <a:rPr lang="en-US" sz="4800" dirty="0"/>
              <a:t>Numeracy Skills </a:t>
            </a:r>
          </a:p>
          <a:p>
            <a:pPr lvl="1">
              <a:buFont typeface="Wingdings" panose="05000000000000000000" pitchFamily="2" charset="2"/>
              <a:buChar char="Ø"/>
            </a:pPr>
            <a:endParaRPr lang="en-US" sz="4000" dirty="0"/>
          </a:p>
          <a:p>
            <a:pPr lvl="1">
              <a:buFont typeface="Wingdings" panose="05000000000000000000" pitchFamily="2" charset="2"/>
              <a:buChar char="Ø"/>
            </a:pPr>
            <a:endParaRPr lang="en-US" sz="4000" dirty="0"/>
          </a:p>
          <a:p>
            <a:endParaRPr lang="en-US" sz="4400" dirty="0"/>
          </a:p>
        </p:txBody>
      </p:sp>
      <p:sp>
        <p:nvSpPr>
          <p:cNvPr id="8" name="Text Placeholder 7"/>
          <p:cNvSpPr>
            <a:spLocks noGrp="1"/>
          </p:cNvSpPr>
          <p:nvPr>
            <p:ph type="body" sz="quarter" idx="19"/>
          </p:nvPr>
        </p:nvSpPr>
        <p:spPr>
          <a:xfrm>
            <a:off x="1090430" y="13912084"/>
            <a:ext cx="12801600" cy="1219200"/>
          </a:xfrm>
        </p:spPr>
        <p:txBody>
          <a:bodyPr/>
          <a:lstStyle/>
          <a:p>
            <a:r>
              <a:rPr lang="en-US" dirty="0"/>
              <a:t>Why is Critical Thinking important?</a:t>
            </a:r>
          </a:p>
        </p:txBody>
      </p:sp>
      <p:sp>
        <p:nvSpPr>
          <p:cNvPr id="9" name="Text Placeholder 8"/>
          <p:cNvSpPr>
            <a:spLocks noGrp="1"/>
          </p:cNvSpPr>
          <p:nvPr>
            <p:ph type="body" sz="quarter" idx="21"/>
          </p:nvPr>
        </p:nvSpPr>
        <p:spPr/>
        <p:txBody>
          <a:bodyPr/>
          <a:lstStyle/>
          <a:p>
            <a:r>
              <a:rPr lang="en-US" dirty="0"/>
              <a:t>Critical Reading Skills </a:t>
            </a:r>
          </a:p>
        </p:txBody>
      </p:sp>
      <p:sp>
        <p:nvSpPr>
          <p:cNvPr id="70" name="Text Placeholder 69"/>
          <p:cNvSpPr>
            <a:spLocks noGrp="1"/>
          </p:cNvSpPr>
          <p:nvPr>
            <p:ph type="body" sz="quarter" idx="40"/>
          </p:nvPr>
        </p:nvSpPr>
        <p:spPr>
          <a:xfrm>
            <a:off x="15495655" y="20769181"/>
            <a:ext cx="12801600" cy="1219200"/>
          </a:xfrm>
        </p:spPr>
        <p:txBody>
          <a:bodyPr/>
          <a:lstStyle/>
          <a:p>
            <a:r>
              <a:rPr lang="en-US" dirty="0"/>
              <a:t>Critical Writing Skills </a:t>
            </a:r>
          </a:p>
        </p:txBody>
      </p:sp>
      <p:sp>
        <p:nvSpPr>
          <p:cNvPr id="18" name="Text Placeholder 17"/>
          <p:cNvSpPr>
            <a:spLocks noGrp="1"/>
          </p:cNvSpPr>
          <p:nvPr>
            <p:ph type="body" sz="quarter" idx="31"/>
          </p:nvPr>
        </p:nvSpPr>
        <p:spPr>
          <a:xfrm>
            <a:off x="29900880" y="5699760"/>
            <a:ext cx="12801600" cy="1219200"/>
          </a:xfrm>
        </p:spPr>
        <p:txBody>
          <a:bodyPr/>
          <a:lstStyle/>
          <a:p>
            <a:r>
              <a:rPr lang="en-US" dirty="0"/>
              <a:t>Critical Numeracy Skills </a:t>
            </a:r>
          </a:p>
        </p:txBody>
      </p:sp>
      <p:sp>
        <p:nvSpPr>
          <p:cNvPr id="71" name="Text Placeholder 70"/>
          <p:cNvSpPr>
            <a:spLocks noGrp="1"/>
          </p:cNvSpPr>
          <p:nvPr>
            <p:ph type="body" sz="quarter" idx="41"/>
          </p:nvPr>
        </p:nvSpPr>
        <p:spPr>
          <a:xfrm>
            <a:off x="29900880" y="18491317"/>
            <a:ext cx="12801600" cy="1219200"/>
          </a:xfrm>
        </p:spPr>
        <p:txBody>
          <a:bodyPr/>
          <a:lstStyle/>
          <a:p>
            <a:r>
              <a:rPr lang="en-US" dirty="0"/>
              <a:t>Conclusion</a:t>
            </a:r>
          </a:p>
        </p:txBody>
      </p:sp>
      <p:sp>
        <p:nvSpPr>
          <p:cNvPr id="15" name="Content Placeholder 14"/>
          <p:cNvSpPr>
            <a:spLocks noGrp="1"/>
          </p:cNvSpPr>
          <p:nvPr>
            <p:ph sz="quarter" idx="42"/>
          </p:nvPr>
        </p:nvSpPr>
        <p:spPr>
          <a:xfrm>
            <a:off x="29963087" y="20404208"/>
            <a:ext cx="12801600" cy="4344786"/>
          </a:xfrm>
          <a:solidFill>
            <a:schemeClr val="tx2">
              <a:lumMod val="10000"/>
              <a:lumOff val="90000"/>
            </a:schemeClr>
          </a:solidFill>
        </p:spPr>
        <p:txBody>
          <a:bodyPr>
            <a:normAutofit/>
          </a:bodyPr>
          <a:lstStyle/>
          <a:p>
            <a:pPr>
              <a:buFont typeface="Wingdings" panose="05000000000000000000" pitchFamily="2" charset="2"/>
              <a:buChar char="Ø"/>
            </a:pPr>
            <a:r>
              <a:rPr lang="en-US" sz="4800" dirty="0"/>
              <a:t>Overall, the development of useful and academic skills can positively influence how an individual critically thinks in Psychology.</a:t>
            </a:r>
          </a:p>
          <a:p>
            <a:pPr>
              <a:buFont typeface="Wingdings" panose="05000000000000000000" pitchFamily="2" charset="2"/>
              <a:buChar char="Ø"/>
            </a:pPr>
            <a:r>
              <a:rPr lang="en-US" sz="4800" dirty="0"/>
              <a:t> The development of these skills can aid an individual during their studies. </a:t>
            </a:r>
          </a:p>
        </p:txBody>
      </p:sp>
      <p:sp>
        <p:nvSpPr>
          <p:cNvPr id="27" name="Content Placeholder 26">
            <a:extLst>
              <a:ext uri="{FF2B5EF4-FFF2-40B4-BE49-F238E27FC236}">
                <a16:creationId xmlns:a16="http://schemas.microsoft.com/office/drawing/2014/main" id="{072699FC-0104-4B4D-97FB-A94CF3B4C73D}"/>
              </a:ext>
            </a:extLst>
          </p:cNvPr>
          <p:cNvSpPr>
            <a:spLocks noGrp="1"/>
          </p:cNvSpPr>
          <p:nvPr>
            <p:ph sz="quarter" idx="23"/>
          </p:nvPr>
        </p:nvSpPr>
        <p:spPr>
          <a:xfrm>
            <a:off x="15557862" y="22529784"/>
            <a:ext cx="12788538" cy="9549191"/>
          </a:xfrm>
          <a:solidFill>
            <a:schemeClr val="tx2">
              <a:lumMod val="10000"/>
              <a:lumOff val="90000"/>
            </a:schemeClr>
          </a:solidFill>
        </p:spPr>
        <p:txBody>
          <a:bodyPr>
            <a:normAutofit lnSpcReduction="10000"/>
          </a:bodyPr>
          <a:lstStyle/>
          <a:p>
            <a:pPr>
              <a:buFont typeface="Wingdings" panose="05000000000000000000" pitchFamily="2" charset="2"/>
              <a:buChar char="Ø"/>
            </a:pPr>
            <a:r>
              <a:rPr lang="en-GB" sz="4800" dirty="0"/>
              <a:t>Similar to critical reading, critical writing also involves selecting relevant information. </a:t>
            </a:r>
          </a:p>
          <a:p>
            <a:pPr>
              <a:buFont typeface="Wingdings" panose="05000000000000000000" pitchFamily="2" charset="2"/>
              <a:buChar char="Ø"/>
            </a:pPr>
            <a:r>
              <a:rPr lang="en-GB" sz="4800" dirty="0"/>
              <a:t>This skill helps with making judgements of other sources and producing this in written work. </a:t>
            </a:r>
          </a:p>
          <a:p>
            <a:pPr>
              <a:buFont typeface="Wingdings" panose="05000000000000000000" pitchFamily="2" charset="2"/>
              <a:buChar char="Ø"/>
            </a:pPr>
            <a:r>
              <a:rPr lang="en-GB" sz="4800" dirty="0"/>
              <a:t>Critical writing must include using relevant evidence, comparing and evaluating arguments, reasoning and looking at conflicting evidence. </a:t>
            </a:r>
          </a:p>
          <a:p>
            <a:pPr>
              <a:buFont typeface="Wingdings" panose="05000000000000000000" pitchFamily="2" charset="2"/>
              <a:buChar char="Ø"/>
            </a:pPr>
            <a:r>
              <a:rPr lang="en-GB" sz="4800" dirty="0"/>
              <a:t>Individuals must keep the audience in mind when critically writing and must be understandable to the reader. (Cottrell, 2005). </a:t>
            </a:r>
          </a:p>
        </p:txBody>
      </p:sp>
      <p:sp>
        <p:nvSpPr>
          <p:cNvPr id="29" name="Content Placeholder 28">
            <a:extLst>
              <a:ext uri="{FF2B5EF4-FFF2-40B4-BE49-F238E27FC236}">
                <a16:creationId xmlns:a16="http://schemas.microsoft.com/office/drawing/2014/main" id="{40E7F114-4DCD-4D32-9AEA-14CFACE9BF17}"/>
              </a:ext>
            </a:extLst>
          </p:cNvPr>
          <p:cNvSpPr>
            <a:spLocks noGrp="1"/>
          </p:cNvSpPr>
          <p:nvPr>
            <p:ph sz="quarter" idx="27"/>
          </p:nvPr>
        </p:nvSpPr>
        <p:spPr>
          <a:xfrm>
            <a:off x="15521781" y="7371453"/>
            <a:ext cx="12801600" cy="9725621"/>
          </a:xfrm>
          <a:solidFill>
            <a:schemeClr val="tx2">
              <a:lumMod val="10000"/>
              <a:lumOff val="90000"/>
            </a:schemeClr>
          </a:solidFill>
        </p:spPr>
        <p:txBody>
          <a:bodyPr>
            <a:normAutofit/>
          </a:bodyPr>
          <a:lstStyle/>
          <a:p>
            <a:pPr>
              <a:buFont typeface="Wingdings" panose="05000000000000000000" pitchFamily="2" charset="2"/>
              <a:buChar char="Ø"/>
            </a:pPr>
            <a:r>
              <a:rPr lang="en-GB" sz="4800" dirty="0"/>
              <a:t>Critical reading involves identifying relevant information to an individuals study and categorising information to help with using it for the correct purpose, this can include firstly reading the abstract. </a:t>
            </a:r>
          </a:p>
          <a:p>
            <a:pPr>
              <a:buFont typeface="Wingdings" panose="05000000000000000000" pitchFamily="2" charset="2"/>
              <a:buChar char="Ø"/>
            </a:pPr>
            <a:r>
              <a:rPr lang="en-GB" sz="4800" dirty="0"/>
              <a:t>Critical reading requires focus on certain parts of written sources whilst keeping other information in mind.</a:t>
            </a:r>
          </a:p>
          <a:p>
            <a:pPr>
              <a:buFont typeface="Wingdings" panose="05000000000000000000" pitchFamily="2" charset="2"/>
              <a:buChar char="Ø"/>
            </a:pPr>
            <a:r>
              <a:rPr lang="en-GB" sz="4800" dirty="0"/>
              <a:t>It involves looking at all sections of text such as books and articles to find the argument and noticing now evidence contributes to it. (Cottrell,2005)</a:t>
            </a:r>
          </a:p>
        </p:txBody>
      </p:sp>
      <p:sp>
        <p:nvSpPr>
          <p:cNvPr id="30" name="Content Placeholder 29">
            <a:extLst>
              <a:ext uri="{FF2B5EF4-FFF2-40B4-BE49-F238E27FC236}">
                <a16:creationId xmlns:a16="http://schemas.microsoft.com/office/drawing/2014/main" id="{9D7471FC-E38C-4FE0-890A-70E6263D6FBB}"/>
              </a:ext>
            </a:extLst>
          </p:cNvPr>
          <p:cNvSpPr>
            <a:spLocks noGrp="1"/>
          </p:cNvSpPr>
          <p:nvPr>
            <p:ph sz="quarter" idx="32"/>
          </p:nvPr>
        </p:nvSpPr>
        <p:spPr>
          <a:xfrm>
            <a:off x="29946918" y="7371453"/>
            <a:ext cx="12801600" cy="10306468"/>
          </a:xfrm>
          <a:solidFill>
            <a:schemeClr val="tx2">
              <a:lumMod val="10000"/>
              <a:lumOff val="90000"/>
            </a:schemeClr>
          </a:solidFill>
        </p:spPr>
        <p:txBody>
          <a:bodyPr>
            <a:normAutofit lnSpcReduction="10000"/>
          </a:bodyPr>
          <a:lstStyle/>
          <a:p>
            <a:pPr>
              <a:buFont typeface="Wingdings" panose="05000000000000000000" pitchFamily="2" charset="2"/>
              <a:buChar char="Ø"/>
            </a:pPr>
            <a:r>
              <a:rPr lang="en-GB" sz="4800" dirty="0">
                <a:cs typeface="Leelawadee UI" panose="020B0604020202020204" pitchFamily="34" charset="0"/>
              </a:rPr>
              <a:t> Critical numeracy skills are important in Psychology when condensing and analysing data and presenting it in the correct ways such as in graphs and tables. (Jones, 2017).</a:t>
            </a:r>
          </a:p>
          <a:p>
            <a:pPr>
              <a:buFont typeface="Wingdings" panose="05000000000000000000" pitchFamily="2" charset="2"/>
              <a:buChar char="Ø"/>
            </a:pPr>
            <a:r>
              <a:rPr lang="en-GB" sz="4800" dirty="0">
                <a:cs typeface="Leelawadee UI" panose="020B0604020202020204" pitchFamily="34" charset="0"/>
              </a:rPr>
              <a:t>Critical numeracy skills are also important when displaying data in written tasks along side critical writing, where the data can be displayed in fractions or percentages. (Jones, 2017).</a:t>
            </a:r>
          </a:p>
          <a:p>
            <a:pPr>
              <a:buFont typeface="Wingdings" panose="05000000000000000000" pitchFamily="2" charset="2"/>
              <a:buChar char="Ø"/>
            </a:pPr>
            <a:r>
              <a:rPr lang="en-GB" sz="4800" dirty="0">
                <a:cs typeface="Leelawadee UI" panose="020B0604020202020204" pitchFamily="34" charset="0"/>
              </a:rPr>
              <a:t>In relation to Psychology, critical numeracy is an important skill to have when collecting data from other sources such as articles, in order to compare to your own data for producing arguments. </a:t>
            </a:r>
          </a:p>
        </p:txBody>
      </p:sp>
      <p:sp>
        <p:nvSpPr>
          <p:cNvPr id="64" name="Content Placeholder 63">
            <a:extLst>
              <a:ext uri="{FF2B5EF4-FFF2-40B4-BE49-F238E27FC236}">
                <a16:creationId xmlns:a16="http://schemas.microsoft.com/office/drawing/2014/main" id="{DAF0EB8F-7C7D-48EE-A9D2-C9808ABC6FD9}"/>
              </a:ext>
            </a:extLst>
          </p:cNvPr>
          <p:cNvSpPr>
            <a:spLocks noGrp="1"/>
          </p:cNvSpPr>
          <p:nvPr>
            <p:ph sz="quarter" idx="26"/>
          </p:nvPr>
        </p:nvSpPr>
        <p:spPr>
          <a:xfrm>
            <a:off x="1090430" y="15511645"/>
            <a:ext cx="12801600" cy="7296911"/>
          </a:xfrm>
          <a:solidFill>
            <a:schemeClr val="tx2">
              <a:lumMod val="10000"/>
              <a:lumOff val="90000"/>
            </a:schemeClr>
          </a:solidFill>
        </p:spPr>
        <p:txBody>
          <a:bodyPr>
            <a:normAutofit lnSpcReduction="10000"/>
          </a:bodyPr>
          <a:lstStyle/>
          <a:p>
            <a:pPr marL="0" indent="0">
              <a:buNone/>
            </a:pPr>
            <a:r>
              <a:rPr lang="en-GB" sz="4800" dirty="0"/>
              <a:t>  Critical thinking allows an individual to:</a:t>
            </a:r>
          </a:p>
          <a:p>
            <a:pPr>
              <a:buFont typeface="Wingdings" panose="05000000000000000000" pitchFamily="2" charset="2"/>
              <a:buChar char="Ø"/>
            </a:pPr>
            <a:r>
              <a:rPr lang="en-GB" sz="4800" dirty="0"/>
              <a:t>Develop skills of analysis that can be applied to many different situations</a:t>
            </a:r>
          </a:p>
          <a:p>
            <a:pPr>
              <a:buFont typeface="Wingdings" panose="05000000000000000000" pitchFamily="2" charset="2"/>
              <a:buChar char="Ø"/>
            </a:pPr>
            <a:r>
              <a:rPr lang="en-GB" sz="4800" dirty="0"/>
              <a:t>Improve their ability to choose key information to become less distracted by information which is less useful. </a:t>
            </a:r>
          </a:p>
          <a:p>
            <a:pPr>
              <a:buFont typeface="Wingdings" panose="05000000000000000000" pitchFamily="2" charset="2"/>
              <a:buChar char="Ø"/>
            </a:pPr>
            <a:r>
              <a:rPr lang="en-GB" sz="4800" dirty="0"/>
              <a:t>Improve their attention and observation when analysing sources </a:t>
            </a:r>
          </a:p>
          <a:p>
            <a:pPr marL="640080" lvl="1" indent="0">
              <a:buNone/>
            </a:pPr>
            <a:r>
              <a:rPr lang="en-GB" sz="4800" dirty="0"/>
              <a:t>(Cottrell, 2005)</a:t>
            </a:r>
          </a:p>
        </p:txBody>
      </p:sp>
      <p:pic>
        <p:nvPicPr>
          <p:cNvPr id="41" name="Picture 2" descr="Image result for psychology">
            <a:extLst>
              <a:ext uri="{FF2B5EF4-FFF2-40B4-BE49-F238E27FC236}">
                <a16:creationId xmlns:a16="http://schemas.microsoft.com/office/drawing/2014/main" id="{C29453E5-791A-46D0-81EA-4C6AAEB370F2}"/>
              </a:ext>
            </a:extLst>
          </p:cNvPr>
          <p:cNvPicPr>
            <a:picLocks noGrp="1" noChangeAspect="1" noChangeArrowheads="1"/>
          </p:cNvPicPr>
          <p:nvPr>
            <p:ph type="pic" sz="quarter" idx="43"/>
          </p:nvPr>
        </p:nvPicPr>
        <p:blipFill>
          <a:blip r:embed="rId2">
            <a:extLst>
              <a:ext uri="{28A0092B-C50C-407E-A947-70E740481C1C}">
                <a14:useLocalDpi xmlns:a14="http://schemas.microsoft.com/office/drawing/2010/main" val="0"/>
              </a:ext>
            </a:extLst>
          </a:blip>
          <a:srcRect t="10436" b="1043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45" name="Picture 4" descr="Image result for reading">
            <a:extLst>
              <a:ext uri="{FF2B5EF4-FFF2-40B4-BE49-F238E27FC236}">
                <a16:creationId xmlns:a16="http://schemas.microsoft.com/office/drawing/2014/main" id="{F358B161-5544-4BA2-A913-0C456161A4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29877" y="17462047"/>
            <a:ext cx="9844507" cy="294216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writing">
            <a:extLst>
              <a:ext uri="{FF2B5EF4-FFF2-40B4-BE49-F238E27FC236}">
                <a16:creationId xmlns:a16="http://schemas.microsoft.com/office/drawing/2014/main" id="{4DE5CB9A-CCCF-445A-BE70-F24D59D43B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85504" y="26139374"/>
            <a:ext cx="11356766"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C2AE-9920-49F8-973B-757827F3B3A5}"/>
              </a:ext>
            </a:extLst>
          </p:cNvPr>
          <p:cNvSpPr>
            <a:spLocks noGrp="1"/>
          </p:cNvSpPr>
          <p:nvPr>
            <p:ph type="title"/>
          </p:nvPr>
        </p:nvSpPr>
        <p:spPr/>
        <p:txBody>
          <a:bodyPr/>
          <a:lstStyle/>
          <a:p>
            <a:r>
              <a:rPr lang="en-GB" dirty="0"/>
              <a:t>References </a:t>
            </a:r>
          </a:p>
        </p:txBody>
      </p:sp>
      <p:sp>
        <p:nvSpPr>
          <p:cNvPr id="3" name="Text Placeholder 2">
            <a:extLst>
              <a:ext uri="{FF2B5EF4-FFF2-40B4-BE49-F238E27FC236}">
                <a16:creationId xmlns:a16="http://schemas.microsoft.com/office/drawing/2014/main" id="{9615AB67-9E70-41E4-9873-9CC9C6E305D8}"/>
              </a:ext>
            </a:extLst>
          </p:cNvPr>
          <p:cNvSpPr>
            <a:spLocks noGrp="1"/>
          </p:cNvSpPr>
          <p:nvPr>
            <p:ph type="body" sz="quarter" idx="36"/>
          </p:nvPr>
        </p:nvSpPr>
        <p:spPr/>
        <p:txBody>
          <a:bodyPr/>
          <a:lstStyle/>
          <a:p>
            <a:endParaRPr lang="en-GB" dirty="0"/>
          </a:p>
        </p:txBody>
      </p:sp>
      <p:sp>
        <p:nvSpPr>
          <p:cNvPr id="25" name="Picture Placeholder 24">
            <a:extLst>
              <a:ext uri="{FF2B5EF4-FFF2-40B4-BE49-F238E27FC236}">
                <a16:creationId xmlns:a16="http://schemas.microsoft.com/office/drawing/2014/main" id="{DF6DA35E-3169-49ED-A2FA-712E31970527}"/>
              </a:ext>
            </a:extLst>
          </p:cNvPr>
          <p:cNvSpPr>
            <a:spLocks noGrp="1"/>
          </p:cNvSpPr>
          <p:nvPr>
            <p:ph type="pic" sz="quarter" idx="43"/>
          </p:nvPr>
        </p:nvSpPr>
        <p:spPr/>
      </p:sp>
      <p:sp>
        <p:nvSpPr>
          <p:cNvPr id="26" name="TextBox 25">
            <a:extLst>
              <a:ext uri="{FF2B5EF4-FFF2-40B4-BE49-F238E27FC236}">
                <a16:creationId xmlns:a16="http://schemas.microsoft.com/office/drawing/2014/main" id="{7F2261EE-02BB-4D97-BAE0-FA9088472261}"/>
              </a:ext>
            </a:extLst>
          </p:cNvPr>
          <p:cNvSpPr txBox="1"/>
          <p:nvPr/>
        </p:nvSpPr>
        <p:spPr>
          <a:xfrm>
            <a:off x="1158240" y="5551714"/>
            <a:ext cx="41557303" cy="8817799"/>
          </a:xfrm>
          <a:prstGeom prst="rect">
            <a:avLst/>
          </a:prstGeom>
          <a:noFill/>
        </p:spPr>
        <p:txBody>
          <a:bodyPr wrap="square" rtlCol="0">
            <a:spAutoFit/>
          </a:bodyPr>
          <a:lstStyle/>
          <a:p>
            <a:pPr marL="1371600" indent="-1371600">
              <a:lnSpc>
                <a:spcPct val="150000"/>
              </a:lnSpc>
              <a:buFontTx/>
              <a:buAutoNum type="arabicPeriod"/>
            </a:pPr>
            <a:r>
              <a:rPr lang="en-GB" sz="5400" dirty="0"/>
              <a:t>All images accessed from Google Images.</a:t>
            </a:r>
          </a:p>
          <a:p>
            <a:pPr marL="1371600" indent="-1371600">
              <a:lnSpc>
                <a:spcPct val="150000"/>
              </a:lnSpc>
              <a:buFontTx/>
              <a:buAutoNum type="arabicPeriod"/>
            </a:pPr>
            <a:r>
              <a:rPr lang="en-GB" sz="5400" dirty="0"/>
              <a:t>Dr Stuart Jones. (2017). </a:t>
            </a:r>
            <a:r>
              <a:rPr lang="en-GB" sz="5400" i="1" dirty="0"/>
              <a:t>Reading Skills Lecture </a:t>
            </a:r>
            <a:r>
              <a:rPr lang="en-GB" sz="5400" dirty="0"/>
              <a:t>[Lecture to BSc Applied Psychology Year 1] 24 October. </a:t>
            </a:r>
          </a:p>
          <a:p>
            <a:pPr marL="1371600" indent="-1371600">
              <a:lnSpc>
                <a:spcPct val="150000"/>
              </a:lnSpc>
              <a:buFontTx/>
              <a:buAutoNum type="arabicPeriod"/>
            </a:pPr>
            <a:r>
              <a:rPr lang="en-GB" sz="5400" dirty="0"/>
              <a:t>Dr Stuart Jones. (2017). </a:t>
            </a:r>
            <a:r>
              <a:rPr lang="en-GB" sz="5400" i="1" dirty="0"/>
              <a:t>Writing Skills Lecture </a:t>
            </a:r>
            <a:r>
              <a:rPr lang="en-GB" sz="5400" dirty="0"/>
              <a:t>[Lecture to BSc Applied Psychology Year 1]. </a:t>
            </a:r>
          </a:p>
          <a:p>
            <a:pPr marL="1371600" indent="-1371600">
              <a:lnSpc>
                <a:spcPct val="150000"/>
              </a:lnSpc>
              <a:buFontTx/>
              <a:buAutoNum type="arabicPeriod"/>
            </a:pPr>
            <a:r>
              <a:rPr lang="en-GB" sz="5400" dirty="0"/>
              <a:t>Dr Stuart Jones. (2017). </a:t>
            </a:r>
            <a:r>
              <a:rPr lang="en-GB" sz="5400" i="1" dirty="0"/>
              <a:t>Numeracy Skills Lecture </a:t>
            </a:r>
            <a:r>
              <a:rPr lang="en-GB" sz="5400" dirty="0"/>
              <a:t>[Lecture to BSc Applied Psychology Year 1] 21 November. </a:t>
            </a:r>
          </a:p>
          <a:p>
            <a:pPr marL="1371600" indent="-1371600">
              <a:lnSpc>
                <a:spcPct val="150000"/>
              </a:lnSpc>
              <a:buAutoNum type="arabicPeriod"/>
            </a:pPr>
            <a:r>
              <a:rPr lang="en-GB" sz="5400" dirty="0" err="1"/>
              <a:t>Gettinger</a:t>
            </a:r>
            <a:r>
              <a:rPr lang="en-GB" sz="5400" dirty="0"/>
              <a:t>, M., &amp; Seibert, J. K. (2002). Contributions of study skills to academic competence. </a:t>
            </a:r>
            <a:r>
              <a:rPr lang="en-GB" sz="5400" i="1" dirty="0"/>
              <a:t>School Psychology Review</a:t>
            </a:r>
            <a:r>
              <a:rPr lang="en-GB" sz="5400" dirty="0"/>
              <a:t>, </a:t>
            </a:r>
            <a:r>
              <a:rPr lang="en-GB" sz="5400" i="1" dirty="0"/>
              <a:t>31</a:t>
            </a:r>
            <a:r>
              <a:rPr lang="en-GB" sz="5400" dirty="0"/>
              <a:t>(3), 350.</a:t>
            </a:r>
          </a:p>
          <a:p>
            <a:pPr marL="1371600" indent="-1371600">
              <a:lnSpc>
                <a:spcPct val="150000"/>
              </a:lnSpc>
              <a:buAutoNum type="arabicPeriod"/>
            </a:pPr>
            <a:r>
              <a:rPr lang="en-GB" sz="5400" dirty="0"/>
              <a:t>Cottrell, S. (2005). </a:t>
            </a:r>
            <a:r>
              <a:rPr lang="en-GB" sz="5400" i="1" dirty="0"/>
              <a:t>Critical Thinking Skills: Developing Effective Analysis and Argument. </a:t>
            </a:r>
            <a:r>
              <a:rPr lang="en-GB" sz="5400" dirty="0"/>
              <a:t>Hampshire: Palgrave Macmillan.</a:t>
            </a:r>
          </a:p>
          <a:p>
            <a:pPr marL="1371600" indent="-1371600">
              <a:lnSpc>
                <a:spcPct val="150000"/>
              </a:lnSpc>
              <a:buFontTx/>
              <a:buAutoNum type="arabicPeriod"/>
            </a:pPr>
            <a:r>
              <a:rPr lang="en-GB" sz="5400" dirty="0"/>
              <a:t>Wade, C. &amp; </a:t>
            </a:r>
            <a:r>
              <a:rPr lang="en-GB" sz="5400" dirty="0" err="1"/>
              <a:t>Tavris</a:t>
            </a:r>
            <a:r>
              <a:rPr lang="en-GB" sz="5400" dirty="0"/>
              <a:t>, C. (1998) </a:t>
            </a:r>
            <a:r>
              <a:rPr lang="en-GB" sz="5400" i="1" dirty="0"/>
              <a:t>Psychology in Perspective. </a:t>
            </a:r>
            <a:r>
              <a:rPr lang="en-GB" sz="5400" dirty="0"/>
              <a:t>Longman Publishers. </a:t>
            </a:r>
          </a:p>
        </p:txBody>
      </p:sp>
    </p:spTree>
    <p:extLst>
      <p:ext uri="{BB962C8B-B14F-4D97-AF65-F5344CB8AC3E}">
        <p14:creationId xmlns:p14="http://schemas.microsoft.com/office/powerpoint/2010/main" val="132549817"/>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551</Words>
  <Application>Microsoft Office PowerPoint</Application>
  <PresentationFormat>Custom</PresentationFormat>
  <Paragraphs>43</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Leelawadee UI</vt:lpstr>
      <vt:lpstr>Wingdings</vt:lpstr>
      <vt:lpstr>Science Poster</vt:lpstr>
      <vt:lpstr>The impact of academic skills that aid Critical Thinking in Psychology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2018-01-21T16:58:38Z</dcterms:created>
  <dcterms:modified xsi:type="dcterms:W3CDTF">2018-01-22T22:44:16Z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