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70" r:id="rId2"/>
    <p:sldId id="274" r:id="rId3"/>
    <p:sldId id="351" r:id="rId4"/>
    <p:sldId id="354" r:id="rId5"/>
    <p:sldId id="256" r:id="rId6"/>
    <p:sldId id="269" r:id="rId7"/>
    <p:sldId id="338" r:id="rId8"/>
    <p:sldId id="309" r:id="rId9"/>
    <p:sldId id="261" r:id="rId10"/>
    <p:sldId id="312" r:id="rId11"/>
    <p:sldId id="347" r:id="rId12"/>
    <p:sldId id="265" r:id="rId13"/>
    <p:sldId id="348" r:id="rId14"/>
    <p:sldId id="350" r:id="rId15"/>
    <p:sldId id="35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EFEF"/>
    <a:srgbClr val="445369"/>
    <a:srgbClr val="BD392F"/>
    <a:srgbClr val="F39B25"/>
    <a:srgbClr val="1EA185"/>
    <a:srgbClr val="9BBB5C"/>
    <a:srgbClr val="3D8224"/>
    <a:srgbClr val="C33E1B"/>
    <a:srgbClr val="BA5621"/>
    <a:srgbClr val="B150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804"/>
    <p:restoredTop sz="96658"/>
  </p:normalViewPr>
  <p:slideViewPr>
    <p:cSldViewPr snapToGrid="0">
      <p:cViewPr>
        <p:scale>
          <a:sx n="135" d="100"/>
          <a:sy n="135" d="100"/>
        </p:scale>
        <p:origin x="14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6974D8-3241-4B9F-940B-8B442480FD10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1271E88-0023-4655-9229-B94B6FA2E056}">
      <dgm:prSet/>
      <dgm:spPr/>
      <dgm:t>
        <a:bodyPr/>
        <a:lstStyle/>
        <a:p>
          <a:r>
            <a:rPr lang="en-GB" b="1" dirty="0"/>
            <a:t>Student Name: 	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ZAIRE ARIF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425908-2A16-4B7F-9F03-A82C14549302}" type="parTrans" cxnId="{4933944F-9A15-49F3-A61A-FAC131CBCABC}">
      <dgm:prSet/>
      <dgm:spPr/>
      <dgm:t>
        <a:bodyPr/>
        <a:lstStyle/>
        <a:p>
          <a:endParaRPr lang="en-US"/>
        </a:p>
      </dgm:t>
    </dgm:pt>
    <dgm:pt modelId="{93E1EC73-CDB7-4ABA-88F2-04312618C397}" type="sibTrans" cxnId="{4933944F-9A15-49F3-A61A-FAC131CBCABC}">
      <dgm:prSet/>
      <dgm:spPr/>
      <dgm:t>
        <a:bodyPr/>
        <a:lstStyle/>
        <a:p>
          <a:endParaRPr lang="en-US"/>
        </a:p>
      </dgm:t>
    </dgm:pt>
    <dgm:pt modelId="{D94E140C-E4C5-4B64-B9EA-7E87214225C0}">
      <dgm:prSet/>
      <dgm:spPr/>
      <dgm:t>
        <a:bodyPr/>
        <a:lstStyle/>
        <a:p>
          <a:r>
            <a:rPr lang="en-GB" b="1" dirty="0"/>
            <a:t>Student ID:		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2432765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D6F765-DAA4-4986-B18F-2D4A8A7C3716}" type="parTrans" cxnId="{3EA9DF7E-4830-4F7B-B2D8-C5EC6E611E72}">
      <dgm:prSet/>
      <dgm:spPr/>
      <dgm:t>
        <a:bodyPr/>
        <a:lstStyle/>
        <a:p>
          <a:endParaRPr lang="en-US"/>
        </a:p>
      </dgm:t>
    </dgm:pt>
    <dgm:pt modelId="{9C20DC3A-528D-4AB3-8715-14C427E27F8E}" type="sibTrans" cxnId="{3EA9DF7E-4830-4F7B-B2D8-C5EC6E611E72}">
      <dgm:prSet/>
      <dgm:spPr/>
      <dgm:t>
        <a:bodyPr/>
        <a:lstStyle/>
        <a:p>
          <a:endParaRPr lang="en-US"/>
        </a:p>
      </dgm:t>
    </dgm:pt>
    <dgm:pt modelId="{E324AF55-5EE7-433B-85D7-0538894FAE64}">
      <dgm:prSet/>
      <dgm:spPr/>
      <dgm:t>
        <a:bodyPr/>
        <a:lstStyle/>
        <a:p>
          <a:r>
            <a:rPr lang="en-GB" b="1" dirty="0"/>
            <a:t>Lecturer’s Name:	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Chijioke Uba 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BA7213-7EF5-4820-BED1-F56ABE403AF4}" type="parTrans" cxnId="{14DF33FE-E3F7-400E-B3D3-C2119A866EFD}">
      <dgm:prSet/>
      <dgm:spPr/>
      <dgm:t>
        <a:bodyPr/>
        <a:lstStyle/>
        <a:p>
          <a:endParaRPr lang="en-US"/>
        </a:p>
      </dgm:t>
    </dgm:pt>
    <dgm:pt modelId="{8146B7BF-23A9-46BE-9221-CA42518DBBC6}" type="sibTrans" cxnId="{14DF33FE-E3F7-400E-B3D3-C2119A866EFD}">
      <dgm:prSet/>
      <dgm:spPr/>
      <dgm:t>
        <a:bodyPr/>
        <a:lstStyle/>
        <a:p>
          <a:endParaRPr lang="en-US"/>
        </a:p>
      </dgm:t>
    </dgm:pt>
    <dgm:pt modelId="{8062F0DD-2C1D-452A-9AFB-BBAF4FC75C00}">
      <dgm:prSet/>
      <dgm:spPr/>
      <dgm:t>
        <a:bodyPr/>
        <a:lstStyle/>
        <a:p>
          <a:r>
            <a:rPr lang="en-GB" b="1" dirty="0"/>
            <a:t>Module Code: 	                 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LCLM 4004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25DD7C-8D39-4FDE-8D4C-E2EDDF229AA3}" type="parTrans" cxnId="{FF58EDD1-EBED-428C-8223-BD0CB75C3ABE}">
      <dgm:prSet/>
      <dgm:spPr/>
      <dgm:t>
        <a:bodyPr/>
        <a:lstStyle/>
        <a:p>
          <a:endParaRPr lang="en-US"/>
        </a:p>
      </dgm:t>
    </dgm:pt>
    <dgm:pt modelId="{F866AEB7-95C5-4CCF-99DF-E4E0179DAB20}" type="sibTrans" cxnId="{FF58EDD1-EBED-428C-8223-BD0CB75C3ABE}">
      <dgm:prSet/>
      <dgm:spPr/>
      <dgm:t>
        <a:bodyPr/>
        <a:lstStyle/>
        <a:p>
          <a:endParaRPr lang="en-US"/>
        </a:p>
      </dgm:t>
    </dgm:pt>
    <dgm:pt modelId="{1126970D-55D5-4A34-B061-373A8B14DE63}">
      <dgm:prSet/>
      <dgm:spPr/>
      <dgm:t>
        <a:bodyPr/>
        <a:lstStyle/>
        <a:p>
          <a:r>
            <a:rPr lang="en-GB" b="1" dirty="0"/>
            <a:t>Module Name: 	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Problem Solving and Decision-Making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ECC778-6DC5-4C3B-B67B-45BBB7C38F58}" type="parTrans" cxnId="{3A62BCD6-3ADC-4A2E-B760-6A9544E91D5D}">
      <dgm:prSet/>
      <dgm:spPr/>
      <dgm:t>
        <a:bodyPr/>
        <a:lstStyle/>
        <a:p>
          <a:endParaRPr lang="en-US"/>
        </a:p>
      </dgm:t>
    </dgm:pt>
    <dgm:pt modelId="{58892657-42CE-4F43-B9D3-DC7CD43FC8B6}" type="sibTrans" cxnId="{3A62BCD6-3ADC-4A2E-B760-6A9544E91D5D}">
      <dgm:prSet/>
      <dgm:spPr/>
      <dgm:t>
        <a:bodyPr/>
        <a:lstStyle/>
        <a:p>
          <a:endParaRPr lang="en-US"/>
        </a:p>
      </dgm:t>
    </dgm:pt>
    <dgm:pt modelId="{D936763E-C7FC-4977-8609-E3D7A3A53F9E}">
      <dgm:prSet/>
      <dgm:spPr/>
      <dgm:t>
        <a:bodyPr/>
        <a:lstStyle/>
        <a:p>
          <a:r>
            <a:rPr lang="en-GB" b="1" dirty="0"/>
            <a:t>Component 1: 	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Green Haven Florists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782219-829F-4406-B1A3-7EE8DAE2FD44}" type="parTrans" cxnId="{76E0818E-EBD2-4389-99B9-02EB5D4BF092}">
      <dgm:prSet/>
      <dgm:spPr/>
      <dgm:t>
        <a:bodyPr/>
        <a:lstStyle/>
        <a:p>
          <a:endParaRPr lang="en-US"/>
        </a:p>
      </dgm:t>
    </dgm:pt>
    <dgm:pt modelId="{64087A39-5266-411A-AB0A-FD8FBF4C43FB}" type="sibTrans" cxnId="{76E0818E-EBD2-4389-99B9-02EB5D4BF092}">
      <dgm:prSet/>
      <dgm:spPr/>
      <dgm:t>
        <a:bodyPr/>
        <a:lstStyle/>
        <a:p>
          <a:endParaRPr lang="en-US"/>
        </a:p>
      </dgm:t>
    </dgm:pt>
    <dgm:pt modelId="{B2483C21-4EFA-1D48-977B-FACD8F5F5571}" type="pres">
      <dgm:prSet presAssocID="{E66974D8-3241-4B9F-940B-8B442480FD10}" presName="vert0" presStyleCnt="0">
        <dgm:presLayoutVars>
          <dgm:dir/>
          <dgm:animOne val="branch"/>
          <dgm:animLvl val="lvl"/>
        </dgm:presLayoutVars>
      </dgm:prSet>
      <dgm:spPr/>
    </dgm:pt>
    <dgm:pt modelId="{0B031FA1-6291-C540-95D9-4BDBB909429E}" type="pres">
      <dgm:prSet presAssocID="{C1271E88-0023-4655-9229-B94B6FA2E056}" presName="thickLine" presStyleLbl="alignNode1" presStyleIdx="0" presStyleCnt="6"/>
      <dgm:spPr/>
    </dgm:pt>
    <dgm:pt modelId="{1B1627E5-1872-9548-94A5-D1611CB4CA41}" type="pres">
      <dgm:prSet presAssocID="{C1271E88-0023-4655-9229-B94B6FA2E056}" presName="horz1" presStyleCnt="0"/>
      <dgm:spPr/>
    </dgm:pt>
    <dgm:pt modelId="{17DE24F9-4C6A-154E-B5BE-E69F841D09EF}" type="pres">
      <dgm:prSet presAssocID="{C1271E88-0023-4655-9229-B94B6FA2E056}" presName="tx1" presStyleLbl="revTx" presStyleIdx="0" presStyleCnt="6"/>
      <dgm:spPr/>
    </dgm:pt>
    <dgm:pt modelId="{57FF322F-4078-E74C-B68F-569EAA4DCCE0}" type="pres">
      <dgm:prSet presAssocID="{C1271E88-0023-4655-9229-B94B6FA2E056}" presName="vert1" presStyleCnt="0"/>
      <dgm:spPr/>
    </dgm:pt>
    <dgm:pt modelId="{7FB28FF8-1ADE-0149-8887-A836E1CB3C93}" type="pres">
      <dgm:prSet presAssocID="{D94E140C-E4C5-4B64-B9EA-7E87214225C0}" presName="thickLine" presStyleLbl="alignNode1" presStyleIdx="1" presStyleCnt="6"/>
      <dgm:spPr/>
    </dgm:pt>
    <dgm:pt modelId="{C5439DE3-AE05-1948-9A9A-20B84A6868ED}" type="pres">
      <dgm:prSet presAssocID="{D94E140C-E4C5-4B64-B9EA-7E87214225C0}" presName="horz1" presStyleCnt="0"/>
      <dgm:spPr/>
    </dgm:pt>
    <dgm:pt modelId="{9CBBEC24-6475-254D-9752-60905CECB624}" type="pres">
      <dgm:prSet presAssocID="{D94E140C-E4C5-4B64-B9EA-7E87214225C0}" presName="tx1" presStyleLbl="revTx" presStyleIdx="1" presStyleCnt="6"/>
      <dgm:spPr/>
    </dgm:pt>
    <dgm:pt modelId="{A8AC9AC9-E2B2-B74E-962F-58719E9528F7}" type="pres">
      <dgm:prSet presAssocID="{D94E140C-E4C5-4B64-B9EA-7E87214225C0}" presName="vert1" presStyleCnt="0"/>
      <dgm:spPr/>
    </dgm:pt>
    <dgm:pt modelId="{537657DE-316C-3344-9199-62B31190A851}" type="pres">
      <dgm:prSet presAssocID="{E324AF55-5EE7-433B-85D7-0538894FAE64}" presName="thickLine" presStyleLbl="alignNode1" presStyleIdx="2" presStyleCnt="6"/>
      <dgm:spPr/>
    </dgm:pt>
    <dgm:pt modelId="{E38102A4-E55B-DF4F-815C-9C8746950290}" type="pres">
      <dgm:prSet presAssocID="{E324AF55-5EE7-433B-85D7-0538894FAE64}" presName="horz1" presStyleCnt="0"/>
      <dgm:spPr/>
    </dgm:pt>
    <dgm:pt modelId="{6D5802BF-5CA3-4849-A9C3-A77BCD16ACB1}" type="pres">
      <dgm:prSet presAssocID="{E324AF55-5EE7-433B-85D7-0538894FAE64}" presName="tx1" presStyleLbl="revTx" presStyleIdx="2" presStyleCnt="6"/>
      <dgm:spPr/>
    </dgm:pt>
    <dgm:pt modelId="{9AE29DFA-3839-3047-82C3-F8DD263368F5}" type="pres">
      <dgm:prSet presAssocID="{E324AF55-5EE7-433B-85D7-0538894FAE64}" presName="vert1" presStyleCnt="0"/>
      <dgm:spPr/>
    </dgm:pt>
    <dgm:pt modelId="{0D53A989-E1E3-CD42-A902-7B60C4F15B42}" type="pres">
      <dgm:prSet presAssocID="{8062F0DD-2C1D-452A-9AFB-BBAF4FC75C00}" presName="thickLine" presStyleLbl="alignNode1" presStyleIdx="3" presStyleCnt="6"/>
      <dgm:spPr/>
    </dgm:pt>
    <dgm:pt modelId="{A72764F1-C7F4-9540-BDDC-A73D487BFCB4}" type="pres">
      <dgm:prSet presAssocID="{8062F0DD-2C1D-452A-9AFB-BBAF4FC75C00}" presName="horz1" presStyleCnt="0"/>
      <dgm:spPr/>
    </dgm:pt>
    <dgm:pt modelId="{4428535E-0DED-DE41-A1E3-C50FDA4EDC51}" type="pres">
      <dgm:prSet presAssocID="{8062F0DD-2C1D-452A-9AFB-BBAF4FC75C00}" presName="tx1" presStyleLbl="revTx" presStyleIdx="3" presStyleCnt="6"/>
      <dgm:spPr/>
    </dgm:pt>
    <dgm:pt modelId="{8453F420-432F-C844-A6DE-FC554A6E2B29}" type="pres">
      <dgm:prSet presAssocID="{8062F0DD-2C1D-452A-9AFB-BBAF4FC75C00}" presName="vert1" presStyleCnt="0"/>
      <dgm:spPr/>
    </dgm:pt>
    <dgm:pt modelId="{D81EFCE9-0F92-0D41-BED9-B6D3AF4CADA1}" type="pres">
      <dgm:prSet presAssocID="{1126970D-55D5-4A34-B061-373A8B14DE63}" presName="thickLine" presStyleLbl="alignNode1" presStyleIdx="4" presStyleCnt="6"/>
      <dgm:spPr/>
    </dgm:pt>
    <dgm:pt modelId="{648044DE-C1CA-6847-A07B-1C5E96A5682F}" type="pres">
      <dgm:prSet presAssocID="{1126970D-55D5-4A34-B061-373A8B14DE63}" presName="horz1" presStyleCnt="0"/>
      <dgm:spPr/>
    </dgm:pt>
    <dgm:pt modelId="{E0CD1BAF-E7DA-7E49-BFA5-0C84BA2C6F45}" type="pres">
      <dgm:prSet presAssocID="{1126970D-55D5-4A34-B061-373A8B14DE63}" presName="tx1" presStyleLbl="revTx" presStyleIdx="4" presStyleCnt="6"/>
      <dgm:spPr/>
    </dgm:pt>
    <dgm:pt modelId="{4B56A4E5-1776-C548-880F-8224F6E945A3}" type="pres">
      <dgm:prSet presAssocID="{1126970D-55D5-4A34-B061-373A8B14DE63}" presName="vert1" presStyleCnt="0"/>
      <dgm:spPr/>
    </dgm:pt>
    <dgm:pt modelId="{B148D384-FF1E-E34A-A0D6-F71454815DBA}" type="pres">
      <dgm:prSet presAssocID="{D936763E-C7FC-4977-8609-E3D7A3A53F9E}" presName="thickLine" presStyleLbl="alignNode1" presStyleIdx="5" presStyleCnt="6"/>
      <dgm:spPr/>
    </dgm:pt>
    <dgm:pt modelId="{A12B8C45-8879-1441-954D-55844FE5EA10}" type="pres">
      <dgm:prSet presAssocID="{D936763E-C7FC-4977-8609-E3D7A3A53F9E}" presName="horz1" presStyleCnt="0"/>
      <dgm:spPr/>
    </dgm:pt>
    <dgm:pt modelId="{754CC8CA-5F3C-A147-854C-8B062F11D299}" type="pres">
      <dgm:prSet presAssocID="{D936763E-C7FC-4977-8609-E3D7A3A53F9E}" presName="tx1" presStyleLbl="revTx" presStyleIdx="5" presStyleCnt="6"/>
      <dgm:spPr/>
    </dgm:pt>
    <dgm:pt modelId="{342C45E0-4E0D-F340-AFE6-4E2CA937EDDB}" type="pres">
      <dgm:prSet presAssocID="{D936763E-C7FC-4977-8609-E3D7A3A53F9E}" presName="vert1" presStyleCnt="0"/>
      <dgm:spPr/>
    </dgm:pt>
  </dgm:ptLst>
  <dgm:cxnLst>
    <dgm:cxn modelId="{5B515136-3FD9-004C-9E92-3343F85D46EC}" type="presOf" srcId="{E324AF55-5EE7-433B-85D7-0538894FAE64}" destId="{6D5802BF-5CA3-4849-A9C3-A77BCD16ACB1}" srcOrd="0" destOrd="0" presId="urn:microsoft.com/office/officeart/2008/layout/LinedList"/>
    <dgm:cxn modelId="{4933944F-9A15-49F3-A61A-FAC131CBCABC}" srcId="{E66974D8-3241-4B9F-940B-8B442480FD10}" destId="{C1271E88-0023-4655-9229-B94B6FA2E056}" srcOrd="0" destOrd="0" parTransId="{EF425908-2A16-4B7F-9F03-A82C14549302}" sibTransId="{93E1EC73-CDB7-4ABA-88F2-04312618C397}"/>
    <dgm:cxn modelId="{8BC2F054-3201-BC49-ACBE-CF78767DCBA3}" type="presOf" srcId="{D94E140C-E4C5-4B64-B9EA-7E87214225C0}" destId="{9CBBEC24-6475-254D-9752-60905CECB624}" srcOrd="0" destOrd="0" presId="urn:microsoft.com/office/officeart/2008/layout/LinedList"/>
    <dgm:cxn modelId="{3EA9DF7E-4830-4F7B-B2D8-C5EC6E611E72}" srcId="{E66974D8-3241-4B9F-940B-8B442480FD10}" destId="{D94E140C-E4C5-4B64-B9EA-7E87214225C0}" srcOrd="1" destOrd="0" parTransId="{BED6F765-DAA4-4986-B18F-2D4A8A7C3716}" sibTransId="{9C20DC3A-528D-4AB3-8715-14C427E27F8E}"/>
    <dgm:cxn modelId="{254DE687-F5FD-A446-A90D-808290054595}" type="presOf" srcId="{1126970D-55D5-4A34-B061-373A8B14DE63}" destId="{E0CD1BAF-E7DA-7E49-BFA5-0C84BA2C6F45}" srcOrd="0" destOrd="0" presId="urn:microsoft.com/office/officeart/2008/layout/LinedList"/>
    <dgm:cxn modelId="{76E0818E-EBD2-4389-99B9-02EB5D4BF092}" srcId="{E66974D8-3241-4B9F-940B-8B442480FD10}" destId="{D936763E-C7FC-4977-8609-E3D7A3A53F9E}" srcOrd="5" destOrd="0" parTransId="{F7782219-829F-4406-B1A3-7EE8DAE2FD44}" sibTransId="{64087A39-5266-411A-AB0A-FD8FBF4C43FB}"/>
    <dgm:cxn modelId="{EDDB42A1-AFFC-694A-AE51-EC12774B1563}" type="presOf" srcId="{C1271E88-0023-4655-9229-B94B6FA2E056}" destId="{17DE24F9-4C6A-154E-B5BE-E69F841D09EF}" srcOrd="0" destOrd="0" presId="urn:microsoft.com/office/officeart/2008/layout/LinedList"/>
    <dgm:cxn modelId="{4F62AFA9-0D37-1D49-8A80-E6F0A1D79450}" type="presOf" srcId="{8062F0DD-2C1D-452A-9AFB-BBAF4FC75C00}" destId="{4428535E-0DED-DE41-A1E3-C50FDA4EDC51}" srcOrd="0" destOrd="0" presId="urn:microsoft.com/office/officeart/2008/layout/LinedList"/>
    <dgm:cxn modelId="{FF58EDD1-EBED-428C-8223-BD0CB75C3ABE}" srcId="{E66974D8-3241-4B9F-940B-8B442480FD10}" destId="{8062F0DD-2C1D-452A-9AFB-BBAF4FC75C00}" srcOrd="3" destOrd="0" parTransId="{1F25DD7C-8D39-4FDE-8D4C-E2EDDF229AA3}" sibTransId="{F866AEB7-95C5-4CCF-99DF-E4E0179DAB20}"/>
    <dgm:cxn modelId="{3A62BCD6-3ADC-4A2E-B760-6A9544E91D5D}" srcId="{E66974D8-3241-4B9F-940B-8B442480FD10}" destId="{1126970D-55D5-4A34-B061-373A8B14DE63}" srcOrd="4" destOrd="0" parTransId="{03ECC778-6DC5-4C3B-B67B-45BBB7C38F58}" sibTransId="{58892657-42CE-4F43-B9D3-DC7CD43FC8B6}"/>
    <dgm:cxn modelId="{F43AD4DF-D591-3943-B9F5-F2A54D60300E}" type="presOf" srcId="{E66974D8-3241-4B9F-940B-8B442480FD10}" destId="{B2483C21-4EFA-1D48-977B-FACD8F5F5571}" srcOrd="0" destOrd="0" presId="urn:microsoft.com/office/officeart/2008/layout/LinedList"/>
    <dgm:cxn modelId="{ED3DDBF9-CCC4-1D49-8CD1-179AFEC046C3}" type="presOf" srcId="{D936763E-C7FC-4977-8609-E3D7A3A53F9E}" destId="{754CC8CA-5F3C-A147-854C-8B062F11D299}" srcOrd="0" destOrd="0" presId="urn:microsoft.com/office/officeart/2008/layout/LinedList"/>
    <dgm:cxn modelId="{14DF33FE-E3F7-400E-B3D3-C2119A866EFD}" srcId="{E66974D8-3241-4B9F-940B-8B442480FD10}" destId="{E324AF55-5EE7-433B-85D7-0538894FAE64}" srcOrd="2" destOrd="0" parTransId="{18BA7213-7EF5-4820-BED1-F56ABE403AF4}" sibTransId="{8146B7BF-23A9-46BE-9221-CA42518DBBC6}"/>
    <dgm:cxn modelId="{CD4BD310-D5C5-6842-85DF-0F88E25A6C80}" type="presParOf" srcId="{B2483C21-4EFA-1D48-977B-FACD8F5F5571}" destId="{0B031FA1-6291-C540-95D9-4BDBB909429E}" srcOrd="0" destOrd="0" presId="urn:microsoft.com/office/officeart/2008/layout/LinedList"/>
    <dgm:cxn modelId="{D18E6F70-437E-0349-9B2E-86F74B424766}" type="presParOf" srcId="{B2483C21-4EFA-1D48-977B-FACD8F5F5571}" destId="{1B1627E5-1872-9548-94A5-D1611CB4CA41}" srcOrd="1" destOrd="0" presId="urn:microsoft.com/office/officeart/2008/layout/LinedList"/>
    <dgm:cxn modelId="{11716CEA-E083-D549-A8FC-755308D99AAE}" type="presParOf" srcId="{1B1627E5-1872-9548-94A5-D1611CB4CA41}" destId="{17DE24F9-4C6A-154E-B5BE-E69F841D09EF}" srcOrd="0" destOrd="0" presId="urn:microsoft.com/office/officeart/2008/layout/LinedList"/>
    <dgm:cxn modelId="{EBD200B5-765C-E046-B552-567A5B277EBD}" type="presParOf" srcId="{1B1627E5-1872-9548-94A5-D1611CB4CA41}" destId="{57FF322F-4078-E74C-B68F-569EAA4DCCE0}" srcOrd="1" destOrd="0" presId="urn:microsoft.com/office/officeart/2008/layout/LinedList"/>
    <dgm:cxn modelId="{16F7BB96-4DB0-7D46-8615-91BEB62231A5}" type="presParOf" srcId="{B2483C21-4EFA-1D48-977B-FACD8F5F5571}" destId="{7FB28FF8-1ADE-0149-8887-A836E1CB3C93}" srcOrd="2" destOrd="0" presId="urn:microsoft.com/office/officeart/2008/layout/LinedList"/>
    <dgm:cxn modelId="{EFB186E6-7853-DE43-81AA-EAC02DF8AAEE}" type="presParOf" srcId="{B2483C21-4EFA-1D48-977B-FACD8F5F5571}" destId="{C5439DE3-AE05-1948-9A9A-20B84A6868ED}" srcOrd="3" destOrd="0" presId="urn:microsoft.com/office/officeart/2008/layout/LinedList"/>
    <dgm:cxn modelId="{A15AD0D8-B544-B444-AED9-BCBC54C50EC0}" type="presParOf" srcId="{C5439DE3-AE05-1948-9A9A-20B84A6868ED}" destId="{9CBBEC24-6475-254D-9752-60905CECB624}" srcOrd="0" destOrd="0" presId="urn:microsoft.com/office/officeart/2008/layout/LinedList"/>
    <dgm:cxn modelId="{B975DF78-42C9-1C4A-BA63-04D6CEF08E39}" type="presParOf" srcId="{C5439DE3-AE05-1948-9A9A-20B84A6868ED}" destId="{A8AC9AC9-E2B2-B74E-962F-58719E9528F7}" srcOrd="1" destOrd="0" presId="urn:microsoft.com/office/officeart/2008/layout/LinedList"/>
    <dgm:cxn modelId="{F29A495D-93B1-F240-966E-8325C8E33B0A}" type="presParOf" srcId="{B2483C21-4EFA-1D48-977B-FACD8F5F5571}" destId="{537657DE-316C-3344-9199-62B31190A851}" srcOrd="4" destOrd="0" presId="urn:microsoft.com/office/officeart/2008/layout/LinedList"/>
    <dgm:cxn modelId="{E1CB5901-FC8E-8943-9CB5-066930BD1485}" type="presParOf" srcId="{B2483C21-4EFA-1D48-977B-FACD8F5F5571}" destId="{E38102A4-E55B-DF4F-815C-9C8746950290}" srcOrd="5" destOrd="0" presId="urn:microsoft.com/office/officeart/2008/layout/LinedList"/>
    <dgm:cxn modelId="{00C334A8-2EA7-3B46-8708-C092D1DC3151}" type="presParOf" srcId="{E38102A4-E55B-DF4F-815C-9C8746950290}" destId="{6D5802BF-5CA3-4849-A9C3-A77BCD16ACB1}" srcOrd="0" destOrd="0" presId="urn:microsoft.com/office/officeart/2008/layout/LinedList"/>
    <dgm:cxn modelId="{43780830-1378-ED4B-958C-E41932580876}" type="presParOf" srcId="{E38102A4-E55B-DF4F-815C-9C8746950290}" destId="{9AE29DFA-3839-3047-82C3-F8DD263368F5}" srcOrd="1" destOrd="0" presId="urn:microsoft.com/office/officeart/2008/layout/LinedList"/>
    <dgm:cxn modelId="{4D920E3A-C5DB-9D4C-A134-82BFD8994E5F}" type="presParOf" srcId="{B2483C21-4EFA-1D48-977B-FACD8F5F5571}" destId="{0D53A989-E1E3-CD42-A902-7B60C4F15B42}" srcOrd="6" destOrd="0" presId="urn:microsoft.com/office/officeart/2008/layout/LinedList"/>
    <dgm:cxn modelId="{0855B827-7D3E-6446-B1BB-76243571D749}" type="presParOf" srcId="{B2483C21-4EFA-1D48-977B-FACD8F5F5571}" destId="{A72764F1-C7F4-9540-BDDC-A73D487BFCB4}" srcOrd="7" destOrd="0" presId="urn:microsoft.com/office/officeart/2008/layout/LinedList"/>
    <dgm:cxn modelId="{68EE11FA-F06E-EA47-A49D-1902343F604E}" type="presParOf" srcId="{A72764F1-C7F4-9540-BDDC-A73D487BFCB4}" destId="{4428535E-0DED-DE41-A1E3-C50FDA4EDC51}" srcOrd="0" destOrd="0" presId="urn:microsoft.com/office/officeart/2008/layout/LinedList"/>
    <dgm:cxn modelId="{1463BF4F-B982-5A49-8BF0-5930BB7366CD}" type="presParOf" srcId="{A72764F1-C7F4-9540-BDDC-A73D487BFCB4}" destId="{8453F420-432F-C844-A6DE-FC554A6E2B29}" srcOrd="1" destOrd="0" presId="urn:microsoft.com/office/officeart/2008/layout/LinedList"/>
    <dgm:cxn modelId="{9303EC53-E874-0540-A056-67CDCB0C0AB5}" type="presParOf" srcId="{B2483C21-4EFA-1D48-977B-FACD8F5F5571}" destId="{D81EFCE9-0F92-0D41-BED9-B6D3AF4CADA1}" srcOrd="8" destOrd="0" presId="urn:microsoft.com/office/officeart/2008/layout/LinedList"/>
    <dgm:cxn modelId="{E0640FFC-2659-CB46-AE1E-BEA6C567EAD0}" type="presParOf" srcId="{B2483C21-4EFA-1D48-977B-FACD8F5F5571}" destId="{648044DE-C1CA-6847-A07B-1C5E96A5682F}" srcOrd="9" destOrd="0" presId="urn:microsoft.com/office/officeart/2008/layout/LinedList"/>
    <dgm:cxn modelId="{BD7157EB-85BC-C240-96C3-9B233DCB6381}" type="presParOf" srcId="{648044DE-C1CA-6847-A07B-1C5E96A5682F}" destId="{E0CD1BAF-E7DA-7E49-BFA5-0C84BA2C6F45}" srcOrd="0" destOrd="0" presId="urn:microsoft.com/office/officeart/2008/layout/LinedList"/>
    <dgm:cxn modelId="{A849D399-9F27-6C47-AE81-DEB399DE11F4}" type="presParOf" srcId="{648044DE-C1CA-6847-A07B-1C5E96A5682F}" destId="{4B56A4E5-1776-C548-880F-8224F6E945A3}" srcOrd="1" destOrd="0" presId="urn:microsoft.com/office/officeart/2008/layout/LinedList"/>
    <dgm:cxn modelId="{90F7E7AF-CCAC-064D-9E2D-5E8E24343AC2}" type="presParOf" srcId="{B2483C21-4EFA-1D48-977B-FACD8F5F5571}" destId="{B148D384-FF1E-E34A-A0D6-F71454815DBA}" srcOrd="10" destOrd="0" presId="urn:microsoft.com/office/officeart/2008/layout/LinedList"/>
    <dgm:cxn modelId="{1F048F98-D5A0-034D-85D7-B80660B5CA4D}" type="presParOf" srcId="{B2483C21-4EFA-1D48-977B-FACD8F5F5571}" destId="{A12B8C45-8879-1441-954D-55844FE5EA10}" srcOrd="11" destOrd="0" presId="urn:microsoft.com/office/officeart/2008/layout/LinedList"/>
    <dgm:cxn modelId="{E4E7E159-5FA8-D14B-A313-35DCB30494DD}" type="presParOf" srcId="{A12B8C45-8879-1441-954D-55844FE5EA10}" destId="{754CC8CA-5F3C-A147-854C-8B062F11D299}" srcOrd="0" destOrd="0" presId="urn:microsoft.com/office/officeart/2008/layout/LinedList"/>
    <dgm:cxn modelId="{ECB7EDF8-5066-A344-8CEC-E2E688E4AB19}" type="presParOf" srcId="{A12B8C45-8879-1441-954D-55844FE5EA10}" destId="{342C45E0-4E0D-F340-AFE6-4E2CA937EDD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9BF897-7620-4360-A1C7-388BF97DE342}" type="doc">
      <dgm:prSet loTypeId="urn:microsoft.com/office/officeart/2005/8/layout/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0BE9CF-F083-4EC2-8F83-62C299CBC54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This small independent retail flower shop business started in 2016 located in Norwich UK.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19FA47-6841-4D9E-BAEF-DB13FC02118D}" type="parTrans" cxnId="{C02DAA0E-93D9-499D-BA11-EC9757060653}">
      <dgm:prSet/>
      <dgm:spPr/>
      <dgm:t>
        <a:bodyPr/>
        <a:lstStyle/>
        <a:p>
          <a:endParaRPr lang="en-US"/>
        </a:p>
      </dgm:t>
    </dgm:pt>
    <dgm:pt modelId="{AFDDCA39-C80D-4104-8977-E6210CE7DFD3}" type="sibTrans" cxnId="{C02DAA0E-93D9-499D-BA11-EC97570606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6B2CE36-FCEA-4E43-84CA-B732654A0C0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Specializes in selling bespoke custom floral arrangement for various occasions like, wedding events, and gifts. and business clients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2D8947-7AA5-404E-AB54-AF8F2E565C31}" type="parTrans" cxnId="{46B9AFE0-2AC5-4518-8A63-735DDEF8940E}">
      <dgm:prSet/>
      <dgm:spPr/>
      <dgm:t>
        <a:bodyPr/>
        <a:lstStyle/>
        <a:p>
          <a:endParaRPr lang="en-US"/>
        </a:p>
      </dgm:t>
    </dgm:pt>
    <dgm:pt modelId="{3FC275ED-5D6B-4B36-9137-6F7CC7B6CF1B}" type="sibTrans" cxnId="{46B9AFE0-2AC5-4518-8A63-735DDEF8940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328A9B-E4D3-475B-B471-8FF669429C5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Renowned for their eco-friendly practices using environmentally friendly packages and use locally sourced flowers.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FC0B9B-18CF-4CE8-A413-0A754494D02D}" type="parTrans" cxnId="{D00D6D70-BF9F-412C-B1DE-DA5170B1C8DB}">
      <dgm:prSet/>
      <dgm:spPr/>
      <dgm:t>
        <a:bodyPr/>
        <a:lstStyle/>
        <a:p>
          <a:endParaRPr lang="en-US"/>
        </a:p>
      </dgm:t>
    </dgm:pt>
    <dgm:pt modelId="{0DED7542-7FFF-4E12-8A05-AF68FCA58E93}" type="sibTrans" cxnId="{D00D6D70-BF9F-412C-B1DE-DA5170B1C8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C85120-B134-4693-BE19-F4C06EB312B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Providing service to walk in customer and online orders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8F5A7E-EA36-454D-BBBA-13A4971F81B3}" type="parTrans" cxnId="{32D8178B-619D-43B7-B448-283E745347D2}">
      <dgm:prSet/>
      <dgm:spPr/>
      <dgm:t>
        <a:bodyPr/>
        <a:lstStyle/>
        <a:p>
          <a:endParaRPr lang="en-US"/>
        </a:p>
      </dgm:t>
    </dgm:pt>
    <dgm:pt modelId="{6FE41060-A611-470A-9C6D-0C147F04DBD6}" type="sibTrans" cxnId="{32D8178B-619D-43B7-B448-283E745347D2}">
      <dgm:prSet/>
      <dgm:spPr/>
      <dgm:t>
        <a:bodyPr/>
        <a:lstStyle/>
        <a:p>
          <a:endParaRPr lang="en-US"/>
        </a:p>
      </dgm:t>
    </dgm:pt>
    <dgm:pt modelId="{2615D82B-093C-C044-ADF2-BE3088DD007C}" type="pres">
      <dgm:prSet presAssocID="{909BF897-7620-4360-A1C7-388BF97DE342}" presName="diagram" presStyleCnt="0">
        <dgm:presLayoutVars>
          <dgm:dir/>
          <dgm:resizeHandles val="exact"/>
        </dgm:presLayoutVars>
      </dgm:prSet>
      <dgm:spPr/>
    </dgm:pt>
    <dgm:pt modelId="{EC6633B6-66D7-F941-9FD7-182FC97BE2A5}" type="pres">
      <dgm:prSet presAssocID="{470BE9CF-F083-4EC2-8F83-62C299CBC54B}" presName="node" presStyleLbl="node1" presStyleIdx="0" presStyleCnt="4">
        <dgm:presLayoutVars>
          <dgm:bulletEnabled val="1"/>
        </dgm:presLayoutVars>
      </dgm:prSet>
      <dgm:spPr/>
    </dgm:pt>
    <dgm:pt modelId="{FC5EC374-4280-6047-801C-1D0804377884}" type="pres">
      <dgm:prSet presAssocID="{AFDDCA39-C80D-4104-8977-E6210CE7DFD3}" presName="sibTrans" presStyleLbl="sibTrans2D1" presStyleIdx="0" presStyleCnt="3"/>
      <dgm:spPr/>
    </dgm:pt>
    <dgm:pt modelId="{136AA73E-3B21-B341-BC2E-24FED8F2E051}" type="pres">
      <dgm:prSet presAssocID="{AFDDCA39-C80D-4104-8977-E6210CE7DFD3}" presName="connectorText" presStyleLbl="sibTrans2D1" presStyleIdx="0" presStyleCnt="3"/>
      <dgm:spPr/>
    </dgm:pt>
    <dgm:pt modelId="{17C947E0-AFD3-E740-9BB9-2E08ED6DC780}" type="pres">
      <dgm:prSet presAssocID="{06B2CE36-FCEA-4E43-84CA-B732654A0C0B}" presName="node" presStyleLbl="node1" presStyleIdx="1" presStyleCnt="4">
        <dgm:presLayoutVars>
          <dgm:bulletEnabled val="1"/>
        </dgm:presLayoutVars>
      </dgm:prSet>
      <dgm:spPr/>
    </dgm:pt>
    <dgm:pt modelId="{D5DB7986-21E0-C944-A32E-ECFA81267352}" type="pres">
      <dgm:prSet presAssocID="{3FC275ED-5D6B-4B36-9137-6F7CC7B6CF1B}" presName="sibTrans" presStyleLbl="sibTrans2D1" presStyleIdx="1" presStyleCnt="3"/>
      <dgm:spPr/>
    </dgm:pt>
    <dgm:pt modelId="{3A751629-2C7E-254B-8AFA-3067012CD19A}" type="pres">
      <dgm:prSet presAssocID="{3FC275ED-5D6B-4B36-9137-6F7CC7B6CF1B}" presName="connectorText" presStyleLbl="sibTrans2D1" presStyleIdx="1" presStyleCnt="3"/>
      <dgm:spPr/>
    </dgm:pt>
    <dgm:pt modelId="{359D63AC-40BB-4240-A784-39D469D1D651}" type="pres">
      <dgm:prSet presAssocID="{B1328A9B-E4D3-475B-B471-8FF669429C50}" presName="node" presStyleLbl="node1" presStyleIdx="2" presStyleCnt="4">
        <dgm:presLayoutVars>
          <dgm:bulletEnabled val="1"/>
        </dgm:presLayoutVars>
      </dgm:prSet>
      <dgm:spPr/>
    </dgm:pt>
    <dgm:pt modelId="{6D15E2A6-757D-C241-95D6-458BA3165A41}" type="pres">
      <dgm:prSet presAssocID="{0DED7542-7FFF-4E12-8A05-AF68FCA58E93}" presName="sibTrans" presStyleLbl="sibTrans2D1" presStyleIdx="2" presStyleCnt="3"/>
      <dgm:spPr/>
    </dgm:pt>
    <dgm:pt modelId="{34071BA7-9B91-4342-A26C-8A81643812CA}" type="pres">
      <dgm:prSet presAssocID="{0DED7542-7FFF-4E12-8A05-AF68FCA58E93}" presName="connectorText" presStyleLbl="sibTrans2D1" presStyleIdx="2" presStyleCnt="3"/>
      <dgm:spPr/>
    </dgm:pt>
    <dgm:pt modelId="{A8B36EE5-0CE4-F341-A7DC-C2643777EAC3}" type="pres">
      <dgm:prSet presAssocID="{C4C85120-B134-4693-BE19-F4C06EB312B0}" presName="node" presStyleLbl="node1" presStyleIdx="3" presStyleCnt="4">
        <dgm:presLayoutVars>
          <dgm:bulletEnabled val="1"/>
        </dgm:presLayoutVars>
      </dgm:prSet>
      <dgm:spPr/>
    </dgm:pt>
  </dgm:ptLst>
  <dgm:cxnLst>
    <dgm:cxn modelId="{C02DAA0E-93D9-499D-BA11-EC9757060653}" srcId="{909BF897-7620-4360-A1C7-388BF97DE342}" destId="{470BE9CF-F083-4EC2-8F83-62C299CBC54B}" srcOrd="0" destOrd="0" parTransId="{A519FA47-6841-4D9E-BAEF-DB13FC02118D}" sibTransId="{AFDDCA39-C80D-4104-8977-E6210CE7DFD3}"/>
    <dgm:cxn modelId="{5C423B34-29FF-8C40-8F15-133E4F501E90}" type="presOf" srcId="{0DED7542-7FFF-4E12-8A05-AF68FCA58E93}" destId="{6D15E2A6-757D-C241-95D6-458BA3165A41}" srcOrd="0" destOrd="0" presId="urn:microsoft.com/office/officeart/2005/8/layout/process5"/>
    <dgm:cxn modelId="{B3DB3337-C421-B349-9F25-AD388344CF7D}" type="presOf" srcId="{06B2CE36-FCEA-4E43-84CA-B732654A0C0B}" destId="{17C947E0-AFD3-E740-9BB9-2E08ED6DC780}" srcOrd="0" destOrd="0" presId="urn:microsoft.com/office/officeart/2005/8/layout/process5"/>
    <dgm:cxn modelId="{D00D6D70-BF9F-412C-B1DE-DA5170B1C8DB}" srcId="{909BF897-7620-4360-A1C7-388BF97DE342}" destId="{B1328A9B-E4D3-475B-B471-8FF669429C50}" srcOrd="2" destOrd="0" parTransId="{22FC0B9B-18CF-4CE8-A413-0A754494D02D}" sibTransId="{0DED7542-7FFF-4E12-8A05-AF68FCA58E93}"/>
    <dgm:cxn modelId="{23737878-3D2B-FD41-BC15-DDF4AB106E8C}" type="presOf" srcId="{0DED7542-7FFF-4E12-8A05-AF68FCA58E93}" destId="{34071BA7-9B91-4342-A26C-8A81643812CA}" srcOrd="1" destOrd="0" presId="urn:microsoft.com/office/officeart/2005/8/layout/process5"/>
    <dgm:cxn modelId="{32D8178B-619D-43B7-B448-283E745347D2}" srcId="{909BF897-7620-4360-A1C7-388BF97DE342}" destId="{C4C85120-B134-4693-BE19-F4C06EB312B0}" srcOrd="3" destOrd="0" parTransId="{EF8F5A7E-EA36-454D-BBBA-13A4971F81B3}" sibTransId="{6FE41060-A611-470A-9C6D-0C147F04DBD6}"/>
    <dgm:cxn modelId="{464F558B-0EF2-754A-9706-678FE892FDAE}" type="presOf" srcId="{470BE9CF-F083-4EC2-8F83-62C299CBC54B}" destId="{EC6633B6-66D7-F941-9FD7-182FC97BE2A5}" srcOrd="0" destOrd="0" presId="urn:microsoft.com/office/officeart/2005/8/layout/process5"/>
    <dgm:cxn modelId="{1BD2F599-AFC3-1941-B0FD-72C29AC63393}" type="presOf" srcId="{909BF897-7620-4360-A1C7-388BF97DE342}" destId="{2615D82B-093C-C044-ADF2-BE3088DD007C}" srcOrd="0" destOrd="0" presId="urn:microsoft.com/office/officeart/2005/8/layout/process5"/>
    <dgm:cxn modelId="{D7FE84A7-C5C5-DA47-BBFB-58B21DC27032}" type="presOf" srcId="{B1328A9B-E4D3-475B-B471-8FF669429C50}" destId="{359D63AC-40BB-4240-A784-39D469D1D651}" srcOrd="0" destOrd="0" presId="urn:microsoft.com/office/officeart/2005/8/layout/process5"/>
    <dgm:cxn modelId="{923A4CB8-D94E-AA49-BE7D-AC14EED6EAAC}" type="presOf" srcId="{AFDDCA39-C80D-4104-8977-E6210CE7DFD3}" destId="{136AA73E-3B21-B341-BC2E-24FED8F2E051}" srcOrd="1" destOrd="0" presId="urn:microsoft.com/office/officeart/2005/8/layout/process5"/>
    <dgm:cxn modelId="{EF1AB4DA-CB4D-FC48-9B9A-3EB4605CCB1E}" type="presOf" srcId="{3FC275ED-5D6B-4B36-9137-6F7CC7B6CF1B}" destId="{3A751629-2C7E-254B-8AFA-3067012CD19A}" srcOrd="1" destOrd="0" presId="urn:microsoft.com/office/officeart/2005/8/layout/process5"/>
    <dgm:cxn modelId="{46B9AFE0-2AC5-4518-8A63-735DDEF8940E}" srcId="{909BF897-7620-4360-A1C7-388BF97DE342}" destId="{06B2CE36-FCEA-4E43-84CA-B732654A0C0B}" srcOrd="1" destOrd="0" parTransId="{BF2D8947-7AA5-404E-AB54-AF8F2E565C31}" sibTransId="{3FC275ED-5D6B-4B36-9137-6F7CC7B6CF1B}"/>
    <dgm:cxn modelId="{C979DAE2-E785-F643-BEE0-30DAD32CE492}" type="presOf" srcId="{AFDDCA39-C80D-4104-8977-E6210CE7DFD3}" destId="{FC5EC374-4280-6047-801C-1D0804377884}" srcOrd="0" destOrd="0" presId="urn:microsoft.com/office/officeart/2005/8/layout/process5"/>
    <dgm:cxn modelId="{EF207BF4-6EB1-8F48-8870-8C6649F4508F}" type="presOf" srcId="{3FC275ED-5D6B-4B36-9137-6F7CC7B6CF1B}" destId="{D5DB7986-21E0-C944-A32E-ECFA81267352}" srcOrd="0" destOrd="0" presId="urn:microsoft.com/office/officeart/2005/8/layout/process5"/>
    <dgm:cxn modelId="{5646B3FD-8531-814F-BA36-4C4B663914ED}" type="presOf" srcId="{C4C85120-B134-4693-BE19-F4C06EB312B0}" destId="{A8B36EE5-0CE4-F341-A7DC-C2643777EAC3}" srcOrd="0" destOrd="0" presId="urn:microsoft.com/office/officeart/2005/8/layout/process5"/>
    <dgm:cxn modelId="{CC341B38-933F-6C4B-B388-D41ABCA6C76D}" type="presParOf" srcId="{2615D82B-093C-C044-ADF2-BE3088DD007C}" destId="{EC6633B6-66D7-F941-9FD7-182FC97BE2A5}" srcOrd="0" destOrd="0" presId="urn:microsoft.com/office/officeart/2005/8/layout/process5"/>
    <dgm:cxn modelId="{A5D95095-8B54-6B47-9FCA-99A742ED0E03}" type="presParOf" srcId="{2615D82B-093C-C044-ADF2-BE3088DD007C}" destId="{FC5EC374-4280-6047-801C-1D0804377884}" srcOrd="1" destOrd="0" presId="urn:microsoft.com/office/officeart/2005/8/layout/process5"/>
    <dgm:cxn modelId="{1BCEAAB2-6936-1544-887A-AF6DE96A52FF}" type="presParOf" srcId="{FC5EC374-4280-6047-801C-1D0804377884}" destId="{136AA73E-3B21-B341-BC2E-24FED8F2E051}" srcOrd="0" destOrd="0" presId="urn:microsoft.com/office/officeart/2005/8/layout/process5"/>
    <dgm:cxn modelId="{064B2277-8458-A645-B22C-649695C28A48}" type="presParOf" srcId="{2615D82B-093C-C044-ADF2-BE3088DD007C}" destId="{17C947E0-AFD3-E740-9BB9-2E08ED6DC780}" srcOrd="2" destOrd="0" presId="urn:microsoft.com/office/officeart/2005/8/layout/process5"/>
    <dgm:cxn modelId="{B04BE4F3-0698-A842-BBE6-927877A2EB02}" type="presParOf" srcId="{2615D82B-093C-C044-ADF2-BE3088DD007C}" destId="{D5DB7986-21E0-C944-A32E-ECFA81267352}" srcOrd="3" destOrd="0" presId="urn:microsoft.com/office/officeart/2005/8/layout/process5"/>
    <dgm:cxn modelId="{81E62B39-906B-9648-ABA1-B32BCB0251DD}" type="presParOf" srcId="{D5DB7986-21E0-C944-A32E-ECFA81267352}" destId="{3A751629-2C7E-254B-8AFA-3067012CD19A}" srcOrd="0" destOrd="0" presId="urn:microsoft.com/office/officeart/2005/8/layout/process5"/>
    <dgm:cxn modelId="{97B36B4A-FA07-544E-A365-E7D71797DD70}" type="presParOf" srcId="{2615D82B-093C-C044-ADF2-BE3088DD007C}" destId="{359D63AC-40BB-4240-A784-39D469D1D651}" srcOrd="4" destOrd="0" presId="urn:microsoft.com/office/officeart/2005/8/layout/process5"/>
    <dgm:cxn modelId="{2A43434F-0ACB-EA47-BF0D-89B7186C976F}" type="presParOf" srcId="{2615D82B-093C-C044-ADF2-BE3088DD007C}" destId="{6D15E2A6-757D-C241-95D6-458BA3165A41}" srcOrd="5" destOrd="0" presId="urn:microsoft.com/office/officeart/2005/8/layout/process5"/>
    <dgm:cxn modelId="{B0E96A9D-0D51-A045-B4F7-9EF251DD13BC}" type="presParOf" srcId="{6D15E2A6-757D-C241-95D6-458BA3165A41}" destId="{34071BA7-9B91-4342-A26C-8A81643812CA}" srcOrd="0" destOrd="0" presId="urn:microsoft.com/office/officeart/2005/8/layout/process5"/>
    <dgm:cxn modelId="{4C242233-CFB9-4B4A-8331-FC7B3323292A}" type="presParOf" srcId="{2615D82B-093C-C044-ADF2-BE3088DD007C}" destId="{A8B36EE5-0CE4-F341-A7DC-C2643777EAC3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031FA1-6291-C540-95D9-4BDBB909429E}">
      <dsp:nvSpPr>
        <dsp:cNvPr id="0" name=""/>
        <dsp:cNvSpPr/>
      </dsp:nvSpPr>
      <dsp:spPr>
        <a:xfrm>
          <a:off x="0" y="2047"/>
          <a:ext cx="54588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E24F9-4C6A-154E-B5BE-E69F841D09EF}">
      <dsp:nvSpPr>
        <dsp:cNvPr id="0" name=""/>
        <dsp:cNvSpPr/>
      </dsp:nvSpPr>
      <dsp:spPr>
        <a:xfrm>
          <a:off x="0" y="2047"/>
          <a:ext cx="5458837" cy="69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Student Name: 	</a:t>
          </a: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ZAIRE ARIF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47"/>
        <a:ext cx="5458837" cy="698070"/>
      </dsp:txXfrm>
    </dsp:sp>
    <dsp:sp modelId="{7FB28FF8-1ADE-0149-8887-A836E1CB3C93}">
      <dsp:nvSpPr>
        <dsp:cNvPr id="0" name=""/>
        <dsp:cNvSpPr/>
      </dsp:nvSpPr>
      <dsp:spPr>
        <a:xfrm>
          <a:off x="0" y="700118"/>
          <a:ext cx="54588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BEC24-6475-254D-9752-60905CECB624}">
      <dsp:nvSpPr>
        <dsp:cNvPr id="0" name=""/>
        <dsp:cNvSpPr/>
      </dsp:nvSpPr>
      <dsp:spPr>
        <a:xfrm>
          <a:off x="0" y="700118"/>
          <a:ext cx="5458837" cy="69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Student ID:		</a:t>
          </a: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2432765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00118"/>
        <a:ext cx="5458837" cy="698070"/>
      </dsp:txXfrm>
    </dsp:sp>
    <dsp:sp modelId="{537657DE-316C-3344-9199-62B31190A851}">
      <dsp:nvSpPr>
        <dsp:cNvPr id="0" name=""/>
        <dsp:cNvSpPr/>
      </dsp:nvSpPr>
      <dsp:spPr>
        <a:xfrm>
          <a:off x="0" y="1398189"/>
          <a:ext cx="54588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5802BF-5CA3-4849-A9C3-A77BCD16ACB1}">
      <dsp:nvSpPr>
        <dsp:cNvPr id="0" name=""/>
        <dsp:cNvSpPr/>
      </dsp:nvSpPr>
      <dsp:spPr>
        <a:xfrm>
          <a:off x="0" y="1398189"/>
          <a:ext cx="5458837" cy="69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Lecturer’s Name:	</a:t>
          </a: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Chijioke Uba 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98189"/>
        <a:ext cx="5458837" cy="698070"/>
      </dsp:txXfrm>
    </dsp:sp>
    <dsp:sp modelId="{0D53A989-E1E3-CD42-A902-7B60C4F15B42}">
      <dsp:nvSpPr>
        <dsp:cNvPr id="0" name=""/>
        <dsp:cNvSpPr/>
      </dsp:nvSpPr>
      <dsp:spPr>
        <a:xfrm>
          <a:off x="0" y="2096260"/>
          <a:ext cx="54588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28535E-0DED-DE41-A1E3-C50FDA4EDC51}">
      <dsp:nvSpPr>
        <dsp:cNvPr id="0" name=""/>
        <dsp:cNvSpPr/>
      </dsp:nvSpPr>
      <dsp:spPr>
        <a:xfrm>
          <a:off x="0" y="2096260"/>
          <a:ext cx="5458837" cy="69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Module Code: 	                 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LCLM 4004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96260"/>
        <a:ext cx="5458837" cy="698070"/>
      </dsp:txXfrm>
    </dsp:sp>
    <dsp:sp modelId="{D81EFCE9-0F92-0D41-BED9-B6D3AF4CADA1}">
      <dsp:nvSpPr>
        <dsp:cNvPr id="0" name=""/>
        <dsp:cNvSpPr/>
      </dsp:nvSpPr>
      <dsp:spPr>
        <a:xfrm>
          <a:off x="0" y="2794330"/>
          <a:ext cx="54588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D1BAF-E7DA-7E49-BFA5-0C84BA2C6F45}">
      <dsp:nvSpPr>
        <dsp:cNvPr id="0" name=""/>
        <dsp:cNvSpPr/>
      </dsp:nvSpPr>
      <dsp:spPr>
        <a:xfrm>
          <a:off x="0" y="2794330"/>
          <a:ext cx="5458837" cy="69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Module Name: 	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Problem Solving and Decision-Making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94330"/>
        <a:ext cx="5458837" cy="698070"/>
      </dsp:txXfrm>
    </dsp:sp>
    <dsp:sp modelId="{B148D384-FF1E-E34A-A0D6-F71454815DBA}">
      <dsp:nvSpPr>
        <dsp:cNvPr id="0" name=""/>
        <dsp:cNvSpPr/>
      </dsp:nvSpPr>
      <dsp:spPr>
        <a:xfrm>
          <a:off x="0" y="3492401"/>
          <a:ext cx="54588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4CC8CA-5F3C-A147-854C-8B062F11D299}">
      <dsp:nvSpPr>
        <dsp:cNvPr id="0" name=""/>
        <dsp:cNvSpPr/>
      </dsp:nvSpPr>
      <dsp:spPr>
        <a:xfrm>
          <a:off x="0" y="3492401"/>
          <a:ext cx="5458837" cy="69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Component 1: 	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Green Haven Florists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92401"/>
        <a:ext cx="5458837" cy="6980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6633B6-66D7-F941-9FD7-182FC97BE2A5}">
      <dsp:nvSpPr>
        <dsp:cNvPr id="0" name=""/>
        <dsp:cNvSpPr/>
      </dsp:nvSpPr>
      <dsp:spPr>
        <a:xfrm>
          <a:off x="1327" y="7037"/>
          <a:ext cx="2831618" cy="16989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This small independent retail flower shop business started in 2016 located in Norwich UK.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088" y="56798"/>
        <a:ext cx="2732096" cy="1599448"/>
      </dsp:txXfrm>
    </dsp:sp>
    <dsp:sp modelId="{FC5EC374-4280-6047-801C-1D0804377884}">
      <dsp:nvSpPr>
        <dsp:cNvPr id="0" name=""/>
        <dsp:cNvSpPr/>
      </dsp:nvSpPr>
      <dsp:spPr>
        <a:xfrm>
          <a:off x="3082128" y="505402"/>
          <a:ext cx="600303" cy="702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3082128" y="645850"/>
        <a:ext cx="420212" cy="421345"/>
      </dsp:txXfrm>
    </dsp:sp>
    <dsp:sp modelId="{17C947E0-AFD3-E740-9BB9-2E08ED6DC780}">
      <dsp:nvSpPr>
        <dsp:cNvPr id="0" name=""/>
        <dsp:cNvSpPr/>
      </dsp:nvSpPr>
      <dsp:spPr>
        <a:xfrm>
          <a:off x="3965593" y="7037"/>
          <a:ext cx="2831618" cy="1698970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Specializes in selling bespoke custom floral arrangement for various occasions like, wedding events, and gifts. and business clients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15354" y="56798"/>
        <a:ext cx="2732096" cy="1599448"/>
      </dsp:txXfrm>
    </dsp:sp>
    <dsp:sp modelId="{D5DB7986-21E0-C944-A32E-ECFA81267352}">
      <dsp:nvSpPr>
        <dsp:cNvPr id="0" name=""/>
        <dsp:cNvSpPr/>
      </dsp:nvSpPr>
      <dsp:spPr>
        <a:xfrm rot="5400000">
          <a:off x="5081250" y="1904221"/>
          <a:ext cx="600303" cy="702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 rot="-5400000">
        <a:off x="5170730" y="1955190"/>
        <a:ext cx="421345" cy="420212"/>
      </dsp:txXfrm>
    </dsp:sp>
    <dsp:sp modelId="{359D63AC-40BB-4240-A784-39D469D1D651}">
      <dsp:nvSpPr>
        <dsp:cNvPr id="0" name=""/>
        <dsp:cNvSpPr/>
      </dsp:nvSpPr>
      <dsp:spPr>
        <a:xfrm>
          <a:off x="3965593" y="2838655"/>
          <a:ext cx="2831618" cy="1698970"/>
        </a:xfrm>
        <a:prstGeom prst="roundRect">
          <a:avLst>
            <a:gd name="adj" fmla="val 10000"/>
          </a:avLst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Renowned for their eco-friendly practices using environmentally friendly packages and use locally sourced flowers.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15354" y="2888416"/>
        <a:ext cx="2732096" cy="1599448"/>
      </dsp:txXfrm>
    </dsp:sp>
    <dsp:sp modelId="{6D15E2A6-757D-C241-95D6-458BA3165A41}">
      <dsp:nvSpPr>
        <dsp:cNvPr id="0" name=""/>
        <dsp:cNvSpPr/>
      </dsp:nvSpPr>
      <dsp:spPr>
        <a:xfrm rot="10800000">
          <a:off x="3116107" y="3337020"/>
          <a:ext cx="600303" cy="702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 rot="10800000">
        <a:off x="3296198" y="3477468"/>
        <a:ext cx="420212" cy="421345"/>
      </dsp:txXfrm>
    </dsp:sp>
    <dsp:sp modelId="{A8B36EE5-0CE4-F341-A7DC-C2643777EAC3}">
      <dsp:nvSpPr>
        <dsp:cNvPr id="0" name=""/>
        <dsp:cNvSpPr/>
      </dsp:nvSpPr>
      <dsp:spPr>
        <a:xfrm>
          <a:off x="1327" y="2838655"/>
          <a:ext cx="2831618" cy="1698970"/>
        </a:xfrm>
        <a:prstGeom prst="roundRect">
          <a:avLst>
            <a:gd name="adj" fmla="val 10000"/>
          </a:avLst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Providing service to walk in customer and online orders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088" y="2888416"/>
        <a:ext cx="2732096" cy="15994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7958F2-C274-2347-ACC5-E703185EDEDC}" type="datetimeFigureOut">
              <a:rPr lang="en-US" smtClean="0"/>
              <a:t>10/6/25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7A67DB-79E6-5249-96C9-4C56BD485F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882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3253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694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5979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173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3" name="Google Shape;9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1776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9474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3071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21FF42-5C95-4B1F-AECB-BE13619C01C6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01603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Summary and key findings "Green Haven Florists has seen a 30% drop in in-store sales over the past year — a clear sign something’s not working. </a:t>
            </a:r>
          </a:p>
          <a:p>
            <a:endParaRPr lang="en-GB" dirty="0"/>
          </a:p>
          <a:p>
            <a:r>
              <a:rPr lang="en-GB" dirty="0"/>
              <a:t>Our PESTEL analysis points to inflation and rising costs as major pressures, especially with imported flowers. </a:t>
            </a:r>
          </a:p>
          <a:p>
            <a:endParaRPr lang="en-GB" dirty="0"/>
          </a:p>
          <a:p>
            <a:r>
              <a:rPr lang="en-GB" dirty="0"/>
              <a:t>The root cause? Supply chain disruptions and outdated digital presence and inflation. </a:t>
            </a:r>
          </a:p>
          <a:p>
            <a:endParaRPr lang="en-GB" dirty="0"/>
          </a:p>
          <a:p>
            <a:r>
              <a:rPr lang="en-GB" dirty="0"/>
              <a:t>The next step is clear: to tackle these issues head-on with smart, targeted solutions drawn from our PESTEL and 5W2H insights to get the business blooming again.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5572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7537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ANY QUESTIONS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1197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1767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0785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6EAC36-B0D7-2C86-4B8A-30F6D2E54A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507F00-A93C-6999-20F9-1845F4E81C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911DF7-1E54-9ADD-6537-41387A42C2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91F999-7957-2B93-E16A-D3A0B444FC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A67DB-79E6-5249-96C9-4C56BD485F1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859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A0652-64BC-E6E8-20BE-F802654BFF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2A4392-DFE8-957F-42D1-9DC91A952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5BC62-F4E1-C42B-6A4D-E734596B6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023520-B924-5402-FC3A-9BC1BF3C0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D0ACC-DE73-E0E1-3E7C-2F66A619A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658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40B31-2C40-790E-6AFC-D3DB19FC4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9A380-59BC-FCB6-99FA-668BB5264C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D7309-2ACC-FDAA-2AE1-2168A6457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A69BEC-4BF2-D70D-267D-9A24F8FC3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1D4DD-0398-5361-F25E-391792B24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340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16968-1848-A6B1-E31F-6BB9D4E73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18E187-B65C-53B9-6FC5-5B2E0A83A1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7CD93-7028-FF58-7A42-31D86318E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39719-C118-91D6-B74C-754C3AF53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944D12-0839-B0E8-A184-EE6011200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355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4D7A5-05DE-FBB8-763C-BAB5D5213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A3EFA-CA64-02FE-FFB2-2EF4A1BB5D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6C3791-AAD5-DF69-C89A-0982ABF558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87A098-F308-3641-F2E7-0B67922B3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F68A61-82DC-4295-5486-5B1E761B3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5CE4B0-E5E6-E16B-A788-CE82FA0C1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673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9C66B-F98B-2404-46AC-45CBB2DEF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8D29F-5EBD-4836-4046-2A415E6393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ED55A-08CF-3A28-3D0F-E392B36B5A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CC0BD6-C976-437A-7536-0B98395EE1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A9268E-C10E-A42B-DA88-6492E91618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3D0ACF-712D-0151-9B91-074EBF0B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51DF77-DCFE-6AF4-B92D-F6DBDDB28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B53D3C-80F1-F234-C240-CD3D27CE7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700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6D96C-9DE4-BCE8-2BB8-CAAE45F3F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38EA15-9B72-1F1B-834A-7AD6FFD9A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13A6B7-32E3-F1F0-1A61-6FA66EA7E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58CF5E-42C1-BB44-02C6-1C962FE09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433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C272D2-CCD6-69E2-9CEF-CD5147772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AC8CFA-B12D-43B0-3CB2-5977FE614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ADBB14-359B-0AB1-63BA-3804E6DDE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944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827A-4076-BDA9-189F-F06802A62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3B263-0305-0D00-C85E-C0EF304A9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A746E6-2E75-D2F7-190A-C4FA05FB92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0CE232-872C-6DF7-65C8-925AA3363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AE00E0-FFE7-A6F5-37D7-BD887779D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EFD681-B594-D6AA-3290-5D49D5C3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651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12D5B-0972-00A7-EC9F-D5AE736A1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BAAB1C-087A-1309-2CE2-551D399D8F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F3C8EA-5B44-F3EA-8DE1-F936A06765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7E26FB-60A8-886C-FCC0-EED23CC4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9AB62-ECCB-319F-F76F-9130BE169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39F40A-0285-6A42-48C3-0BD8A640F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630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BBC51-DE18-AC21-9665-4501F8907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922F94-0265-6B95-1650-FBB203805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F5D6E1-73BD-D6C6-F9E9-8DAEDB859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488D9-B6A4-8E69-B24D-403EAD484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C5C61-AD6E-D2FA-F03F-D4A652A0F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423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4E599B-AC51-B9BF-AEF4-77444CF57F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32EA6B-906C-11A0-2AB2-455CF0C80C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C439CC-0ECE-CF00-2525-F97132850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4CBCB-BF59-723E-876C-77BAE390C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F5B24F-95F2-9DE6-8DB4-3F8976440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2098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384952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E080B5-3BD3-96EF-F121-951452729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F97845-34E0-B70F-6013-14A594087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0BA55-414B-2418-E4E0-0B73896D84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F736D8-C9ED-A340-9B6A-FBEDFD7401B5}" type="datetimeFigureOut">
              <a:rPr lang="en-US" smtClean="0"/>
              <a:t>10/6/25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087C0-84A8-F44D-2D0C-16F116E515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98AAE-A39E-D2A8-1507-160AFE9A70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8D6327-CE1B-1B47-8CF7-A07BECEE0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897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2093791121000743?utm_source=chatgpt.co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blue background with a black and yellow shield with leaves and flowers&#10;&#10;AI-generated content may be incorrect.">
            <a:extLst>
              <a:ext uri="{FF2B5EF4-FFF2-40B4-BE49-F238E27FC236}">
                <a16:creationId xmlns:a16="http://schemas.microsoft.com/office/drawing/2014/main" id="{C2ABF6C4-4EF9-0B08-1DE8-5F7DE994C4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91" y="1117148"/>
            <a:ext cx="4229171" cy="422917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72C52A5-3071-1633-8FEF-0789051405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1269504"/>
              </p:ext>
            </p:extLst>
          </p:nvPr>
        </p:nvGraphicFramePr>
        <p:xfrm>
          <a:off x="5894962" y="198444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356DB1-5AD1-B9B5-B647-2462F9F2BA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TextBox 167">
            <a:extLst>
              <a:ext uri="{FF2B5EF4-FFF2-40B4-BE49-F238E27FC236}">
                <a16:creationId xmlns:a16="http://schemas.microsoft.com/office/drawing/2014/main" id="{D8797454-BD14-3902-3B4B-1422B4EE631A}"/>
              </a:ext>
            </a:extLst>
          </p:cNvPr>
          <p:cNvSpPr txBox="1"/>
          <p:nvPr/>
        </p:nvSpPr>
        <p:spPr>
          <a:xfrm>
            <a:off x="-1132490" y="165702"/>
            <a:ext cx="6438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EC2EC477-1D3A-6CBE-51E0-232CDF4BD6CE}"/>
              </a:ext>
            </a:extLst>
          </p:cNvPr>
          <p:cNvSpPr txBox="1"/>
          <p:nvPr/>
        </p:nvSpPr>
        <p:spPr>
          <a:xfrm>
            <a:off x="663516" y="1126460"/>
            <a:ext cx="11222532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Today I will be presenting an analysis of </a:t>
            </a:r>
            <a:r>
              <a:rPr lang="en-GB" sz="1600" b="1" dirty="0">
                <a:solidFill>
                  <a:srgbClr val="3D82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founded in 2016 Norwich UK.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challenges the business is currently facing, decline in the sales, increased competition.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will begin by providing an overview of the company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809708C-888C-9093-A305-0182531B5ADE}"/>
              </a:ext>
            </a:extLst>
          </p:cNvPr>
          <p:cNvGrpSpPr/>
          <p:nvPr/>
        </p:nvGrpSpPr>
        <p:grpSpPr>
          <a:xfrm>
            <a:off x="344804" y="3008800"/>
            <a:ext cx="12095426" cy="3501728"/>
            <a:chOff x="345598" y="1978228"/>
            <a:chExt cx="12095426" cy="3501728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9E03E925-4176-B032-58D3-C9BBE7409D3C}"/>
                </a:ext>
              </a:extLst>
            </p:cNvPr>
            <p:cNvSpPr/>
            <p:nvPr/>
          </p:nvSpPr>
          <p:spPr>
            <a:xfrm>
              <a:off x="1161211" y="2386417"/>
              <a:ext cx="1520768" cy="1173386"/>
            </a:xfrm>
            <a:custGeom>
              <a:avLst/>
              <a:gdLst>
                <a:gd name="connsiteX0" fmla="*/ 727805 w 1854326"/>
                <a:gd name="connsiteY0" fmla="*/ 1430750 h 1430750"/>
                <a:gd name="connsiteX1" fmla="*/ 0 w 1854326"/>
                <a:gd name="connsiteY1" fmla="*/ 0 h 1430750"/>
                <a:gd name="connsiteX2" fmla="*/ 1854327 w 1854326"/>
                <a:gd name="connsiteY2" fmla="*/ 641033 h 1430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54326" h="1430750">
                  <a:moveTo>
                    <a:pt x="727805" y="1430750"/>
                  </a:moveTo>
                  <a:lnTo>
                    <a:pt x="0" y="0"/>
                  </a:lnTo>
                  <a:lnTo>
                    <a:pt x="1854327" y="641033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0CFAB7F-9EB5-5B1B-44F2-79698003F6D9}"/>
                </a:ext>
              </a:extLst>
            </p:cNvPr>
            <p:cNvSpPr/>
            <p:nvPr/>
          </p:nvSpPr>
          <p:spPr>
            <a:xfrm>
              <a:off x="345598" y="2386417"/>
              <a:ext cx="7812" cy="781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0F07E46-DBD7-92E5-E5FD-B655D30745B6}"/>
                </a:ext>
              </a:extLst>
            </p:cNvPr>
            <p:cNvSpPr/>
            <p:nvPr/>
          </p:nvSpPr>
          <p:spPr>
            <a:xfrm>
              <a:off x="345598" y="2386417"/>
              <a:ext cx="7812" cy="781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C6AE021-F445-7B24-4023-92BB5CB7157E}"/>
                </a:ext>
              </a:extLst>
            </p:cNvPr>
            <p:cNvSpPr/>
            <p:nvPr/>
          </p:nvSpPr>
          <p:spPr>
            <a:xfrm>
              <a:off x="1161211" y="2539291"/>
              <a:ext cx="2972639" cy="855921"/>
            </a:xfrm>
            <a:custGeom>
              <a:avLst/>
              <a:gdLst>
                <a:gd name="connsiteX0" fmla="*/ 0 w 3354419"/>
                <a:gd name="connsiteY0" fmla="*/ 0 h 1043654"/>
                <a:gd name="connsiteX1" fmla="*/ 3354419 w 3354419"/>
                <a:gd name="connsiteY1" fmla="*/ 0 h 1043654"/>
                <a:gd name="connsiteX2" fmla="*/ 3354419 w 3354419"/>
                <a:gd name="connsiteY2" fmla="*/ 1043654 h 1043654"/>
                <a:gd name="connsiteX3" fmla="*/ 0 w 3354419"/>
                <a:gd name="connsiteY3" fmla="*/ 1043654 h 1043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54419" h="1043654">
                  <a:moveTo>
                    <a:pt x="0" y="0"/>
                  </a:moveTo>
                  <a:lnTo>
                    <a:pt x="3354419" y="0"/>
                  </a:lnTo>
                  <a:lnTo>
                    <a:pt x="3354419" y="1043654"/>
                  </a:lnTo>
                  <a:lnTo>
                    <a:pt x="0" y="1043654"/>
                  </a:lnTo>
                  <a:close/>
                </a:path>
              </a:pathLst>
            </a:custGeom>
            <a:solidFill>
              <a:schemeClr val="bg1"/>
            </a:solidFill>
            <a:ln w="6350">
              <a:solidFill>
                <a:schemeClr val="accent2">
                  <a:lumMod val="20000"/>
                  <a:lumOff val="80000"/>
                </a:schemeClr>
              </a:solidFill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IN">
                <a:solidFill>
                  <a:schemeClr val="lt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4F0CE27-80EA-67C4-CD77-76E3701E2B65}"/>
                </a:ext>
              </a:extLst>
            </p:cNvPr>
            <p:cNvSpPr/>
            <p:nvPr/>
          </p:nvSpPr>
          <p:spPr>
            <a:xfrm>
              <a:off x="348773" y="2386417"/>
              <a:ext cx="1410000" cy="1173386"/>
            </a:xfrm>
            <a:custGeom>
              <a:avLst/>
              <a:gdLst>
                <a:gd name="connsiteX0" fmla="*/ 1719263 w 1719262"/>
                <a:gd name="connsiteY0" fmla="*/ 1430750 h 1430750"/>
                <a:gd name="connsiteX1" fmla="*/ 720376 w 1719262"/>
                <a:gd name="connsiteY1" fmla="*/ 1430750 h 1430750"/>
                <a:gd name="connsiteX2" fmla="*/ 0 w 1719262"/>
                <a:gd name="connsiteY2" fmla="*/ 0 h 1430750"/>
                <a:gd name="connsiteX3" fmla="*/ 998887 w 1719262"/>
                <a:gd name="connsiteY3" fmla="*/ 0 h 1430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19262" h="1430750">
                  <a:moveTo>
                    <a:pt x="1719263" y="1430750"/>
                  </a:moveTo>
                  <a:lnTo>
                    <a:pt x="720376" y="1430750"/>
                  </a:lnTo>
                  <a:lnTo>
                    <a:pt x="0" y="0"/>
                  </a:lnTo>
                  <a:lnTo>
                    <a:pt x="998887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 w="16835" cap="flat">
              <a:noFill/>
              <a:prstDash val="solid"/>
              <a:miter/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>
                <a:solidFill>
                  <a:srgbClr val="B1501F"/>
                </a:solidFill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4B7DA63-4FC9-071F-1061-38C5D8724E34}"/>
                </a:ext>
              </a:extLst>
            </p:cNvPr>
            <p:cNvSpPr txBox="1"/>
            <p:nvPr/>
          </p:nvSpPr>
          <p:spPr>
            <a:xfrm>
              <a:off x="966382" y="2027573"/>
              <a:ext cx="336229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>
                  <a:solidFill>
                    <a:srgbClr val="BA562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Nature &amp; Scope of the problems</a:t>
              </a:r>
              <a:r>
                <a:rPr lang="en-GB" sz="1400" dirty="0">
                  <a:solidFill>
                    <a:srgbClr val="BA562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 </a:t>
              </a:r>
              <a:endParaRPr lang="en-IN" sz="1400" dirty="0">
                <a:solidFill>
                  <a:srgbClr val="BA5621"/>
                </a:solidFill>
                <a:latin typeface="+mj-lt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CC01479-9E53-FBE7-D13C-08316BCFA4AB}"/>
                </a:ext>
              </a:extLst>
            </p:cNvPr>
            <p:cNvSpPr txBox="1"/>
            <p:nvPr/>
          </p:nvSpPr>
          <p:spPr>
            <a:xfrm>
              <a:off x="1356040" y="2659777"/>
              <a:ext cx="2972638" cy="3662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40000"/>
                </a:lnSpc>
              </a:pPr>
              <a:r>
                <a:rPr lang="en-GB" sz="1400" dirty="0">
                  <a:solidFill>
                    <a:srgbClr val="C33E1B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 problems GH is encountering.</a:t>
              </a:r>
              <a:endParaRPr lang="en-IN" sz="1400" dirty="0">
                <a:solidFill>
                  <a:srgbClr val="C33E1B"/>
                </a:solidFill>
              </a:endParaRPr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2BB3493-453F-7540-6873-7CBC46CF81BC}"/>
                </a:ext>
              </a:extLst>
            </p:cNvPr>
            <p:cNvSpPr/>
            <p:nvPr/>
          </p:nvSpPr>
          <p:spPr>
            <a:xfrm>
              <a:off x="5017487" y="2386417"/>
              <a:ext cx="1520768" cy="1173386"/>
            </a:xfrm>
            <a:custGeom>
              <a:avLst/>
              <a:gdLst>
                <a:gd name="connsiteX0" fmla="*/ 727805 w 1854326"/>
                <a:gd name="connsiteY0" fmla="*/ 1430750 h 1430750"/>
                <a:gd name="connsiteX1" fmla="*/ 0 w 1854326"/>
                <a:gd name="connsiteY1" fmla="*/ 0 h 1430750"/>
                <a:gd name="connsiteX2" fmla="*/ 1854327 w 1854326"/>
                <a:gd name="connsiteY2" fmla="*/ 641033 h 1430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54326" h="1430750">
                  <a:moveTo>
                    <a:pt x="727805" y="1430750"/>
                  </a:moveTo>
                  <a:lnTo>
                    <a:pt x="0" y="0"/>
                  </a:lnTo>
                  <a:lnTo>
                    <a:pt x="1854327" y="64103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98FFD033-DE87-EEE7-0791-8FA40684DAAE}"/>
                </a:ext>
              </a:extLst>
            </p:cNvPr>
            <p:cNvSpPr/>
            <p:nvPr/>
          </p:nvSpPr>
          <p:spPr>
            <a:xfrm>
              <a:off x="4201874" y="2386417"/>
              <a:ext cx="7812" cy="781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356F6032-AEF9-A5BF-12D0-30F734697955}"/>
                </a:ext>
              </a:extLst>
            </p:cNvPr>
            <p:cNvSpPr/>
            <p:nvPr/>
          </p:nvSpPr>
          <p:spPr>
            <a:xfrm>
              <a:off x="4201874" y="2386417"/>
              <a:ext cx="7812" cy="781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101065-CAC8-FA18-DCAE-6C0D0CCE7BF8}"/>
                </a:ext>
              </a:extLst>
            </p:cNvPr>
            <p:cNvSpPr/>
            <p:nvPr/>
          </p:nvSpPr>
          <p:spPr>
            <a:xfrm>
              <a:off x="5017487" y="2539291"/>
              <a:ext cx="2972639" cy="855921"/>
            </a:xfrm>
            <a:custGeom>
              <a:avLst/>
              <a:gdLst>
                <a:gd name="connsiteX0" fmla="*/ 0 w 3354419"/>
                <a:gd name="connsiteY0" fmla="*/ 0 h 1043654"/>
                <a:gd name="connsiteX1" fmla="*/ 3354419 w 3354419"/>
                <a:gd name="connsiteY1" fmla="*/ 0 h 1043654"/>
                <a:gd name="connsiteX2" fmla="*/ 3354419 w 3354419"/>
                <a:gd name="connsiteY2" fmla="*/ 1043654 h 1043654"/>
                <a:gd name="connsiteX3" fmla="*/ 0 w 3354419"/>
                <a:gd name="connsiteY3" fmla="*/ 1043654 h 1043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54419" h="1043654">
                  <a:moveTo>
                    <a:pt x="0" y="0"/>
                  </a:moveTo>
                  <a:lnTo>
                    <a:pt x="3354419" y="0"/>
                  </a:lnTo>
                  <a:lnTo>
                    <a:pt x="3354419" y="1043654"/>
                  </a:lnTo>
                  <a:lnTo>
                    <a:pt x="0" y="1043654"/>
                  </a:lnTo>
                  <a:close/>
                </a:path>
              </a:pathLst>
            </a:custGeom>
            <a:solidFill>
              <a:schemeClr val="bg1"/>
            </a:solidFill>
            <a:ln w="6350">
              <a:solidFill>
                <a:schemeClr val="accent5">
                  <a:lumMod val="20000"/>
                  <a:lumOff val="80000"/>
                </a:schemeClr>
              </a:solidFill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IN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8EB83A7-E269-73B8-4BB4-4BDC6600F9DD}"/>
                </a:ext>
              </a:extLst>
            </p:cNvPr>
            <p:cNvSpPr/>
            <p:nvPr/>
          </p:nvSpPr>
          <p:spPr>
            <a:xfrm>
              <a:off x="4205049" y="2386417"/>
              <a:ext cx="1410000" cy="1173386"/>
            </a:xfrm>
            <a:custGeom>
              <a:avLst/>
              <a:gdLst>
                <a:gd name="connsiteX0" fmla="*/ 1719263 w 1719262"/>
                <a:gd name="connsiteY0" fmla="*/ 1430750 h 1430750"/>
                <a:gd name="connsiteX1" fmla="*/ 720376 w 1719262"/>
                <a:gd name="connsiteY1" fmla="*/ 1430750 h 1430750"/>
                <a:gd name="connsiteX2" fmla="*/ 0 w 1719262"/>
                <a:gd name="connsiteY2" fmla="*/ 0 h 1430750"/>
                <a:gd name="connsiteX3" fmla="*/ 998887 w 1719262"/>
                <a:gd name="connsiteY3" fmla="*/ 0 h 1430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19262" h="1430750">
                  <a:moveTo>
                    <a:pt x="1719263" y="1430750"/>
                  </a:moveTo>
                  <a:lnTo>
                    <a:pt x="720376" y="1430750"/>
                  </a:lnTo>
                  <a:lnTo>
                    <a:pt x="0" y="0"/>
                  </a:lnTo>
                  <a:lnTo>
                    <a:pt x="998887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6">
                    <a:lumMod val="40000"/>
                    <a:lumOff val="60000"/>
                  </a:schemeClr>
                </a:gs>
                <a:gs pos="46000">
                  <a:schemeClr val="accent6"/>
                </a:gs>
                <a:gs pos="100000">
                  <a:schemeClr val="accent6">
                    <a:lumMod val="5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 w="16835" cap="flat">
              <a:noFill/>
              <a:prstDash val="solid"/>
              <a:miter/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/>
            </a:p>
          </p:txBody>
        </p:sp>
        <p:sp>
          <p:nvSpPr>
            <p:cNvPr id="172" name="TextBox 171">
              <a:extLst>
                <a:ext uri="{FF2B5EF4-FFF2-40B4-BE49-F238E27FC236}">
                  <a16:creationId xmlns:a16="http://schemas.microsoft.com/office/drawing/2014/main" id="{768123C8-2F7C-6760-2C23-EF739521E233}"/>
                </a:ext>
              </a:extLst>
            </p:cNvPr>
            <p:cNvSpPr txBox="1"/>
            <p:nvPr/>
          </p:nvSpPr>
          <p:spPr>
            <a:xfrm>
              <a:off x="5128613" y="2013887"/>
              <a:ext cx="250373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1200">
                  <a:solidFill>
                    <a:schemeClr val="accent6"/>
                  </a:solidFill>
                  <a:latin typeface="+mj-lt"/>
                </a:defRPr>
              </a:lvl1pPr>
            </a:lstStyle>
            <a:p>
              <a:pPr marL="285750" indent="-285750" algn="ctr">
                <a:buFont typeface="Arial" panose="020B0604020202020204" pitchFamily="34" charset="0"/>
                <a:buChar char="•"/>
              </a:pPr>
              <a:r>
                <a:rPr lang="en-IN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5W2H Model</a:t>
              </a:r>
            </a:p>
          </p:txBody>
        </p:sp>
        <p:sp>
          <p:nvSpPr>
            <p:cNvPr id="173" name="TextBox 172">
              <a:extLst>
                <a:ext uri="{FF2B5EF4-FFF2-40B4-BE49-F238E27FC236}">
                  <a16:creationId xmlns:a16="http://schemas.microsoft.com/office/drawing/2014/main" id="{37646DE0-4A07-526B-331B-F8D46C6F9E4C}"/>
                </a:ext>
              </a:extLst>
            </p:cNvPr>
            <p:cNvSpPr txBox="1"/>
            <p:nvPr/>
          </p:nvSpPr>
          <p:spPr>
            <a:xfrm>
              <a:off x="5466315" y="2565607"/>
              <a:ext cx="2548495" cy="6679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lnSpc>
                  <a:spcPct val="140000"/>
                </a:lnSpc>
                <a:defRPr sz="900">
                  <a:solidFill>
                    <a:schemeClr val="accent6"/>
                  </a:solidFill>
                </a:defRPr>
              </a:lvl1pPr>
            </a:lstStyle>
            <a:p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To summarise and articulate the problem context.</a:t>
              </a:r>
              <a:endParaRPr lang="en-US" sz="1400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39575AD-4026-8350-0E4D-C32754737F64}"/>
                </a:ext>
              </a:extLst>
            </p:cNvPr>
            <p:cNvSpPr/>
            <p:nvPr/>
          </p:nvSpPr>
          <p:spPr>
            <a:xfrm>
              <a:off x="8873763" y="2386417"/>
              <a:ext cx="1520768" cy="1173386"/>
            </a:xfrm>
            <a:custGeom>
              <a:avLst/>
              <a:gdLst>
                <a:gd name="connsiteX0" fmla="*/ 727805 w 1854326"/>
                <a:gd name="connsiteY0" fmla="*/ 1430750 h 1430750"/>
                <a:gd name="connsiteX1" fmla="*/ 0 w 1854326"/>
                <a:gd name="connsiteY1" fmla="*/ 0 h 1430750"/>
                <a:gd name="connsiteX2" fmla="*/ 1854327 w 1854326"/>
                <a:gd name="connsiteY2" fmla="*/ 641033 h 1430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54326" h="1430750">
                  <a:moveTo>
                    <a:pt x="727805" y="1430750"/>
                  </a:moveTo>
                  <a:lnTo>
                    <a:pt x="0" y="0"/>
                  </a:lnTo>
                  <a:lnTo>
                    <a:pt x="1854327" y="641033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1F88D28-F94A-4037-7897-39F4CC48F2F7}"/>
                </a:ext>
              </a:extLst>
            </p:cNvPr>
            <p:cNvSpPr/>
            <p:nvPr/>
          </p:nvSpPr>
          <p:spPr>
            <a:xfrm>
              <a:off x="8058150" y="2386417"/>
              <a:ext cx="7812" cy="781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D9D08A72-915D-BF8C-4781-494AACE4440F}"/>
                </a:ext>
              </a:extLst>
            </p:cNvPr>
            <p:cNvSpPr/>
            <p:nvPr/>
          </p:nvSpPr>
          <p:spPr>
            <a:xfrm>
              <a:off x="8058150" y="2386417"/>
              <a:ext cx="7812" cy="781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7DC37A9-653C-A12F-CF0B-794C3826B863}"/>
                </a:ext>
              </a:extLst>
            </p:cNvPr>
            <p:cNvSpPr/>
            <p:nvPr/>
          </p:nvSpPr>
          <p:spPr>
            <a:xfrm>
              <a:off x="8873763" y="2539291"/>
              <a:ext cx="2972639" cy="855921"/>
            </a:xfrm>
            <a:custGeom>
              <a:avLst/>
              <a:gdLst>
                <a:gd name="connsiteX0" fmla="*/ 0 w 3354419"/>
                <a:gd name="connsiteY0" fmla="*/ 0 h 1043654"/>
                <a:gd name="connsiteX1" fmla="*/ 3354419 w 3354419"/>
                <a:gd name="connsiteY1" fmla="*/ 0 h 1043654"/>
                <a:gd name="connsiteX2" fmla="*/ 3354419 w 3354419"/>
                <a:gd name="connsiteY2" fmla="*/ 1043654 h 1043654"/>
                <a:gd name="connsiteX3" fmla="*/ 0 w 3354419"/>
                <a:gd name="connsiteY3" fmla="*/ 1043654 h 1043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54419" h="1043654">
                  <a:moveTo>
                    <a:pt x="0" y="0"/>
                  </a:moveTo>
                  <a:lnTo>
                    <a:pt x="3354419" y="0"/>
                  </a:lnTo>
                  <a:lnTo>
                    <a:pt x="3354419" y="1043654"/>
                  </a:lnTo>
                  <a:lnTo>
                    <a:pt x="0" y="1043654"/>
                  </a:lnTo>
                  <a:close/>
                </a:path>
              </a:pathLst>
            </a:custGeom>
            <a:solidFill>
              <a:schemeClr val="bg1"/>
            </a:solidFill>
            <a:ln w="6350">
              <a:solidFill>
                <a:schemeClr val="accent5">
                  <a:lumMod val="20000"/>
                  <a:lumOff val="80000"/>
                </a:schemeClr>
              </a:solidFill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IN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46A9406E-E6B2-90C5-597C-2FC1DE6768D1}"/>
                </a:ext>
              </a:extLst>
            </p:cNvPr>
            <p:cNvSpPr/>
            <p:nvPr/>
          </p:nvSpPr>
          <p:spPr>
            <a:xfrm>
              <a:off x="8061325" y="2386417"/>
              <a:ext cx="1410000" cy="1173386"/>
            </a:xfrm>
            <a:custGeom>
              <a:avLst/>
              <a:gdLst>
                <a:gd name="connsiteX0" fmla="*/ 1719263 w 1719262"/>
                <a:gd name="connsiteY0" fmla="*/ 1430750 h 1430750"/>
                <a:gd name="connsiteX1" fmla="*/ 720376 w 1719262"/>
                <a:gd name="connsiteY1" fmla="*/ 1430750 h 1430750"/>
                <a:gd name="connsiteX2" fmla="*/ 0 w 1719262"/>
                <a:gd name="connsiteY2" fmla="*/ 0 h 1430750"/>
                <a:gd name="connsiteX3" fmla="*/ 998887 w 1719262"/>
                <a:gd name="connsiteY3" fmla="*/ 0 h 1430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19262" h="1430750">
                  <a:moveTo>
                    <a:pt x="1719263" y="1430750"/>
                  </a:moveTo>
                  <a:lnTo>
                    <a:pt x="720376" y="1430750"/>
                  </a:lnTo>
                  <a:lnTo>
                    <a:pt x="0" y="0"/>
                  </a:lnTo>
                  <a:lnTo>
                    <a:pt x="998887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5">
                    <a:lumMod val="40000"/>
                    <a:lumOff val="60000"/>
                  </a:schemeClr>
                </a:gs>
                <a:gs pos="46000">
                  <a:schemeClr val="accent5"/>
                </a:gs>
                <a:gs pos="100000">
                  <a:schemeClr val="accent5">
                    <a:lumMod val="5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 w="16835" cap="flat">
              <a:noFill/>
              <a:prstDash val="solid"/>
              <a:miter/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/>
            </a:p>
          </p:txBody>
        </p:sp>
        <p:sp>
          <p:nvSpPr>
            <p:cNvPr id="182" name="TextBox 181">
              <a:extLst>
                <a:ext uri="{FF2B5EF4-FFF2-40B4-BE49-F238E27FC236}">
                  <a16:creationId xmlns:a16="http://schemas.microsoft.com/office/drawing/2014/main" id="{819AAAB4-8749-1770-7EB0-F5EB05472165}"/>
                </a:ext>
              </a:extLst>
            </p:cNvPr>
            <p:cNvSpPr txBox="1"/>
            <p:nvPr/>
          </p:nvSpPr>
          <p:spPr>
            <a:xfrm>
              <a:off x="9108214" y="1978228"/>
              <a:ext cx="250373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1200">
                  <a:solidFill>
                    <a:schemeClr val="accent5"/>
                  </a:solidFill>
                  <a:latin typeface="+mj-lt"/>
                </a:defRPr>
              </a:lvl1pPr>
            </a:lstStyle>
            <a:p>
              <a:pPr marL="285750" indent="-285750" algn="ctr">
                <a:buFont typeface="Arial" panose="020B0604020202020204" pitchFamily="34" charset="0"/>
                <a:buChar char="•"/>
              </a:pPr>
              <a:r>
                <a:rPr lang="en-IN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Pestel Analysis</a:t>
              </a:r>
            </a:p>
          </p:txBody>
        </p:sp>
        <p:sp>
          <p:nvSpPr>
            <p:cNvPr id="183" name="TextBox 182">
              <a:extLst>
                <a:ext uri="{FF2B5EF4-FFF2-40B4-BE49-F238E27FC236}">
                  <a16:creationId xmlns:a16="http://schemas.microsoft.com/office/drawing/2014/main" id="{4D378BFD-0B5F-67F1-106A-88CED02EB0CC}"/>
                </a:ext>
              </a:extLst>
            </p:cNvPr>
            <p:cNvSpPr txBox="1"/>
            <p:nvPr/>
          </p:nvSpPr>
          <p:spPr>
            <a:xfrm>
              <a:off x="9251733" y="2508294"/>
              <a:ext cx="3189291" cy="6987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lnSpc>
                  <a:spcPct val="140000"/>
                </a:lnSpc>
                <a:defRPr sz="900">
                  <a:solidFill>
                    <a:schemeClr val="accent5"/>
                  </a:solidFill>
                </a:defRPr>
              </a:lvl1pPr>
            </a:lstStyle>
            <a:p>
              <a:pPr>
                <a:lnSpc>
                  <a:spcPct val="150000"/>
                </a:lnSpc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To examine the external factors impacting the business</a:t>
              </a:r>
              <a:r>
                <a:rPr lang="en-GB" sz="1400" dirty="0">
                  <a:solidFill>
                    <a:srgbClr val="42424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.</a:t>
              </a:r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340EC535-F734-E2F9-8472-9478EFD32E54}"/>
                </a:ext>
              </a:extLst>
            </p:cNvPr>
            <p:cNvSpPr/>
            <p:nvPr/>
          </p:nvSpPr>
          <p:spPr>
            <a:xfrm>
              <a:off x="2894761" y="4306570"/>
              <a:ext cx="1520768" cy="1173386"/>
            </a:xfrm>
            <a:custGeom>
              <a:avLst/>
              <a:gdLst>
                <a:gd name="connsiteX0" fmla="*/ 727805 w 1854326"/>
                <a:gd name="connsiteY0" fmla="*/ 1430750 h 1430750"/>
                <a:gd name="connsiteX1" fmla="*/ 0 w 1854326"/>
                <a:gd name="connsiteY1" fmla="*/ 0 h 1430750"/>
                <a:gd name="connsiteX2" fmla="*/ 1854327 w 1854326"/>
                <a:gd name="connsiteY2" fmla="*/ 641033 h 1430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54326" h="1430750">
                  <a:moveTo>
                    <a:pt x="727805" y="1430750"/>
                  </a:moveTo>
                  <a:lnTo>
                    <a:pt x="0" y="0"/>
                  </a:lnTo>
                  <a:lnTo>
                    <a:pt x="1854327" y="641033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AD4D37A0-5DA8-DDAA-4C06-915B8D29243E}"/>
                </a:ext>
              </a:extLst>
            </p:cNvPr>
            <p:cNvSpPr/>
            <p:nvPr/>
          </p:nvSpPr>
          <p:spPr>
            <a:xfrm>
              <a:off x="2079148" y="4306570"/>
              <a:ext cx="7812" cy="781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6596A92B-5E53-5867-395C-2C9B02BC40C7}"/>
                </a:ext>
              </a:extLst>
            </p:cNvPr>
            <p:cNvSpPr/>
            <p:nvPr/>
          </p:nvSpPr>
          <p:spPr>
            <a:xfrm>
              <a:off x="2079148" y="4306570"/>
              <a:ext cx="7812" cy="781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F6C7C2E4-1F89-E6DE-82C7-F5E63FE01E84}"/>
                </a:ext>
              </a:extLst>
            </p:cNvPr>
            <p:cNvSpPr/>
            <p:nvPr/>
          </p:nvSpPr>
          <p:spPr>
            <a:xfrm>
              <a:off x="2894761" y="4459444"/>
              <a:ext cx="2972639" cy="855921"/>
            </a:xfrm>
            <a:custGeom>
              <a:avLst/>
              <a:gdLst>
                <a:gd name="connsiteX0" fmla="*/ 0 w 3354419"/>
                <a:gd name="connsiteY0" fmla="*/ 0 h 1043654"/>
                <a:gd name="connsiteX1" fmla="*/ 3354419 w 3354419"/>
                <a:gd name="connsiteY1" fmla="*/ 0 h 1043654"/>
                <a:gd name="connsiteX2" fmla="*/ 3354419 w 3354419"/>
                <a:gd name="connsiteY2" fmla="*/ 1043654 h 1043654"/>
                <a:gd name="connsiteX3" fmla="*/ 0 w 3354419"/>
                <a:gd name="connsiteY3" fmla="*/ 1043654 h 1043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54419" h="1043654">
                  <a:moveTo>
                    <a:pt x="0" y="0"/>
                  </a:moveTo>
                  <a:lnTo>
                    <a:pt x="3354419" y="0"/>
                  </a:lnTo>
                  <a:lnTo>
                    <a:pt x="3354419" y="1043654"/>
                  </a:lnTo>
                  <a:lnTo>
                    <a:pt x="0" y="1043654"/>
                  </a:lnTo>
                  <a:close/>
                </a:path>
              </a:pathLst>
            </a:custGeom>
            <a:solidFill>
              <a:schemeClr val="bg1"/>
            </a:solidFill>
            <a:ln w="6350">
              <a:solidFill>
                <a:schemeClr val="accent4">
                  <a:lumMod val="20000"/>
                  <a:lumOff val="80000"/>
                </a:schemeClr>
              </a:solidFill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IN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A549D4D8-CB12-1A2C-EEC7-5D3ECE31E940}"/>
                </a:ext>
              </a:extLst>
            </p:cNvPr>
            <p:cNvSpPr/>
            <p:nvPr/>
          </p:nvSpPr>
          <p:spPr>
            <a:xfrm>
              <a:off x="2082323" y="4306570"/>
              <a:ext cx="1410000" cy="1173386"/>
            </a:xfrm>
            <a:custGeom>
              <a:avLst/>
              <a:gdLst>
                <a:gd name="connsiteX0" fmla="*/ 1719263 w 1719262"/>
                <a:gd name="connsiteY0" fmla="*/ 1430750 h 1430750"/>
                <a:gd name="connsiteX1" fmla="*/ 720376 w 1719262"/>
                <a:gd name="connsiteY1" fmla="*/ 1430750 h 1430750"/>
                <a:gd name="connsiteX2" fmla="*/ 0 w 1719262"/>
                <a:gd name="connsiteY2" fmla="*/ 0 h 1430750"/>
                <a:gd name="connsiteX3" fmla="*/ 998887 w 1719262"/>
                <a:gd name="connsiteY3" fmla="*/ 0 h 1430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19262" h="1430750">
                  <a:moveTo>
                    <a:pt x="1719263" y="1430750"/>
                  </a:moveTo>
                  <a:lnTo>
                    <a:pt x="720376" y="1430750"/>
                  </a:lnTo>
                  <a:lnTo>
                    <a:pt x="0" y="0"/>
                  </a:lnTo>
                  <a:lnTo>
                    <a:pt x="998887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/>
                </a:gs>
                <a:gs pos="100000">
                  <a:schemeClr val="accent4">
                    <a:lumMod val="5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 w="16835" cap="flat">
              <a:noFill/>
              <a:prstDash val="solid"/>
              <a:miter/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 dirty="0"/>
            </a:p>
          </p:txBody>
        </p:sp>
        <p:sp>
          <p:nvSpPr>
            <p:cNvPr id="192" name="TextBox 191">
              <a:extLst>
                <a:ext uri="{FF2B5EF4-FFF2-40B4-BE49-F238E27FC236}">
                  <a16:creationId xmlns:a16="http://schemas.microsoft.com/office/drawing/2014/main" id="{7C6C5E8C-2621-4B16-7E8F-4F3EF11929FB}"/>
                </a:ext>
              </a:extLst>
            </p:cNvPr>
            <p:cNvSpPr txBox="1"/>
            <p:nvPr/>
          </p:nvSpPr>
          <p:spPr>
            <a:xfrm>
              <a:off x="3087066" y="3935767"/>
              <a:ext cx="250373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1200">
                  <a:solidFill>
                    <a:schemeClr val="accent4"/>
                  </a:solidFill>
                  <a:latin typeface="+mj-lt"/>
                </a:defRPr>
              </a:lvl1pPr>
            </a:lstStyle>
            <a:p>
              <a:pPr marL="285750" indent="-285750" algn="ctr">
                <a:buFont typeface="Arial" panose="020B0604020202020204" pitchFamily="34" charset="0"/>
                <a:buChar char="•"/>
              </a:pPr>
              <a:r>
                <a:rPr lang="en-IN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Fishbone Diagram</a:t>
              </a:r>
            </a:p>
          </p:txBody>
        </p:sp>
        <p:sp>
          <p:nvSpPr>
            <p:cNvPr id="193" name="TextBox 192">
              <a:extLst>
                <a:ext uri="{FF2B5EF4-FFF2-40B4-BE49-F238E27FC236}">
                  <a16:creationId xmlns:a16="http://schemas.microsoft.com/office/drawing/2014/main" id="{329FBE5B-EEFE-5618-4B77-3E8D2FF5A9A8}"/>
                </a:ext>
              </a:extLst>
            </p:cNvPr>
            <p:cNvSpPr txBox="1"/>
            <p:nvPr/>
          </p:nvSpPr>
          <p:spPr>
            <a:xfrm>
              <a:off x="3363666" y="4569059"/>
              <a:ext cx="2503734" cy="6678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lnSpc>
                  <a:spcPct val="140000"/>
                </a:lnSpc>
                <a:defRPr sz="900">
                  <a:solidFill>
                    <a:schemeClr val="accent4"/>
                  </a:solidFill>
                </a:defRPr>
              </a:lvl1pPr>
            </a:lstStyle>
            <a:p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Cause &amp; Effect to identify the root causes of the decline.</a:t>
              </a:r>
              <a:endParaRPr lang="en-US" sz="1400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A89A51B7-6DF4-086F-885C-88D8C1C53DC6}"/>
                </a:ext>
              </a:extLst>
            </p:cNvPr>
            <p:cNvSpPr/>
            <p:nvPr/>
          </p:nvSpPr>
          <p:spPr>
            <a:xfrm>
              <a:off x="6751037" y="4306570"/>
              <a:ext cx="1520768" cy="1173386"/>
            </a:xfrm>
            <a:custGeom>
              <a:avLst/>
              <a:gdLst>
                <a:gd name="connsiteX0" fmla="*/ 727805 w 1854326"/>
                <a:gd name="connsiteY0" fmla="*/ 1430750 h 1430750"/>
                <a:gd name="connsiteX1" fmla="*/ 0 w 1854326"/>
                <a:gd name="connsiteY1" fmla="*/ 0 h 1430750"/>
                <a:gd name="connsiteX2" fmla="*/ 1854327 w 1854326"/>
                <a:gd name="connsiteY2" fmla="*/ 641033 h 1430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54326" h="1430750">
                  <a:moveTo>
                    <a:pt x="727805" y="1430750"/>
                  </a:moveTo>
                  <a:lnTo>
                    <a:pt x="0" y="0"/>
                  </a:lnTo>
                  <a:lnTo>
                    <a:pt x="1854327" y="641033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0A4ADA79-FAA5-CCA6-68C8-72E2A17AC535}"/>
                </a:ext>
              </a:extLst>
            </p:cNvPr>
            <p:cNvSpPr/>
            <p:nvPr/>
          </p:nvSpPr>
          <p:spPr>
            <a:xfrm>
              <a:off x="5935424" y="4306570"/>
              <a:ext cx="7812" cy="781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F978FDE8-0BB1-3DEA-834D-AC256C529111}"/>
                </a:ext>
              </a:extLst>
            </p:cNvPr>
            <p:cNvSpPr/>
            <p:nvPr/>
          </p:nvSpPr>
          <p:spPr>
            <a:xfrm>
              <a:off x="5935424" y="4306570"/>
              <a:ext cx="7812" cy="781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CDF8AA2E-9FF1-1763-8AA0-6BBE283A08E0}"/>
                </a:ext>
              </a:extLst>
            </p:cNvPr>
            <p:cNvSpPr/>
            <p:nvPr/>
          </p:nvSpPr>
          <p:spPr>
            <a:xfrm>
              <a:off x="6751037" y="4459444"/>
              <a:ext cx="2972639" cy="855921"/>
            </a:xfrm>
            <a:custGeom>
              <a:avLst/>
              <a:gdLst>
                <a:gd name="connsiteX0" fmla="*/ 0 w 3354419"/>
                <a:gd name="connsiteY0" fmla="*/ 0 h 1043654"/>
                <a:gd name="connsiteX1" fmla="*/ 3354419 w 3354419"/>
                <a:gd name="connsiteY1" fmla="*/ 0 h 1043654"/>
                <a:gd name="connsiteX2" fmla="*/ 3354419 w 3354419"/>
                <a:gd name="connsiteY2" fmla="*/ 1043654 h 1043654"/>
                <a:gd name="connsiteX3" fmla="*/ 0 w 3354419"/>
                <a:gd name="connsiteY3" fmla="*/ 1043654 h 1043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54419" h="1043654">
                  <a:moveTo>
                    <a:pt x="0" y="0"/>
                  </a:moveTo>
                  <a:lnTo>
                    <a:pt x="3354419" y="0"/>
                  </a:lnTo>
                  <a:lnTo>
                    <a:pt x="3354419" y="1043654"/>
                  </a:lnTo>
                  <a:lnTo>
                    <a:pt x="0" y="1043654"/>
                  </a:lnTo>
                  <a:close/>
                </a:path>
              </a:pathLst>
            </a:custGeom>
            <a:solidFill>
              <a:schemeClr val="bg1"/>
            </a:solidFill>
            <a:ln w="6350">
              <a:solidFill>
                <a:schemeClr val="accent3">
                  <a:lumMod val="20000"/>
                  <a:lumOff val="80000"/>
                </a:schemeClr>
              </a:solidFill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IN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E7E0DA8-9912-DDE1-BCC5-A12AEF9848AE}"/>
                </a:ext>
              </a:extLst>
            </p:cNvPr>
            <p:cNvSpPr/>
            <p:nvPr/>
          </p:nvSpPr>
          <p:spPr>
            <a:xfrm>
              <a:off x="5938599" y="4306570"/>
              <a:ext cx="1410000" cy="1173386"/>
            </a:xfrm>
            <a:custGeom>
              <a:avLst/>
              <a:gdLst>
                <a:gd name="connsiteX0" fmla="*/ 1719263 w 1719262"/>
                <a:gd name="connsiteY0" fmla="*/ 1430750 h 1430750"/>
                <a:gd name="connsiteX1" fmla="*/ 720376 w 1719262"/>
                <a:gd name="connsiteY1" fmla="*/ 1430750 h 1430750"/>
                <a:gd name="connsiteX2" fmla="*/ 0 w 1719262"/>
                <a:gd name="connsiteY2" fmla="*/ 0 h 1430750"/>
                <a:gd name="connsiteX3" fmla="*/ 998887 w 1719262"/>
                <a:gd name="connsiteY3" fmla="*/ 0 h 1430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19262" h="1430750">
                  <a:moveTo>
                    <a:pt x="1719263" y="1430750"/>
                  </a:moveTo>
                  <a:lnTo>
                    <a:pt x="720376" y="1430750"/>
                  </a:lnTo>
                  <a:lnTo>
                    <a:pt x="0" y="0"/>
                  </a:lnTo>
                  <a:lnTo>
                    <a:pt x="998887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/>
                </a:gs>
                <a:gs pos="100000">
                  <a:schemeClr val="accent3">
                    <a:lumMod val="5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 w="16835" cap="flat">
              <a:noFill/>
              <a:prstDash val="solid"/>
              <a:miter/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/>
            </a:p>
          </p:txBody>
        </p:sp>
        <p:sp>
          <p:nvSpPr>
            <p:cNvPr id="202" name="TextBox 201">
              <a:extLst>
                <a:ext uri="{FF2B5EF4-FFF2-40B4-BE49-F238E27FC236}">
                  <a16:creationId xmlns:a16="http://schemas.microsoft.com/office/drawing/2014/main" id="{9708D209-802F-A7DC-B48A-9A4305812DAF}"/>
                </a:ext>
              </a:extLst>
            </p:cNvPr>
            <p:cNvSpPr txBox="1"/>
            <p:nvPr/>
          </p:nvSpPr>
          <p:spPr>
            <a:xfrm>
              <a:off x="6956927" y="3952181"/>
              <a:ext cx="276927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1200">
                  <a:solidFill>
                    <a:schemeClr val="accent3"/>
                  </a:solidFill>
                  <a:latin typeface="+mj-lt"/>
                </a:defRPr>
              </a:lvl1pPr>
            </a:lstStyle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Summary of Key Findings</a:t>
              </a:r>
            </a:p>
          </p:txBody>
        </p:sp>
        <p:sp>
          <p:nvSpPr>
            <p:cNvPr id="203" name="TextBox 202">
              <a:extLst>
                <a:ext uri="{FF2B5EF4-FFF2-40B4-BE49-F238E27FC236}">
                  <a16:creationId xmlns:a16="http://schemas.microsoft.com/office/drawing/2014/main" id="{40612520-6D08-38B0-A5CE-19A1C5E9AE36}"/>
                </a:ext>
              </a:extLst>
            </p:cNvPr>
            <p:cNvSpPr txBox="1"/>
            <p:nvPr/>
          </p:nvSpPr>
          <p:spPr>
            <a:xfrm>
              <a:off x="7129547" y="4458862"/>
              <a:ext cx="2674660" cy="6678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lnSpc>
                  <a:spcPct val="140000"/>
                </a:lnSpc>
                <a:defRPr sz="900">
                  <a:solidFill>
                    <a:schemeClr val="accent3"/>
                  </a:solidFill>
                </a:defRPr>
              </a:lvl1pPr>
            </a:lstStyle>
            <a:p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A plan for Green Haven Florists to consider moving forward.</a:t>
              </a:r>
              <a:endParaRPr lang="en-US" sz="1400" dirty="0"/>
            </a:p>
          </p:txBody>
        </p:sp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81B06A28-A143-8F90-D457-7458D9FE94C1}"/>
                </a:ext>
              </a:extLst>
            </p:cNvPr>
            <p:cNvSpPr/>
            <p:nvPr/>
          </p:nvSpPr>
          <p:spPr>
            <a:xfrm rot="16200000">
              <a:off x="3942259" y="3206002"/>
              <a:ext cx="189210" cy="189210"/>
            </a:xfrm>
            <a:prstGeom prst="rtTriangle">
              <a:avLst/>
            </a:prstGeom>
            <a:gradFill flip="none" rotWithShape="1">
              <a:gsLst>
                <a:gs pos="0">
                  <a:schemeClr val="accent2">
                    <a:lumMod val="60000"/>
                    <a:lumOff val="40000"/>
                  </a:schemeClr>
                </a:gs>
                <a:gs pos="100000">
                  <a:schemeClr val="accent2">
                    <a:lumMod val="20000"/>
                    <a:lumOff val="80000"/>
                  </a:schemeClr>
                </a:gs>
              </a:gsLst>
              <a:lin ang="2700000" scaled="1"/>
              <a:tileRect/>
            </a:gradFill>
            <a:ln w="16835" cap="flat">
              <a:noFill/>
              <a:prstDash val="solid"/>
              <a:miter/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/>
            </a:p>
          </p:txBody>
        </p:sp>
        <p:sp>
          <p:nvSpPr>
            <p:cNvPr id="10" name="Right Triangle 9">
              <a:extLst>
                <a:ext uri="{FF2B5EF4-FFF2-40B4-BE49-F238E27FC236}">
                  <a16:creationId xmlns:a16="http://schemas.microsoft.com/office/drawing/2014/main" id="{6C26574F-DF50-9334-0107-0D2BFFB8951F}"/>
                </a:ext>
              </a:extLst>
            </p:cNvPr>
            <p:cNvSpPr/>
            <p:nvPr/>
          </p:nvSpPr>
          <p:spPr>
            <a:xfrm rot="16200000">
              <a:off x="7800389" y="3206001"/>
              <a:ext cx="189210" cy="189210"/>
            </a:xfrm>
            <a:prstGeom prst="rtTriangle">
              <a:avLst/>
            </a:prstGeom>
            <a:gradFill flip="none" rotWithShape="1">
              <a:gsLst>
                <a:gs pos="0">
                  <a:schemeClr val="accent6">
                    <a:lumMod val="40000"/>
                    <a:lumOff val="60000"/>
                  </a:schemeClr>
                </a:gs>
                <a:gs pos="100000">
                  <a:schemeClr val="accent6">
                    <a:lumMod val="20000"/>
                    <a:lumOff val="80000"/>
                  </a:schemeClr>
                </a:gs>
              </a:gsLst>
              <a:lin ang="2700000" scaled="1"/>
              <a:tileRect/>
            </a:gradFill>
            <a:ln w="16835" cap="flat">
              <a:noFill/>
              <a:prstDash val="solid"/>
              <a:miter/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/>
            </a:p>
          </p:txBody>
        </p:sp>
        <p:sp>
          <p:nvSpPr>
            <p:cNvPr id="14" name="Right Triangle 13">
              <a:extLst>
                <a:ext uri="{FF2B5EF4-FFF2-40B4-BE49-F238E27FC236}">
                  <a16:creationId xmlns:a16="http://schemas.microsoft.com/office/drawing/2014/main" id="{3D0F13C6-9E12-379F-68F3-7E93326F76B6}"/>
                </a:ext>
              </a:extLst>
            </p:cNvPr>
            <p:cNvSpPr/>
            <p:nvPr/>
          </p:nvSpPr>
          <p:spPr>
            <a:xfrm rot="16200000">
              <a:off x="11658779" y="3206001"/>
              <a:ext cx="189210" cy="189210"/>
            </a:xfrm>
            <a:prstGeom prst="rtTriangle">
              <a:avLst/>
            </a:prstGeom>
            <a:gradFill flip="none" rotWithShape="1">
              <a:gsLst>
                <a:gs pos="0">
                  <a:schemeClr val="accent5">
                    <a:lumMod val="40000"/>
                    <a:lumOff val="60000"/>
                  </a:schemeClr>
                </a:gs>
                <a:gs pos="100000">
                  <a:schemeClr val="accent5">
                    <a:lumMod val="20000"/>
                    <a:lumOff val="80000"/>
                  </a:schemeClr>
                </a:gs>
              </a:gsLst>
              <a:lin ang="2700000" scaled="1"/>
              <a:tileRect/>
            </a:gradFill>
            <a:ln w="1683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/>
            </a:p>
          </p:txBody>
        </p:sp>
        <p:sp>
          <p:nvSpPr>
            <p:cNvPr id="15" name="Right Triangle 14">
              <a:extLst>
                <a:ext uri="{FF2B5EF4-FFF2-40B4-BE49-F238E27FC236}">
                  <a16:creationId xmlns:a16="http://schemas.microsoft.com/office/drawing/2014/main" id="{C3426A2C-0D2A-A38E-1AFF-FE355E23F82F}"/>
                </a:ext>
              </a:extLst>
            </p:cNvPr>
            <p:cNvSpPr/>
            <p:nvPr/>
          </p:nvSpPr>
          <p:spPr>
            <a:xfrm rot="16200000">
              <a:off x="9534466" y="5126155"/>
              <a:ext cx="189210" cy="189210"/>
            </a:xfrm>
            <a:prstGeom prst="rtTriangle">
              <a:avLst/>
            </a:prstGeom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100000">
                  <a:schemeClr val="accent3">
                    <a:lumMod val="20000"/>
                    <a:lumOff val="80000"/>
                  </a:schemeClr>
                </a:gs>
              </a:gsLst>
              <a:lin ang="2700000" scaled="1"/>
              <a:tileRect/>
            </a:gradFill>
            <a:ln w="16835" cap="flat">
              <a:noFill/>
              <a:prstDash val="solid"/>
              <a:miter/>
            </a:ln>
            <a:effectLst>
              <a:outerShdw blurRad="50800" dist="38100" algn="l" rotWithShape="0">
                <a:schemeClr val="bg1">
                  <a:lumMod val="65000"/>
                  <a:alpha val="14000"/>
                </a:scheme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/>
            </a:p>
          </p:txBody>
        </p:sp>
        <p:sp>
          <p:nvSpPr>
            <p:cNvPr id="16" name="Right Triangle 15">
              <a:extLst>
                <a:ext uri="{FF2B5EF4-FFF2-40B4-BE49-F238E27FC236}">
                  <a16:creationId xmlns:a16="http://schemas.microsoft.com/office/drawing/2014/main" id="{26D31959-6518-2E8A-81EC-0C44E239E578}"/>
                </a:ext>
              </a:extLst>
            </p:cNvPr>
            <p:cNvSpPr/>
            <p:nvPr/>
          </p:nvSpPr>
          <p:spPr>
            <a:xfrm rot="16200000">
              <a:off x="5678190" y="5133386"/>
              <a:ext cx="189210" cy="189210"/>
            </a:xfrm>
            <a:prstGeom prst="rtTriangle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20000"/>
                    <a:lumOff val="80000"/>
                  </a:schemeClr>
                </a:gs>
              </a:gsLst>
              <a:lin ang="2700000" scaled="1"/>
              <a:tileRect/>
            </a:gradFill>
            <a:ln w="1683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8F124C9-FE77-B891-6E79-21450923E75B}"/>
              </a:ext>
            </a:extLst>
          </p:cNvPr>
          <p:cNvSpPr txBox="1"/>
          <p:nvPr/>
        </p:nvSpPr>
        <p:spPr>
          <a:xfrm>
            <a:off x="4834147" y="347472"/>
            <a:ext cx="50596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Hello Everyone my name is 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Zaire Arif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88F78D9-B744-049A-2EFE-D9B8ADCC326B}"/>
              </a:ext>
            </a:extLst>
          </p:cNvPr>
          <p:cNvCxnSpPr>
            <a:cxnSpLocks/>
          </p:cNvCxnSpPr>
          <p:nvPr/>
        </p:nvCxnSpPr>
        <p:spPr>
          <a:xfrm>
            <a:off x="714566" y="813725"/>
            <a:ext cx="27432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143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3" name="click.wav"/>
          </p:stSnd>
        </p:sndAc>
      </p:transition>
    </mc:Choice>
    <mc:Fallback xmlns="">
      <p:transition spd="slow">
        <p:sndAc>
          <p:stSnd>
            <p:snd r:embed="rId4" name="click.wav"/>
          </p:stSnd>
        </p:sndAc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BA8306-DD3C-4494-4825-7E5A095CFAF4}"/>
              </a:ext>
            </a:extLst>
          </p:cNvPr>
          <p:cNvSpPr txBox="1"/>
          <p:nvPr/>
        </p:nvSpPr>
        <p:spPr>
          <a:xfrm>
            <a:off x="6410739" y="6999201"/>
            <a:ext cx="6798541" cy="7034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GREEN HAVEN FLORIST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A6DC5F83-6CCC-C709-C23F-CFA5130F57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5990278"/>
              </p:ext>
            </p:extLst>
          </p:nvPr>
        </p:nvGraphicFramePr>
        <p:xfrm>
          <a:off x="-7369108" y="1368194"/>
          <a:ext cx="6798539" cy="4544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 descr="Florist arranging bouquet">
            <a:extLst>
              <a:ext uri="{FF2B5EF4-FFF2-40B4-BE49-F238E27FC236}">
                <a16:creationId xmlns:a16="http://schemas.microsoft.com/office/drawing/2014/main" id="{8EB049CC-875B-EC8D-84B6-9BF75AD90164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/>
          </a:blip>
          <a:srcRect l="21506"/>
          <a:stretch>
            <a:fillRect/>
          </a:stretch>
        </p:blipFill>
        <p:spPr>
          <a:xfrm>
            <a:off x="12631483" y="798424"/>
            <a:ext cx="5137091" cy="571534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F7E24B0-ABE9-D8FD-44FA-2A610493DFB4}"/>
              </a:ext>
            </a:extLst>
          </p:cNvPr>
          <p:cNvSpPr txBox="1"/>
          <p:nvPr/>
        </p:nvSpPr>
        <p:spPr>
          <a:xfrm>
            <a:off x="1102787" y="1368194"/>
            <a:ext cx="26142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Overview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65A1DD1-6491-C285-D17F-A99777611FDD}"/>
              </a:ext>
            </a:extLst>
          </p:cNvPr>
          <p:cNvCxnSpPr>
            <a:cxnSpLocks/>
          </p:cNvCxnSpPr>
          <p:nvPr/>
        </p:nvCxnSpPr>
        <p:spPr>
          <a:xfrm>
            <a:off x="6410739" y="737464"/>
            <a:ext cx="4192607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5439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1.85185E-6 L -1.02252 -1.85185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133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96296E-6 L 1.01797 0.0002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898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28 -0.03171 L -0.01576 -1.0138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" y="-4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A417223-63A1-8F38-3777-EECEE57BEF97}"/>
              </a:ext>
            </a:extLst>
          </p:cNvPr>
          <p:cNvSpPr txBox="1"/>
          <p:nvPr/>
        </p:nvSpPr>
        <p:spPr>
          <a:xfrm>
            <a:off x="1673443" y="-84594"/>
            <a:ext cx="8845115" cy="820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3600" b="1" dirty="0">
                <a:latin typeface="Arial" panose="020B0604020202020204" pitchFamily="34" charset="0"/>
                <a:cs typeface="Arial" panose="020B0604020202020204" pitchFamily="34" charset="0"/>
              </a:rPr>
              <a:t>NATURE &amp; SCOPE OF THE PROBLEM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58919A2-51C0-40E3-FC5C-5BF09050E466}"/>
              </a:ext>
            </a:extLst>
          </p:cNvPr>
          <p:cNvSpPr/>
          <p:nvPr/>
        </p:nvSpPr>
        <p:spPr>
          <a:xfrm rot="21412227">
            <a:off x="6566070" y="2081396"/>
            <a:ext cx="615553" cy="805355"/>
          </a:xfrm>
          <a:custGeom>
            <a:avLst/>
            <a:gdLst>
              <a:gd name="connsiteX0" fmla="*/ 45871 w 956832"/>
              <a:gd name="connsiteY0" fmla="*/ 0 h 1128451"/>
              <a:gd name="connsiteX1" fmla="*/ 956832 w 956832"/>
              <a:gd name="connsiteY1" fmla="*/ 810541 h 1128451"/>
              <a:gd name="connsiteX2" fmla="*/ 556934 w 956832"/>
              <a:gd name="connsiteY2" fmla="*/ 1128451 h 1128451"/>
              <a:gd name="connsiteX3" fmla="*/ 0 w 956832"/>
              <a:gd name="connsiteY3" fmla="*/ 632911 h 1128451"/>
              <a:gd name="connsiteX4" fmla="*/ 45871 w 956832"/>
              <a:gd name="connsiteY4" fmla="*/ 0 h 11284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6832" h="1128451">
                <a:moveTo>
                  <a:pt x="45871" y="0"/>
                </a:moveTo>
                <a:lnTo>
                  <a:pt x="956832" y="810541"/>
                </a:lnTo>
                <a:lnTo>
                  <a:pt x="556934" y="1128451"/>
                </a:lnTo>
                <a:lnTo>
                  <a:pt x="0" y="632911"/>
                </a:lnTo>
                <a:lnTo>
                  <a:pt x="45871" y="0"/>
                </a:lnTo>
                <a:close/>
              </a:path>
            </a:pathLst>
          </a:custGeom>
          <a:gradFill>
            <a:gsLst>
              <a:gs pos="0">
                <a:schemeClr val="accent6"/>
              </a:gs>
              <a:gs pos="100000">
                <a:schemeClr val="accent6">
                  <a:lumMod val="6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CCF16D9-8619-70C5-E1C7-BB6A0C76C139}"/>
              </a:ext>
            </a:extLst>
          </p:cNvPr>
          <p:cNvSpPr/>
          <p:nvPr/>
        </p:nvSpPr>
        <p:spPr>
          <a:xfrm rot="248720" flipH="1">
            <a:off x="4654395" y="3172131"/>
            <a:ext cx="672271" cy="898546"/>
          </a:xfrm>
          <a:custGeom>
            <a:avLst/>
            <a:gdLst>
              <a:gd name="connsiteX0" fmla="*/ 45871 w 956832"/>
              <a:gd name="connsiteY0" fmla="*/ 0 h 1128451"/>
              <a:gd name="connsiteX1" fmla="*/ 956832 w 956832"/>
              <a:gd name="connsiteY1" fmla="*/ 810541 h 1128451"/>
              <a:gd name="connsiteX2" fmla="*/ 556934 w 956832"/>
              <a:gd name="connsiteY2" fmla="*/ 1128451 h 1128451"/>
              <a:gd name="connsiteX3" fmla="*/ 0 w 956832"/>
              <a:gd name="connsiteY3" fmla="*/ 632911 h 1128451"/>
              <a:gd name="connsiteX4" fmla="*/ 45871 w 956832"/>
              <a:gd name="connsiteY4" fmla="*/ 0 h 11284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6832" h="1128451">
                <a:moveTo>
                  <a:pt x="45871" y="0"/>
                </a:moveTo>
                <a:lnTo>
                  <a:pt x="956832" y="810541"/>
                </a:lnTo>
                <a:lnTo>
                  <a:pt x="556934" y="1128451"/>
                </a:lnTo>
                <a:lnTo>
                  <a:pt x="0" y="632911"/>
                </a:lnTo>
                <a:lnTo>
                  <a:pt x="45871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lumMod val="6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 dirty="0"/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E87B943-E7A6-DCC7-A889-D2E278067A1A}"/>
              </a:ext>
            </a:extLst>
          </p:cNvPr>
          <p:cNvSpPr/>
          <p:nvPr/>
        </p:nvSpPr>
        <p:spPr>
          <a:xfrm>
            <a:off x="4347201" y="2468566"/>
            <a:ext cx="2855947" cy="723595"/>
          </a:xfrm>
          <a:prstGeom prst="leftArrow">
            <a:avLst/>
          </a:prstGeom>
          <a:gradFill>
            <a:gsLst>
              <a:gs pos="49000">
                <a:schemeClr val="accent6">
                  <a:lumMod val="87000"/>
                  <a:lumOff val="13000"/>
                </a:schemeClr>
              </a:gs>
              <a:gs pos="0">
                <a:schemeClr val="accent6"/>
              </a:gs>
              <a:gs pos="100000">
                <a:schemeClr val="accent6">
                  <a:lumMod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20" name="Arrow: Left 19">
            <a:extLst>
              <a:ext uri="{FF2B5EF4-FFF2-40B4-BE49-F238E27FC236}">
                <a16:creationId xmlns:a16="http://schemas.microsoft.com/office/drawing/2014/main" id="{151B358B-43D7-1AF6-0847-637B647D1432}"/>
              </a:ext>
            </a:extLst>
          </p:cNvPr>
          <p:cNvSpPr/>
          <p:nvPr/>
        </p:nvSpPr>
        <p:spPr>
          <a:xfrm flipH="1">
            <a:off x="4622799" y="3578220"/>
            <a:ext cx="3087591" cy="837762"/>
          </a:xfrm>
          <a:prstGeom prst="leftArrow">
            <a:avLst/>
          </a:prstGeom>
          <a:gradFill>
            <a:gsLst>
              <a:gs pos="0">
                <a:schemeClr val="accent1">
                  <a:lumMod val="94000"/>
                  <a:lumOff val="6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b="1" dirty="0">
                <a:latin typeface="Arial" panose="020B0604020202020204" pitchFamily="34" charset="0"/>
                <a:cs typeface="Arial" panose="020B0604020202020204" pitchFamily="34" charset="0"/>
              </a:rPr>
              <a:t>EXTERNAL ISSUES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25DE7B3-224E-F8CE-9EBB-B2F37A2192F5}"/>
              </a:ext>
            </a:extLst>
          </p:cNvPr>
          <p:cNvSpPr txBox="1"/>
          <p:nvPr/>
        </p:nvSpPr>
        <p:spPr>
          <a:xfrm>
            <a:off x="4990530" y="2680853"/>
            <a:ext cx="17988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IN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ISSUES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40227A4-8D6E-2570-F75F-F86878CBE058}"/>
              </a:ext>
            </a:extLst>
          </p:cNvPr>
          <p:cNvGrpSpPr/>
          <p:nvPr/>
        </p:nvGrpSpPr>
        <p:grpSpPr>
          <a:xfrm>
            <a:off x="8189573" y="823275"/>
            <a:ext cx="3319166" cy="3812400"/>
            <a:chOff x="8189573" y="823276"/>
            <a:chExt cx="3517744" cy="4968767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531921-EE32-C8C1-32EB-80A074EE1EE2}"/>
                </a:ext>
              </a:extLst>
            </p:cNvPr>
            <p:cNvGrpSpPr/>
            <p:nvPr/>
          </p:nvGrpSpPr>
          <p:grpSpPr>
            <a:xfrm>
              <a:off x="8189573" y="823276"/>
              <a:ext cx="3299920" cy="999886"/>
              <a:chOff x="256816" y="850997"/>
              <a:chExt cx="3597669" cy="1448306"/>
            </a:xfrm>
          </p:grpSpPr>
          <p:sp>
            <p:nvSpPr>
              <p:cNvPr id="22" name="Rectangle: Rounded Corners 1080">
                <a:extLst>
                  <a:ext uri="{FF2B5EF4-FFF2-40B4-BE49-F238E27FC236}">
                    <a16:creationId xmlns:a16="http://schemas.microsoft.com/office/drawing/2014/main" id="{05686CBD-102A-8689-AF1C-4E0D5E174EBA}"/>
                  </a:ext>
                </a:extLst>
              </p:cNvPr>
              <p:cNvSpPr/>
              <p:nvPr/>
            </p:nvSpPr>
            <p:spPr>
              <a:xfrm>
                <a:off x="554566" y="1132895"/>
                <a:ext cx="3299919" cy="1166408"/>
              </a:xfrm>
              <a:prstGeom prst="roundRect">
                <a:avLst/>
              </a:prstGeom>
              <a:solidFill>
                <a:schemeClr val="bg1"/>
              </a:solidFill>
              <a:ln w="12700">
                <a:solidFill>
                  <a:schemeClr val="accent1"/>
                </a:solidFill>
              </a:ln>
              <a:effectLst>
                <a:outerShdw blurRad="63500" dist="50800" sx="102000" sy="102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7F3B47F8-69A3-B354-A5E3-8C92314323A3}"/>
                  </a:ext>
                </a:extLst>
              </p:cNvPr>
              <p:cNvSpPr/>
              <p:nvPr/>
            </p:nvSpPr>
            <p:spPr>
              <a:xfrm>
                <a:off x="256816" y="850997"/>
                <a:ext cx="669696" cy="669696"/>
              </a:xfrm>
              <a:prstGeom prst="ellipse">
                <a:avLst/>
              </a:prstGeom>
              <a:solidFill>
                <a:srgbClr val="135B7B"/>
              </a:solidFill>
              <a:ln w="12700">
                <a:solidFill>
                  <a:schemeClr val="bg1">
                    <a:lumMod val="95000"/>
                  </a:schemeClr>
                </a:solidFill>
              </a:ln>
              <a:effectLst>
                <a:outerShdw blurRad="63500" dist="12700" sx="108000" sy="108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18309210-13CC-0098-F887-6FA5B9E15178}"/>
                </a:ext>
              </a:extLst>
            </p:cNvPr>
            <p:cNvGrpSpPr/>
            <p:nvPr/>
          </p:nvGrpSpPr>
          <p:grpSpPr>
            <a:xfrm>
              <a:off x="8189573" y="1783263"/>
              <a:ext cx="3299920" cy="999886"/>
              <a:chOff x="256816" y="850997"/>
              <a:chExt cx="3597669" cy="1448306"/>
            </a:xfrm>
          </p:grpSpPr>
          <p:sp>
            <p:nvSpPr>
              <p:cNvPr id="54" name="Rectangle: Rounded Corners 1080">
                <a:extLst>
                  <a:ext uri="{FF2B5EF4-FFF2-40B4-BE49-F238E27FC236}">
                    <a16:creationId xmlns:a16="http://schemas.microsoft.com/office/drawing/2014/main" id="{D546D064-7A9B-193A-FE5E-A202A59257AC}"/>
                  </a:ext>
                </a:extLst>
              </p:cNvPr>
              <p:cNvSpPr/>
              <p:nvPr/>
            </p:nvSpPr>
            <p:spPr>
              <a:xfrm>
                <a:off x="554566" y="1132895"/>
                <a:ext cx="3299919" cy="1166408"/>
              </a:xfrm>
              <a:prstGeom prst="roundRect">
                <a:avLst/>
              </a:prstGeom>
              <a:solidFill>
                <a:schemeClr val="bg1"/>
              </a:solidFill>
              <a:ln w="12700">
                <a:solidFill>
                  <a:schemeClr val="accent1"/>
                </a:solidFill>
              </a:ln>
              <a:effectLst>
                <a:outerShdw blurRad="63500" dist="50800" sx="102000" sy="102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B2AC7B7A-33EF-A0F9-6FB1-FA86F0728990}"/>
                  </a:ext>
                </a:extLst>
              </p:cNvPr>
              <p:cNvSpPr/>
              <p:nvPr/>
            </p:nvSpPr>
            <p:spPr>
              <a:xfrm>
                <a:off x="256816" y="850997"/>
                <a:ext cx="669696" cy="669696"/>
              </a:xfrm>
              <a:prstGeom prst="ellipse">
                <a:avLst/>
              </a:prstGeom>
              <a:solidFill>
                <a:srgbClr val="135B7B"/>
              </a:solidFill>
              <a:ln w="12700">
                <a:solidFill>
                  <a:schemeClr val="bg1">
                    <a:lumMod val="95000"/>
                  </a:schemeClr>
                </a:solidFill>
              </a:ln>
              <a:effectLst>
                <a:outerShdw blurRad="63500" dist="12700" sx="108000" sy="108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CCAA13D5-57A7-91D3-FAC0-938D1D81FC18}"/>
                  </a:ext>
                </a:extLst>
              </p:cNvPr>
              <p:cNvSpPr txBox="1"/>
              <p:nvPr/>
            </p:nvSpPr>
            <p:spPr>
              <a:xfrm>
                <a:off x="949013" y="1307496"/>
                <a:ext cx="2060215" cy="7089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1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Rising costs</a:t>
                </a:r>
                <a:endParaRPr lang="en-IN" sz="14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2B46B878-E88C-21E1-1B93-DC6C43835988}"/>
                </a:ext>
              </a:extLst>
            </p:cNvPr>
            <p:cNvGrpSpPr/>
            <p:nvPr/>
          </p:nvGrpSpPr>
          <p:grpSpPr>
            <a:xfrm>
              <a:off x="8189573" y="2772995"/>
              <a:ext cx="3299921" cy="999886"/>
              <a:chOff x="256816" y="850997"/>
              <a:chExt cx="3597669" cy="1448306"/>
            </a:xfrm>
          </p:grpSpPr>
          <p:sp>
            <p:nvSpPr>
              <p:cNvPr id="58" name="Rectangle: Rounded Corners 1080">
                <a:extLst>
                  <a:ext uri="{FF2B5EF4-FFF2-40B4-BE49-F238E27FC236}">
                    <a16:creationId xmlns:a16="http://schemas.microsoft.com/office/drawing/2014/main" id="{8FEF67D8-2A64-5D5A-A0B2-98DFEED600F3}"/>
                  </a:ext>
                </a:extLst>
              </p:cNvPr>
              <p:cNvSpPr/>
              <p:nvPr/>
            </p:nvSpPr>
            <p:spPr>
              <a:xfrm>
                <a:off x="554566" y="1132895"/>
                <a:ext cx="3299919" cy="1166408"/>
              </a:xfrm>
              <a:prstGeom prst="roundRect">
                <a:avLst/>
              </a:prstGeom>
              <a:solidFill>
                <a:schemeClr val="bg1"/>
              </a:solidFill>
              <a:ln w="12700">
                <a:solidFill>
                  <a:schemeClr val="accent1"/>
                </a:solidFill>
              </a:ln>
              <a:effectLst>
                <a:outerShdw blurRad="63500" dist="50800" sx="102000" sy="102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F445C87A-54AD-842B-119B-2C21083C7F66}"/>
                  </a:ext>
                </a:extLst>
              </p:cNvPr>
              <p:cNvSpPr/>
              <p:nvPr/>
            </p:nvSpPr>
            <p:spPr>
              <a:xfrm>
                <a:off x="256816" y="850997"/>
                <a:ext cx="669696" cy="669696"/>
              </a:xfrm>
              <a:prstGeom prst="ellipse">
                <a:avLst/>
              </a:prstGeom>
              <a:solidFill>
                <a:srgbClr val="135B7B"/>
              </a:solidFill>
              <a:ln w="12700">
                <a:solidFill>
                  <a:schemeClr val="bg1">
                    <a:lumMod val="95000"/>
                  </a:schemeClr>
                </a:solidFill>
              </a:ln>
              <a:effectLst>
                <a:outerShdw blurRad="63500" dist="12700" sx="108000" sy="108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E2323ADD-9922-C2A0-D8ED-9F925378E998}"/>
                </a:ext>
              </a:extLst>
            </p:cNvPr>
            <p:cNvGrpSpPr/>
            <p:nvPr/>
          </p:nvGrpSpPr>
          <p:grpSpPr>
            <a:xfrm>
              <a:off x="8189573" y="3762727"/>
              <a:ext cx="3299920" cy="999886"/>
              <a:chOff x="256816" y="850997"/>
              <a:chExt cx="3597669" cy="1448306"/>
            </a:xfrm>
          </p:grpSpPr>
          <p:sp>
            <p:nvSpPr>
              <p:cNvPr id="63" name="Rectangle: Rounded Corners 1080">
                <a:extLst>
                  <a:ext uri="{FF2B5EF4-FFF2-40B4-BE49-F238E27FC236}">
                    <a16:creationId xmlns:a16="http://schemas.microsoft.com/office/drawing/2014/main" id="{3FEE2BA2-9907-0BB6-3F6D-A0ED61B0C593}"/>
                  </a:ext>
                </a:extLst>
              </p:cNvPr>
              <p:cNvSpPr/>
              <p:nvPr/>
            </p:nvSpPr>
            <p:spPr>
              <a:xfrm>
                <a:off x="554566" y="1132895"/>
                <a:ext cx="3299919" cy="1166408"/>
              </a:xfrm>
              <a:prstGeom prst="roundRect">
                <a:avLst/>
              </a:prstGeom>
              <a:solidFill>
                <a:schemeClr val="bg1"/>
              </a:solidFill>
              <a:ln w="12700">
                <a:solidFill>
                  <a:schemeClr val="accent1"/>
                </a:solidFill>
              </a:ln>
              <a:effectLst>
                <a:outerShdw blurRad="63500" dist="50800" sx="102000" sy="102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24" name="Oval 1023">
                <a:extLst>
                  <a:ext uri="{FF2B5EF4-FFF2-40B4-BE49-F238E27FC236}">
                    <a16:creationId xmlns:a16="http://schemas.microsoft.com/office/drawing/2014/main" id="{E2325302-CFDD-6459-180C-765E9E9096C3}"/>
                  </a:ext>
                </a:extLst>
              </p:cNvPr>
              <p:cNvSpPr/>
              <p:nvPr/>
            </p:nvSpPr>
            <p:spPr>
              <a:xfrm>
                <a:off x="256816" y="850997"/>
                <a:ext cx="669696" cy="669696"/>
              </a:xfrm>
              <a:prstGeom prst="ellipse">
                <a:avLst/>
              </a:prstGeom>
              <a:solidFill>
                <a:srgbClr val="135B7B"/>
              </a:solidFill>
              <a:ln w="12700">
                <a:solidFill>
                  <a:schemeClr val="bg1">
                    <a:lumMod val="95000"/>
                  </a:schemeClr>
                </a:solidFill>
              </a:ln>
              <a:effectLst>
                <a:outerShdw blurRad="63500" dist="12700" sx="108000" sy="108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25" name="TextBox 1024">
                <a:extLst>
                  <a:ext uri="{FF2B5EF4-FFF2-40B4-BE49-F238E27FC236}">
                    <a16:creationId xmlns:a16="http://schemas.microsoft.com/office/drawing/2014/main" id="{A782B03B-686F-FD7B-9BA9-69F85BCDCBED}"/>
                  </a:ext>
                </a:extLst>
              </p:cNvPr>
              <p:cNvSpPr txBox="1"/>
              <p:nvPr/>
            </p:nvSpPr>
            <p:spPr>
              <a:xfrm>
                <a:off x="990141" y="1194944"/>
                <a:ext cx="2629911" cy="711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1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High Street decline</a:t>
                </a:r>
                <a:endParaRPr lang="en-IN" sz="14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026" name="Group 1025">
              <a:extLst>
                <a:ext uri="{FF2B5EF4-FFF2-40B4-BE49-F238E27FC236}">
                  <a16:creationId xmlns:a16="http://schemas.microsoft.com/office/drawing/2014/main" id="{AF683B52-8B52-6A81-2D5B-C634F2E5062B}"/>
                </a:ext>
              </a:extLst>
            </p:cNvPr>
            <p:cNvGrpSpPr/>
            <p:nvPr/>
          </p:nvGrpSpPr>
          <p:grpSpPr>
            <a:xfrm>
              <a:off x="8189573" y="4792157"/>
              <a:ext cx="3497348" cy="999886"/>
              <a:chOff x="256816" y="850997"/>
              <a:chExt cx="3812910" cy="1448306"/>
            </a:xfrm>
          </p:grpSpPr>
          <p:sp>
            <p:nvSpPr>
              <p:cNvPr id="1027" name="Rectangle: Rounded Corners 1080">
                <a:extLst>
                  <a:ext uri="{FF2B5EF4-FFF2-40B4-BE49-F238E27FC236}">
                    <a16:creationId xmlns:a16="http://schemas.microsoft.com/office/drawing/2014/main" id="{EC922708-6368-0DE9-F445-12C8A9AD86C2}"/>
                  </a:ext>
                </a:extLst>
              </p:cNvPr>
              <p:cNvSpPr/>
              <p:nvPr/>
            </p:nvSpPr>
            <p:spPr>
              <a:xfrm>
                <a:off x="554566" y="1132895"/>
                <a:ext cx="3299919" cy="1166408"/>
              </a:xfrm>
              <a:prstGeom prst="roundRect">
                <a:avLst/>
              </a:prstGeom>
              <a:solidFill>
                <a:schemeClr val="bg1"/>
              </a:solidFill>
              <a:ln w="12700">
                <a:solidFill>
                  <a:schemeClr val="accent1"/>
                </a:solidFill>
              </a:ln>
              <a:effectLst>
                <a:outerShdw blurRad="63500" dist="50800" sx="102000" sy="102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28" name="Oval 1027">
                <a:extLst>
                  <a:ext uri="{FF2B5EF4-FFF2-40B4-BE49-F238E27FC236}">
                    <a16:creationId xmlns:a16="http://schemas.microsoft.com/office/drawing/2014/main" id="{BBA1149F-96EA-9A9E-D790-DA05B253BC73}"/>
                  </a:ext>
                </a:extLst>
              </p:cNvPr>
              <p:cNvSpPr/>
              <p:nvPr/>
            </p:nvSpPr>
            <p:spPr>
              <a:xfrm>
                <a:off x="256816" y="850997"/>
                <a:ext cx="669696" cy="669696"/>
              </a:xfrm>
              <a:prstGeom prst="ellipse">
                <a:avLst/>
              </a:prstGeom>
              <a:solidFill>
                <a:srgbClr val="135B7B"/>
              </a:solidFill>
              <a:ln w="12700">
                <a:solidFill>
                  <a:schemeClr val="bg1">
                    <a:lumMod val="95000"/>
                  </a:schemeClr>
                </a:solidFill>
              </a:ln>
              <a:effectLst>
                <a:outerShdw blurRad="63500" dist="12700" sx="108000" sy="108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29" name="TextBox 1028">
                <a:extLst>
                  <a:ext uri="{FF2B5EF4-FFF2-40B4-BE49-F238E27FC236}">
                    <a16:creationId xmlns:a16="http://schemas.microsoft.com/office/drawing/2014/main" id="{290F67A2-E637-9688-8F29-FAB80B6A77EC}"/>
                  </a:ext>
                </a:extLst>
              </p:cNvPr>
              <p:cNvSpPr txBox="1"/>
              <p:nvPr/>
            </p:nvSpPr>
            <p:spPr>
              <a:xfrm>
                <a:off x="958703" y="1253140"/>
                <a:ext cx="3111023" cy="7112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IN" sz="1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Online Shopping </a:t>
                </a:r>
              </a:p>
            </p:txBody>
          </p:sp>
        </p:grpSp>
        <p:sp>
          <p:nvSpPr>
            <p:cNvPr id="1066" name="TextBox 1065">
              <a:extLst>
                <a:ext uri="{FF2B5EF4-FFF2-40B4-BE49-F238E27FC236}">
                  <a16:creationId xmlns:a16="http://schemas.microsoft.com/office/drawing/2014/main" id="{B647A490-CF7C-FD25-F604-CA2A9931F666}"/>
                </a:ext>
              </a:extLst>
            </p:cNvPr>
            <p:cNvSpPr txBox="1"/>
            <p:nvPr/>
          </p:nvSpPr>
          <p:spPr>
            <a:xfrm>
              <a:off x="8853768" y="1124487"/>
              <a:ext cx="2853549" cy="4894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New Competition</a:t>
              </a:r>
            </a:p>
          </p:txBody>
        </p:sp>
      </p:grpSp>
      <p:sp>
        <p:nvSpPr>
          <p:cNvPr id="1091" name="Arrow: Left 19">
            <a:extLst>
              <a:ext uri="{FF2B5EF4-FFF2-40B4-BE49-F238E27FC236}">
                <a16:creationId xmlns:a16="http://schemas.microsoft.com/office/drawing/2014/main" id="{22153417-50D4-3445-A38C-2B00D45DAF25}"/>
              </a:ext>
            </a:extLst>
          </p:cNvPr>
          <p:cNvSpPr/>
          <p:nvPr/>
        </p:nvSpPr>
        <p:spPr>
          <a:xfrm rot="10800000" flipH="1">
            <a:off x="3423322" y="4971264"/>
            <a:ext cx="5198787" cy="726570"/>
          </a:xfrm>
          <a:prstGeom prst="lef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92" name="Group 1091">
            <a:extLst>
              <a:ext uri="{FF2B5EF4-FFF2-40B4-BE49-F238E27FC236}">
                <a16:creationId xmlns:a16="http://schemas.microsoft.com/office/drawing/2014/main" id="{90CD6A54-5C5C-7107-3DE4-D49F62ECBC3F}"/>
              </a:ext>
            </a:extLst>
          </p:cNvPr>
          <p:cNvGrpSpPr/>
          <p:nvPr/>
        </p:nvGrpSpPr>
        <p:grpSpPr>
          <a:xfrm>
            <a:off x="3423321" y="5748817"/>
            <a:ext cx="5695279" cy="962836"/>
            <a:chOff x="706978" y="1132895"/>
            <a:chExt cx="3377231" cy="1166408"/>
          </a:xfrm>
        </p:grpSpPr>
        <p:sp>
          <p:nvSpPr>
            <p:cNvPr id="1094" name="Rectangle: Rounded Corners 1080">
              <a:extLst>
                <a:ext uri="{FF2B5EF4-FFF2-40B4-BE49-F238E27FC236}">
                  <a16:creationId xmlns:a16="http://schemas.microsoft.com/office/drawing/2014/main" id="{3201A87A-F9F6-6664-F34F-DC0C2B283B0C}"/>
                </a:ext>
              </a:extLst>
            </p:cNvPr>
            <p:cNvSpPr/>
            <p:nvPr/>
          </p:nvSpPr>
          <p:spPr>
            <a:xfrm>
              <a:off x="706978" y="1132895"/>
              <a:ext cx="3082817" cy="1166408"/>
            </a:xfrm>
            <a:prstGeom prst="roundRect">
              <a:avLst/>
            </a:prstGeom>
            <a:solidFill>
              <a:schemeClr val="bg1"/>
            </a:solidFill>
            <a:ln w="12700">
              <a:solidFill>
                <a:schemeClr val="accent6">
                  <a:lumMod val="20000"/>
                  <a:lumOff val="80000"/>
                </a:schemeClr>
              </a:solidFill>
            </a:ln>
            <a:effectLst>
              <a:outerShdw blurRad="63500" dist="50800" sx="102000" sy="102000" algn="ctr" rotWithShape="0">
                <a:schemeClr val="accent6">
                  <a:alpha val="22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098" name="TextBox 1097">
              <a:extLst>
                <a:ext uri="{FF2B5EF4-FFF2-40B4-BE49-F238E27FC236}">
                  <a16:creationId xmlns:a16="http://schemas.microsoft.com/office/drawing/2014/main" id="{46D6B2C3-AF39-EB1B-2096-C82351B9004E}"/>
                </a:ext>
              </a:extLst>
            </p:cNvPr>
            <p:cNvSpPr txBox="1"/>
            <p:nvPr/>
          </p:nvSpPr>
          <p:spPr>
            <a:xfrm>
              <a:off x="973186" y="1179090"/>
              <a:ext cx="3111023" cy="5439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endParaRPr lang="en-IN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102" name="TextBox 1101">
            <a:extLst>
              <a:ext uri="{FF2B5EF4-FFF2-40B4-BE49-F238E27FC236}">
                <a16:creationId xmlns:a16="http://schemas.microsoft.com/office/drawing/2014/main" id="{48467B4B-6A89-C0DD-085C-10DE3E90178C}"/>
              </a:ext>
            </a:extLst>
          </p:cNvPr>
          <p:cNvSpPr txBox="1"/>
          <p:nvPr/>
        </p:nvSpPr>
        <p:spPr>
          <a:xfrm>
            <a:off x="3466127" y="5835334"/>
            <a:ext cx="5155980" cy="69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 can control some of the internal problems but can not control the external factors.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4088BD5-2F40-1E92-CCD6-04E1B0645ADC}"/>
              </a:ext>
            </a:extLst>
          </p:cNvPr>
          <p:cNvGrpSpPr/>
          <p:nvPr/>
        </p:nvGrpSpPr>
        <p:grpSpPr>
          <a:xfrm>
            <a:off x="702506" y="811788"/>
            <a:ext cx="3301200" cy="3924257"/>
            <a:chOff x="702507" y="811788"/>
            <a:chExt cx="3207496" cy="3924257"/>
          </a:xfrm>
        </p:grpSpPr>
        <p:sp>
          <p:nvSpPr>
            <p:cNvPr id="1056" name="Rectangle: Rounded Corners 1080">
              <a:extLst>
                <a:ext uri="{FF2B5EF4-FFF2-40B4-BE49-F238E27FC236}">
                  <a16:creationId xmlns:a16="http://schemas.microsoft.com/office/drawing/2014/main" id="{18378C3B-9644-2468-25CB-887077BB1D24}"/>
                </a:ext>
              </a:extLst>
            </p:cNvPr>
            <p:cNvSpPr/>
            <p:nvPr/>
          </p:nvSpPr>
          <p:spPr>
            <a:xfrm>
              <a:off x="966423" y="966534"/>
              <a:ext cx="2786538" cy="640294"/>
            </a:xfrm>
            <a:prstGeom prst="roundRect">
              <a:avLst/>
            </a:prstGeom>
            <a:solidFill>
              <a:schemeClr val="bg1"/>
            </a:solidFill>
            <a:ln w="12700">
              <a:solidFill>
                <a:schemeClr val="accent6"/>
              </a:solidFill>
            </a:ln>
            <a:effectLst>
              <a:outerShdw blurRad="63500" dist="50800" sx="102000" sy="102000" algn="ctr" rotWithShape="0">
                <a:schemeClr val="accent6">
                  <a:alpha val="22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057" name="Oval 1056">
              <a:extLst>
                <a:ext uri="{FF2B5EF4-FFF2-40B4-BE49-F238E27FC236}">
                  <a16:creationId xmlns:a16="http://schemas.microsoft.com/office/drawing/2014/main" id="{5C4CA76D-CC6C-29E3-E34F-56FF6F7A8B8F}"/>
                </a:ext>
              </a:extLst>
            </p:cNvPr>
            <p:cNvSpPr/>
            <p:nvPr/>
          </p:nvSpPr>
          <p:spPr>
            <a:xfrm>
              <a:off x="714995" y="811788"/>
              <a:ext cx="565509" cy="367626"/>
            </a:xfrm>
            <a:prstGeom prst="ellipse">
              <a:avLst/>
            </a:prstGeom>
            <a:solidFill>
              <a:srgbClr val="55B932"/>
            </a:solidFill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63500" dist="12700" sx="108000" sy="108000" algn="ctr" rotWithShape="0">
                <a:schemeClr val="accent6">
                  <a:alpha val="22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058" name="TextBox 1057">
              <a:extLst>
                <a:ext uri="{FF2B5EF4-FFF2-40B4-BE49-F238E27FC236}">
                  <a16:creationId xmlns:a16="http://schemas.microsoft.com/office/drawing/2014/main" id="{4838B6F0-9FC9-E964-8A37-F792CEEDC869}"/>
                </a:ext>
              </a:extLst>
            </p:cNvPr>
            <p:cNvSpPr txBox="1"/>
            <p:nvPr/>
          </p:nvSpPr>
          <p:spPr>
            <a:xfrm>
              <a:off x="1102995" y="1108888"/>
              <a:ext cx="1739699" cy="375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Less Marketing</a:t>
              </a:r>
            </a:p>
          </p:txBody>
        </p:sp>
        <p:grpSp>
          <p:nvGrpSpPr>
            <p:cNvPr id="1059" name="Group 1058">
              <a:extLst>
                <a:ext uri="{FF2B5EF4-FFF2-40B4-BE49-F238E27FC236}">
                  <a16:creationId xmlns:a16="http://schemas.microsoft.com/office/drawing/2014/main" id="{B5240027-BD8F-43EF-14A7-7E34FB5B1155}"/>
                </a:ext>
              </a:extLst>
            </p:cNvPr>
            <p:cNvGrpSpPr/>
            <p:nvPr/>
          </p:nvGrpSpPr>
          <p:grpSpPr>
            <a:xfrm>
              <a:off x="714995" y="1575104"/>
              <a:ext cx="3061491" cy="795040"/>
              <a:chOff x="256816" y="850997"/>
              <a:chExt cx="3625528" cy="1448306"/>
            </a:xfrm>
          </p:grpSpPr>
          <p:sp>
            <p:nvSpPr>
              <p:cNvPr id="1060" name="Rectangle: Rounded Corners 1080">
                <a:extLst>
                  <a:ext uri="{FF2B5EF4-FFF2-40B4-BE49-F238E27FC236}">
                    <a16:creationId xmlns:a16="http://schemas.microsoft.com/office/drawing/2014/main" id="{1C7720E4-DDB6-8939-EB40-5CA7583E5DCF}"/>
                  </a:ext>
                </a:extLst>
              </p:cNvPr>
              <p:cNvSpPr/>
              <p:nvPr/>
            </p:nvSpPr>
            <p:spPr>
              <a:xfrm>
                <a:off x="554566" y="1132895"/>
                <a:ext cx="3299919" cy="1166408"/>
              </a:xfrm>
              <a:prstGeom prst="roundRect">
                <a:avLst/>
              </a:prstGeom>
              <a:solidFill>
                <a:schemeClr val="bg1"/>
              </a:solidFill>
              <a:ln w="12700">
                <a:solidFill>
                  <a:schemeClr val="accent6"/>
                </a:solidFill>
              </a:ln>
              <a:effectLst>
                <a:outerShdw blurRad="63500" dist="50800" sx="102000" sy="102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61" name="Oval 1060">
                <a:extLst>
                  <a:ext uri="{FF2B5EF4-FFF2-40B4-BE49-F238E27FC236}">
                    <a16:creationId xmlns:a16="http://schemas.microsoft.com/office/drawing/2014/main" id="{948F09A9-2D9D-8DF7-9CE6-60D04FEEE7B8}"/>
                  </a:ext>
                </a:extLst>
              </p:cNvPr>
              <p:cNvSpPr/>
              <p:nvPr/>
            </p:nvSpPr>
            <p:spPr>
              <a:xfrm>
                <a:off x="256816" y="850997"/>
                <a:ext cx="669696" cy="669696"/>
              </a:xfrm>
              <a:prstGeom prst="ellipse">
                <a:avLst/>
              </a:prstGeom>
              <a:solidFill>
                <a:srgbClr val="55B932"/>
              </a:solidFill>
              <a:ln w="12700">
                <a:solidFill>
                  <a:schemeClr val="bg1">
                    <a:lumMod val="95000"/>
                  </a:schemeClr>
                </a:solidFill>
              </a:ln>
              <a:effectLst>
                <a:outerShdw blurRad="63500" dist="12700" sx="108000" sy="108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62" name="TextBox 1061">
                <a:extLst>
                  <a:ext uri="{FF2B5EF4-FFF2-40B4-BE49-F238E27FC236}">
                    <a16:creationId xmlns:a16="http://schemas.microsoft.com/office/drawing/2014/main" id="{B1DBD90B-9010-BE95-26D4-DF75F7F4BB97}"/>
                  </a:ext>
                </a:extLst>
              </p:cNvPr>
              <p:cNvSpPr txBox="1"/>
              <p:nvPr/>
            </p:nvSpPr>
            <p:spPr>
              <a:xfrm>
                <a:off x="740540" y="1386391"/>
                <a:ext cx="3141804" cy="6841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1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No Subscription services</a:t>
                </a:r>
              </a:p>
            </p:txBody>
          </p:sp>
        </p:grpSp>
        <p:sp>
          <p:nvSpPr>
            <p:cNvPr id="1064" name="Rectangle: Rounded Corners 1080">
              <a:extLst>
                <a:ext uri="{FF2B5EF4-FFF2-40B4-BE49-F238E27FC236}">
                  <a16:creationId xmlns:a16="http://schemas.microsoft.com/office/drawing/2014/main" id="{D5B491C6-706B-BBF8-C648-9BCCA2EA893A}"/>
                </a:ext>
              </a:extLst>
            </p:cNvPr>
            <p:cNvSpPr/>
            <p:nvPr/>
          </p:nvSpPr>
          <p:spPr>
            <a:xfrm>
              <a:off x="954560" y="2448463"/>
              <a:ext cx="2793471" cy="692715"/>
            </a:xfrm>
            <a:prstGeom prst="roundRect">
              <a:avLst/>
            </a:prstGeom>
            <a:solidFill>
              <a:schemeClr val="bg1"/>
            </a:solidFill>
            <a:ln w="12700">
              <a:solidFill>
                <a:schemeClr val="accent6"/>
              </a:solidFill>
            </a:ln>
            <a:effectLst>
              <a:outerShdw blurRad="63500" dist="50800" sx="102000" sy="102000" algn="ctr" rotWithShape="0">
                <a:schemeClr val="accent6">
                  <a:alpha val="22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065" name="Oval 1064">
              <a:extLst>
                <a:ext uri="{FF2B5EF4-FFF2-40B4-BE49-F238E27FC236}">
                  <a16:creationId xmlns:a16="http://schemas.microsoft.com/office/drawing/2014/main" id="{4335B4C3-A0A2-8506-592D-208E9A631E5C}"/>
                </a:ext>
              </a:extLst>
            </p:cNvPr>
            <p:cNvSpPr/>
            <p:nvPr/>
          </p:nvSpPr>
          <p:spPr>
            <a:xfrm>
              <a:off x="702507" y="2281048"/>
              <a:ext cx="566916" cy="397724"/>
            </a:xfrm>
            <a:prstGeom prst="ellipse">
              <a:avLst/>
            </a:prstGeom>
            <a:solidFill>
              <a:srgbClr val="55B932"/>
            </a:solidFill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63500" dist="12700" sx="108000" sy="108000" algn="ctr" rotWithShape="0">
                <a:schemeClr val="accent6">
                  <a:alpha val="22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grpSp>
          <p:nvGrpSpPr>
            <p:cNvPr id="1067" name="Group 1066">
              <a:extLst>
                <a:ext uri="{FF2B5EF4-FFF2-40B4-BE49-F238E27FC236}">
                  <a16:creationId xmlns:a16="http://schemas.microsoft.com/office/drawing/2014/main" id="{431D3D48-8667-EDAF-70ED-947171EBA3B7}"/>
                </a:ext>
              </a:extLst>
            </p:cNvPr>
            <p:cNvGrpSpPr/>
            <p:nvPr/>
          </p:nvGrpSpPr>
          <p:grpSpPr>
            <a:xfrm>
              <a:off x="714995" y="3149039"/>
              <a:ext cx="3037966" cy="795041"/>
              <a:chOff x="256816" y="850997"/>
              <a:chExt cx="3597669" cy="1448306"/>
            </a:xfrm>
          </p:grpSpPr>
          <p:sp>
            <p:nvSpPr>
              <p:cNvPr id="1068" name="Rectangle: Rounded Corners 1080">
                <a:extLst>
                  <a:ext uri="{FF2B5EF4-FFF2-40B4-BE49-F238E27FC236}">
                    <a16:creationId xmlns:a16="http://schemas.microsoft.com/office/drawing/2014/main" id="{69D539E1-1A56-7E50-5B00-CD85FD1AF144}"/>
                  </a:ext>
                </a:extLst>
              </p:cNvPr>
              <p:cNvSpPr/>
              <p:nvPr/>
            </p:nvSpPr>
            <p:spPr>
              <a:xfrm>
                <a:off x="554566" y="1132895"/>
                <a:ext cx="3299919" cy="1166408"/>
              </a:xfrm>
              <a:prstGeom prst="roundRect">
                <a:avLst/>
              </a:prstGeom>
              <a:solidFill>
                <a:schemeClr val="bg1"/>
              </a:solidFill>
              <a:ln w="12700">
                <a:solidFill>
                  <a:schemeClr val="accent6"/>
                </a:solidFill>
              </a:ln>
              <a:effectLst>
                <a:outerShdw blurRad="63500" dist="50800" sx="102000" sy="102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69" name="Oval 1068">
                <a:extLst>
                  <a:ext uri="{FF2B5EF4-FFF2-40B4-BE49-F238E27FC236}">
                    <a16:creationId xmlns:a16="http://schemas.microsoft.com/office/drawing/2014/main" id="{BFE2969C-39A3-B236-0328-2D6FF691CBB7}"/>
                  </a:ext>
                </a:extLst>
              </p:cNvPr>
              <p:cNvSpPr/>
              <p:nvPr/>
            </p:nvSpPr>
            <p:spPr>
              <a:xfrm>
                <a:off x="256816" y="850997"/>
                <a:ext cx="669696" cy="669696"/>
              </a:xfrm>
              <a:prstGeom prst="ellipse">
                <a:avLst/>
              </a:prstGeom>
              <a:solidFill>
                <a:srgbClr val="55B932"/>
              </a:solidFill>
              <a:ln w="12700">
                <a:solidFill>
                  <a:schemeClr val="bg1">
                    <a:lumMod val="95000"/>
                  </a:schemeClr>
                </a:solidFill>
              </a:ln>
              <a:effectLst>
                <a:outerShdw blurRad="63500" dist="12700" sx="108000" sy="108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70" name="TextBox 1069">
                <a:extLst>
                  <a:ext uri="{FF2B5EF4-FFF2-40B4-BE49-F238E27FC236}">
                    <a16:creationId xmlns:a16="http://schemas.microsoft.com/office/drawing/2014/main" id="{808AA998-F1C6-3B0F-FC92-141E083DE638}"/>
                  </a:ext>
                </a:extLst>
              </p:cNvPr>
              <p:cNvSpPr txBox="1"/>
              <p:nvPr/>
            </p:nvSpPr>
            <p:spPr>
              <a:xfrm>
                <a:off x="768022" y="1328146"/>
                <a:ext cx="3027285" cy="5439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1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Decline in foot traffic</a:t>
                </a:r>
                <a:endParaRPr lang="en-IN" sz="14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071" name="Group 1070">
              <a:extLst>
                <a:ext uri="{FF2B5EF4-FFF2-40B4-BE49-F238E27FC236}">
                  <a16:creationId xmlns:a16="http://schemas.microsoft.com/office/drawing/2014/main" id="{5E5ED34C-A2D3-7529-2B6C-80E1144B28CB}"/>
                </a:ext>
              </a:extLst>
            </p:cNvPr>
            <p:cNvGrpSpPr/>
            <p:nvPr/>
          </p:nvGrpSpPr>
          <p:grpSpPr>
            <a:xfrm>
              <a:off x="714995" y="3967572"/>
              <a:ext cx="3195008" cy="768473"/>
              <a:chOff x="256816" y="850997"/>
              <a:chExt cx="3783643" cy="1696754"/>
            </a:xfrm>
          </p:grpSpPr>
          <p:sp>
            <p:nvSpPr>
              <p:cNvPr id="1072" name="Rectangle: Rounded Corners 1080">
                <a:extLst>
                  <a:ext uri="{FF2B5EF4-FFF2-40B4-BE49-F238E27FC236}">
                    <a16:creationId xmlns:a16="http://schemas.microsoft.com/office/drawing/2014/main" id="{8C74BB86-92CD-C049-C65B-FEC3204B8873}"/>
                  </a:ext>
                </a:extLst>
              </p:cNvPr>
              <p:cNvSpPr/>
              <p:nvPr/>
            </p:nvSpPr>
            <p:spPr>
              <a:xfrm>
                <a:off x="554566" y="1132893"/>
                <a:ext cx="3299919" cy="1414858"/>
              </a:xfrm>
              <a:prstGeom prst="roundRect">
                <a:avLst/>
              </a:prstGeom>
              <a:solidFill>
                <a:schemeClr val="bg1"/>
              </a:solidFill>
              <a:ln w="12700">
                <a:solidFill>
                  <a:schemeClr val="accent6"/>
                </a:solidFill>
              </a:ln>
              <a:effectLst>
                <a:outerShdw blurRad="63500" dist="50800" sx="102000" sy="102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74" name="Oval 1073">
                <a:extLst>
                  <a:ext uri="{FF2B5EF4-FFF2-40B4-BE49-F238E27FC236}">
                    <a16:creationId xmlns:a16="http://schemas.microsoft.com/office/drawing/2014/main" id="{9E3B4C4D-793E-8905-911E-0C0B7484F0AB}"/>
                  </a:ext>
                </a:extLst>
              </p:cNvPr>
              <p:cNvSpPr/>
              <p:nvPr/>
            </p:nvSpPr>
            <p:spPr>
              <a:xfrm>
                <a:off x="256816" y="850997"/>
                <a:ext cx="669696" cy="831872"/>
              </a:xfrm>
              <a:prstGeom prst="ellipse">
                <a:avLst/>
              </a:prstGeom>
              <a:solidFill>
                <a:srgbClr val="55B932"/>
              </a:solidFill>
              <a:ln w="12700">
                <a:solidFill>
                  <a:schemeClr val="bg1">
                    <a:lumMod val="95000"/>
                  </a:schemeClr>
                </a:solidFill>
              </a:ln>
              <a:effectLst>
                <a:outerShdw blurRad="63500" dist="12700" sx="108000" sy="108000" algn="ctr" rotWithShape="0">
                  <a:schemeClr val="accent6">
                    <a:alpha val="22000"/>
                  </a:scheme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 dirty="0"/>
              </a:p>
            </p:txBody>
          </p:sp>
          <p:sp>
            <p:nvSpPr>
              <p:cNvPr id="1075" name="TextBox 1074">
                <a:extLst>
                  <a:ext uri="{FF2B5EF4-FFF2-40B4-BE49-F238E27FC236}">
                    <a16:creationId xmlns:a16="http://schemas.microsoft.com/office/drawing/2014/main" id="{5961A929-629C-1CB5-9D62-4A636D4240CE}"/>
                  </a:ext>
                </a:extLst>
              </p:cNvPr>
              <p:cNvSpPr txBox="1"/>
              <p:nvPr/>
            </p:nvSpPr>
            <p:spPr>
              <a:xfrm>
                <a:off x="740540" y="1229182"/>
                <a:ext cx="3299919" cy="8292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1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Outdated Digital Presence</a:t>
                </a:r>
                <a:endParaRPr lang="en-IN" sz="14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3945ABC-838D-68FA-6887-EB93A4C2B679}"/>
                </a:ext>
              </a:extLst>
            </p:cNvPr>
            <p:cNvSpPr txBox="1"/>
            <p:nvPr/>
          </p:nvSpPr>
          <p:spPr>
            <a:xfrm>
              <a:off x="1137027" y="2589596"/>
              <a:ext cx="2128282" cy="375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Less Social Media</a:t>
              </a:r>
              <a:endParaRPr lang="en-IN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BF1D258E-10D8-AFBB-08A6-D5EF1F7CD9F0}"/>
              </a:ext>
            </a:extLst>
          </p:cNvPr>
          <p:cNvSpPr txBox="1"/>
          <p:nvPr/>
        </p:nvSpPr>
        <p:spPr>
          <a:xfrm>
            <a:off x="3725217" y="5044820"/>
            <a:ext cx="4171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9C42BC-7765-6A89-091D-76CC1974F6BE}"/>
              </a:ext>
            </a:extLst>
          </p:cNvPr>
          <p:cNvSpPr txBox="1"/>
          <p:nvPr/>
        </p:nvSpPr>
        <p:spPr>
          <a:xfrm>
            <a:off x="5264186" y="5129320"/>
            <a:ext cx="2166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CONTROL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E214CD4-8BF6-27A2-C083-848A6BCBCD6F}"/>
              </a:ext>
            </a:extLst>
          </p:cNvPr>
          <p:cNvCxnSpPr>
            <a:cxnSpLocks/>
          </p:cNvCxnSpPr>
          <p:nvPr/>
        </p:nvCxnSpPr>
        <p:spPr>
          <a:xfrm>
            <a:off x="1588655" y="737464"/>
            <a:ext cx="9014691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Arrow: Left 7">
            <a:extLst>
              <a:ext uri="{FF2B5EF4-FFF2-40B4-BE49-F238E27FC236}">
                <a16:creationId xmlns:a16="http://schemas.microsoft.com/office/drawing/2014/main" id="{CBD3A2E3-B19F-3E4E-441E-C0A01D7C1B9F}"/>
              </a:ext>
            </a:extLst>
          </p:cNvPr>
          <p:cNvSpPr/>
          <p:nvPr/>
        </p:nvSpPr>
        <p:spPr>
          <a:xfrm>
            <a:off x="6611653" y="909787"/>
            <a:ext cx="1187045" cy="723595"/>
          </a:xfrm>
          <a:prstGeom prst="lef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00" b="1" dirty="0">
                <a:latin typeface="Arial" panose="020B0604020202020204" pitchFamily="34" charset="0"/>
                <a:cs typeface="Arial" panose="020B0604020202020204" pitchFamily="34" charset="0"/>
              </a:rPr>
              <a:t>ROOT</a:t>
            </a:r>
          </a:p>
        </p:txBody>
      </p:sp>
      <p:sp>
        <p:nvSpPr>
          <p:cNvPr id="9" name="Rectangle: Rounded Corners 1080">
            <a:extLst>
              <a:ext uri="{FF2B5EF4-FFF2-40B4-BE49-F238E27FC236}">
                <a16:creationId xmlns:a16="http://schemas.microsoft.com/office/drawing/2014/main" id="{B8DAE0BF-A925-76E8-5E3D-429646B281FA}"/>
              </a:ext>
            </a:extLst>
          </p:cNvPr>
          <p:cNvSpPr/>
          <p:nvPr/>
        </p:nvSpPr>
        <p:spPr>
          <a:xfrm>
            <a:off x="4492280" y="1018012"/>
            <a:ext cx="1872346" cy="633950"/>
          </a:xfrm>
          <a:prstGeom prst="roundRect">
            <a:avLst/>
          </a:prstGeom>
          <a:solidFill>
            <a:schemeClr val="bg1"/>
          </a:solidFill>
          <a:ln w="12700">
            <a:solidFill>
              <a:srgbClr val="FF0000"/>
            </a:solidFill>
          </a:ln>
          <a:effectLst>
            <a:outerShdw blurRad="63500" dist="50800" sx="102000" sy="102000" algn="ctr" rotWithShape="0">
              <a:schemeClr val="accent6">
                <a:alpha val="22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EEBA05-B060-94D9-B97F-F53B65BAD971}"/>
              </a:ext>
            </a:extLst>
          </p:cNvPr>
          <p:cNvSpPr txBox="1"/>
          <p:nvPr/>
        </p:nvSpPr>
        <p:spPr>
          <a:xfrm>
            <a:off x="4492280" y="1139900"/>
            <a:ext cx="18723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Decline in Revenue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11C7B4-C41E-5416-2051-ABB6F33556C9}"/>
              </a:ext>
            </a:extLst>
          </p:cNvPr>
          <p:cNvSpPr txBox="1"/>
          <p:nvPr/>
        </p:nvSpPr>
        <p:spPr>
          <a:xfrm>
            <a:off x="8793380" y="2521849"/>
            <a:ext cx="2436698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Customer preference</a:t>
            </a:r>
          </a:p>
        </p:txBody>
      </p:sp>
    </p:spTree>
    <p:extLst>
      <p:ext uri="{BB962C8B-B14F-4D97-AF65-F5344CB8AC3E}">
        <p14:creationId xmlns:p14="http://schemas.microsoft.com/office/powerpoint/2010/main" val="2636814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D8B0058F-06EE-69E6-F6A5-412704F6B1F0}"/>
              </a:ext>
            </a:extLst>
          </p:cNvPr>
          <p:cNvGrpSpPr/>
          <p:nvPr/>
        </p:nvGrpSpPr>
        <p:grpSpPr>
          <a:xfrm>
            <a:off x="223364" y="-47641"/>
            <a:ext cx="11843039" cy="6742413"/>
            <a:chOff x="223364" y="-47641"/>
            <a:chExt cx="11843039" cy="6742413"/>
          </a:xfrm>
        </p:grpSpPr>
        <p:sp>
          <p:nvSpPr>
            <p:cNvPr id="102" name="Google Shape;102;p14"/>
            <p:cNvSpPr/>
            <p:nvPr/>
          </p:nvSpPr>
          <p:spPr>
            <a:xfrm>
              <a:off x="550712" y="2800603"/>
              <a:ext cx="2807830" cy="435600"/>
            </a:xfrm>
            <a:prstGeom prst="roundRect">
              <a:avLst>
                <a:gd name="adj" fmla="val 50000"/>
              </a:avLst>
            </a:prstGeom>
            <a:solidFill>
              <a:srgbClr val="9C279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" name="Google Shape;103;p14"/>
            <p:cNvSpPr/>
            <p:nvPr/>
          </p:nvSpPr>
          <p:spPr>
            <a:xfrm>
              <a:off x="7804595" y="1492573"/>
              <a:ext cx="4104656" cy="435600"/>
            </a:xfrm>
            <a:prstGeom prst="roundRect">
              <a:avLst>
                <a:gd name="adj" fmla="val 50000"/>
              </a:avLst>
            </a:prstGeom>
            <a:solidFill>
              <a:srgbClr val="76A93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14"/>
            <p:cNvSpPr/>
            <p:nvPr/>
          </p:nvSpPr>
          <p:spPr>
            <a:xfrm>
              <a:off x="223364" y="4806953"/>
              <a:ext cx="3607525" cy="435600"/>
            </a:xfrm>
            <a:prstGeom prst="roundRect">
              <a:avLst>
                <a:gd name="adj" fmla="val 50000"/>
              </a:avLst>
            </a:prstGeom>
            <a:solidFill>
              <a:srgbClr val="5A3C8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" name="Google Shape;95;p14"/>
            <p:cNvSpPr/>
            <p:nvPr/>
          </p:nvSpPr>
          <p:spPr>
            <a:xfrm rot="907736">
              <a:off x="6501294" y="2140366"/>
              <a:ext cx="2209871" cy="1684169"/>
            </a:xfrm>
            <a:custGeom>
              <a:avLst/>
              <a:gdLst/>
              <a:ahLst/>
              <a:cxnLst/>
              <a:rect l="l" t="t" r="r" b="b"/>
              <a:pathLst>
                <a:path w="2450061" h="1865490" extrusionOk="0">
                  <a:moveTo>
                    <a:pt x="586370" y="23581"/>
                  </a:moveTo>
                  <a:lnTo>
                    <a:pt x="1772" y="1820608"/>
                  </a:lnTo>
                  <a:cubicBezTo>
                    <a:pt x="-7711" y="1849615"/>
                    <a:pt x="22690" y="1875554"/>
                    <a:pt x="49744" y="1861608"/>
                  </a:cubicBezTo>
                  <a:lnTo>
                    <a:pt x="2431370" y="649319"/>
                  </a:lnTo>
                  <a:cubicBezTo>
                    <a:pt x="2458564" y="635513"/>
                    <a:pt x="2455357" y="595768"/>
                    <a:pt x="2426489" y="586285"/>
                  </a:cubicBezTo>
                  <a:lnTo>
                    <a:pt x="629462" y="1687"/>
                  </a:lnTo>
                  <a:cubicBezTo>
                    <a:pt x="611472" y="-4170"/>
                    <a:pt x="592227" y="5731"/>
                    <a:pt x="586370" y="23581"/>
                  </a:cubicBezTo>
                  <a:close/>
                </a:path>
              </a:pathLst>
            </a:custGeom>
            <a:gradFill>
              <a:gsLst>
                <a:gs pos="0">
                  <a:srgbClr val="FA6E01"/>
                </a:gs>
                <a:gs pos="6000">
                  <a:srgbClr val="FA7101"/>
                </a:gs>
                <a:gs pos="39000">
                  <a:srgbClr val="FA7E01"/>
                </a:gs>
                <a:gs pos="69000">
                  <a:srgbClr val="FA8301"/>
                </a:gs>
                <a:gs pos="100000">
                  <a:srgbClr val="FAB201"/>
                </a:gs>
              </a:gsLst>
              <a:lin ang="18529671" scaled="0"/>
            </a:gradFill>
            <a:ln>
              <a:noFill/>
            </a:ln>
            <a:effectLst>
              <a:outerShdw blurRad="50800" dist="50800" dir="2700000" algn="tl" rotWithShape="0">
                <a:srgbClr val="FA7601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" name="Google Shape;96;p14"/>
            <p:cNvSpPr/>
            <p:nvPr/>
          </p:nvSpPr>
          <p:spPr>
            <a:xfrm rot="1065311">
              <a:off x="6251279" y="3229093"/>
              <a:ext cx="2283189" cy="1641879"/>
            </a:xfrm>
            <a:custGeom>
              <a:avLst/>
              <a:gdLst/>
              <a:ahLst/>
              <a:cxnLst/>
              <a:rect l="l" t="t" r="r" b="b"/>
              <a:pathLst>
                <a:path w="2531348" h="1818647" extrusionOk="0">
                  <a:moveTo>
                    <a:pt x="1771316" y="2654"/>
                  </a:moveTo>
                  <a:lnTo>
                    <a:pt x="21285" y="715552"/>
                  </a:lnTo>
                  <a:cubicBezTo>
                    <a:pt x="-6885" y="726987"/>
                    <a:pt x="-7164" y="766872"/>
                    <a:pt x="20867" y="778725"/>
                  </a:cubicBezTo>
                  <a:lnTo>
                    <a:pt x="2483795" y="1815858"/>
                  </a:lnTo>
                  <a:cubicBezTo>
                    <a:pt x="2511826" y="1827712"/>
                    <a:pt x="2540275" y="1799681"/>
                    <a:pt x="2528700" y="1771371"/>
                  </a:cubicBezTo>
                  <a:lnTo>
                    <a:pt x="1815802" y="21341"/>
                  </a:lnTo>
                  <a:cubicBezTo>
                    <a:pt x="1808690" y="3909"/>
                    <a:pt x="1788748" y="-4598"/>
                    <a:pt x="1771176" y="2514"/>
                  </a:cubicBezTo>
                  <a:close/>
                </a:path>
              </a:pathLst>
            </a:custGeom>
            <a:gradFill>
              <a:gsLst>
                <a:gs pos="0">
                  <a:srgbClr val="B33024"/>
                </a:gs>
                <a:gs pos="5000">
                  <a:srgbClr val="BA3428"/>
                </a:gs>
                <a:gs pos="36000">
                  <a:srgbClr val="DE4C3E"/>
                </a:gs>
                <a:gs pos="52000">
                  <a:srgbClr val="ED5647"/>
                </a:gs>
                <a:gs pos="66000">
                  <a:srgbClr val="ED5B4C"/>
                </a:gs>
                <a:gs pos="86000">
                  <a:srgbClr val="ED6A5D"/>
                </a:gs>
                <a:gs pos="100000">
                  <a:srgbClr val="ED7A6F"/>
                </a:gs>
              </a:gsLst>
              <a:lin ang="1158438" scaled="0"/>
            </a:gradFill>
            <a:ln>
              <a:noFill/>
            </a:ln>
            <a:effectLst>
              <a:outerShdw blurRad="50800" dist="50800" dir="2700000" algn="tl" rotWithShape="0">
                <a:srgbClr val="CE4134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" name="Google Shape;97;p14"/>
            <p:cNvSpPr/>
            <p:nvPr/>
          </p:nvSpPr>
          <p:spPr>
            <a:xfrm rot="907736">
              <a:off x="3639005" y="3128367"/>
              <a:ext cx="2470278" cy="1314963"/>
            </a:xfrm>
            <a:custGeom>
              <a:avLst/>
              <a:gdLst/>
              <a:ahLst/>
              <a:cxnLst/>
              <a:rect l="l" t="t" r="r" b="b"/>
              <a:pathLst>
                <a:path w="2738772" h="1456535" extrusionOk="0">
                  <a:moveTo>
                    <a:pt x="1339536" y="1447443"/>
                  </a:moveTo>
                  <a:lnTo>
                    <a:pt x="2727679" y="165287"/>
                  </a:lnTo>
                  <a:cubicBezTo>
                    <a:pt x="2750131" y="144647"/>
                    <a:pt x="2736325" y="107134"/>
                    <a:pt x="2705784" y="106018"/>
                  </a:cubicBezTo>
                  <a:lnTo>
                    <a:pt x="35624" y="32"/>
                  </a:lnTo>
                  <a:cubicBezTo>
                    <a:pt x="5223" y="-1223"/>
                    <a:pt x="-11512" y="35035"/>
                    <a:pt x="9128" y="57348"/>
                  </a:cubicBezTo>
                  <a:lnTo>
                    <a:pt x="1291284" y="1445491"/>
                  </a:lnTo>
                  <a:cubicBezTo>
                    <a:pt x="1304114" y="1459437"/>
                    <a:pt x="1325730" y="1460273"/>
                    <a:pt x="1339675" y="1447443"/>
                  </a:cubicBezTo>
                  <a:close/>
                </a:path>
              </a:pathLst>
            </a:custGeom>
            <a:solidFill>
              <a:srgbClr val="AF40B1"/>
            </a:solidFill>
            <a:ln>
              <a:noFill/>
            </a:ln>
            <a:effectLst>
              <a:outerShdw blurRad="50800" dist="50800" dir="2700000" algn="tl" rotWithShape="0">
                <a:srgbClr val="0077A1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" name="Google Shape;98;p14"/>
            <p:cNvSpPr/>
            <p:nvPr/>
          </p:nvSpPr>
          <p:spPr>
            <a:xfrm rot="907736">
              <a:off x="4733829" y="1389190"/>
              <a:ext cx="1754896" cy="1952582"/>
            </a:xfrm>
            <a:custGeom>
              <a:avLst/>
              <a:gdLst/>
              <a:ahLst/>
              <a:cxnLst/>
              <a:rect l="l" t="t" r="r" b="b"/>
              <a:pathLst>
                <a:path w="1945635" h="2162801" extrusionOk="0">
                  <a:moveTo>
                    <a:pt x="30224" y="1945287"/>
                  </a:moveTo>
                  <a:lnTo>
                    <a:pt x="1907438" y="2162559"/>
                  </a:lnTo>
                  <a:cubicBezTo>
                    <a:pt x="1937700" y="2166045"/>
                    <a:pt x="1957084" y="2131181"/>
                    <a:pt x="1938118" y="2107334"/>
                  </a:cubicBezTo>
                  <a:lnTo>
                    <a:pt x="278316" y="12987"/>
                  </a:lnTo>
                  <a:cubicBezTo>
                    <a:pt x="259350" y="-10860"/>
                    <a:pt x="220999" y="18"/>
                    <a:pt x="217513" y="30280"/>
                  </a:cubicBezTo>
                  <a:lnTo>
                    <a:pt x="241" y="1907494"/>
                  </a:lnTo>
                  <a:cubicBezTo>
                    <a:pt x="-1990" y="1926321"/>
                    <a:pt x="11537" y="1943195"/>
                    <a:pt x="30224" y="1945426"/>
                  </a:cubicBezTo>
                  <a:close/>
                </a:path>
              </a:pathLst>
            </a:custGeom>
            <a:gradFill>
              <a:gsLst>
                <a:gs pos="0">
                  <a:srgbClr val="00D7E3"/>
                </a:gs>
                <a:gs pos="32000">
                  <a:srgbClr val="00B8C2"/>
                </a:gs>
                <a:gs pos="55000">
                  <a:srgbClr val="00B4C1"/>
                </a:gs>
                <a:gs pos="74000">
                  <a:srgbClr val="00AAC0"/>
                </a:gs>
                <a:gs pos="91000">
                  <a:srgbClr val="0099BE"/>
                </a:gs>
                <a:gs pos="99000">
                  <a:srgbClr val="008FBD"/>
                </a:gs>
                <a:gs pos="100000">
                  <a:srgbClr val="008FBD"/>
                </a:gs>
              </a:gsLst>
              <a:lin ang="2665530" scaled="0"/>
            </a:gradFill>
            <a:ln>
              <a:noFill/>
            </a:ln>
            <a:effectLst>
              <a:outerShdw blurRad="50800" dist="50800" dir="2700000" algn="tl" rotWithShape="0">
                <a:srgbClr val="007DAA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" name="Google Shape;99;p14"/>
            <p:cNvSpPr/>
            <p:nvPr/>
          </p:nvSpPr>
          <p:spPr>
            <a:xfrm rot="907736">
              <a:off x="5638949" y="1056994"/>
              <a:ext cx="1504266" cy="2414545"/>
            </a:xfrm>
            <a:custGeom>
              <a:avLst/>
              <a:gdLst/>
              <a:ahLst/>
              <a:cxnLst/>
              <a:rect l="l" t="t" r="r" b="b"/>
              <a:pathLst>
                <a:path w="1667764" h="2674500" extrusionOk="0">
                  <a:moveTo>
                    <a:pt x="5261" y="1059206"/>
                  </a:moveTo>
                  <a:lnTo>
                    <a:pt x="1011852" y="2658485"/>
                  </a:lnTo>
                  <a:cubicBezTo>
                    <a:pt x="1028029" y="2684284"/>
                    <a:pt x="1067356" y="2677590"/>
                    <a:pt x="1074189" y="2647886"/>
                  </a:cubicBezTo>
                  <a:lnTo>
                    <a:pt x="1666876" y="41876"/>
                  </a:lnTo>
                  <a:cubicBezTo>
                    <a:pt x="1673570" y="12172"/>
                    <a:pt x="1641077" y="-10838"/>
                    <a:pt x="1615278" y="5339"/>
                  </a:cubicBezTo>
                  <a:lnTo>
                    <a:pt x="15999" y="1012070"/>
                  </a:lnTo>
                  <a:cubicBezTo>
                    <a:pt x="-39" y="1022111"/>
                    <a:pt x="-4780" y="1043308"/>
                    <a:pt x="5261" y="1059206"/>
                  </a:cubicBezTo>
                  <a:close/>
                </a:path>
              </a:pathLst>
            </a:custGeom>
            <a:gradFill>
              <a:gsLst>
                <a:gs pos="0">
                  <a:srgbClr val="7DDB43"/>
                </a:gs>
                <a:gs pos="24000">
                  <a:srgbClr val="7DC643"/>
                </a:gs>
                <a:gs pos="44000">
                  <a:srgbClr val="7DB343"/>
                </a:gs>
                <a:gs pos="71000">
                  <a:srgbClr val="7BB142"/>
                </a:gs>
                <a:gs pos="83000">
                  <a:srgbClr val="76A93F"/>
                </a:gs>
                <a:gs pos="91000">
                  <a:srgbClr val="6D9D3B"/>
                </a:gs>
                <a:gs pos="98000">
                  <a:srgbClr val="618C34"/>
                </a:gs>
                <a:gs pos="100000">
                  <a:srgbClr val="5C8532"/>
                </a:gs>
              </a:gsLst>
              <a:lin ang="6168601" scaled="0"/>
            </a:gradFill>
            <a:ln>
              <a:noFill/>
            </a:ln>
            <a:effectLst>
              <a:outerShdw blurRad="50800" dist="50800" dir="2700000" algn="tl" rotWithShape="0">
                <a:srgbClr val="7AAF41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" name="Google Shape;100;p14"/>
            <p:cNvSpPr/>
            <p:nvPr/>
          </p:nvSpPr>
          <p:spPr>
            <a:xfrm rot="907736">
              <a:off x="4407647" y="3398552"/>
              <a:ext cx="1762403" cy="1878197"/>
            </a:xfrm>
            <a:custGeom>
              <a:avLst/>
              <a:gdLst/>
              <a:ahLst/>
              <a:cxnLst/>
              <a:rect l="l" t="t" r="r" b="b"/>
              <a:pathLst>
                <a:path w="1953958" h="2080408" extrusionOk="0">
                  <a:moveTo>
                    <a:pt x="1953958" y="1917437"/>
                  </a:moveTo>
                  <a:lnTo>
                    <a:pt x="1827472" y="31995"/>
                  </a:lnTo>
                  <a:cubicBezTo>
                    <a:pt x="1825380" y="1593"/>
                    <a:pt x="1787587" y="-11237"/>
                    <a:pt x="1767645" y="11773"/>
                  </a:cubicBezTo>
                  <a:lnTo>
                    <a:pt x="8550" y="2023702"/>
                  </a:lnTo>
                  <a:cubicBezTo>
                    <a:pt x="-11532" y="2046712"/>
                    <a:pt x="6179" y="2082413"/>
                    <a:pt x="36581" y="2080321"/>
                  </a:cubicBezTo>
                  <a:lnTo>
                    <a:pt x="1922023" y="1953834"/>
                  </a:lnTo>
                  <a:cubicBezTo>
                    <a:pt x="1940849" y="1952579"/>
                    <a:pt x="1955074" y="1936263"/>
                    <a:pt x="1953819" y="1917437"/>
                  </a:cubicBezTo>
                  <a:close/>
                </a:path>
              </a:pathLst>
            </a:custGeom>
            <a:gradFill>
              <a:gsLst>
                <a:gs pos="0">
                  <a:srgbClr val="573982"/>
                </a:gs>
                <a:gs pos="27000">
                  <a:srgbClr val="61448C"/>
                </a:gs>
                <a:gs pos="63000">
                  <a:srgbClr val="775AA1"/>
                </a:gs>
                <a:gs pos="78000">
                  <a:srgbClr val="785BA4"/>
                </a:gs>
                <a:gs pos="90000">
                  <a:srgbClr val="7C61AE"/>
                </a:gs>
                <a:gs pos="100000">
                  <a:srgbClr val="8269BD"/>
                </a:gs>
              </a:gsLst>
              <a:lin ang="6293753" scaled="0"/>
            </a:gradFill>
            <a:ln>
              <a:noFill/>
            </a:ln>
            <a:effectLst>
              <a:outerShdw blurRad="50800" dist="50800" dir="2700000" algn="tl" rotWithShape="0">
                <a:srgbClr val="5B3D86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" name="Google Shape;101;p14"/>
            <p:cNvSpPr/>
            <p:nvPr/>
          </p:nvSpPr>
          <p:spPr>
            <a:xfrm rot="1115011">
              <a:off x="5879945" y="3794368"/>
              <a:ext cx="1559051" cy="2375830"/>
            </a:xfrm>
            <a:custGeom>
              <a:avLst/>
              <a:gdLst/>
              <a:ahLst/>
              <a:cxnLst/>
              <a:rect l="l" t="t" r="r" b="b"/>
              <a:pathLst>
                <a:path w="1728504" h="2631617" extrusionOk="0">
                  <a:moveTo>
                    <a:pt x="1710370" y="907503"/>
                  </a:moveTo>
                  <a:lnTo>
                    <a:pt x="50567" y="4248"/>
                  </a:lnTo>
                  <a:cubicBezTo>
                    <a:pt x="23791" y="-10256"/>
                    <a:pt x="-7168" y="14707"/>
                    <a:pt x="1479" y="43992"/>
                  </a:cubicBezTo>
                  <a:lnTo>
                    <a:pt x="758166" y="2607050"/>
                  </a:lnTo>
                  <a:cubicBezTo>
                    <a:pt x="766812" y="2636336"/>
                    <a:pt x="806417" y="2640520"/>
                    <a:pt x="821060" y="2613744"/>
                  </a:cubicBezTo>
                  <a:lnTo>
                    <a:pt x="1724315" y="953941"/>
                  </a:lnTo>
                  <a:cubicBezTo>
                    <a:pt x="1733380" y="937346"/>
                    <a:pt x="1727244" y="916567"/>
                    <a:pt x="1710648" y="907503"/>
                  </a:cubicBezTo>
                  <a:close/>
                </a:path>
              </a:pathLst>
            </a:custGeom>
            <a:solidFill>
              <a:srgbClr val="0179A4"/>
            </a:solidFill>
            <a:ln>
              <a:noFill/>
            </a:ln>
            <a:effectLst>
              <a:outerShdw blurRad="50800" dist="50800" dir="2700000" algn="tl" rotWithShape="0">
                <a:srgbClr val="9C289C">
                  <a:alpha val="4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" name="Google Shape;105;p14"/>
            <p:cNvSpPr/>
            <p:nvPr/>
          </p:nvSpPr>
          <p:spPr>
            <a:xfrm>
              <a:off x="6256847" y="2052135"/>
              <a:ext cx="300134" cy="432822"/>
            </a:xfrm>
            <a:custGeom>
              <a:avLst/>
              <a:gdLst/>
              <a:ahLst/>
              <a:cxnLst/>
              <a:rect l="l" t="t" r="r" b="b"/>
              <a:pathLst>
                <a:path w="1114409" h="1605597" extrusionOk="0">
                  <a:moveTo>
                    <a:pt x="558528" y="1605503"/>
                  </a:moveTo>
                  <a:cubicBezTo>
                    <a:pt x="504521" y="1521397"/>
                    <a:pt x="452324" y="1442339"/>
                    <a:pt x="402509" y="1361949"/>
                  </a:cubicBezTo>
                  <a:cubicBezTo>
                    <a:pt x="289828" y="1180021"/>
                    <a:pt x="174194" y="999808"/>
                    <a:pt x="67229" y="814642"/>
                  </a:cubicBezTo>
                  <a:cubicBezTo>
                    <a:pt x="-119747" y="490887"/>
                    <a:pt x="104852" y="57023"/>
                    <a:pt x="474994" y="5398"/>
                  </a:cubicBezTo>
                  <a:cubicBezTo>
                    <a:pt x="805321" y="-40703"/>
                    <a:pt x="1131171" y="213329"/>
                    <a:pt x="1113740" y="582327"/>
                  </a:cubicBezTo>
                  <a:cubicBezTo>
                    <a:pt x="1110216" y="657575"/>
                    <a:pt x="1092309" y="740537"/>
                    <a:pt x="1054685" y="804355"/>
                  </a:cubicBezTo>
                  <a:cubicBezTo>
                    <a:pt x="898571" y="1069245"/>
                    <a:pt x="732455" y="1328135"/>
                    <a:pt x="569863" y="1589120"/>
                  </a:cubicBezTo>
                  <a:cubicBezTo>
                    <a:pt x="567291" y="1593216"/>
                    <a:pt x="564434" y="1597025"/>
                    <a:pt x="558528" y="1605598"/>
                  </a:cubicBezTo>
                  <a:close/>
                  <a:moveTo>
                    <a:pt x="557957" y="311627"/>
                  </a:moveTo>
                  <a:cubicBezTo>
                    <a:pt x="422321" y="312008"/>
                    <a:pt x="313259" y="421259"/>
                    <a:pt x="313069" y="556895"/>
                  </a:cubicBezTo>
                  <a:cubicBezTo>
                    <a:pt x="312878" y="692055"/>
                    <a:pt x="422225" y="802640"/>
                    <a:pt x="557195" y="803783"/>
                  </a:cubicBezTo>
                  <a:cubicBezTo>
                    <a:pt x="693402" y="804926"/>
                    <a:pt x="805511" y="692246"/>
                    <a:pt x="804464" y="555276"/>
                  </a:cubicBezTo>
                  <a:cubicBezTo>
                    <a:pt x="803416" y="419735"/>
                    <a:pt x="693688" y="311341"/>
                    <a:pt x="557957" y="311627"/>
                  </a:cubicBezTo>
                  <a:close/>
                </a:path>
              </a:pathLst>
            </a:custGeom>
            <a:solidFill>
              <a:srgbClr val="9CD36F"/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" name="Google Shape;107;p14"/>
            <p:cNvSpPr/>
            <p:nvPr/>
          </p:nvSpPr>
          <p:spPr>
            <a:xfrm>
              <a:off x="5157532" y="2446360"/>
              <a:ext cx="376431" cy="376780"/>
            </a:xfrm>
            <a:custGeom>
              <a:avLst/>
              <a:gdLst/>
              <a:ahLst/>
              <a:cxnLst/>
              <a:rect l="l" t="t" r="r" b="b"/>
              <a:pathLst>
                <a:path w="1783179" h="1783184" extrusionOk="0">
                  <a:moveTo>
                    <a:pt x="893541" y="1"/>
                  </a:moveTo>
                  <a:cubicBezTo>
                    <a:pt x="1387698" y="954"/>
                    <a:pt x="1784700" y="400051"/>
                    <a:pt x="1783176" y="894685"/>
                  </a:cubicBezTo>
                  <a:cubicBezTo>
                    <a:pt x="1781747" y="1388746"/>
                    <a:pt x="1381983" y="1785177"/>
                    <a:pt x="887349" y="1783177"/>
                  </a:cubicBezTo>
                  <a:cubicBezTo>
                    <a:pt x="395383" y="1781176"/>
                    <a:pt x="-381" y="1383317"/>
                    <a:pt x="0" y="890875"/>
                  </a:cubicBezTo>
                  <a:cubicBezTo>
                    <a:pt x="381" y="396622"/>
                    <a:pt x="399098" y="-856"/>
                    <a:pt x="893541" y="1"/>
                  </a:cubicBezTo>
                  <a:close/>
                  <a:moveTo>
                    <a:pt x="981456" y="628175"/>
                  </a:moveTo>
                  <a:cubicBezTo>
                    <a:pt x="981456" y="572644"/>
                    <a:pt x="981647" y="517114"/>
                    <a:pt x="981456" y="461583"/>
                  </a:cubicBezTo>
                  <a:cubicBezTo>
                    <a:pt x="981171" y="397099"/>
                    <a:pt x="945547" y="354808"/>
                    <a:pt x="892017" y="354617"/>
                  </a:cubicBezTo>
                  <a:cubicBezTo>
                    <a:pt x="838486" y="354331"/>
                    <a:pt x="802101" y="396813"/>
                    <a:pt x="801910" y="460821"/>
                  </a:cubicBezTo>
                  <a:cubicBezTo>
                    <a:pt x="801624" y="598933"/>
                    <a:pt x="802672" y="736951"/>
                    <a:pt x="801339" y="875063"/>
                  </a:cubicBezTo>
                  <a:cubicBezTo>
                    <a:pt x="800958" y="921069"/>
                    <a:pt x="817817" y="953073"/>
                    <a:pt x="858298" y="976028"/>
                  </a:cubicBezTo>
                  <a:cubicBezTo>
                    <a:pt x="978313" y="1043941"/>
                    <a:pt x="1097185" y="1113760"/>
                    <a:pt x="1216724" y="1182530"/>
                  </a:cubicBezTo>
                  <a:cubicBezTo>
                    <a:pt x="1276541" y="1216915"/>
                    <a:pt x="1329786" y="1207200"/>
                    <a:pt x="1356741" y="1158146"/>
                  </a:cubicBezTo>
                  <a:cubicBezTo>
                    <a:pt x="1382554" y="1111093"/>
                    <a:pt x="1364266" y="1061848"/>
                    <a:pt x="1307021" y="1028320"/>
                  </a:cubicBezTo>
                  <a:cubicBezTo>
                    <a:pt x="1211295" y="972218"/>
                    <a:pt x="1116045" y="915259"/>
                    <a:pt x="1018604" y="862300"/>
                  </a:cubicBezTo>
                  <a:cubicBezTo>
                    <a:pt x="988314" y="845821"/>
                    <a:pt x="979551" y="826962"/>
                    <a:pt x="980790" y="794958"/>
                  </a:cubicBezTo>
                  <a:cubicBezTo>
                    <a:pt x="982980" y="739522"/>
                    <a:pt x="981361" y="683896"/>
                    <a:pt x="981361" y="628366"/>
                  </a:cubicBezTo>
                  <a:close/>
                </a:path>
              </a:pathLst>
            </a:custGeom>
            <a:solidFill>
              <a:srgbClr val="00D7EE"/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08" name="Google Shape;108;p14"/>
            <p:cNvGrpSpPr/>
            <p:nvPr/>
          </p:nvGrpSpPr>
          <p:grpSpPr>
            <a:xfrm>
              <a:off x="6482403" y="4606195"/>
              <a:ext cx="461431" cy="409781"/>
              <a:chOff x="3966874" y="4642681"/>
              <a:chExt cx="404423" cy="358821"/>
            </a:xfrm>
          </p:grpSpPr>
          <p:sp>
            <p:nvSpPr>
              <p:cNvPr id="109" name="Google Shape;109;p14"/>
              <p:cNvSpPr/>
              <p:nvPr/>
            </p:nvSpPr>
            <p:spPr>
              <a:xfrm>
                <a:off x="3966874" y="4832390"/>
                <a:ext cx="404423" cy="169112"/>
              </a:xfrm>
              <a:custGeom>
                <a:avLst/>
                <a:gdLst/>
                <a:ahLst/>
                <a:cxnLst/>
                <a:rect l="l" t="t" r="r" b="b"/>
                <a:pathLst>
                  <a:path w="1811831" h="757626" extrusionOk="0">
                    <a:moveTo>
                      <a:pt x="997637" y="17648"/>
                    </a:moveTo>
                    <a:cubicBezTo>
                      <a:pt x="1080028" y="17648"/>
                      <a:pt x="1162515" y="19838"/>
                      <a:pt x="1244811" y="16886"/>
                    </a:cubicBezTo>
                    <a:cubicBezTo>
                      <a:pt x="1294912" y="15076"/>
                      <a:pt x="1331869" y="29935"/>
                      <a:pt x="1352920" y="76417"/>
                    </a:cubicBezTo>
                    <a:cubicBezTo>
                      <a:pt x="1373970" y="123089"/>
                      <a:pt x="1367588" y="179954"/>
                      <a:pt x="1326250" y="211100"/>
                    </a:cubicBezTo>
                    <a:cubicBezTo>
                      <a:pt x="1292245" y="236723"/>
                      <a:pt x="1248907" y="261202"/>
                      <a:pt x="1208139" y="264155"/>
                    </a:cubicBezTo>
                    <a:cubicBezTo>
                      <a:pt x="1120224" y="270536"/>
                      <a:pt x="1031260" y="263583"/>
                      <a:pt x="942773" y="260059"/>
                    </a:cubicBezTo>
                    <a:cubicBezTo>
                      <a:pt x="912198" y="258821"/>
                      <a:pt x="881622" y="255582"/>
                      <a:pt x="878670" y="295682"/>
                    </a:cubicBezTo>
                    <a:cubicBezTo>
                      <a:pt x="875717" y="334830"/>
                      <a:pt x="906197" y="341879"/>
                      <a:pt x="936486" y="342069"/>
                    </a:cubicBezTo>
                    <a:cubicBezTo>
                      <a:pt x="1039166" y="342831"/>
                      <a:pt x="1142227" y="346927"/>
                      <a:pt x="1244525" y="340736"/>
                    </a:cubicBezTo>
                    <a:cubicBezTo>
                      <a:pt x="1307485" y="336926"/>
                      <a:pt x="1360349" y="301397"/>
                      <a:pt x="1402354" y="251963"/>
                    </a:cubicBezTo>
                    <a:cubicBezTo>
                      <a:pt x="1412546" y="239961"/>
                      <a:pt x="1429024" y="230627"/>
                      <a:pt x="1444359" y="225959"/>
                    </a:cubicBezTo>
                    <a:cubicBezTo>
                      <a:pt x="1507987" y="206624"/>
                      <a:pt x="1572471" y="190241"/>
                      <a:pt x="1636288" y="171476"/>
                    </a:cubicBezTo>
                    <a:cubicBezTo>
                      <a:pt x="1709821" y="149759"/>
                      <a:pt x="1767066" y="167952"/>
                      <a:pt x="1796499" y="224150"/>
                    </a:cubicBezTo>
                    <a:cubicBezTo>
                      <a:pt x="1828122" y="284348"/>
                      <a:pt x="1810882" y="347213"/>
                      <a:pt x="1744302" y="392266"/>
                    </a:cubicBezTo>
                    <a:cubicBezTo>
                      <a:pt x="1562755" y="515234"/>
                      <a:pt x="1372255" y="621914"/>
                      <a:pt x="1166896" y="700685"/>
                    </a:cubicBezTo>
                    <a:cubicBezTo>
                      <a:pt x="1050787" y="745262"/>
                      <a:pt x="931724" y="766313"/>
                      <a:pt x="808089" y="740119"/>
                    </a:cubicBezTo>
                    <a:cubicBezTo>
                      <a:pt x="710553" y="719450"/>
                      <a:pt x="612732" y="698780"/>
                      <a:pt x="516624" y="672301"/>
                    </a:cubicBezTo>
                    <a:cubicBezTo>
                      <a:pt x="468999" y="659252"/>
                      <a:pt x="432614" y="663157"/>
                      <a:pt x="393752" y="694970"/>
                    </a:cubicBezTo>
                    <a:cubicBezTo>
                      <a:pt x="286881" y="782600"/>
                      <a:pt x="285167" y="781076"/>
                      <a:pt x="201442" y="672872"/>
                    </a:cubicBezTo>
                    <a:cubicBezTo>
                      <a:pt x="141339" y="595053"/>
                      <a:pt x="80760" y="517615"/>
                      <a:pt x="20181" y="440177"/>
                    </a:cubicBezTo>
                    <a:cubicBezTo>
                      <a:pt x="-4965" y="407982"/>
                      <a:pt x="-10013" y="374454"/>
                      <a:pt x="24753" y="348356"/>
                    </a:cubicBezTo>
                    <a:cubicBezTo>
                      <a:pt x="186012" y="227674"/>
                      <a:pt x="348032" y="108135"/>
                      <a:pt x="540913" y="39650"/>
                    </a:cubicBezTo>
                    <a:cubicBezTo>
                      <a:pt x="655880" y="-1117"/>
                      <a:pt x="773799" y="-3974"/>
                      <a:pt x="893148" y="2884"/>
                    </a:cubicBezTo>
                    <a:cubicBezTo>
                      <a:pt x="928009" y="4884"/>
                      <a:pt x="962775" y="7646"/>
                      <a:pt x="997637" y="10028"/>
                    </a:cubicBezTo>
                    <a:cubicBezTo>
                      <a:pt x="997637" y="12504"/>
                      <a:pt x="997637" y="14981"/>
                      <a:pt x="997637" y="17362"/>
                    </a:cubicBezTo>
                    <a:close/>
                  </a:path>
                </a:pathLst>
              </a:custGeom>
              <a:solidFill>
                <a:srgbClr val="00A7E2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" name="Google Shape;110;p14"/>
              <p:cNvSpPr/>
              <p:nvPr/>
            </p:nvSpPr>
            <p:spPr>
              <a:xfrm>
                <a:off x="4192639" y="4642681"/>
                <a:ext cx="74119" cy="73907"/>
              </a:xfrm>
              <a:custGeom>
                <a:avLst/>
                <a:gdLst/>
                <a:ahLst/>
                <a:cxnLst/>
                <a:rect l="l" t="t" r="r" b="b"/>
                <a:pathLst>
                  <a:path w="332055" h="331105" extrusionOk="0">
                    <a:moveTo>
                      <a:pt x="13" y="168322"/>
                    </a:moveTo>
                    <a:cubicBezTo>
                      <a:pt x="-1130" y="76025"/>
                      <a:pt x="71641" y="1349"/>
                      <a:pt x="164129" y="15"/>
                    </a:cubicBezTo>
                    <a:cubicBezTo>
                      <a:pt x="255760" y="-1223"/>
                      <a:pt x="332245" y="73643"/>
                      <a:pt x="332055" y="164512"/>
                    </a:cubicBezTo>
                    <a:cubicBezTo>
                      <a:pt x="331960" y="256333"/>
                      <a:pt x="256617" y="331485"/>
                      <a:pt x="165272" y="331104"/>
                    </a:cubicBezTo>
                    <a:cubicBezTo>
                      <a:pt x="75547" y="330723"/>
                      <a:pt x="1061" y="257381"/>
                      <a:pt x="13" y="168322"/>
                    </a:cubicBezTo>
                    <a:close/>
                  </a:path>
                </a:pathLst>
              </a:custGeom>
              <a:solidFill>
                <a:srgbClr val="00A7E2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" name="Google Shape;111;p14"/>
              <p:cNvSpPr/>
              <p:nvPr/>
            </p:nvSpPr>
            <p:spPr>
              <a:xfrm>
                <a:off x="4247984" y="4730826"/>
                <a:ext cx="74143" cy="73995"/>
              </a:xfrm>
              <a:custGeom>
                <a:avLst/>
                <a:gdLst/>
                <a:ahLst/>
                <a:cxnLst/>
                <a:rect l="l" t="t" r="r" b="b"/>
                <a:pathLst>
                  <a:path w="332162" h="331501" extrusionOk="0">
                    <a:moveTo>
                      <a:pt x="165926" y="331501"/>
                    </a:moveTo>
                    <a:cubicBezTo>
                      <a:pt x="72295" y="331406"/>
                      <a:pt x="95" y="259207"/>
                      <a:pt x="0" y="165671"/>
                    </a:cubicBezTo>
                    <a:cubicBezTo>
                      <a:pt x="-95" y="74803"/>
                      <a:pt x="77343" y="-1778"/>
                      <a:pt x="167450" y="31"/>
                    </a:cubicBezTo>
                    <a:cubicBezTo>
                      <a:pt x="258128" y="1936"/>
                      <a:pt x="333756" y="79851"/>
                      <a:pt x="332137" y="169862"/>
                    </a:cubicBezTo>
                    <a:cubicBezTo>
                      <a:pt x="330518" y="258921"/>
                      <a:pt x="255842" y="331597"/>
                      <a:pt x="165926" y="331501"/>
                    </a:cubicBezTo>
                    <a:close/>
                  </a:path>
                </a:pathLst>
              </a:custGeom>
              <a:solidFill>
                <a:srgbClr val="00A7E2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" name="Google Shape;112;p14"/>
              <p:cNvSpPr/>
              <p:nvPr/>
            </p:nvSpPr>
            <p:spPr>
              <a:xfrm>
                <a:off x="4137398" y="4730959"/>
                <a:ext cx="74083" cy="73926"/>
              </a:xfrm>
              <a:custGeom>
                <a:avLst/>
                <a:gdLst/>
                <a:ahLst/>
                <a:cxnLst/>
                <a:rect l="l" t="t" r="r" b="b"/>
                <a:pathLst>
                  <a:path w="331897" h="331193" extrusionOk="0">
                    <a:moveTo>
                      <a:pt x="166818" y="331187"/>
                    </a:moveTo>
                    <a:cubicBezTo>
                      <a:pt x="76997" y="331949"/>
                      <a:pt x="1845" y="259559"/>
                      <a:pt x="35" y="170691"/>
                    </a:cubicBezTo>
                    <a:cubicBezTo>
                      <a:pt x="-1870" y="76489"/>
                      <a:pt x="73473" y="-568"/>
                      <a:pt x="167009" y="3"/>
                    </a:cubicBezTo>
                    <a:cubicBezTo>
                      <a:pt x="256353" y="575"/>
                      <a:pt x="330839" y="74393"/>
                      <a:pt x="331886" y="163452"/>
                    </a:cubicBezTo>
                    <a:cubicBezTo>
                      <a:pt x="332934" y="254987"/>
                      <a:pt x="258639" y="330521"/>
                      <a:pt x="166818" y="331187"/>
                    </a:cubicBezTo>
                    <a:close/>
                  </a:path>
                </a:pathLst>
              </a:custGeom>
              <a:solidFill>
                <a:srgbClr val="00A7E2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3" name="Google Shape;113;p14"/>
            <p:cNvGrpSpPr/>
            <p:nvPr/>
          </p:nvGrpSpPr>
          <p:grpSpPr>
            <a:xfrm>
              <a:off x="5396879" y="4359409"/>
              <a:ext cx="398407" cy="406169"/>
              <a:chOff x="5210120" y="2524211"/>
              <a:chExt cx="1776255" cy="1809182"/>
            </a:xfrm>
          </p:grpSpPr>
          <p:sp>
            <p:nvSpPr>
              <p:cNvPr id="114" name="Google Shape;114;p14"/>
              <p:cNvSpPr/>
              <p:nvPr/>
            </p:nvSpPr>
            <p:spPr>
              <a:xfrm>
                <a:off x="5210120" y="3580456"/>
                <a:ext cx="1320700" cy="752937"/>
              </a:xfrm>
              <a:custGeom>
                <a:avLst/>
                <a:gdLst/>
                <a:ahLst/>
                <a:cxnLst/>
                <a:rect l="l" t="t" r="r" b="b"/>
                <a:pathLst>
                  <a:path w="1320700" h="752937" extrusionOk="0">
                    <a:moveTo>
                      <a:pt x="657470" y="752656"/>
                    </a:moveTo>
                    <a:cubicBezTo>
                      <a:pt x="494116" y="752656"/>
                      <a:pt x="330763" y="752942"/>
                      <a:pt x="167504" y="752656"/>
                    </a:cubicBezTo>
                    <a:cubicBezTo>
                      <a:pt x="58443" y="752370"/>
                      <a:pt x="817" y="693792"/>
                      <a:pt x="912" y="584635"/>
                    </a:cubicBezTo>
                    <a:cubicBezTo>
                      <a:pt x="912" y="524342"/>
                      <a:pt x="-1374" y="464049"/>
                      <a:pt x="1293" y="403851"/>
                    </a:cubicBezTo>
                    <a:cubicBezTo>
                      <a:pt x="8913" y="235353"/>
                      <a:pt x="88923" y="114576"/>
                      <a:pt x="240656" y="38567"/>
                    </a:cubicBezTo>
                    <a:cubicBezTo>
                      <a:pt x="307236" y="5229"/>
                      <a:pt x="357814" y="-2676"/>
                      <a:pt x="431632" y="42091"/>
                    </a:cubicBezTo>
                    <a:cubicBezTo>
                      <a:pt x="598320" y="143342"/>
                      <a:pt x="771770" y="124006"/>
                      <a:pt x="932457" y="14850"/>
                    </a:cubicBezTo>
                    <a:cubicBezTo>
                      <a:pt x="960460" y="-4200"/>
                      <a:pt x="979796" y="-3248"/>
                      <a:pt x="1008752" y="8277"/>
                    </a:cubicBezTo>
                    <a:cubicBezTo>
                      <a:pt x="1141150" y="60951"/>
                      <a:pt x="1248115" y="139722"/>
                      <a:pt x="1294407" y="280788"/>
                    </a:cubicBezTo>
                    <a:cubicBezTo>
                      <a:pt x="1332983" y="398136"/>
                      <a:pt x="1320410" y="519770"/>
                      <a:pt x="1310790" y="639213"/>
                    </a:cubicBezTo>
                    <a:cubicBezTo>
                      <a:pt x="1305170" y="708555"/>
                      <a:pt x="1238876" y="752085"/>
                      <a:pt x="1161628" y="752466"/>
                    </a:cubicBezTo>
                    <a:cubicBezTo>
                      <a:pt x="993512" y="753323"/>
                      <a:pt x="825491" y="752751"/>
                      <a:pt x="657375" y="752751"/>
                    </a:cubicBezTo>
                    <a:close/>
                  </a:path>
                </a:pathLst>
              </a:custGeom>
              <a:solidFill>
                <a:srgbClr val="957CBA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5" name="Google Shape;115;p14"/>
              <p:cNvSpPr/>
              <p:nvPr/>
            </p:nvSpPr>
            <p:spPr>
              <a:xfrm>
                <a:off x="5537766" y="2796254"/>
                <a:ext cx="660649" cy="720129"/>
              </a:xfrm>
              <a:custGeom>
                <a:avLst/>
                <a:gdLst/>
                <a:ahLst/>
                <a:cxnLst/>
                <a:rect l="l" t="t" r="r" b="b"/>
                <a:pathLst>
                  <a:path w="660649" h="720129" extrusionOk="0">
                    <a:moveTo>
                      <a:pt x="330967" y="0"/>
                    </a:moveTo>
                    <a:cubicBezTo>
                      <a:pt x="511465" y="2762"/>
                      <a:pt x="652245" y="152686"/>
                      <a:pt x="660341" y="352520"/>
                    </a:cubicBezTo>
                    <a:cubicBezTo>
                      <a:pt x="669009" y="567023"/>
                      <a:pt x="493368" y="743426"/>
                      <a:pt x="291914" y="717614"/>
                    </a:cubicBezTo>
                    <a:cubicBezTo>
                      <a:pt x="153706" y="699897"/>
                      <a:pt x="67600" y="613982"/>
                      <a:pt x="21976" y="486346"/>
                    </a:cubicBezTo>
                    <a:cubicBezTo>
                      <a:pt x="-50510" y="283559"/>
                      <a:pt x="63314" y="57531"/>
                      <a:pt x="260672" y="9906"/>
                    </a:cubicBezTo>
                    <a:cubicBezTo>
                      <a:pt x="283532" y="4382"/>
                      <a:pt x="307535" y="3239"/>
                      <a:pt x="330967" y="95"/>
                    </a:cubicBezTo>
                    <a:close/>
                  </a:path>
                </a:pathLst>
              </a:custGeom>
              <a:solidFill>
                <a:srgbClr val="957CBA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6" name="Google Shape;116;p14"/>
              <p:cNvSpPr/>
              <p:nvPr/>
            </p:nvSpPr>
            <p:spPr>
              <a:xfrm>
                <a:off x="6325338" y="2524211"/>
                <a:ext cx="661037" cy="771594"/>
              </a:xfrm>
              <a:custGeom>
                <a:avLst/>
                <a:gdLst/>
                <a:ahLst/>
                <a:cxnLst/>
                <a:rect l="l" t="t" r="r" b="b"/>
                <a:pathLst>
                  <a:path w="661037" h="771594" extrusionOk="0">
                    <a:moveTo>
                      <a:pt x="314254" y="769629"/>
                    </a:moveTo>
                    <a:cubicBezTo>
                      <a:pt x="229291" y="768772"/>
                      <a:pt x="224338" y="764104"/>
                      <a:pt x="229005" y="680570"/>
                    </a:cubicBezTo>
                    <a:cubicBezTo>
                      <a:pt x="233291" y="603037"/>
                      <a:pt x="271867" y="542839"/>
                      <a:pt x="327398" y="491689"/>
                    </a:cubicBezTo>
                    <a:cubicBezTo>
                      <a:pt x="364641" y="457304"/>
                      <a:pt x="402741" y="423681"/>
                      <a:pt x="438555" y="387772"/>
                    </a:cubicBezTo>
                    <a:cubicBezTo>
                      <a:pt x="480751" y="345385"/>
                      <a:pt x="490942" y="293855"/>
                      <a:pt x="467987" y="238800"/>
                    </a:cubicBezTo>
                    <a:cubicBezTo>
                      <a:pt x="446175" y="186508"/>
                      <a:pt x="398074" y="179650"/>
                      <a:pt x="348829" y="177840"/>
                    </a:cubicBezTo>
                    <a:cubicBezTo>
                      <a:pt x="237958" y="173935"/>
                      <a:pt x="200049" y="204129"/>
                      <a:pt x="177189" y="314238"/>
                    </a:cubicBezTo>
                    <a:cubicBezTo>
                      <a:pt x="176903" y="315762"/>
                      <a:pt x="176998" y="317572"/>
                      <a:pt x="176236" y="318906"/>
                    </a:cubicBezTo>
                    <a:cubicBezTo>
                      <a:pt x="143661" y="382247"/>
                      <a:pt x="86225" y="343004"/>
                      <a:pt x="40600" y="350052"/>
                    </a:cubicBezTo>
                    <a:cubicBezTo>
                      <a:pt x="8120" y="355005"/>
                      <a:pt x="405" y="328145"/>
                      <a:pt x="24" y="299189"/>
                    </a:cubicBezTo>
                    <a:cubicBezTo>
                      <a:pt x="-1976" y="142884"/>
                      <a:pt x="121563" y="15534"/>
                      <a:pt x="293870" y="1533"/>
                    </a:cubicBezTo>
                    <a:cubicBezTo>
                      <a:pt x="337495" y="-1992"/>
                      <a:pt x="383119" y="580"/>
                      <a:pt x="426077" y="9057"/>
                    </a:cubicBezTo>
                    <a:cubicBezTo>
                      <a:pt x="623245" y="48205"/>
                      <a:pt x="722781" y="263565"/>
                      <a:pt x="619911" y="436921"/>
                    </a:cubicBezTo>
                    <a:cubicBezTo>
                      <a:pt x="586002" y="494166"/>
                      <a:pt x="533995" y="541886"/>
                      <a:pt x="485037" y="588558"/>
                    </a:cubicBezTo>
                    <a:cubicBezTo>
                      <a:pt x="443127" y="628564"/>
                      <a:pt x="398550" y="662187"/>
                      <a:pt x="403598" y="730005"/>
                    </a:cubicBezTo>
                    <a:cubicBezTo>
                      <a:pt x="404455" y="742197"/>
                      <a:pt x="378262" y="760199"/>
                      <a:pt x="361117" y="768486"/>
                    </a:cubicBezTo>
                    <a:cubicBezTo>
                      <a:pt x="348258" y="774677"/>
                      <a:pt x="329970" y="769724"/>
                      <a:pt x="314158" y="769629"/>
                    </a:cubicBezTo>
                    <a:close/>
                  </a:path>
                </a:pathLst>
              </a:custGeom>
              <a:solidFill>
                <a:srgbClr val="957CBA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7" name="Google Shape;117;p14"/>
              <p:cNvSpPr/>
              <p:nvPr/>
            </p:nvSpPr>
            <p:spPr>
              <a:xfrm>
                <a:off x="6531763" y="3372215"/>
                <a:ext cx="228284" cy="228452"/>
              </a:xfrm>
              <a:custGeom>
                <a:avLst/>
                <a:gdLst/>
                <a:ahLst/>
                <a:cxnLst/>
                <a:rect l="l" t="t" r="r" b="b"/>
                <a:pathLst>
                  <a:path w="228284" h="228452" extrusionOk="0">
                    <a:moveTo>
                      <a:pt x="109828" y="228425"/>
                    </a:moveTo>
                    <a:cubicBezTo>
                      <a:pt x="48011" y="227187"/>
                      <a:pt x="-566" y="176704"/>
                      <a:pt x="5" y="114601"/>
                    </a:cubicBezTo>
                    <a:cubicBezTo>
                      <a:pt x="576" y="50498"/>
                      <a:pt x="52392" y="-1032"/>
                      <a:pt x="115162" y="16"/>
                    </a:cubicBezTo>
                    <a:cubicBezTo>
                      <a:pt x="177837" y="1063"/>
                      <a:pt x="230319" y="55642"/>
                      <a:pt x="228224" y="117364"/>
                    </a:cubicBezTo>
                    <a:cubicBezTo>
                      <a:pt x="225938" y="181657"/>
                      <a:pt x="174693" y="229759"/>
                      <a:pt x="109923" y="228425"/>
                    </a:cubicBezTo>
                    <a:close/>
                  </a:path>
                </a:pathLst>
              </a:custGeom>
              <a:solidFill>
                <a:srgbClr val="957CBA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8" name="Google Shape;118;p14"/>
            <p:cNvGrpSpPr/>
            <p:nvPr/>
          </p:nvGrpSpPr>
          <p:grpSpPr>
            <a:xfrm>
              <a:off x="4630810" y="3329819"/>
              <a:ext cx="487022" cy="534517"/>
              <a:chOff x="5081587" y="2314661"/>
              <a:chExt cx="2028994" cy="2224805"/>
            </a:xfrm>
          </p:grpSpPr>
          <p:sp>
            <p:nvSpPr>
              <p:cNvPr id="119" name="Google Shape;119;p14"/>
              <p:cNvSpPr/>
              <p:nvPr/>
            </p:nvSpPr>
            <p:spPr>
              <a:xfrm>
                <a:off x="5081587" y="3481147"/>
                <a:ext cx="1990725" cy="1058319"/>
              </a:xfrm>
              <a:custGeom>
                <a:avLst/>
                <a:gdLst/>
                <a:ahLst/>
                <a:cxnLst/>
                <a:rect l="l" t="t" r="r" b="b"/>
                <a:pathLst>
                  <a:path w="1990725" h="1058319" extrusionOk="0">
                    <a:moveTo>
                      <a:pt x="0" y="130447"/>
                    </a:moveTo>
                    <a:cubicBezTo>
                      <a:pt x="34671" y="121112"/>
                      <a:pt x="69437" y="111683"/>
                      <a:pt x="105347" y="102062"/>
                    </a:cubicBezTo>
                    <a:cubicBezTo>
                      <a:pt x="102203" y="99586"/>
                      <a:pt x="94393" y="96347"/>
                      <a:pt x="91345" y="90537"/>
                    </a:cubicBezTo>
                    <a:cubicBezTo>
                      <a:pt x="86297" y="81012"/>
                      <a:pt x="84296" y="69868"/>
                      <a:pt x="81058" y="59390"/>
                    </a:cubicBezTo>
                    <a:cubicBezTo>
                      <a:pt x="92583" y="59295"/>
                      <a:pt x="106109" y="55199"/>
                      <a:pt x="115157" y="59771"/>
                    </a:cubicBezTo>
                    <a:cubicBezTo>
                      <a:pt x="138017" y="71392"/>
                      <a:pt x="158877" y="86918"/>
                      <a:pt x="180499" y="100919"/>
                    </a:cubicBezTo>
                    <a:cubicBezTo>
                      <a:pt x="183452" y="96919"/>
                      <a:pt x="186404" y="92918"/>
                      <a:pt x="189357" y="88823"/>
                    </a:cubicBezTo>
                    <a:cubicBezTo>
                      <a:pt x="172498" y="75297"/>
                      <a:pt x="153353" y="63677"/>
                      <a:pt x="139541" y="47579"/>
                    </a:cubicBezTo>
                    <a:cubicBezTo>
                      <a:pt x="131159" y="37864"/>
                      <a:pt x="131064" y="21005"/>
                      <a:pt x="127254" y="7384"/>
                    </a:cubicBezTo>
                    <a:cubicBezTo>
                      <a:pt x="141256" y="7479"/>
                      <a:pt x="158782" y="2145"/>
                      <a:pt x="168593" y="8622"/>
                    </a:cubicBezTo>
                    <a:cubicBezTo>
                      <a:pt x="245459" y="59486"/>
                      <a:pt x="318135" y="111873"/>
                      <a:pt x="338995" y="213124"/>
                    </a:cubicBezTo>
                    <a:cubicBezTo>
                      <a:pt x="351854" y="275703"/>
                      <a:pt x="381762" y="334853"/>
                      <a:pt x="407670" y="405529"/>
                    </a:cubicBezTo>
                    <a:cubicBezTo>
                      <a:pt x="438150" y="363143"/>
                      <a:pt x="464439" y="326757"/>
                      <a:pt x="490633" y="290276"/>
                    </a:cubicBezTo>
                    <a:cubicBezTo>
                      <a:pt x="569500" y="180672"/>
                      <a:pt x="675735" y="118036"/>
                      <a:pt x="809339" y="102348"/>
                    </a:cubicBezTo>
                    <a:cubicBezTo>
                      <a:pt x="987171" y="81488"/>
                      <a:pt x="1164241" y="85394"/>
                      <a:pt x="1338072" y="130542"/>
                    </a:cubicBezTo>
                    <a:cubicBezTo>
                      <a:pt x="1371410" y="139210"/>
                      <a:pt x="1406081" y="163880"/>
                      <a:pt x="1428179" y="190931"/>
                    </a:cubicBezTo>
                    <a:cubicBezTo>
                      <a:pt x="1481995" y="256748"/>
                      <a:pt x="1528858" y="328376"/>
                      <a:pt x="1583912" y="405243"/>
                    </a:cubicBezTo>
                    <a:cubicBezTo>
                      <a:pt x="1615916" y="318566"/>
                      <a:pt x="1649444" y="240842"/>
                      <a:pt x="1673162" y="160260"/>
                    </a:cubicBezTo>
                    <a:cubicBezTo>
                      <a:pt x="1698308" y="75011"/>
                      <a:pt x="1777270" y="50151"/>
                      <a:pt x="1834991" y="1288"/>
                    </a:cubicBezTo>
                    <a:cubicBezTo>
                      <a:pt x="1839754" y="-2713"/>
                      <a:pt x="1862042" y="3574"/>
                      <a:pt x="1862518" y="7003"/>
                    </a:cubicBezTo>
                    <a:cubicBezTo>
                      <a:pt x="1864233" y="19195"/>
                      <a:pt x="1864424" y="36149"/>
                      <a:pt x="1857185" y="44246"/>
                    </a:cubicBezTo>
                    <a:cubicBezTo>
                      <a:pt x="1842040" y="61200"/>
                      <a:pt x="1821942" y="73583"/>
                      <a:pt x="1803845" y="87870"/>
                    </a:cubicBezTo>
                    <a:cubicBezTo>
                      <a:pt x="1805750" y="91299"/>
                      <a:pt x="1807655" y="94823"/>
                      <a:pt x="1809560" y="98252"/>
                    </a:cubicBezTo>
                    <a:cubicBezTo>
                      <a:pt x="1841659" y="81584"/>
                      <a:pt x="1873758" y="64915"/>
                      <a:pt x="1905857" y="48246"/>
                    </a:cubicBezTo>
                    <a:cubicBezTo>
                      <a:pt x="1909763" y="52532"/>
                      <a:pt x="1913763" y="56914"/>
                      <a:pt x="1917668" y="61200"/>
                    </a:cubicBezTo>
                    <a:cubicBezTo>
                      <a:pt x="1908429" y="76059"/>
                      <a:pt x="1899095" y="90823"/>
                      <a:pt x="1886236" y="111397"/>
                    </a:cubicBezTo>
                    <a:cubicBezTo>
                      <a:pt x="1908715" y="111397"/>
                      <a:pt x="1931575" y="108158"/>
                      <a:pt x="1953006" y="112540"/>
                    </a:cubicBezTo>
                    <a:cubicBezTo>
                      <a:pt x="1966817" y="115397"/>
                      <a:pt x="1978247" y="129494"/>
                      <a:pt x="1990725" y="138638"/>
                    </a:cubicBezTo>
                    <a:cubicBezTo>
                      <a:pt x="1979009" y="148640"/>
                      <a:pt x="1965103" y="168928"/>
                      <a:pt x="1956054" y="167023"/>
                    </a:cubicBezTo>
                    <a:cubicBezTo>
                      <a:pt x="1886903" y="152164"/>
                      <a:pt x="1872139" y="196741"/>
                      <a:pt x="1855089" y="247795"/>
                    </a:cubicBezTo>
                    <a:cubicBezTo>
                      <a:pt x="1807369" y="390289"/>
                      <a:pt x="1755362" y="531449"/>
                      <a:pt x="1706785" y="673658"/>
                    </a:cubicBezTo>
                    <a:cubicBezTo>
                      <a:pt x="1690973" y="719854"/>
                      <a:pt x="1665065" y="752810"/>
                      <a:pt x="1615154" y="758335"/>
                    </a:cubicBezTo>
                    <a:cubicBezTo>
                      <a:pt x="1566482" y="763669"/>
                      <a:pt x="1536287" y="735189"/>
                      <a:pt x="1511808" y="696137"/>
                    </a:cubicBezTo>
                    <a:cubicBezTo>
                      <a:pt x="1467231" y="625271"/>
                      <a:pt x="1420749" y="555738"/>
                      <a:pt x="1368076" y="474966"/>
                    </a:cubicBezTo>
                    <a:cubicBezTo>
                      <a:pt x="1349026" y="578312"/>
                      <a:pt x="1332167" y="670514"/>
                      <a:pt x="1315022" y="762716"/>
                    </a:cubicBezTo>
                    <a:cubicBezTo>
                      <a:pt x="1305497" y="814056"/>
                      <a:pt x="1298162" y="866063"/>
                      <a:pt x="1285208" y="916545"/>
                    </a:cubicBezTo>
                    <a:cubicBezTo>
                      <a:pt x="1259396" y="1017796"/>
                      <a:pt x="1205198" y="1058087"/>
                      <a:pt x="1101090" y="1058277"/>
                    </a:cubicBezTo>
                    <a:cubicBezTo>
                      <a:pt x="1037654" y="1058372"/>
                      <a:pt x="974122" y="1058277"/>
                      <a:pt x="910685" y="1058277"/>
                    </a:cubicBezTo>
                    <a:cubicBezTo>
                      <a:pt x="800957" y="1058182"/>
                      <a:pt x="746570" y="1018558"/>
                      <a:pt x="723519" y="909687"/>
                    </a:cubicBezTo>
                    <a:cubicBezTo>
                      <a:pt x="694944" y="774908"/>
                      <a:pt x="672560" y="638891"/>
                      <a:pt x="647319" y="503446"/>
                    </a:cubicBezTo>
                    <a:cubicBezTo>
                      <a:pt x="644843" y="490111"/>
                      <a:pt x="641318" y="476966"/>
                      <a:pt x="636365" y="455154"/>
                    </a:cubicBezTo>
                    <a:cubicBezTo>
                      <a:pt x="581787" y="539831"/>
                      <a:pt x="531686" y="616508"/>
                      <a:pt x="482632" y="693851"/>
                    </a:cubicBezTo>
                    <a:cubicBezTo>
                      <a:pt x="457391" y="733665"/>
                      <a:pt x="426911" y="764336"/>
                      <a:pt x="375666" y="758716"/>
                    </a:cubicBezTo>
                    <a:cubicBezTo>
                      <a:pt x="322231" y="752906"/>
                      <a:pt x="299847" y="715472"/>
                      <a:pt x="283845" y="668514"/>
                    </a:cubicBezTo>
                    <a:cubicBezTo>
                      <a:pt x="231839" y="515733"/>
                      <a:pt x="176689" y="363905"/>
                      <a:pt x="124968" y="211028"/>
                    </a:cubicBezTo>
                    <a:cubicBezTo>
                      <a:pt x="114109" y="178929"/>
                      <a:pt x="99822" y="165785"/>
                      <a:pt x="64770" y="167404"/>
                    </a:cubicBezTo>
                    <a:cubicBezTo>
                      <a:pt x="43529" y="168452"/>
                      <a:pt x="21622" y="155974"/>
                      <a:pt x="0" y="149497"/>
                    </a:cubicBezTo>
                    <a:cubicBezTo>
                      <a:pt x="0" y="143115"/>
                      <a:pt x="0" y="136829"/>
                      <a:pt x="0" y="130447"/>
                    </a:cubicBezTo>
                    <a:close/>
                  </a:path>
                </a:pathLst>
              </a:custGeom>
              <a:solidFill>
                <a:srgbClr val="C567C7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0" name="Google Shape;120;p14"/>
              <p:cNvSpPr/>
              <p:nvPr/>
            </p:nvSpPr>
            <p:spPr>
              <a:xfrm>
                <a:off x="5746241" y="2852814"/>
                <a:ext cx="651319" cy="654483"/>
              </a:xfrm>
              <a:custGeom>
                <a:avLst/>
                <a:gdLst/>
                <a:ahLst/>
                <a:cxnLst/>
                <a:rect l="l" t="t" r="r" b="b"/>
                <a:pathLst>
                  <a:path w="651319" h="654483" extrusionOk="0">
                    <a:moveTo>
                      <a:pt x="651320" y="329583"/>
                    </a:moveTo>
                    <a:cubicBezTo>
                      <a:pt x="650844" y="510463"/>
                      <a:pt x="504921" y="655148"/>
                      <a:pt x="323565" y="654481"/>
                    </a:cubicBezTo>
                    <a:cubicBezTo>
                      <a:pt x="143161" y="653814"/>
                      <a:pt x="-285" y="507796"/>
                      <a:pt x="0" y="325297"/>
                    </a:cubicBezTo>
                    <a:cubicBezTo>
                      <a:pt x="286" y="144894"/>
                      <a:pt x="148209" y="-1887"/>
                      <a:pt x="327756" y="18"/>
                    </a:cubicBezTo>
                    <a:cubicBezTo>
                      <a:pt x="509112" y="1923"/>
                      <a:pt x="651701" y="147275"/>
                      <a:pt x="651225" y="329583"/>
                    </a:cubicBezTo>
                    <a:close/>
                  </a:path>
                </a:pathLst>
              </a:custGeom>
              <a:solidFill>
                <a:srgbClr val="C567C7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1" name="Google Shape;121;p14"/>
              <p:cNvSpPr/>
              <p:nvPr/>
            </p:nvSpPr>
            <p:spPr>
              <a:xfrm>
                <a:off x="6449543" y="2314661"/>
                <a:ext cx="661038" cy="771594"/>
              </a:xfrm>
              <a:custGeom>
                <a:avLst/>
                <a:gdLst/>
                <a:ahLst/>
                <a:cxnLst/>
                <a:rect l="l" t="t" r="r" b="b"/>
                <a:pathLst>
                  <a:path w="661038" h="771594" extrusionOk="0">
                    <a:moveTo>
                      <a:pt x="314254" y="769629"/>
                    </a:moveTo>
                    <a:cubicBezTo>
                      <a:pt x="229291" y="768772"/>
                      <a:pt x="224338" y="764104"/>
                      <a:pt x="229005" y="680570"/>
                    </a:cubicBezTo>
                    <a:cubicBezTo>
                      <a:pt x="233291" y="603037"/>
                      <a:pt x="271868" y="542839"/>
                      <a:pt x="327398" y="491689"/>
                    </a:cubicBezTo>
                    <a:cubicBezTo>
                      <a:pt x="364641" y="457304"/>
                      <a:pt x="402741" y="423681"/>
                      <a:pt x="438555" y="387772"/>
                    </a:cubicBezTo>
                    <a:cubicBezTo>
                      <a:pt x="480751" y="345385"/>
                      <a:pt x="490943" y="293855"/>
                      <a:pt x="467987" y="238800"/>
                    </a:cubicBezTo>
                    <a:cubicBezTo>
                      <a:pt x="446175" y="186508"/>
                      <a:pt x="398074" y="179650"/>
                      <a:pt x="348830" y="177840"/>
                    </a:cubicBezTo>
                    <a:cubicBezTo>
                      <a:pt x="237959" y="173935"/>
                      <a:pt x="200049" y="204129"/>
                      <a:pt x="177189" y="314238"/>
                    </a:cubicBezTo>
                    <a:cubicBezTo>
                      <a:pt x="176903" y="315762"/>
                      <a:pt x="176998" y="317572"/>
                      <a:pt x="176236" y="318906"/>
                    </a:cubicBezTo>
                    <a:cubicBezTo>
                      <a:pt x="143661" y="382247"/>
                      <a:pt x="86225" y="343004"/>
                      <a:pt x="40601" y="350052"/>
                    </a:cubicBezTo>
                    <a:cubicBezTo>
                      <a:pt x="8120" y="355005"/>
                      <a:pt x="405" y="328145"/>
                      <a:pt x="24" y="299189"/>
                    </a:cubicBezTo>
                    <a:cubicBezTo>
                      <a:pt x="-1976" y="142884"/>
                      <a:pt x="121563" y="15534"/>
                      <a:pt x="293870" y="1533"/>
                    </a:cubicBezTo>
                    <a:cubicBezTo>
                      <a:pt x="337495" y="-1992"/>
                      <a:pt x="383119" y="580"/>
                      <a:pt x="426077" y="9057"/>
                    </a:cubicBezTo>
                    <a:cubicBezTo>
                      <a:pt x="623245" y="48205"/>
                      <a:pt x="722781" y="263565"/>
                      <a:pt x="619911" y="436921"/>
                    </a:cubicBezTo>
                    <a:cubicBezTo>
                      <a:pt x="586002" y="494166"/>
                      <a:pt x="533995" y="541886"/>
                      <a:pt x="485037" y="588558"/>
                    </a:cubicBezTo>
                    <a:cubicBezTo>
                      <a:pt x="443127" y="628564"/>
                      <a:pt x="398550" y="662187"/>
                      <a:pt x="403598" y="730005"/>
                    </a:cubicBezTo>
                    <a:cubicBezTo>
                      <a:pt x="404456" y="742197"/>
                      <a:pt x="378262" y="760199"/>
                      <a:pt x="361117" y="768486"/>
                    </a:cubicBezTo>
                    <a:cubicBezTo>
                      <a:pt x="348258" y="774677"/>
                      <a:pt x="329970" y="769724"/>
                      <a:pt x="314159" y="769629"/>
                    </a:cubicBezTo>
                    <a:close/>
                  </a:path>
                </a:pathLst>
              </a:custGeom>
              <a:solidFill>
                <a:srgbClr val="C567C7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2" name="Google Shape;122;p14"/>
              <p:cNvSpPr/>
              <p:nvPr/>
            </p:nvSpPr>
            <p:spPr>
              <a:xfrm>
                <a:off x="6655873" y="3162665"/>
                <a:ext cx="228284" cy="228452"/>
              </a:xfrm>
              <a:custGeom>
                <a:avLst/>
                <a:gdLst/>
                <a:ahLst/>
                <a:cxnLst/>
                <a:rect l="l" t="t" r="r" b="b"/>
                <a:pathLst>
                  <a:path w="228284" h="228452" extrusionOk="0">
                    <a:moveTo>
                      <a:pt x="109828" y="228425"/>
                    </a:moveTo>
                    <a:cubicBezTo>
                      <a:pt x="48011" y="227187"/>
                      <a:pt x="-566" y="176704"/>
                      <a:pt x="5" y="114601"/>
                    </a:cubicBezTo>
                    <a:cubicBezTo>
                      <a:pt x="576" y="50498"/>
                      <a:pt x="52392" y="-1032"/>
                      <a:pt x="115162" y="16"/>
                    </a:cubicBezTo>
                    <a:cubicBezTo>
                      <a:pt x="177837" y="1063"/>
                      <a:pt x="230320" y="55642"/>
                      <a:pt x="228224" y="117364"/>
                    </a:cubicBezTo>
                    <a:cubicBezTo>
                      <a:pt x="225938" y="181657"/>
                      <a:pt x="174693" y="229759"/>
                      <a:pt x="109924" y="228425"/>
                    </a:cubicBezTo>
                    <a:close/>
                  </a:path>
                </a:pathLst>
              </a:custGeom>
              <a:solidFill>
                <a:srgbClr val="C567C7"/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20000"/>
                  </a:srgbClr>
                </a:outerShdw>
              </a:effectLst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23" name="Google Shape;123;p14"/>
            <p:cNvSpPr/>
            <p:nvPr/>
          </p:nvSpPr>
          <p:spPr>
            <a:xfrm>
              <a:off x="7241090" y="3762174"/>
              <a:ext cx="418366" cy="401194"/>
            </a:xfrm>
            <a:custGeom>
              <a:avLst/>
              <a:gdLst/>
              <a:ahLst/>
              <a:cxnLst/>
              <a:rect l="l" t="t" r="r" b="b"/>
              <a:pathLst>
                <a:path w="1017515" h="974848" extrusionOk="0">
                  <a:moveTo>
                    <a:pt x="875766" y="974753"/>
                  </a:moveTo>
                  <a:cubicBezTo>
                    <a:pt x="871385" y="970086"/>
                    <a:pt x="868813" y="967324"/>
                    <a:pt x="866336" y="964561"/>
                  </a:cubicBezTo>
                  <a:cubicBezTo>
                    <a:pt x="803090" y="893219"/>
                    <a:pt x="739749" y="821877"/>
                    <a:pt x="676694" y="750344"/>
                  </a:cubicBezTo>
                  <a:cubicBezTo>
                    <a:pt x="671360" y="744248"/>
                    <a:pt x="665930" y="742248"/>
                    <a:pt x="658120" y="742248"/>
                  </a:cubicBezTo>
                  <a:cubicBezTo>
                    <a:pt x="517626" y="742438"/>
                    <a:pt x="377132" y="742534"/>
                    <a:pt x="236639" y="742248"/>
                  </a:cubicBezTo>
                  <a:cubicBezTo>
                    <a:pt x="122529" y="742057"/>
                    <a:pt x="27470" y="664524"/>
                    <a:pt x="4705" y="552796"/>
                  </a:cubicBezTo>
                  <a:cubicBezTo>
                    <a:pt x="1562" y="537270"/>
                    <a:pt x="323" y="521173"/>
                    <a:pt x="228" y="505266"/>
                  </a:cubicBezTo>
                  <a:cubicBezTo>
                    <a:pt x="-58" y="415731"/>
                    <a:pt x="-58" y="326101"/>
                    <a:pt x="133" y="236375"/>
                  </a:cubicBezTo>
                  <a:cubicBezTo>
                    <a:pt x="419" y="105502"/>
                    <a:pt x="101860" y="1679"/>
                    <a:pt x="232924" y="822"/>
                  </a:cubicBezTo>
                  <a:cubicBezTo>
                    <a:pt x="416756" y="-321"/>
                    <a:pt x="600589" y="-226"/>
                    <a:pt x="784421" y="822"/>
                  </a:cubicBezTo>
                  <a:cubicBezTo>
                    <a:pt x="900436" y="1393"/>
                    <a:pt x="993590" y="81594"/>
                    <a:pt x="1013879" y="195703"/>
                  </a:cubicBezTo>
                  <a:cubicBezTo>
                    <a:pt x="1016355" y="209515"/>
                    <a:pt x="1017022" y="223802"/>
                    <a:pt x="1017022" y="237899"/>
                  </a:cubicBezTo>
                  <a:cubicBezTo>
                    <a:pt x="1017308" y="326958"/>
                    <a:pt x="1017974" y="416017"/>
                    <a:pt x="1017022" y="505075"/>
                  </a:cubicBezTo>
                  <a:cubicBezTo>
                    <a:pt x="1015879" y="603469"/>
                    <a:pt x="969968" y="675001"/>
                    <a:pt x="882529" y="719864"/>
                  </a:cubicBezTo>
                  <a:cubicBezTo>
                    <a:pt x="876719" y="722817"/>
                    <a:pt x="875861" y="726246"/>
                    <a:pt x="875861" y="731770"/>
                  </a:cubicBezTo>
                  <a:cubicBezTo>
                    <a:pt x="875957" y="808828"/>
                    <a:pt x="875861" y="885790"/>
                    <a:pt x="875861" y="962847"/>
                  </a:cubicBezTo>
                  <a:cubicBezTo>
                    <a:pt x="875861" y="965990"/>
                    <a:pt x="875861" y="969229"/>
                    <a:pt x="875861" y="974848"/>
                  </a:cubicBezTo>
                  <a:close/>
                  <a:moveTo>
                    <a:pt x="561155" y="518887"/>
                  </a:moveTo>
                  <a:cubicBezTo>
                    <a:pt x="561155" y="495074"/>
                    <a:pt x="561822" y="472881"/>
                    <a:pt x="560965" y="450688"/>
                  </a:cubicBezTo>
                  <a:cubicBezTo>
                    <a:pt x="559917" y="423446"/>
                    <a:pt x="572014" y="404015"/>
                    <a:pt x="594112" y="389728"/>
                  </a:cubicBezTo>
                  <a:cubicBezTo>
                    <a:pt x="602399" y="384298"/>
                    <a:pt x="610971" y="379250"/>
                    <a:pt x="619258" y="373726"/>
                  </a:cubicBezTo>
                  <a:cubicBezTo>
                    <a:pt x="682123" y="331244"/>
                    <a:pt x="705459" y="266569"/>
                    <a:pt x="678694" y="199704"/>
                  </a:cubicBezTo>
                  <a:cubicBezTo>
                    <a:pt x="652214" y="133600"/>
                    <a:pt x="601541" y="97310"/>
                    <a:pt x="530580" y="89595"/>
                  </a:cubicBezTo>
                  <a:cubicBezTo>
                    <a:pt x="451523" y="81022"/>
                    <a:pt x="386848" y="113788"/>
                    <a:pt x="350367" y="181416"/>
                  </a:cubicBezTo>
                  <a:cubicBezTo>
                    <a:pt x="329793" y="219611"/>
                    <a:pt x="328364" y="261426"/>
                    <a:pt x="329126" y="303526"/>
                  </a:cubicBezTo>
                  <a:cubicBezTo>
                    <a:pt x="329126" y="304003"/>
                    <a:pt x="329888" y="304384"/>
                    <a:pt x="330174" y="304765"/>
                  </a:cubicBezTo>
                  <a:lnTo>
                    <a:pt x="422281" y="304765"/>
                  </a:lnTo>
                  <a:cubicBezTo>
                    <a:pt x="422948" y="288667"/>
                    <a:pt x="423138" y="273046"/>
                    <a:pt x="424472" y="257616"/>
                  </a:cubicBezTo>
                  <a:cubicBezTo>
                    <a:pt x="426758" y="232184"/>
                    <a:pt x="435330" y="209610"/>
                    <a:pt x="459047" y="196751"/>
                  </a:cubicBezTo>
                  <a:cubicBezTo>
                    <a:pt x="491718" y="179035"/>
                    <a:pt x="525246" y="178463"/>
                    <a:pt x="558298" y="195894"/>
                  </a:cubicBezTo>
                  <a:cubicBezTo>
                    <a:pt x="573347" y="203800"/>
                    <a:pt x="583825" y="215896"/>
                    <a:pt x="586873" y="233232"/>
                  </a:cubicBezTo>
                  <a:cubicBezTo>
                    <a:pt x="591731" y="260378"/>
                    <a:pt x="583349" y="282571"/>
                    <a:pt x="560679" y="298669"/>
                  </a:cubicBezTo>
                  <a:cubicBezTo>
                    <a:pt x="542582" y="311527"/>
                    <a:pt x="524103" y="324100"/>
                    <a:pt x="505529" y="336292"/>
                  </a:cubicBezTo>
                  <a:cubicBezTo>
                    <a:pt x="478097" y="354295"/>
                    <a:pt x="464572" y="379060"/>
                    <a:pt x="465239" y="412111"/>
                  </a:cubicBezTo>
                  <a:cubicBezTo>
                    <a:pt x="465905" y="444877"/>
                    <a:pt x="465334" y="477739"/>
                    <a:pt x="465429" y="510505"/>
                  </a:cubicBezTo>
                  <a:cubicBezTo>
                    <a:pt x="465429" y="513362"/>
                    <a:pt x="465810" y="516220"/>
                    <a:pt x="466001" y="518982"/>
                  </a:cubicBezTo>
                  <a:lnTo>
                    <a:pt x="561060" y="518982"/>
                  </a:lnTo>
                  <a:close/>
                  <a:moveTo>
                    <a:pt x="560393" y="654046"/>
                  </a:moveTo>
                  <a:lnTo>
                    <a:pt x="560393" y="557082"/>
                  </a:lnTo>
                  <a:lnTo>
                    <a:pt x="466382" y="557082"/>
                  </a:lnTo>
                  <a:lnTo>
                    <a:pt x="466382" y="654046"/>
                  </a:lnTo>
                  <a:lnTo>
                    <a:pt x="560393" y="654046"/>
                  </a:lnTo>
                  <a:close/>
                </a:path>
              </a:pathLst>
            </a:custGeom>
            <a:solidFill>
              <a:srgbClr val="ED796D"/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" name="Google Shape;124;p14"/>
            <p:cNvSpPr/>
            <p:nvPr/>
          </p:nvSpPr>
          <p:spPr>
            <a:xfrm>
              <a:off x="7241355" y="2564318"/>
              <a:ext cx="362919" cy="406703"/>
            </a:xfrm>
            <a:custGeom>
              <a:avLst/>
              <a:gdLst/>
              <a:ahLst/>
              <a:cxnLst/>
              <a:rect l="l" t="t" r="r" b="b"/>
              <a:pathLst>
                <a:path w="1535587" h="1719252" extrusionOk="0">
                  <a:moveTo>
                    <a:pt x="1360934" y="1167658"/>
                  </a:moveTo>
                  <a:cubicBezTo>
                    <a:pt x="1388938" y="1187184"/>
                    <a:pt x="1409417" y="1201567"/>
                    <a:pt x="1429895" y="1215854"/>
                  </a:cubicBezTo>
                  <a:cubicBezTo>
                    <a:pt x="1411226" y="1233095"/>
                    <a:pt x="1390462" y="1248620"/>
                    <a:pt x="1374746" y="1268242"/>
                  </a:cubicBezTo>
                  <a:cubicBezTo>
                    <a:pt x="1366840" y="1278052"/>
                    <a:pt x="1363506" y="1296245"/>
                    <a:pt x="1366268" y="1308913"/>
                  </a:cubicBezTo>
                  <a:cubicBezTo>
                    <a:pt x="1370174" y="1327011"/>
                    <a:pt x="1382080" y="1343299"/>
                    <a:pt x="1389414" y="1360825"/>
                  </a:cubicBezTo>
                  <a:cubicBezTo>
                    <a:pt x="1418180" y="1429500"/>
                    <a:pt x="1396844" y="1480649"/>
                    <a:pt x="1322834" y="1490555"/>
                  </a:cubicBezTo>
                  <a:cubicBezTo>
                    <a:pt x="1258064" y="1499223"/>
                    <a:pt x="1190342" y="1493222"/>
                    <a:pt x="1124619" y="1486555"/>
                  </a:cubicBezTo>
                  <a:cubicBezTo>
                    <a:pt x="992507" y="1473029"/>
                    <a:pt x="983363" y="1479887"/>
                    <a:pt x="994889" y="1610666"/>
                  </a:cubicBezTo>
                  <a:cubicBezTo>
                    <a:pt x="1004128" y="1716012"/>
                    <a:pt x="1000699" y="1719346"/>
                    <a:pt x="896019" y="1719250"/>
                  </a:cubicBezTo>
                  <a:cubicBezTo>
                    <a:pt x="680087" y="1718965"/>
                    <a:pt x="464251" y="1719250"/>
                    <a:pt x="248319" y="1719060"/>
                  </a:cubicBezTo>
                  <a:cubicBezTo>
                    <a:pt x="175548" y="1719060"/>
                    <a:pt x="167166" y="1700581"/>
                    <a:pt x="193074" y="1632192"/>
                  </a:cubicBezTo>
                  <a:cubicBezTo>
                    <a:pt x="230507" y="1533418"/>
                    <a:pt x="263845" y="1432834"/>
                    <a:pt x="294420" y="1331678"/>
                  </a:cubicBezTo>
                  <a:cubicBezTo>
                    <a:pt x="311089" y="1276529"/>
                    <a:pt x="292991" y="1224712"/>
                    <a:pt x="256796" y="1180516"/>
                  </a:cubicBezTo>
                  <a:cubicBezTo>
                    <a:pt x="226602" y="1143655"/>
                    <a:pt x="194598" y="1108412"/>
                    <a:pt x="164118" y="1071836"/>
                  </a:cubicBezTo>
                  <a:cubicBezTo>
                    <a:pt x="27720" y="908768"/>
                    <a:pt x="-21143" y="718840"/>
                    <a:pt x="8194" y="511766"/>
                  </a:cubicBezTo>
                  <a:cubicBezTo>
                    <a:pt x="34673" y="324505"/>
                    <a:pt x="142592" y="185821"/>
                    <a:pt x="308708" y="101334"/>
                  </a:cubicBezTo>
                  <a:cubicBezTo>
                    <a:pt x="581504" y="-37350"/>
                    <a:pt x="858872" y="-30683"/>
                    <a:pt x="1132525" y="102953"/>
                  </a:cubicBezTo>
                  <a:cubicBezTo>
                    <a:pt x="1221012" y="146197"/>
                    <a:pt x="1291783" y="213729"/>
                    <a:pt x="1345123" y="296406"/>
                  </a:cubicBezTo>
                  <a:cubicBezTo>
                    <a:pt x="1405035" y="389275"/>
                    <a:pt x="1425133" y="488335"/>
                    <a:pt x="1376174" y="594062"/>
                  </a:cubicBezTo>
                  <a:cubicBezTo>
                    <a:pt x="1349981" y="650641"/>
                    <a:pt x="1365316" y="703600"/>
                    <a:pt x="1400177" y="750558"/>
                  </a:cubicBezTo>
                  <a:cubicBezTo>
                    <a:pt x="1434182" y="796278"/>
                    <a:pt x="1474377" y="837521"/>
                    <a:pt x="1508286" y="883241"/>
                  </a:cubicBezTo>
                  <a:cubicBezTo>
                    <a:pt x="1551720" y="941725"/>
                    <a:pt x="1544481" y="963823"/>
                    <a:pt x="1478282" y="995636"/>
                  </a:cubicBezTo>
                  <a:cubicBezTo>
                    <a:pt x="1407988" y="1029450"/>
                    <a:pt x="1407607" y="1029640"/>
                    <a:pt x="1445326" y="1097458"/>
                  </a:cubicBezTo>
                  <a:cubicBezTo>
                    <a:pt x="1463804" y="1130510"/>
                    <a:pt x="1452660" y="1147846"/>
                    <a:pt x="1418084" y="1154989"/>
                  </a:cubicBezTo>
                  <a:cubicBezTo>
                    <a:pt x="1400939" y="1158609"/>
                    <a:pt x="1383794" y="1162514"/>
                    <a:pt x="1361030" y="1167562"/>
                  </a:cubicBezTo>
                  <a:close/>
                  <a:moveTo>
                    <a:pt x="690946" y="738556"/>
                  </a:moveTo>
                  <a:cubicBezTo>
                    <a:pt x="712949" y="726745"/>
                    <a:pt x="752954" y="716268"/>
                    <a:pt x="753906" y="702933"/>
                  </a:cubicBezTo>
                  <a:cubicBezTo>
                    <a:pt x="758002" y="645973"/>
                    <a:pt x="794197" y="616827"/>
                    <a:pt x="831821" y="584156"/>
                  </a:cubicBezTo>
                  <a:cubicBezTo>
                    <a:pt x="861443" y="558439"/>
                    <a:pt x="889733" y="529673"/>
                    <a:pt x="912307" y="497764"/>
                  </a:cubicBezTo>
                  <a:cubicBezTo>
                    <a:pt x="956217" y="435757"/>
                    <a:pt x="951645" y="349270"/>
                    <a:pt x="906306" y="288595"/>
                  </a:cubicBezTo>
                  <a:cubicBezTo>
                    <a:pt x="799817" y="145816"/>
                    <a:pt x="529592" y="171914"/>
                    <a:pt x="452726" y="332506"/>
                  </a:cubicBezTo>
                  <a:cubicBezTo>
                    <a:pt x="410720" y="420231"/>
                    <a:pt x="418340" y="432709"/>
                    <a:pt x="512733" y="446234"/>
                  </a:cubicBezTo>
                  <a:cubicBezTo>
                    <a:pt x="546356" y="451092"/>
                    <a:pt x="559882" y="442234"/>
                    <a:pt x="570264" y="409372"/>
                  </a:cubicBezTo>
                  <a:cubicBezTo>
                    <a:pt x="595505" y="329553"/>
                    <a:pt x="691232" y="295930"/>
                    <a:pt x="765050" y="337268"/>
                  </a:cubicBezTo>
                  <a:cubicBezTo>
                    <a:pt x="813818" y="364510"/>
                    <a:pt x="822010" y="421183"/>
                    <a:pt x="780862" y="460331"/>
                  </a:cubicBezTo>
                  <a:cubicBezTo>
                    <a:pt x="754478" y="485382"/>
                    <a:pt x="724664" y="506623"/>
                    <a:pt x="696661" y="530054"/>
                  </a:cubicBezTo>
                  <a:cubicBezTo>
                    <a:pt x="657799" y="562630"/>
                    <a:pt x="630653" y="601873"/>
                    <a:pt x="622842" y="653498"/>
                  </a:cubicBezTo>
                  <a:cubicBezTo>
                    <a:pt x="611793" y="727031"/>
                    <a:pt x="612365" y="728555"/>
                    <a:pt x="690851" y="738652"/>
                  </a:cubicBezTo>
                  <a:close/>
                  <a:moveTo>
                    <a:pt x="772956" y="874669"/>
                  </a:moveTo>
                  <a:cubicBezTo>
                    <a:pt x="774766" y="829139"/>
                    <a:pt x="737142" y="788467"/>
                    <a:pt x="691136" y="786277"/>
                  </a:cubicBezTo>
                  <a:cubicBezTo>
                    <a:pt x="645893" y="784181"/>
                    <a:pt x="605411" y="822281"/>
                    <a:pt x="603983" y="868382"/>
                  </a:cubicBezTo>
                  <a:cubicBezTo>
                    <a:pt x="602459" y="915626"/>
                    <a:pt x="638463" y="954869"/>
                    <a:pt x="684755" y="956488"/>
                  </a:cubicBezTo>
                  <a:cubicBezTo>
                    <a:pt x="730284" y="958108"/>
                    <a:pt x="771146" y="920198"/>
                    <a:pt x="772956" y="874573"/>
                  </a:cubicBezTo>
                  <a:close/>
                </a:path>
              </a:pathLst>
            </a:custGeom>
            <a:solidFill>
              <a:srgbClr val="FE9F40"/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20000"/>
                </a:srgbClr>
              </a:outerShdw>
            </a:effectLst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" name="Google Shape;126;p14"/>
            <p:cNvSpPr txBox="1"/>
            <p:nvPr/>
          </p:nvSpPr>
          <p:spPr>
            <a:xfrm>
              <a:off x="7837159" y="1425612"/>
              <a:ext cx="4104656" cy="5077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IN" b="1" dirty="0">
                  <a:solidFill>
                    <a:schemeClr val="lt1"/>
                  </a:solidFill>
                  <a:latin typeface="Arial" panose="020B0604020202020204" pitchFamily="34" charset="0"/>
                  <a:ea typeface="Poppins SemiBold"/>
                  <a:cs typeface="Arial" panose="020B0604020202020204" pitchFamily="34" charset="0"/>
                  <a:sym typeface="Poppins SemiBold"/>
                </a:rPr>
                <a:t>Where? – is the Problem occurring</a:t>
              </a:r>
              <a:endParaRPr b="1" dirty="0">
                <a:solidFill>
                  <a:schemeClr val="lt1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endParaRPr>
            </a:p>
          </p:txBody>
        </p:sp>
        <p:sp>
          <p:nvSpPr>
            <p:cNvPr id="127" name="Google Shape;127;p14"/>
            <p:cNvSpPr txBox="1"/>
            <p:nvPr/>
          </p:nvSpPr>
          <p:spPr>
            <a:xfrm>
              <a:off x="8084582" y="1896361"/>
              <a:ext cx="1693088" cy="46162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285750" marR="0" lvl="0" indent="-2857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r>
                <a:rPr lang="en-GB" sz="1600" b="0" u="none" dirty="0"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Norwich </a:t>
              </a:r>
              <a:r>
                <a:rPr lang="en-GB" sz="1600" dirty="0"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UK </a:t>
              </a:r>
            </a:p>
          </p:txBody>
        </p:sp>
        <p:sp>
          <p:nvSpPr>
            <p:cNvPr id="128" name="Google Shape;128;p14"/>
            <p:cNvSpPr txBox="1"/>
            <p:nvPr/>
          </p:nvSpPr>
          <p:spPr>
            <a:xfrm>
              <a:off x="712921" y="2747536"/>
              <a:ext cx="3359529" cy="5077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IN" b="1" dirty="0">
                  <a:solidFill>
                    <a:schemeClr val="lt1"/>
                  </a:solidFill>
                  <a:latin typeface="Arial" panose="020B0604020202020204" pitchFamily="34" charset="0"/>
                  <a:ea typeface="Poppins SemiBold"/>
                  <a:cs typeface="Arial" panose="020B0604020202020204" pitchFamily="34" charset="0"/>
                  <a:sym typeface="Poppins SemiBold"/>
                </a:rPr>
                <a:t>Who? – is impacted</a:t>
              </a:r>
              <a:endParaRPr b="1" dirty="0">
                <a:solidFill>
                  <a:schemeClr val="lt1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endParaRPr>
            </a:p>
          </p:txBody>
        </p:sp>
        <p:sp>
          <p:nvSpPr>
            <p:cNvPr id="129" name="Google Shape;129;p14"/>
            <p:cNvSpPr txBox="1"/>
            <p:nvPr/>
          </p:nvSpPr>
          <p:spPr>
            <a:xfrm>
              <a:off x="714953" y="3329819"/>
              <a:ext cx="2958891" cy="120028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285750" marR="0" lvl="0" indent="-2857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Liam and Priya Patel</a:t>
              </a:r>
              <a:r>
                <a:rPr lang="en-GB" sz="1600" b="0" u="none" dirty="0"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  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latin typeface="Arial" panose="020B0604020202020204" pitchFamily="34" charset="0"/>
                  <a:cs typeface="Arial" panose="020B0604020202020204" pitchFamily="34" charset="0"/>
                </a:rPr>
                <a:t>Other stakeholders (e.g., customers)</a:t>
              </a:r>
              <a:endParaRPr lang="en-GB" sz="1600" b="0" u="none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endParaRPr>
            </a:p>
          </p:txBody>
        </p:sp>
        <p:sp>
          <p:nvSpPr>
            <p:cNvPr id="130" name="Google Shape;130;p14"/>
            <p:cNvSpPr txBox="1"/>
            <p:nvPr/>
          </p:nvSpPr>
          <p:spPr>
            <a:xfrm>
              <a:off x="306194" y="4746613"/>
              <a:ext cx="3524695" cy="5077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IN" b="1" dirty="0">
                  <a:solidFill>
                    <a:schemeClr val="lt1"/>
                  </a:solidFill>
                  <a:latin typeface="Arial" panose="020B0604020202020204" pitchFamily="34" charset="0"/>
                  <a:ea typeface="Poppins SemiBold"/>
                  <a:cs typeface="Arial" panose="020B0604020202020204" pitchFamily="34" charset="0"/>
                  <a:sym typeface="Poppins SemiBold"/>
                </a:rPr>
                <a:t>How? - serious is the problem</a:t>
              </a:r>
              <a:endParaRPr b="1" dirty="0">
                <a:solidFill>
                  <a:schemeClr val="lt1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endParaRPr>
            </a:p>
          </p:txBody>
        </p:sp>
        <p:sp>
          <p:nvSpPr>
            <p:cNvPr id="131" name="Google Shape;131;p14"/>
            <p:cNvSpPr txBox="1"/>
            <p:nvPr/>
          </p:nvSpPr>
          <p:spPr>
            <a:xfrm>
              <a:off x="223364" y="5330240"/>
              <a:ext cx="3787510" cy="120028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285750" lvl="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b="0" u="none" dirty="0">
                  <a:solidFill>
                    <a:srgbClr val="3F3F3F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Very serious with significant implications</a:t>
              </a:r>
              <a:r>
                <a:rPr lang="en-GB" sz="1600" dirty="0">
                  <a:solidFill>
                    <a:srgbClr val="3F3F3F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 (i.e.,</a:t>
              </a:r>
              <a:r>
                <a:rPr lang="en-GB" sz="1600" b="0" u="none" dirty="0">
                  <a:solidFill>
                    <a:srgbClr val="3F3F3F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 Loss of customers and profits) </a:t>
              </a:r>
            </a:p>
          </p:txBody>
        </p:sp>
        <p:sp>
          <p:nvSpPr>
            <p:cNvPr id="132" name="Google Shape;132;p14"/>
            <p:cNvSpPr txBox="1"/>
            <p:nvPr/>
          </p:nvSpPr>
          <p:spPr>
            <a:xfrm>
              <a:off x="8637907" y="4574304"/>
              <a:ext cx="3151718" cy="8309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285750" marR="0" lvl="0" indent="-2857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r>
                <a:rPr lang="en-GB" sz="1600" b="0" u="none" dirty="0"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30% Decline in sales</a:t>
              </a:r>
            </a:p>
            <a:p>
              <a:pPr marL="285750" marR="0" lvl="0" indent="-2857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D</a:t>
              </a:r>
              <a:r>
                <a:rPr lang="en-GB" sz="1600" b="0" u="none" dirty="0"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ecrease in customers</a:t>
              </a:r>
              <a:r>
                <a:rPr lang="en-GB" sz="1600" dirty="0"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 </a:t>
              </a:r>
            </a:p>
          </p:txBody>
        </p:sp>
        <p:sp>
          <p:nvSpPr>
            <p:cNvPr id="133" name="Google Shape;133;p14"/>
            <p:cNvSpPr/>
            <p:nvPr/>
          </p:nvSpPr>
          <p:spPr>
            <a:xfrm>
              <a:off x="8690491" y="2416950"/>
              <a:ext cx="2982801" cy="435600"/>
            </a:xfrm>
            <a:prstGeom prst="roundRect">
              <a:avLst>
                <a:gd name="adj" fmla="val 50000"/>
              </a:avLst>
            </a:prstGeom>
            <a:solidFill>
              <a:srgbClr val="FA710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" name="Google Shape;134;p14"/>
            <p:cNvSpPr txBox="1"/>
            <p:nvPr/>
          </p:nvSpPr>
          <p:spPr>
            <a:xfrm>
              <a:off x="8862529" y="2357020"/>
              <a:ext cx="2572836" cy="5077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IN" b="1" dirty="0">
                  <a:solidFill>
                    <a:schemeClr val="lt1"/>
                  </a:solidFill>
                  <a:latin typeface="Arial" panose="020B0604020202020204" pitchFamily="34" charset="0"/>
                  <a:ea typeface="Poppins SemiBold"/>
                  <a:cs typeface="Arial" panose="020B0604020202020204" pitchFamily="34" charset="0"/>
                  <a:sym typeface="Poppins SemiBold"/>
                </a:rPr>
                <a:t>Why? - is the problem</a:t>
              </a:r>
              <a:endParaRPr b="1" dirty="0">
                <a:solidFill>
                  <a:schemeClr val="lt1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endParaRPr>
            </a:p>
          </p:txBody>
        </p:sp>
        <p:sp>
          <p:nvSpPr>
            <p:cNvPr id="135" name="Google Shape;135;p14"/>
            <p:cNvSpPr/>
            <p:nvPr/>
          </p:nvSpPr>
          <p:spPr>
            <a:xfrm>
              <a:off x="8428068" y="4172326"/>
              <a:ext cx="3361557" cy="435600"/>
            </a:xfrm>
            <a:prstGeom prst="roundRect">
              <a:avLst>
                <a:gd name="adj" fmla="val 50000"/>
              </a:avLst>
            </a:prstGeom>
            <a:solidFill>
              <a:srgbClr val="CC403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" name="Google Shape;136;p14"/>
            <p:cNvSpPr txBox="1"/>
            <p:nvPr/>
          </p:nvSpPr>
          <p:spPr>
            <a:xfrm>
              <a:off x="8586634" y="4113693"/>
              <a:ext cx="3306593" cy="5077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IN" b="1" dirty="0">
                  <a:solidFill>
                    <a:schemeClr val="lt1"/>
                  </a:solidFill>
                  <a:latin typeface="Arial" panose="020B0604020202020204" pitchFamily="34" charset="0"/>
                  <a:ea typeface="Poppins SemiBold"/>
                  <a:cs typeface="Arial" panose="020B0604020202020204" pitchFamily="34" charset="0"/>
                  <a:sym typeface="Poppins SemiBold"/>
                </a:rPr>
                <a:t>What? – Effect is it having</a:t>
              </a:r>
              <a:endParaRPr b="1" dirty="0">
                <a:solidFill>
                  <a:schemeClr val="lt1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endParaRPr>
            </a:p>
          </p:txBody>
        </p:sp>
        <p:sp>
          <p:nvSpPr>
            <p:cNvPr id="137" name="Google Shape;137;p14"/>
            <p:cNvSpPr/>
            <p:nvPr/>
          </p:nvSpPr>
          <p:spPr>
            <a:xfrm>
              <a:off x="7392873" y="5494484"/>
              <a:ext cx="3206988" cy="435900"/>
            </a:xfrm>
            <a:prstGeom prst="roundRect">
              <a:avLst>
                <a:gd name="adj" fmla="val 50000"/>
              </a:avLst>
            </a:prstGeom>
            <a:solidFill>
              <a:srgbClr val="007DAA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" name="Google Shape;138;p14"/>
            <p:cNvSpPr txBox="1"/>
            <p:nvPr/>
          </p:nvSpPr>
          <p:spPr>
            <a:xfrm>
              <a:off x="7554635" y="5434419"/>
              <a:ext cx="3206988" cy="5077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IN" b="1" dirty="0">
                  <a:solidFill>
                    <a:schemeClr val="lt1"/>
                  </a:solidFill>
                  <a:latin typeface="Arial" panose="020B0604020202020204" pitchFamily="34" charset="0"/>
                  <a:ea typeface="Poppins SemiBold"/>
                  <a:cs typeface="Arial" panose="020B0604020202020204" pitchFamily="34" charset="0"/>
                  <a:sym typeface="Poppins SemiBold"/>
                </a:rPr>
                <a:t>How much? - money loss</a:t>
              </a:r>
              <a:endParaRPr b="1" dirty="0">
                <a:solidFill>
                  <a:schemeClr val="lt1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endParaRPr>
            </a:p>
          </p:txBody>
        </p:sp>
        <p:sp>
          <p:nvSpPr>
            <p:cNvPr id="139" name="Google Shape;139;p14"/>
            <p:cNvSpPr txBox="1"/>
            <p:nvPr/>
          </p:nvSpPr>
          <p:spPr>
            <a:xfrm>
              <a:off x="7511174" y="5863816"/>
              <a:ext cx="2970385" cy="8309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r>
                <a:rPr lang="en-GB" sz="1600" b="0" u="none" dirty="0">
                  <a:solidFill>
                    <a:srgbClr val="3F3F3F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Decline in revenue for GH</a:t>
              </a:r>
              <a:endParaRPr lang="en-GB" sz="1600" dirty="0">
                <a:solidFill>
                  <a:srgbClr val="3F3F3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endParaRPr>
            </a:p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r>
                <a:rPr lang="en-GB" sz="1600" dirty="0">
                  <a:solidFill>
                    <a:srgbClr val="3F3F3F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I</a:t>
              </a:r>
              <a:r>
                <a:rPr lang="en-GB" sz="1600" b="0" u="none" dirty="0">
                  <a:solidFill>
                    <a:srgbClr val="3F3F3F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ncreased materials costs</a:t>
              </a:r>
              <a:endParaRPr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0" name="Google Shape;140;p14"/>
            <p:cNvSpPr/>
            <p:nvPr/>
          </p:nvSpPr>
          <p:spPr>
            <a:xfrm>
              <a:off x="550808" y="1333818"/>
              <a:ext cx="3628244" cy="435900"/>
            </a:xfrm>
            <a:prstGeom prst="roundRect">
              <a:avLst>
                <a:gd name="adj" fmla="val 50000"/>
              </a:avLst>
            </a:prstGeom>
            <a:solidFill>
              <a:srgbClr val="009EB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" name="Google Shape;141;p14"/>
            <p:cNvSpPr txBox="1"/>
            <p:nvPr/>
          </p:nvSpPr>
          <p:spPr>
            <a:xfrm>
              <a:off x="591756" y="1257053"/>
              <a:ext cx="3572991" cy="5077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IN" b="1" dirty="0">
                  <a:solidFill>
                    <a:schemeClr val="lt1"/>
                  </a:solidFill>
                  <a:latin typeface="Arial" panose="020B0604020202020204" pitchFamily="34" charset="0"/>
                  <a:ea typeface="Poppins SemiBold"/>
                  <a:cs typeface="Arial" panose="020B0604020202020204" pitchFamily="34" charset="0"/>
                  <a:sym typeface="Poppins SemiBold"/>
                </a:rPr>
                <a:t>When? – Did the Problem start</a:t>
              </a:r>
              <a:endParaRPr b="1" dirty="0">
                <a:solidFill>
                  <a:schemeClr val="lt1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endParaRPr>
            </a:p>
          </p:txBody>
        </p:sp>
        <p:sp>
          <p:nvSpPr>
            <p:cNvPr id="142" name="Google Shape;142;p14"/>
            <p:cNvSpPr txBox="1"/>
            <p:nvPr/>
          </p:nvSpPr>
          <p:spPr>
            <a:xfrm>
              <a:off x="545903" y="1962711"/>
              <a:ext cx="3078510" cy="46162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171450" marR="0" lvl="0" indent="-171450" algn="ctr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O</a:t>
              </a:r>
              <a:r>
                <a:rPr lang="en-GB" sz="1600" b="0" u="none" dirty="0"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ver past 12 months ago</a:t>
              </a:r>
              <a:endParaRPr sz="1200" dirty="0">
                <a:latin typeface="+mn-lt"/>
              </a:endParaRPr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EBB77480-68F6-D3B1-42D1-428C855A1D3B}"/>
                </a:ext>
              </a:extLst>
            </p:cNvPr>
            <p:cNvSpPr txBox="1"/>
            <p:nvPr/>
          </p:nvSpPr>
          <p:spPr>
            <a:xfrm>
              <a:off x="8974387" y="2875739"/>
              <a:ext cx="3092016" cy="11546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Internal &amp; External causes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Online competition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Rising Delivery costs</a:t>
              </a:r>
              <a:endParaRPr lang="en-US"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FB52B11-D9BD-E26F-3773-2A52C37870E4}"/>
                </a:ext>
              </a:extLst>
            </p:cNvPr>
            <p:cNvSpPr txBox="1"/>
            <p:nvPr/>
          </p:nvSpPr>
          <p:spPr>
            <a:xfrm>
              <a:off x="1669932" y="-47641"/>
              <a:ext cx="88521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 dirty="0">
                  <a:latin typeface="Arial" panose="020B0604020202020204" pitchFamily="34" charset="0"/>
                  <a:cs typeface="Arial" panose="020B0604020202020204" pitchFamily="34" charset="0"/>
                </a:rPr>
                <a:t>5W2H MODEL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6085197-1BB8-59CC-ADA0-D4AD60BAF312}"/>
                </a:ext>
              </a:extLst>
            </p:cNvPr>
            <p:cNvSpPr txBox="1"/>
            <p:nvPr/>
          </p:nvSpPr>
          <p:spPr>
            <a:xfrm>
              <a:off x="9783168" y="1945747"/>
              <a:ext cx="193443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600" dirty="0">
                  <a:latin typeface="Arial" panose="020B0604020202020204" pitchFamily="34" charset="0"/>
                  <a:cs typeface="Arial" panose="020B0604020202020204" pitchFamily="34" charset="0"/>
                </a:rPr>
                <a:t>On High Street</a:t>
              </a:r>
            </a:p>
          </p:txBody>
        </p:sp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60A66C2-6A76-3F4E-A0F7-6C25793FA3D2}"/>
                </a:ext>
              </a:extLst>
            </p:cNvPr>
            <p:cNvCxnSpPr>
              <a:cxnSpLocks/>
            </p:cNvCxnSpPr>
            <p:nvPr/>
          </p:nvCxnSpPr>
          <p:spPr>
            <a:xfrm>
              <a:off x="1398466" y="591087"/>
              <a:ext cx="9231746" cy="0"/>
            </a:xfrm>
            <a:prstGeom prst="line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C4620293-6467-4D71-4451-337A94614A98}"/>
              </a:ext>
            </a:extLst>
          </p:cNvPr>
          <p:cNvSpPr txBox="1"/>
          <p:nvPr/>
        </p:nvSpPr>
        <p:spPr>
          <a:xfrm>
            <a:off x="764785" y="662950"/>
            <a:ext cx="1077097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This model enables brainstorming to identify and articulate the problem context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(Luo, Hong and Zhong, 2024).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480F81F8-6583-EA09-8D3C-02B5D307D25F}"/>
              </a:ext>
            </a:extLst>
          </p:cNvPr>
          <p:cNvGrpSpPr/>
          <p:nvPr/>
        </p:nvGrpSpPr>
        <p:grpSpPr>
          <a:xfrm>
            <a:off x="721303" y="91133"/>
            <a:ext cx="10842787" cy="6542006"/>
            <a:chOff x="721303" y="91133"/>
            <a:chExt cx="10842787" cy="6542006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3E37777A-C401-0533-FE95-1ABFE059359C}"/>
                </a:ext>
              </a:extLst>
            </p:cNvPr>
            <p:cNvSpPr txBox="1"/>
            <p:nvPr/>
          </p:nvSpPr>
          <p:spPr>
            <a:xfrm>
              <a:off x="3395089" y="91133"/>
              <a:ext cx="540182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3600" b="1" dirty="0">
                  <a:latin typeface="Arial" panose="020B0604020202020204" pitchFamily="34" charset="0"/>
                  <a:cs typeface="Arial" panose="020B0604020202020204" pitchFamily="34" charset="0"/>
                </a:rPr>
                <a:t>PESTEL FRAMEWORK</a:t>
              </a:r>
              <a:endParaRPr lang="en-IN" sz="36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id="{3EE86BCC-3FE5-7C71-8F19-F085012630D3}"/>
                </a:ext>
              </a:extLst>
            </p:cNvPr>
            <p:cNvGrpSpPr/>
            <p:nvPr/>
          </p:nvGrpSpPr>
          <p:grpSpPr>
            <a:xfrm>
              <a:off x="4403726" y="4026728"/>
              <a:ext cx="7160364" cy="2606411"/>
              <a:chOff x="586562" y="2348389"/>
              <a:chExt cx="7160364" cy="2606411"/>
            </a:xfrm>
          </p:grpSpPr>
          <p:grpSp>
            <p:nvGrpSpPr>
              <p:cNvPr id="56" name="Group 55">
                <a:extLst>
                  <a:ext uri="{FF2B5EF4-FFF2-40B4-BE49-F238E27FC236}">
                    <a16:creationId xmlns:a16="http://schemas.microsoft.com/office/drawing/2014/main" id="{7C935835-BB4D-8128-9D0A-DF2D1118711D}"/>
                  </a:ext>
                </a:extLst>
              </p:cNvPr>
              <p:cNvGrpSpPr/>
              <p:nvPr/>
            </p:nvGrpSpPr>
            <p:grpSpPr>
              <a:xfrm>
                <a:off x="586562" y="2348389"/>
                <a:ext cx="3387268" cy="2592733"/>
                <a:chOff x="586562" y="2348389"/>
                <a:chExt cx="3387268" cy="2592733"/>
              </a:xfrm>
            </p:grpSpPr>
            <p:cxnSp>
              <p:nvCxnSpPr>
                <p:cNvPr id="53" name="Straight Connector 52">
                  <a:extLst>
                    <a:ext uri="{FF2B5EF4-FFF2-40B4-BE49-F238E27FC236}">
                      <a16:creationId xmlns:a16="http://schemas.microsoft.com/office/drawing/2014/main" id="{087786B9-978F-0CEE-8C65-B25AC1E3558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86562" y="3052548"/>
                  <a:ext cx="0" cy="1888574"/>
                </a:xfrm>
                <a:prstGeom prst="line">
                  <a:avLst/>
                </a:prstGeom>
                <a:ln w="3175">
                  <a:solidFill>
                    <a:schemeClr val="bg1">
                      <a:lumMod val="65000"/>
                    </a:schemeClr>
                  </a:solidFill>
                  <a:tailEnd type="diamond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25" name="Group 24">
                  <a:extLst>
                    <a:ext uri="{FF2B5EF4-FFF2-40B4-BE49-F238E27FC236}">
                      <a16:creationId xmlns:a16="http://schemas.microsoft.com/office/drawing/2014/main" id="{27800B5B-1EC9-5E71-391A-DF5F37E466BD}"/>
                    </a:ext>
                  </a:extLst>
                </p:cNvPr>
                <p:cNvGrpSpPr/>
                <p:nvPr/>
              </p:nvGrpSpPr>
              <p:grpSpPr>
                <a:xfrm>
                  <a:off x="589280" y="2348389"/>
                  <a:ext cx="3384550" cy="608400"/>
                  <a:chOff x="589280" y="2142649"/>
                  <a:chExt cx="3384550" cy="608400"/>
                </a:xfrm>
              </p:grpSpPr>
              <p:sp>
                <p:nvSpPr>
                  <p:cNvPr id="4" name="Rectangle: Rounded Corners 3">
                    <a:extLst>
                      <a:ext uri="{FF2B5EF4-FFF2-40B4-BE49-F238E27FC236}">
                        <a16:creationId xmlns:a16="http://schemas.microsoft.com/office/drawing/2014/main" id="{61AA5A01-FD84-30C9-3D55-5B7C4CBE14A5}"/>
                      </a:ext>
                    </a:extLst>
                  </p:cNvPr>
                  <p:cNvSpPr/>
                  <p:nvPr/>
                </p:nvSpPr>
                <p:spPr>
                  <a:xfrm>
                    <a:off x="589280" y="2142649"/>
                    <a:ext cx="3384550" cy="608400"/>
                  </a:xfrm>
                  <a:prstGeom prst="roundRect">
                    <a:avLst>
                      <a:gd name="adj" fmla="val 50000"/>
                    </a:avLst>
                  </a:prstGeom>
                  <a:gradFill flip="none" rotWithShape="1">
                    <a:gsLst>
                      <a:gs pos="1000">
                        <a:srgbClr val="FF0000"/>
                      </a:gs>
                      <a:gs pos="0">
                        <a:schemeClr val="accent6"/>
                      </a:gs>
                    </a:gsLst>
                    <a:path path="circle">
                      <a:fillToRect l="50000" t="50000" r="50000" b="50000"/>
                    </a:path>
                    <a:tileRect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  <p:sp>
                <p:nvSpPr>
                  <p:cNvPr id="6" name="TextBox 5">
                    <a:extLst>
                      <a:ext uri="{FF2B5EF4-FFF2-40B4-BE49-F238E27FC236}">
                        <a16:creationId xmlns:a16="http://schemas.microsoft.com/office/drawing/2014/main" id="{1465142D-B880-A288-F790-4AB0B0E52E6F}"/>
                      </a:ext>
                    </a:extLst>
                  </p:cNvPr>
                  <p:cNvSpPr txBox="1"/>
                  <p:nvPr/>
                </p:nvSpPr>
                <p:spPr>
                  <a:xfrm>
                    <a:off x="1248511" y="2223335"/>
                    <a:ext cx="2248564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algn="ctr"/>
                    <a:r>
                      <a:rPr lang="en-US" sz="2400" b="1" dirty="0">
                        <a:solidFill>
                          <a:schemeClr val="bg1"/>
                        </a:solidFill>
                        <a:latin typeface="+mj-lt"/>
                      </a:rPr>
                      <a:t>What Benefits ?</a:t>
                    </a:r>
                    <a:endParaRPr lang="en-IN" sz="2400" b="1" dirty="0">
                      <a:solidFill>
                        <a:schemeClr val="bg1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4" name="Rectangle: Rounded Corners 23">
                    <a:extLst>
                      <a:ext uri="{FF2B5EF4-FFF2-40B4-BE49-F238E27FC236}">
                        <a16:creationId xmlns:a16="http://schemas.microsoft.com/office/drawing/2014/main" id="{CB07E38A-1C38-B71E-B577-B12481C01055}"/>
                      </a:ext>
                    </a:extLst>
                  </p:cNvPr>
                  <p:cNvSpPr/>
                  <p:nvPr/>
                </p:nvSpPr>
                <p:spPr>
                  <a:xfrm>
                    <a:off x="673099" y="2209800"/>
                    <a:ext cx="3228976" cy="475200"/>
                  </a:xfrm>
                  <a:prstGeom prst="roundRect">
                    <a:avLst>
                      <a:gd name="adj" fmla="val 50000"/>
                    </a:avLst>
                  </a:prstGeom>
                  <a:noFill/>
                  <a:ln w="3175">
                    <a:solidFill>
                      <a:schemeClr val="bg1"/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74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</p:grpSp>
            <p:sp>
              <p:nvSpPr>
                <p:cNvPr id="27" name="TextBox 26">
                  <a:extLst>
                    <a:ext uri="{FF2B5EF4-FFF2-40B4-BE49-F238E27FC236}">
                      <a16:creationId xmlns:a16="http://schemas.microsoft.com/office/drawing/2014/main" id="{AEFD2A52-379E-36ED-4628-0B499ED4B987}"/>
                    </a:ext>
                  </a:extLst>
                </p:cNvPr>
                <p:cNvSpPr txBox="1"/>
                <p:nvPr/>
              </p:nvSpPr>
              <p:spPr>
                <a:xfrm>
                  <a:off x="914057" y="3064800"/>
                  <a:ext cx="2852333" cy="1162626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Identify opportunities and threats                  </a:t>
                  </a:r>
                  <a:r>
                    <a:rPr lang="en-GB" sz="1600" dirty="0"/>
                    <a:t>(Rahman </a:t>
                  </a:r>
                  <a:r>
                    <a:rPr lang="en-GB" sz="1600" i="1" dirty="0"/>
                    <a:t>et al.</a:t>
                  </a:r>
                  <a:r>
                    <a:rPr lang="en-GB" sz="1600" dirty="0"/>
                    <a:t>, 2025).</a:t>
                  </a:r>
                  <a:endParaRPr lang="en-GB" sz="1600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57" name="Group 56">
                <a:extLst>
                  <a:ext uri="{FF2B5EF4-FFF2-40B4-BE49-F238E27FC236}">
                    <a16:creationId xmlns:a16="http://schemas.microsoft.com/office/drawing/2014/main" id="{9F3953A8-72AF-94F2-5887-7D509BC891B2}"/>
                  </a:ext>
                </a:extLst>
              </p:cNvPr>
              <p:cNvGrpSpPr/>
              <p:nvPr/>
            </p:nvGrpSpPr>
            <p:grpSpPr>
              <a:xfrm>
                <a:off x="4199948" y="2348389"/>
                <a:ext cx="3546978" cy="2606411"/>
                <a:chOff x="589280" y="2348389"/>
                <a:chExt cx="3546978" cy="2606411"/>
              </a:xfrm>
            </p:grpSpPr>
            <p:cxnSp>
              <p:nvCxnSpPr>
                <p:cNvPr id="60" name="Straight Connector 59">
                  <a:extLst>
                    <a:ext uri="{FF2B5EF4-FFF2-40B4-BE49-F238E27FC236}">
                      <a16:creationId xmlns:a16="http://schemas.microsoft.com/office/drawing/2014/main" id="{53F1DFEE-99B2-1042-2845-7591FE4B368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11186" y="3064800"/>
                  <a:ext cx="0" cy="1890000"/>
                </a:xfrm>
                <a:prstGeom prst="line">
                  <a:avLst/>
                </a:prstGeom>
                <a:ln w="3175">
                  <a:solidFill>
                    <a:schemeClr val="bg1">
                      <a:lumMod val="65000"/>
                    </a:schemeClr>
                  </a:solidFill>
                  <a:tailEnd type="diamond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58" name="Group 57">
                  <a:extLst>
                    <a:ext uri="{FF2B5EF4-FFF2-40B4-BE49-F238E27FC236}">
                      <a16:creationId xmlns:a16="http://schemas.microsoft.com/office/drawing/2014/main" id="{E75E5D54-B5D7-74E6-B240-D41BBCD858C0}"/>
                    </a:ext>
                  </a:extLst>
                </p:cNvPr>
                <p:cNvGrpSpPr/>
                <p:nvPr/>
              </p:nvGrpSpPr>
              <p:grpSpPr>
                <a:xfrm>
                  <a:off x="589280" y="2348389"/>
                  <a:ext cx="3384550" cy="608400"/>
                  <a:chOff x="589280" y="2142649"/>
                  <a:chExt cx="3384550" cy="608400"/>
                </a:xfrm>
              </p:grpSpPr>
              <p:sp>
                <p:nvSpPr>
                  <p:cNvPr id="63" name="Rectangle: Rounded Corners 62">
                    <a:extLst>
                      <a:ext uri="{FF2B5EF4-FFF2-40B4-BE49-F238E27FC236}">
                        <a16:creationId xmlns:a16="http://schemas.microsoft.com/office/drawing/2014/main" id="{4FA3A27B-5D94-1A32-829C-4B2643959260}"/>
                      </a:ext>
                    </a:extLst>
                  </p:cNvPr>
                  <p:cNvSpPr/>
                  <p:nvPr/>
                </p:nvSpPr>
                <p:spPr>
                  <a:xfrm>
                    <a:off x="589280" y="2142649"/>
                    <a:ext cx="3384550" cy="608400"/>
                  </a:xfrm>
                  <a:prstGeom prst="roundRect">
                    <a:avLst>
                      <a:gd name="adj" fmla="val 50000"/>
                    </a:avLst>
                  </a:prstGeom>
                  <a:gradFill flip="none" rotWithShape="1">
                    <a:gsLst>
                      <a:gs pos="4000">
                        <a:schemeClr val="tx2">
                          <a:lumMod val="50000"/>
                          <a:lumOff val="50000"/>
                        </a:schemeClr>
                      </a:gs>
                      <a:gs pos="0">
                        <a:schemeClr val="accent2"/>
                      </a:gs>
                    </a:gsLst>
                    <a:path path="circle">
                      <a:fillToRect l="50000" t="50000" r="50000" b="50000"/>
                    </a:path>
                    <a:tileRect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  <p:sp>
                <p:nvSpPr>
                  <p:cNvPr id="64" name="TextBox 63">
                    <a:extLst>
                      <a:ext uri="{FF2B5EF4-FFF2-40B4-BE49-F238E27FC236}">
                        <a16:creationId xmlns:a16="http://schemas.microsoft.com/office/drawing/2014/main" id="{F6245AAE-BD58-673E-00A5-A1D7EC712410}"/>
                      </a:ext>
                    </a:extLst>
                  </p:cNvPr>
                  <p:cNvSpPr txBox="1"/>
                  <p:nvPr/>
                </p:nvSpPr>
                <p:spPr>
                  <a:xfrm>
                    <a:off x="1022883" y="2232231"/>
                    <a:ext cx="2511906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algn="ctr"/>
                    <a:r>
                      <a:rPr lang="en-US" sz="2400" b="1" dirty="0">
                        <a:solidFill>
                          <a:schemeClr val="bg1"/>
                        </a:solidFill>
                        <a:latin typeface="+mj-lt"/>
                      </a:rPr>
                      <a:t>What Criticisms ?</a:t>
                    </a:r>
                    <a:endParaRPr lang="en-IN" sz="2400" b="1" dirty="0">
                      <a:solidFill>
                        <a:schemeClr val="bg1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" name="Rectangle: Rounded Corners 65">
                    <a:extLst>
                      <a:ext uri="{FF2B5EF4-FFF2-40B4-BE49-F238E27FC236}">
                        <a16:creationId xmlns:a16="http://schemas.microsoft.com/office/drawing/2014/main" id="{39A43C11-116B-D986-F50F-EA0310A72992}"/>
                      </a:ext>
                    </a:extLst>
                  </p:cNvPr>
                  <p:cNvSpPr/>
                  <p:nvPr/>
                </p:nvSpPr>
                <p:spPr>
                  <a:xfrm>
                    <a:off x="673099" y="2209800"/>
                    <a:ext cx="3228976" cy="475200"/>
                  </a:xfrm>
                  <a:prstGeom prst="roundRect">
                    <a:avLst>
                      <a:gd name="adj" fmla="val 50000"/>
                    </a:avLst>
                  </a:prstGeom>
                  <a:noFill/>
                  <a:ln w="3175">
                    <a:solidFill>
                      <a:schemeClr val="bg1"/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74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</p:grpSp>
            <p:sp>
              <p:nvSpPr>
                <p:cNvPr id="62" name="TextBox 61">
                  <a:extLst>
                    <a:ext uri="{FF2B5EF4-FFF2-40B4-BE49-F238E27FC236}">
                      <a16:creationId xmlns:a16="http://schemas.microsoft.com/office/drawing/2014/main" id="{615DB0AB-3134-BAC6-00C4-D16402287E9A}"/>
                    </a:ext>
                  </a:extLst>
                </p:cNvPr>
                <p:cNvSpPr txBox="1"/>
                <p:nvPr/>
              </p:nvSpPr>
              <p:spPr>
                <a:xfrm>
                  <a:off x="751711" y="3064800"/>
                  <a:ext cx="3384547" cy="1531958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Is only a snapshot in time, needs frequent updating </a:t>
                  </a:r>
                </a:p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Technology to become outdated </a:t>
                  </a:r>
                </a:p>
                <a:p>
                  <a:pPr>
                    <a:lnSpc>
                      <a:spcPct val="150000"/>
                    </a:lnSpc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      (Trivedi and Rastogi, 2016).</a:t>
                  </a:r>
                  <a:endParaRPr lang="en-IN" sz="16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</a:endParaRPr>
                </a:p>
              </p:txBody>
            </p:sp>
          </p:grpSp>
        </p:grp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06F002F1-0E72-2F06-BFCD-A1D5A3F0A805}"/>
                </a:ext>
              </a:extLst>
            </p:cNvPr>
            <p:cNvCxnSpPr>
              <a:cxnSpLocks/>
            </p:cNvCxnSpPr>
            <p:nvPr/>
          </p:nvCxnSpPr>
          <p:spPr>
            <a:xfrm>
              <a:off x="1588655" y="737464"/>
              <a:ext cx="9014691" cy="0"/>
            </a:xfrm>
            <a:prstGeom prst="line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766AE49-9AB8-D5BB-86EE-EFB60232A983}"/>
                </a:ext>
              </a:extLst>
            </p:cNvPr>
            <p:cNvGrpSpPr/>
            <p:nvPr/>
          </p:nvGrpSpPr>
          <p:grpSpPr>
            <a:xfrm>
              <a:off x="721303" y="1031806"/>
              <a:ext cx="10677640" cy="5587655"/>
              <a:chOff x="517525" y="2348389"/>
              <a:chExt cx="10677640" cy="5587655"/>
            </a:xfrm>
          </p:grpSpPr>
          <p:grpSp>
            <p:nvGrpSpPr>
              <p:cNvPr id="5" name="Group 4">
                <a:extLst>
                  <a:ext uri="{FF2B5EF4-FFF2-40B4-BE49-F238E27FC236}">
                    <a16:creationId xmlns:a16="http://schemas.microsoft.com/office/drawing/2014/main" id="{31F90198-EC02-9388-0043-A4B5C6380D7B}"/>
                  </a:ext>
                </a:extLst>
              </p:cNvPr>
              <p:cNvGrpSpPr/>
              <p:nvPr/>
            </p:nvGrpSpPr>
            <p:grpSpPr>
              <a:xfrm>
                <a:off x="517525" y="2387643"/>
                <a:ext cx="3384550" cy="5548401"/>
                <a:chOff x="517525" y="2387643"/>
                <a:chExt cx="3384550" cy="5548401"/>
              </a:xfrm>
            </p:grpSpPr>
            <p:cxnSp>
              <p:nvCxnSpPr>
                <p:cNvPr id="38" name="Straight Connector 37">
                  <a:extLst>
                    <a:ext uri="{FF2B5EF4-FFF2-40B4-BE49-F238E27FC236}">
                      <a16:creationId xmlns:a16="http://schemas.microsoft.com/office/drawing/2014/main" id="{3F0CC9F5-4BD4-8103-4BF1-43C8491E901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17525" y="3096106"/>
                  <a:ext cx="77787" cy="4839938"/>
                </a:xfrm>
                <a:prstGeom prst="line">
                  <a:avLst/>
                </a:prstGeom>
                <a:ln w="3175">
                  <a:solidFill>
                    <a:schemeClr val="bg1">
                      <a:lumMod val="65000"/>
                    </a:schemeClr>
                  </a:solidFill>
                  <a:tailEnd type="diamond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39" name="Group 38">
                  <a:extLst>
                    <a:ext uri="{FF2B5EF4-FFF2-40B4-BE49-F238E27FC236}">
                      <a16:creationId xmlns:a16="http://schemas.microsoft.com/office/drawing/2014/main" id="{31B215FF-A1D7-26B5-48D9-967FAA2E54F1}"/>
                    </a:ext>
                  </a:extLst>
                </p:cNvPr>
                <p:cNvGrpSpPr/>
                <p:nvPr/>
              </p:nvGrpSpPr>
              <p:grpSpPr>
                <a:xfrm>
                  <a:off x="517525" y="2387643"/>
                  <a:ext cx="3384550" cy="608304"/>
                  <a:chOff x="517525" y="2181903"/>
                  <a:chExt cx="3384550" cy="608304"/>
                </a:xfrm>
              </p:grpSpPr>
              <p:sp>
                <p:nvSpPr>
                  <p:cNvPr id="43" name="Rectangle: Rounded Corners 3">
                    <a:extLst>
                      <a:ext uri="{FF2B5EF4-FFF2-40B4-BE49-F238E27FC236}">
                        <a16:creationId xmlns:a16="http://schemas.microsoft.com/office/drawing/2014/main" id="{826BEE93-E4A3-22F1-55A3-FCB27D0146D6}"/>
                      </a:ext>
                    </a:extLst>
                  </p:cNvPr>
                  <p:cNvSpPr/>
                  <p:nvPr/>
                </p:nvSpPr>
                <p:spPr>
                  <a:xfrm>
                    <a:off x="517525" y="2181903"/>
                    <a:ext cx="3384550" cy="608304"/>
                  </a:xfrm>
                  <a:prstGeom prst="roundRect">
                    <a:avLst>
                      <a:gd name="adj" fmla="val 50000"/>
                    </a:avLst>
                  </a:prstGeom>
                  <a:gradFill flip="none" rotWithShape="1">
                    <a:gsLst>
                      <a:gs pos="100000">
                        <a:schemeClr val="accent6">
                          <a:lumMod val="75000"/>
                        </a:schemeClr>
                      </a:gs>
                      <a:gs pos="0">
                        <a:schemeClr val="accent6"/>
                      </a:gs>
                    </a:gsLst>
                    <a:path path="circle">
                      <a:fillToRect l="50000" t="50000" r="50000" b="50000"/>
                    </a:path>
                    <a:tileRect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  <p:sp>
                <p:nvSpPr>
                  <p:cNvPr id="44" name="TextBox 43">
                    <a:extLst>
                      <a:ext uri="{FF2B5EF4-FFF2-40B4-BE49-F238E27FC236}">
                        <a16:creationId xmlns:a16="http://schemas.microsoft.com/office/drawing/2014/main" id="{9849944B-DAC1-5936-8BE3-9263EFACD0E6}"/>
                      </a:ext>
                    </a:extLst>
                  </p:cNvPr>
                  <p:cNvSpPr txBox="1"/>
                  <p:nvPr/>
                </p:nvSpPr>
                <p:spPr>
                  <a:xfrm>
                    <a:off x="1658558" y="2250131"/>
                    <a:ext cx="1383392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algn="ctr"/>
                    <a:r>
                      <a:rPr lang="en-US" sz="2400" b="1" dirty="0">
                        <a:solidFill>
                          <a:schemeClr val="bg1"/>
                        </a:solidFill>
                        <a:latin typeface="+mj-lt"/>
                      </a:rPr>
                      <a:t>What is ?</a:t>
                    </a:r>
                    <a:endParaRPr lang="en-IN" sz="2400" b="1" dirty="0">
                      <a:solidFill>
                        <a:schemeClr val="bg1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" name="Rectangle: Rounded Corners 23">
                    <a:extLst>
                      <a:ext uri="{FF2B5EF4-FFF2-40B4-BE49-F238E27FC236}">
                        <a16:creationId xmlns:a16="http://schemas.microsoft.com/office/drawing/2014/main" id="{F4AE2483-2C01-A987-3AD0-DDD72C54F225}"/>
                      </a:ext>
                    </a:extLst>
                  </p:cNvPr>
                  <p:cNvSpPr/>
                  <p:nvPr/>
                </p:nvSpPr>
                <p:spPr>
                  <a:xfrm>
                    <a:off x="595312" y="2237796"/>
                    <a:ext cx="3228976" cy="474000"/>
                  </a:xfrm>
                  <a:prstGeom prst="roundRect">
                    <a:avLst>
                      <a:gd name="adj" fmla="val 50000"/>
                    </a:avLst>
                  </a:prstGeom>
                  <a:noFill/>
                  <a:ln w="3175">
                    <a:solidFill>
                      <a:schemeClr val="bg1"/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74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</p:grpSp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id="{6CBE1669-00AD-E5A8-C780-7B11D15C5A88}"/>
                    </a:ext>
                  </a:extLst>
                </p:cNvPr>
                <p:cNvSpPr txBox="1"/>
                <p:nvPr/>
              </p:nvSpPr>
              <p:spPr>
                <a:xfrm>
                  <a:off x="613128" y="3013323"/>
                  <a:ext cx="3250388" cy="410933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>
                    <a:lnSpc>
                      <a:spcPct val="150000"/>
                    </a:lnSpc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The PESTEL framework helps, with -</a:t>
                  </a:r>
                </a:p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Macro-environmental. Elements.</a:t>
                  </a:r>
                </a:p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Political .</a:t>
                  </a:r>
                </a:p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Economic .</a:t>
                  </a:r>
                </a:p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Social .</a:t>
                  </a:r>
                </a:p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Technological .</a:t>
                  </a:r>
                </a:p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Legal .</a:t>
                  </a:r>
                </a:p>
                <a:p>
                  <a:pPr>
                    <a:lnSpc>
                      <a:spcPct val="150000"/>
                    </a:lnSpc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use it to do decision-making (Masterclass, 2020).</a:t>
                  </a:r>
                </a:p>
              </p:txBody>
            </p:sp>
          </p:grpSp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B58BD50D-ACE6-41CA-18DE-DA4B7696176E}"/>
                  </a:ext>
                </a:extLst>
              </p:cNvPr>
              <p:cNvGrpSpPr/>
              <p:nvPr/>
            </p:nvGrpSpPr>
            <p:grpSpPr>
              <a:xfrm>
                <a:off x="4199948" y="2348389"/>
                <a:ext cx="3384550" cy="2730505"/>
                <a:chOff x="589280" y="2348389"/>
                <a:chExt cx="3384550" cy="2730505"/>
              </a:xfrm>
            </p:grpSpPr>
            <p:cxnSp>
              <p:nvCxnSpPr>
                <p:cNvPr id="20" name="Straight Connector 19">
                  <a:extLst>
                    <a:ext uri="{FF2B5EF4-FFF2-40B4-BE49-F238E27FC236}">
                      <a16:creationId xmlns:a16="http://schemas.microsoft.com/office/drawing/2014/main" id="{36F088C5-2960-A270-83EE-4474AA365F9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89280" y="3096106"/>
                  <a:ext cx="0" cy="1982788"/>
                </a:xfrm>
                <a:prstGeom prst="line">
                  <a:avLst/>
                </a:prstGeom>
                <a:ln w="3175">
                  <a:solidFill>
                    <a:schemeClr val="bg1">
                      <a:lumMod val="65000"/>
                    </a:schemeClr>
                  </a:solidFill>
                  <a:tailEnd type="diamond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28" name="Group 27">
                  <a:extLst>
                    <a:ext uri="{FF2B5EF4-FFF2-40B4-BE49-F238E27FC236}">
                      <a16:creationId xmlns:a16="http://schemas.microsoft.com/office/drawing/2014/main" id="{080CDD8C-CAB6-F539-4B78-93BB0E0082CA}"/>
                    </a:ext>
                  </a:extLst>
                </p:cNvPr>
                <p:cNvGrpSpPr/>
                <p:nvPr/>
              </p:nvGrpSpPr>
              <p:grpSpPr>
                <a:xfrm>
                  <a:off x="589280" y="2348389"/>
                  <a:ext cx="3384550" cy="608400"/>
                  <a:chOff x="589280" y="2142649"/>
                  <a:chExt cx="3384550" cy="608400"/>
                </a:xfrm>
              </p:grpSpPr>
              <p:sp>
                <p:nvSpPr>
                  <p:cNvPr id="32" name="Rectangle: Rounded Corners 62">
                    <a:extLst>
                      <a:ext uri="{FF2B5EF4-FFF2-40B4-BE49-F238E27FC236}">
                        <a16:creationId xmlns:a16="http://schemas.microsoft.com/office/drawing/2014/main" id="{5BD81CEA-9CC1-0958-0F29-DB2995BB98C8}"/>
                      </a:ext>
                    </a:extLst>
                  </p:cNvPr>
                  <p:cNvSpPr/>
                  <p:nvPr/>
                </p:nvSpPr>
                <p:spPr>
                  <a:xfrm>
                    <a:off x="589280" y="2142649"/>
                    <a:ext cx="3384550" cy="608400"/>
                  </a:xfrm>
                  <a:prstGeom prst="roundRect">
                    <a:avLst>
                      <a:gd name="adj" fmla="val 50000"/>
                    </a:avLst>
                  </a:prstGeom>
                  <a:gradFill flip="none" rotWithShape="1">
                    <a:gsLst>
                      <a:gs pos="100000">
                        <a:schemeClr val="accent2">
                          <a:lumMod val="75000"/>
                        </a:schemeClr>
                      </a:gs>
                      <a:gs pos="0">
                        <a:schemeClr val="accent2"/>
                      </a:gs>
                    </a:gsLst>
                    <a:path path="circle">
                      <a:fillToRect l="50000" t="50000" r="50000" b="50000"/>
                    </a:path>
                    <a:tileRect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 dirty="0"/>
                  </a:p>
                </p:txBody>
              </p:sp>
              <p:sp>
                <p:nvSpPr>
                  <p:cNvPr id="33" name="TextBox 32">
                    <a:extLst>
                      <a:ext uri="{FF2B5EF4-FFF2-40B4-BE49-F238E27FC236}">
                        <a16:creationId xmlns:a16="http://schemas.microsoft.com/office/drawing/2014/main" id="{F410B66F-8D11-FE5E-CA22-2C83BC0A6BB7}"/>
                      </a:ext>
                    </a:extLst>
                  </p:cNvPr>
                  <p:cNvSpPr txBox="1"/>
                  <p:nvPr/>
                </p:nvSpPr>
                <p:spPr>
                  <a:xfrm>
                    <a:off x="1285303" y="2226688"/>
                    <a:ext cx="2206053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algn="ctr"/>
                    <a:r>
                      <a:rPr lang="en-US" sz="2400" b="1" dirty="0">
                        <a:solidFill>
                          <a:schemeClr val="bg1"/>
                        </a:solidFill>
                        <a:latin typeface="+mj-lt"/>
                      </a:rPr>
                      <a:t>Why is it used ?</a:t>
                    </a:r>
                    <a:endParaRPr lang="en-IN" sz="2400" b="1" dirty="0">
                      <a:solidFill>
                        <a:schemeClr val="bg1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" name="Rectangle: Rounded Corners 65">
                    <a:extLst>
                      <a:ext uri="{FF2B5EF4-FFF2-40B4-BE49-F238E27FC236}">
                        <a16:creationId xmlns:a16="http://schemas.microsoft.com/office/drawing/2014/main" id="{3E805A8E-BEE9-0FA0-8678-22C9C86EA1A0}"/>
                      </a:ext>
                    </a:extLst>
                  </p:cNvPr>
                  <p:cNvSpPr/>
                  <p:nvPr/>
                </p:nvSpPr>
                <p:spPr>
                  <a:xfrm>
                    <a:off x="673099" y="2209800"/>
                    <a:ext cx="3228976" cy="475200"/>
                  </a:xfrm>
                  <a:prstGeom prst="roundRect">
                    <a:avLst>
                      <a:gd name="adj" fmla="val 50000"/>
                    </a:avLst>
                  </a:prstGeom>
                  <a:noFill/>
                  <a:ln w="3175">
                    <a:solidFill>
                      <a:schemeClr val="bg1"/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74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</p:grpSp>
            <p:sp>
              <p:nvSpPr>
                <p:cNvPr id="31" name="TextBox 30">
                  <a:extLst>
                    <a:ext uri="{FF2B5EF4-FFF2-40B4-BE49-F238E27FC236}">
                      <a16:creationId xmlns:a16="http://schemas.microsoft.com/office/drawing/2014/main" id="{2AAAEC8B-40C6-C4E5-41ED-085E55E6CA6B}"/>
                    </a:ext>
                  </a:extLst>
                </p:cNvPr>
                <p:cNvSpPr txBox="1"/>
                <p:nvPr/>
              </p:nvSpPr>
              <p:spPr>
                <a:xfrm>
                  <a:off x="925711" y="3064800"/>
                  <a:ext cx="3048115" cy="1531958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Identify external environment factors/risks. </a:t>
                  </a:r>
                </a:p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Supports decision –making</a:t>
                  </a:r>
                  <a:r>
                    <a:rPr lang="en-GB" sz="1600" dirty="0"/>
                    <a:t> (</a:t>
                  </a:r>
                  <a:r>
                    <a:rPr lang="en-GB" sz="1600" dirty="0" err="1"/>
                    <a:t>Sebbag</a:t>
                  </a:r>
                  <a:r>
                    <a:rPr lang="en-GB" sz="1600" dirty="0"/>
                    <a:t>, 2024).</a:t>
                  </a: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  </a:t>
                  </a:r>
                </a:p>
              </p:txBody>
            </p:sp>
          </p:grpSp>
          <p:grpSp>
            <p:nvGrpSpPr>
              <p:cNvPr id="8" name="Group 7">
                <a:extLst>
                  <a:ext uri="{FF2B5EF4-FFF2-40B4-BE49-F238E27FC236}">
                    <a16:creationId xmlns:a16="http://schemas.microsoft.com/office/drawing/2014/main" id="{7869E65E-4CA8-1E9B-83D7-EA3C830F10B3}"/>
                  </a:ext>
                </a:extLst>
              </p:cNvPr>
              <p:cNvGrpSpPr/>
              <p:nvPr/>
            </p:nvGrpSpPr>
            <p:grpSpPr>
              <a:xfrm>
                <a:off x="7810615" y="2348389"/>
                <a:ext cx="3384550" cy="2730505"/>
                <a:chOff x="589280" y="2348389"/>
                <a:chExt cx="3384550" cy="2730505"/>
              </a:xfrm>
            </p:grpSpPr>
            <p:cxnSp>
              <p:nvCxnSpPr>
                <p:cNvPr id="9" name="Straight Connector 8">
                  <a:extLst>
                    <a:ext uri="{FF2B5EF4-FFF2-40B4-BE49-F238E27FC236}">
                      <a16:creationId xmlns:a16="http://schemas.microsoft.com/office/drawing/2014/main" id="{3065BCFA-3B68-CD20-F5BF-4E16AA635B0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13905" y="3096106"/>
                  <a:ext cx="0" cy="1982788"/>
                </a:xfrm>
                <a:prstGeom prst="line">
                  <a:avLst/>
                </a:prstGeom>
                <a:ln w="3175">
                  <a:solidFill>
                    <a:schemeClr val="bg1">
                      <a:lumMod val="65000"/>
                    </a:schemeClr>
                  </a:solidFill>
                  <a:tailEnd type="diamond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0" name="Group 9">
                  <a:extLst>
                    <a:ext uri="{FF2B5EF4-FFF2-40B4-BE49-F238E27FC236}">
                      <a16:creationId xmlns:a16="http://schemas.microsoft.com/office/drawing/2014/main" id="{0C4C8C50-A151-4C96-D67C-396C60FF2220}"/>
                    </a:ext>
                  </a:extLst>
                </p:cNvPr>
                <p:cNvGrpSpPr/>
                <p:nvPr/>
              </p:nvGrpSpPr>
              <p:grpSpPr>
                <a:xfrm>
                  <a:off x="589280" y="2348389"/>
                  <a:ext cx="3384550" cy="608400"/>
                  <a:chOff x="589280" y="2142649"/>
                  <a:chExt cx="3384550" cy="608400"/>
                </a:xfrm>
              </p:grpSpPr>
              <p:sp>
                <p:nvSpPr>
                  <p:cNvPr id="14" name="Rectangle: Rounded Corners 74">
                    <a:extLst>
                      <a:ext uri="{FF2B5EF4-FFF2-40B4-BE49-F238E27FC236}">
                        <a16:creationId xmlns:a16="http://schemas.microsoft.com/office/drawing/2014/main" id="{FFA81197-D403-FDA7-4F0D-20CB05A4A22B}"/>
                      </a:ext>
                    </a:extLst>
                  </p:cNvPr>
                  <p:cNvSpPr/>
                  <p:nvPr/>
                </p:nvSpPr>
                <p:spPr>
                  <a:xfrm>
                    <a:off x="589280" y="2142649"/>
                    <a:ext cx="3384550" cy="608400"/>
                  </a:xfrm>
                  <a:prstGeom prst="roundRect">
                    <a:avLst>
                      <a:gd name="adj" fmla="val 50000"/>
                    </a:avLst>
                  </a:prstGeom>
                  <a:gradFill flip="none" rotWithShape="1">
                    <a:gsLst>
                      <a:gs pos="100000">
                        <a:schemeClr val="accent5">
                          <a:lumMod val="75000"/>
                        </a:schemeClr>
                      </a:gs>
                      <a:gs pos="0">
                        <a:schemeClr val="accent5"/>
                      </a:gs>
                    </a:gsLst>
                    <a:path path="circle">
                      <a:fillToRect l="50000" t="50000" r="50000" b="50000"/>
                    </a:path>
                    <a:tileRect/>
                  </a:gradFill>
                  <a:ln>
                    <a:noFill/>
                  </a:ln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  <p:sp>
                <p:nvSpPr>
                  <p:cNvPr id="15" name="TextBox 14">
                    <a:extLst>
                      <a:ext uri="{FF2B5EF4-FFF2-40B4-BE49-F238E27FC236}">
                        <a16:creationId xmlns:a16="http://schemas.microsoft.com/office/drawing/2014/main" id="{1DB153D2-D9A1-D860-AE69-48D71A309DD0}"/>
                      </a:ext>
                    </a:extLst>
                  </p:cNvPr>
                  <p:cNvSpPr txBox="1"/>
                  <p:nvPr/>
                </p:nvSpPr>
                <p:spPr>
                  <a:xfrm>
                    <a:off x="754430" y="2230974"/>
                    <a:ext cx="3141566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 algn="ctr"/>
                    <a:r>
                      <a:rPr lang="en-US" sz="2400" b="1" dirty="0">
                        <a:solidFill>
                          <a:schemeClr val="bg1"/>
                        </a:solidFill>
                        <a:latin typeface="+mj-lt"/>
                      </a:rPr>
                      <a:t>Where/How is it used?</a:t>
                    </a:r>
                    <a:endParaRPr lang="en-IN" sz="2400" b="1" dirty="0">
                      <a:solidFill>
                        <a:schemeClr val="bg1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7" name="Rectangle: Rounded Corners 77">
                    <a:extLst>
                      <a:ext uri="{FF2B5EF4-FFF2-40B4-BE49-F238E27FC236}">
                        <a16:creationId xmlns:a16="http://schemas.microsoft.com/office/drawing/2014/main" id="{16FE81BC-81D8-49B5-B1C6-52C0B63C5F3D}"/>
                      </a:ext>
                    </a:extLst>
                  </p:cNvPr>
                  <p:cNvSpPr/>
                  <p:nvPr/>
                </p:nvSpPr>
                <p:spPr>
                  <a:xfrm>
                    <a:off x="673099" y="2209800"/>
                    <a:ext cx="3228976" cy="475200"/>
                  </a:xfrm>
                  <a:prstGeom prst="roundRect">
                    <a:avLst>
                      <a:gd name="adj" fmla="val 50000"/>
                    </a:avLst>
                  </a:prstGeom>
                  <a:noFill/>
                  <a:ln w="3175">
                    <a:solidFill>
                      <a:schemeClr val="bg1"/>
                    </a:solidFill>
                  </a:ln>
                  <a:effectLst>
                    <a:outerShdw blurRad="50800" dist="38100" dir="2700000" algn="tl" rotWithShape="0">
                      <a:prstClr val="black">
                        <a:alpha val="74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15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IN"/>
                  </a:p>
                </p:txBody>
              </p:sp>
            </p:grpSp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836F67AA-9110-61ED-5EBC-927DDAFA5CE4}"/>
                    </a:ext>
                  </a:extLst>
                </p:cNvPr>
                <p:cNvSpPr txBox="1"/>
                <p:nvPr/>
              </p:nvSpPr>
              <p:spPr>
                <a:xfrm>
                  <a:off x="699589" y="3046085"/>
                  <a:ext cx="3250387" cy="190129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Various situation and contexts</a:t>
                  </a:r>
                </a:p>
                <a:p>
                  <a:pPr marL="285750" indent="-285750">
                    <a:lnSpc>
                      <a:spcPct val="150000"/>
                    </a:lnSpc>
                    <a:buFont typeface="Arial" panose="020B0604020202020204" pitchFamily="34" charset="0"/>
                    <a:buChar char="•"/>
                  </a:pPr>
                  <a:r>
                    <a:rPr lang="en-GB" sz="16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Examples – Marketing, Risk-management , assessing market conditions</a:t>
                  </a:r>
                  <a:r>
                    <a:rPr lang="en-GB" sz="1600" dirty="0"/>
                    <a:t>           (Rahman </a:t>
                  </a:r>
                  <a:r>
                    <a:rPr lang="en-GB" sz="1600" i="1" dirty="0"/>
                    <a:t>et al.</a:t>
                  </a:r>
                  <a:r>
                    <a:rPr lang="en-GB" sz="1600" dirty="0"/>
                    <a:t>, 2025).</a:t>
                  </a:r>
                  <a:endParaRPr lang="en-GB" sz="1600" dirty="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36365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Box 45">
            <a:extLst>
              <a:ext uri="{FF2B5EF4-FFF2-40B4-BE49-F238E27FC236}">
                <a16:creationId xmlns:a16="http://schemas.microsoft.com/office/drawing/2014/main" id="{2AEDB4E6-28B1-8AE7-D7AB-F744C867995A}"/>
              </a:ext>
            </a:extLst>
          </p:cNvPr>
          <p:cNvSpPr txBox="1"/>
          <p:nvPr/>
        </p:nvSpPr>
        <p:spPr>
          <a:xfrm>
            <a:off x="2204636" y="47913"/>
            <a:ext cx="8167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EXTERNAL PESTEL  ANAYLSIS GH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7117FA-A974-C076-4E5F-BD53C13CF5B4}"/>
              </a:ext>
            </a:extLst>
          </p:cNvPr>
          <p:cNvGrpSpPr/>
          <p:nvPr/>
        </p:nvGrpSpPr>
        <p:grpSpPr>
          <a:xfrm>
            <a:off x="2203583" y="761885"/>
            <a:ext cx="1856509" cy="5612843"/>
            <a:chOff x="1653309" y="458344"/>
            <a:chExt cx="1856509" cy="6182602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AEFBBE33-CD40-7927-3603-79A6C34714AD}"/>
                </a:ext>
              </a:extLst>
            </p:cNvPr>
            <p:cNvSpPr/>
            <p:nvPr/>
          </p:nvSpPr>
          <p:spPr>
            <a:xfrm>
              <a:off x="1653309" y="1348510"/>
              <a:ext cx="1856509" cy="529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Off-page Connector 2">
              <a:extLst>
                <a:ext uri="{FF2B5EF4-FFF2-40B4-BE49-F238E27FC236}">
                  <a16:creationId xmlns:a16="http://schemas.microsoft.com/office/drawing/2014/main" id="{648FDD58-F66D-6D31-860A-96FAAB545E9F}"/>
                </a:ext>
              </a:extLst>
            </p:cNvPr>
            <p:cNvSpPr/>
            <p:nvPr/>
          </p:nvSpPr>
          <p:spPr>
            <a:xfrm>
              <a:off x="1653309" y="1348510"/>
              <a:ext cx="1856509" cy="1413162"/>
            </a:xfrm>
            <a:prstGeom prst="flowChartOffpageConnector">
              <a:avLst/>
            </a:prstGeom>
            <a:ln>
              <a:noFill/>
            </a:ln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50D677F2-A497-DEAA-3570-3785394E93B2}"/>
                </a:ext>
              </a:extLst>
            </p:cNvPr>
            <p:cNvSpPr/>
            <p:nvPr/>
          </p:nvSpPr>
          <p:spPr>
            <a:xfrm>
              <a:off x="2029686" y="575294"/>
              <a:ext cx="1103747" cy="1108364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0" b="1" dirty="0">
                <a:solidFill>
                  <a:schemeClr val="tx1"/>
                </a:solidFill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AA3A1C9-D871-DE0A-FB89-1F00B16A7F7F}"/>
                </a:ext>
              </a:extLst>
            </p:cNvPr>
            <p:cNvSpPr txBox="1"/>
            <p:nvPr/>
          </p:nvSpPr>
          <p:spPr>
            <a:xfrm>
              <a:off x="2198728" y="458344"/>
              <a:ext cx="741547" cy="12003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7200" b="1" dirty="0"/>
                <a:t>E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93DB715-DCF3-7304-57CA-E68974380DD6}"/>
              </a:ext>
            </a:extLst>
          </p:cNvPr>
          <p:cNvGrpSpPr/>
          <p:nvPr/>
        </p:nvGrpSpPr>
        <p:grpSpPr>
          <a:xfrm>
            <a:off x="207838" y="747622"/>
            <a:ext cx="1856509" cy="5627106"/>
            <a:chOff x="1653309" y="442633"/>
            <a:chExt cx="1856509" cy="6198313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C4C8584-18A2-B54F-98B5-62F4EE417F20}"/>
                </a:ext>
              </a:extLst>
            </p:cNvPr>
            <p:cNvSpPr/>
            <p:nvPr/>
          </p:nvSpPr>
          <p:spPr>
            <a:xfrm>
              <a:off x="1653309" y="1348510"/>
              <a:ext cx="1856509" cy="529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ff-page Connector 12">
              <a:extLst>
                <a:ext uri="{FF2B5EF4-FFF2-40B4-BE49-F238E27FC236}">
                  <a16:creationId xmlns:a16="http://schemas.microsoft.com/office/drawing/2014/main" id="{836CFE50-FF08-7C2F-D4CE-98F895433D73}"/>
                </a:ext>
              </a:extLst>
            </p:cNvPr>
            <p:cNvSpPr/>
            <p:nvPr/>
          </p:nvSpPr>
          <p:spPr>
            <a:xfrm>
              <a:off x="1653309" y="1348510"/>
              <a:ext cx="1856509" cy="1413162"/>
            </a:xfrm>
            <a:prstGeom prst="flowChartOffpageConnector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DA45E5-B53F-4F53-788A-9D2AC9618CC3}"/>
                </a:ext>
              </a:extLst>
            </p:cNvPr>
            <p:cNvSpPr/>
            <p:nvPr/>
          </p:nvSpPr>
          <p:spPr>
            <a:xfrm>
              <a:off x="2029686" y="575294"/>
              <a:ext cx="1103747" cy="1108364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0" b="1" dirty="0">
                <a:solidFill>
                  <a:schemeClr val="tx1"/>
                </a:solidFill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817028A-F6D4-5EDB-302D-2A5E32443AB4}"/>
                </a:ext>
              </a:extLst>
            </p:cNvPr>
            <p:cNvSpPr txBox="1"/>
            <p:nvPr/>
          </p:nvSpPr>
          <p:spPr>
            <a:xfrm>
              <a:off x="2263541" y="442633"/>
              <a:ext cx="741547" cy="12003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7200" b="1" dirty="0"/>
                <a:t>P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FF37CE4-D33D-2688-A75E-60C8514B1640}"/>
              </a:ext>
            </a:extLst>
          </p:cNvPr>
          <p:cNvGrpSpPr/>
          <p:nvPr/>
        </p:nvGrpSpPr>
        <p:grpSpPr>
          <a:xfrm>
            <a:off x="4200051" y="761885"/>
            <a:ext cx="1856509" cy="5612843"/>
            <a:chOff x="1653309" y="458344"/>
            <a:chExt cx="1856509" cy="6182602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77946D5-7A1A-F145-6116-82169769E9AC}"/>
                </a:ext>
              </a:extLst>
            </p:cNvPr>
            <p:cNvSpPr/>
            <p:nvPr/>
          </p:nvSpPr>
          <p:spPr>
            <a:xfrm>
              <a:off x="1653309" y="1348510"/>
              <a:ext cx="1856509" cy="529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ff-page Connector 18">
              <a:extLst>
                <a:ext uri="{FF2B5EF4-FFF2-40B4-BE49-F238E27FC236}">
                  <a16:creationId xmlns:a16="http://schemas.microsoft.com/office/drawing/2014/main" id="{ADDDFF55-E272-A2C0-0311-E6A5B7AAABD6}"/>
                </a:ext>
              </a:extLst>
            </p:cNvPr>
            <p:cNvSpPr/>
            <p:nvPr/>
          </p:nvSpPr>
          <p:spPr>
            <a:xfrm>
              <a:off x="1653309" y="1348510"/>
              <a:ext cx="1856509" cy="1413162"/>
            </a:xfrm>
            <a:prstGeom prst="flowChartOffpageConnector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7D8752C-317D-64AB-FC21-B8EF616CF771}"/>
                </a:ext>
              </a:extLst>
            </p:cNvPr>
            <p:cNvSpPr/>
            <p:nvPr/>
          </p:nvSpPr>
          <p:spPr>
            <a:xfrm>
              <a:off x="2029686" y="575294"/>
              <a:ext cx="1103747" cy="1108364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0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07A2140-BF77-D1F4-907A-C51D7FC3F0D5}"/>
                </a:ext>
              </a:extLst>
            </p:cNvPr>
            <p:cNvSpPr txBox="1"/>
            <p:nvPr/>
          </p:nvSpPr>
          <p:spPr>
            <a:xfrm>
              <a:off x="2202018" y="458344"/>
              <a:ext cx="741547" cy="12003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7200" b="1" dirty="0"/>
                <a:t>S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38C91F9-0F3A-075A-EDB6-85CEFD991C83}"/>
              </a:ext>
            </a:extLst>
          </p:cNvPr>
          <p:cNvGrpSpPr/>
          <p:nvPr/>
        </p:nvGrpSpPr>
        <p:grpSpPr>
          <a:xfrm>
            <a:off x="6181365" y="761885"/>
            <a:ext cx="1856509" cy="5612843"/>
            <a:chOff x="1653309" y="458344"/>
            <a:chExt cx="1856509" cy="6182602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64C80591-B860-B595-40D6-9532090442A0}"/>
                </a:ext>
              </a:extLst>
            </p:cNvPr>
            <p:cNvSpPr/>
            <p:nvPr/>
          </p:nvSpPr>
          <p:spPr>
            <a:xfrm>
              <a:off x="1653309" y="1348510"/>
              <a:ext cx="1856509" cy="529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ff-page Connector 24">
              <a:extLst>
                <a:ext uri="{FF2B5EF4-FFF2-40B4-BE49-F238E27FC236}">
                  <a16:creationId xmlns:a16="http://schemas.microsoft.com/office/drawing/2014/main" id="{A6DE4359-7DFD-5E90-012C-1641CB7B8575}"/>
                </a:ext>
              </a:extLst>
            </p:cNvPr>
            <p:cNvSpPr/>
            <p:nvPr/>
          </p:nvSpPr>
          <p:spPr>
            <a:xfrm>
              <a:off x="1653309" y="1348510"/>
              <a:ext cx="1856509" cy="1413162"/>
            </a:xfrm>
            <a:prstGeom prst="flowChartOffpageConnector">
              <a:avLst/>
            </a:prstGeom>
            <a:ln>
              <a:noFill/>
            </a:ln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432912B-E006-1B9E-2451-FDFD4CE83B0C}"/>
                </a:ext>
              </a:extLst>
            </p:cNvPr>
            <p:cNvSpPr/>
            <p:nvPr/>
          </p:nvSpPr>
          <p:spPr>
            <a:xfrm>
              <a:off x="2029686" y="575294"/>
              <a:ext cx="1103747" cy="1108363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0" b="1" dirty="0">
                <a:solidFill>
                  <a:schemeClr val="tx1"/>
                </a:solidFill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CAFDBC8-B2A9-6924-7005-9EEE7369E4B0}"/>
                </a:ext>
              </a:extLst>
            </p:cNvPr>
            <p:cNvSpPr txBox="1"/>
            <p:nvPr/>
          </p:nvSpPr>
          <p:spPr>
            <a:xfrm>
              <a:off x="2240709" y="458344"/>
              <a:ext cx="741547" cy="12003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7200" b="1" dirty="0"/>
                <a:t>T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6D9A04C-F389-65B0-38A6-3280A2B99151}"/>
              </a:ext>
            </a:extLst>
          </p:cNvPr>
          <p:cNvGrpSpPr/>
          <p:nvPr/>
        </p:nvGrpSpPr>
        <p:grpSpPr>
          <a:xfrm>
            <a:off x="8146346" y="768363"/>
            <a:ext cx="1856509" cy="5606365"/>
            <a:chOff x="1653309" y="465480"/>
            <a:chExt cx="1856509" cy="6175466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D01CB999-D999-63B9-8307-DA9C8C625525}"/>
                </a:ext>
              </a:extLst>
            </p:cNvPr>
            <p:cNvSpPr/>
            <p:nvPr/>
          </p:nvSpPr>
          <p:spPr>
            <a:xfrm>
              <a:off x="1653309" y="1348510"/>
              <a:ext cx="1856509" cy="529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ff-page Connector 30">
              <a:extLst>
                <a:ext uri="{FF2B5EF4-FFF2-40B4-BE49-F238E27FC236}">
                  <a16:creationId xmlns:a16="http://schemas.microsoft.com/office/drawing/2014/main" id="{21AC38DD-3A9A-9C65-DEC3-B1D68461D12A}"/>
                </a:ext>
              </a:extLst>
            </p:cNvPr>
            <p:cNvSpPr/>
            <p:nvPr/>
          </p:nvSpPr>
          <p:spPr>
            <a:xfrm>
              <a:off x="1653309" y="1348510"/>
              <a:ext cx="1856509" cy="1413162"/>
            </a:xfrm>
            <a:prstGeom prst="flowChartOffpageConnector">
              <a:avLst/>
            </a:prstGeom>
            <a:ln>
              <a:noFill/>
            </a:ln>
            <a:effectLst/>
          </p:spPr>
          <p:style>
            <a:lnRef idx="2">
              <a:schemeClr val="accent6">
                <a:shade val="15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20446C7E-12EA-A13B-0670-B0D278D00ADE}"/>
                </a:ext>
              </a:extLst>
            </p:cNvPr>
            <p:cNvSpPr/>
            <p:nvPr/>
          </p:nvSpPr>
          <p:spPr>
            <a:xfrm>
              <a:off x="2029686" y="575294"/>
              <a:ext cx="1103747" cy="1108364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0" b="1" dirty="0">
                <a:solidFill>
                  <a:schemeClr val="tx1"/>
                </a:solidFill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79CEDD7F-9962-A87C-9CBF-0BC829003675}"/>
                </a:ext>
              </a:extLst>
            </p:cNvPr>
            <p:cNvSpPr txBox="1"/>
            <p:nvPr/>
          </p:nvSpPr>
          <p:spPr>
            <a:xfrm>
              <a:off x="2218952" y="465480"/>
              <a:ext cx="741547" cy="120032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7200" b="1" dirty="0"/>
                <a:t>E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BFFE4E2-E40B-8737-25C7-342BF0163C7F}"/>
              </a:ext>
            </a:extLst>
          </p:cNvPr>
          <p:cNvGrpSpPr/>
          <p:nvPr/>
        </p:nvGrpSpPr>
        <p:grpSpPr>
          <a:xfrm>
            <a:off x="10127652" y="745599"/>
            <a:ext cx="1856509" cy="5629129"/>
            <a:chOff x="1653309" y="440405"/>
            <a:chExt cx="1856509" cy="6200541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72074CB0-8C83-3D62-C031-B8CF859C808D}"/>
                </a:ext>
              </a:extLst>
            </p:cNvPr>
            <p:cNvSpPr/>
            <p:nvPr/>
          </p:nvSpPr>
          <p:spPr>
            <a:xfrm>
              <a:off x="1653309" y="1348510"/>
              <a:ext cx="1856509" cy="529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Off-page Connector 36">
              <a:extLst>
                <a:ext uri="{FF2B5EF4-FFF2-40B4-BE49-F238E27FC236}">
                  <a16:creationId xmlns:a16="http://schemas.microsoft.com/office/drawing/2014/main" id="{E46B68F8-7D36-2B47-F1D3-490E57B9FF4B}"/>
                </a:ext>
              </a:extLst>
            </p:cNvPr>
            <p:cNvSpPr/>
            <p:nvPr/>
          </p:nvSpPr>
          <p:spPr>
            <a:xfrm>
              <a:off x="1653309" y="1348510"/>
              <a:ext cx="1856509" cy="1413162"/>
            </a:xfrm>
            <a:prstGeom prst="flowChartOffpageConnector">
              <a:avLst/>
            </a:prstGeom>
            <a:solidFill>
              <a:srgbClr val="FF0000"/>
            </a:solidFill>
            <a:ln>
              <a:noFill/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EFB8EC7-54B4-867F-3BC2-6BA757378CDF}"/>
                </a:ext>
              </a:extLst>
            </p:cNvPr>
            <p:cNvSpPr/>
            <p:nvPr/>
          </p:nvSpPr>
          <p:spPr>
            <a:xfrm>
              <a:off x="2029686" y="575294"/>
              <a:ext cx="1103747" cy="1108364"/>
            </a:xfrm>
            <a:prstGeom prst="ellipse">
              <a:avLst/>
            </a:prstGeom>
            <a:solidFill>
              <a:schemeClr val="bg1"/>
            </a:solidFill>
            <a:ln w="38100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8000" b="1" dirty="0">
                <a:solidFill>
                  <a:schemeClr val="tx1"/>
                </a:solidFill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87A12945-A956-5102-FCB4-D80EAD0C859D}"/>
                </a:ext>
              </a:extLst>
            </p:cNvPr>
            <p:cNvSpPr txBox="1"/>
            <p:nvPr/>
          </p:nvSpPr>
          <p:spPr>
            <a:xfrm>
              <a:off x="2260103" y="440405"/>
              <a:ext cx="741547" cy="12003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7200" b="1" dirty="0"/>
                <a:t>L</a:t>
              </a:r>
            </a:p>
          </p:txBody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E64F3018-22DA-277A-0251-1309E0411C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608" y="2052434"/>
            <a:ext cx="622960" cy="56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D6756CA5-C2F7-FA4D-6E72-A46BCBF845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987" y="2051685"/>
            <a:ext cx="623784" cy="56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B6C1D0F4-D7C2-B660-9B22-765EF583FC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409" y="2080465"/>
            <a:ext cx="623784" cy="56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CD0D6904-A2C8-58E6-6DA5-A255B849A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6298" y="2101337"/>
            <a:ext cx="623784" cy="56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>
            <a:extLst>
              <a:ext uri="{FF2B5EF4-FFF2-40B4-BE49-F238E27FC236}">
                <a16:creationId xmlns:a16="http://schemas.microsoft.com/office/drawing/2014/main" id="{E2C7F509-3FFA-ADE9-63CA-088234DDF2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2704" y="2080465"/>
            <a:ext cx="623784" cy="56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9C22724E-536E-ADE0-7C88-579CD2906E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7390" y="2040904"/>
            <a:ext cx="635660" cy="577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6DF2A849-791E-80E1-05AD-217A20695375}"/>
              </a:ext>
            </a:extLst>
          </p:cNvPr>
          <p:cNvSpPr txBox="1"/>
          <p:nvPr/>
        </p:nvSpPr>
        <p:spPr>
          <a:xfrm>
            <a:off x="207838" y="2999496"/>
            <a:ext cx="1839132" cy="1991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Trade policies  impacting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supply chain of GH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Import policies increasing costs of material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27AEB52D-EFEE-A825-4D54-C8887C4C83B7}"/>
              </a:ext>
            </a:extLst>
          </p:cNvPr>
          <p:cNvSpPr txBox="1"/>
          <p:nvPr/>
        </p:nvSpPr>
        <p:spPr>
          <a:xfrm>
            <a:off x="2220951" y="2954007"/>
            <a:ext cx="1846648" cy="1345048"/>
          </a:xfrm>
          <a:prstGeom prst="rect">
            <a:avLst/>
          </a:prstGeom>
          <a:noFill/>
        </p:spPr>
        <p:txBody>
          <a:bodyPr wrap="square" lIns="72000" rIns="72000" rtlCol="0">
            <a:spAutoFit/>
          </a:bodyPr>
          <a:lstStyle>
            <a:defPPr>
              <a:defRPr lang="en-US"/>
            </a:defPPr>
            <a:lvl1pPr marL="171450" indent="-171450">
              <a:lnSpc>
                <a:spcPct val="140000"/>
              </a:lnSpc>
              <a:buFont typeface="Arial" panose="020B0604020202020204" pitchFamily="34" charset="0"/>
              <a:buChar char="•"/>
              <a:defRPr sz="950" b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costs</a:t>
            </a:r>
          </a:p>
          <a:p>
            <a:pPr>
              <a:lnSpc>
                <a:spcPct val="150000"/>
              </a:lnSpc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 disruptions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D0DAC2C-652F-FF48-6783-BF31EAC0CD89}"/>
              </a:ext>
            </a:extLst>
          </p:cNvPr>
          <p:cNvSpPr txBox="1"/>
          <p:nvPr/>
        </p:nvSpPr>
        <p:spPr>
          <a:xfrm>
            <a:off x="4224202" y="2952643"/>
            <a:ext cx="1800550" cy="2314544"/>
          </a:xfrm>
          <a:prstGeom prst="rect">
            <a:avLst/>
          </a:prstGeom>
          <a:noFill/>
        </p:spPr>
        <p:txBody>
          <a:bodyPr wrap="square" lIns="72000" rIns="72000" rtlCol="0">
            <a:spAutoFit/>
          </a:bodyPr>
          <a:lstStyle>
            <a:defPPr>
              <a:defRPr lang="en-US"/>
            </a:defPPr>
            <a:lvl1pPr marL="171450" indent="-171450">
              <a:lnSpc>
                <a:spcPct val="140000"/>
              </a:lnSpc>
              <a:buFont typeface="Arial" panose="020B0604020202020204" pitchFamily="34" charset="0"/>
              <a:buChar char="•"/>
              <a:defRPr sz="950" b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marketing</a:t>
            </a:r>
          </a:p>
          <a:p>
            <a:pPr>
              <a:lnSpc>
                <a:spcPct val="150000"/>
              </a:lnSpc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research </a:t>
            </a:r>
          </a:p>
          <a:p>
            <a:pPr>
              <a:lnSpc>
                <a:spcPct val="150000"/>
              </a:lnSpc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preferences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0215C4F-830B-1D3C-7350-439F8D28C4A1}"/>
              </a:ext>
            </a:extLst>
          </p:cNvPr>
          <p:cNvSpPr txBox="1"/>
          <p:nvPr/>
        </p:nvSpPr>
        <p:spPr>
          <a:xfrm>
            <a:off x="6212108" y="2938347"/>
            <a:ext cx="1825766" cy="2637710"/>
          </a:xfrm>
          <a:prstGeom prst="rect">
            <a:avLst/>
          </a:prstGeom>
          <a:noFill/>
        </p:spPr>
        <p:txBody>
          <a:bodyPr wrap="square" lIns="72000" rIns="72000" rtlCol="0">
            <a:spAutoFit/>
          </a:bodyPr>
          <a:lstStyle>
            <a:defPPr>
              <a:defRPr lang="en-US"/>
            </a:defPPr>
            <a:lvl1pPr marL="171450" indent="-171450">
              <a:lnSpc>
                <a:spcPct val="140000"/>
              </a:lnSpc>
              <a:buFont typeface="Arial" panose="020B0604020202020204" pitchFamily="34" charset="0"/>
              <a:buChar char="•"/>
              <a:defRPr sz="950" b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E-commerce platforms </a:t>
            </a:r>
          </a:p>
          <a:p>
            <a:pPr>
              <a:lnSpc>
                <a:spcPct val="150000"/>
              </a:lnSpc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strategies</a:t>
            </a:r>
          </a:p>
          <a:p>
            <a:pPr>
              <a:lnSpc>
                <a:spcPct val="150000"/>
              </a:lnSpc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Updated Delivery Option</a:t>
            </a:r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22B2A6B-ED65-81E2-CC6B-C1C47965BEFF}"/>
              </a:ext>
            </a:extLst>
          </p:cNvPr>
          <p:cNvSpPr txBox="1"/>
          <p:nvPr/>
        </p:nvSpPr>
        <p:spPr>
          <a:xfrm>
            <a:off x="8162671" y="2952643"/>
            <a:ext cx="1840184" cy="2314544"/>
          </a:xfrm>
          <a:prstGeom prst="rect">
            <a:avLst/>
          </a:prstGeom>
          <a:noFill/>
        </p:spPr>
        <p:txBody>
          <a:bodyPr wrap="square" lIns="72000" rIns="72000" rtlCol="0">
            <a:spAutoFit/>
          </a:bodyPr>
          <a:lstStyle>
            <a:defPPr>
              <a:defRPr lang="en-US"/>
            </a:defPPr>
            <a:lvl1pPr marL="171450" indent="-171450">
              <a:lnSpc>
                <a:spcPct val="140000"/>
              </a:lnSpc>
              <a:buFont typeface="Arial" panose="020B0604020202020204" pitchFamily="34" charset="0"/>
              <a:buChar char="•"/>
              <a:defRPr sz="950" b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lnSpc>
                <a:spcPct val="150000"/>
              </a:lnSpc>
            </a:pP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Eco-friendly products (flowers)</a:t>
            </a:r>
          </a:p>
          <a:p>
            <a:pPr>
              <a:lnSpc>
                <a:spcPct val="150000"/>
              </a:lnSpc>
            </a:pPr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packaging              ( wrapping )</a:t>
            </a:r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708DBC71-FE3D-E1E4-54E1-5F26E9115C1E}"/>
              </a:ext>
            </a:extLst>
          </p:cNvPr>
          <p:cNvSpPr txBox="1"/>
          <p:nvPr/>
        </p:nvSpPr>
        <p:spPr>
          <a:xfrm>
            <a:off x="10127652" y="2924175"/>
            <a:ext cx="1787607" cy="1668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Consumer protection law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Customer data protection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0B2023-0E14-7104-287F-A0FEFFD7AA2A}"/>
              </a:ext>
            </a:extLst>
          </p:cNvPr>
          <p:cNvSpPr txBox="1"/>
          <p:nvPr/>
        </p:nvSpPr>
        <p:spPr>
          <a:xfrm>
            <a:off x="10192939" y="4627871"/>
            <a:ext cx="191601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(International Fresh Produce Association, 2025)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CFBCEA-D288-EACF-E28B-59F7E798102E}"/>
              </a:ext>
            </a:extLst>
          </p:cNvPr>
          <p:cNvSpPr txBox="1"/>
          <p:nvPr/>
        </p:nvSpPr>
        <p:spPr>
          <a:xfrm>
            <a:off x="8291486" y="4912431"/>
            <a:ext cx="1566220" cy="375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(Makos, 2024b)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6BF548-AF4F-C9DB-23B0-F1CD58D59219}"/>
              </a:ext>
            </a:extLst>
          </p:cNvPr>
          <p:cNvSpPr txBox="1"/>
          <p:nvPr/>
        </p:nvSpPr>
        <p:spPr>
          <a:xfrm>
            <a:off x="276741" y="5069614"/>
            <a:ext cx="2210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Finmodelslab.com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  <a:endParaRPr lang="en-US" sz="14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CDD9B9F-AC28-D2E5-3A1F-109089ABCB16}"/>
              </a:ext>
            </a:extLst>
          </p:cNvPr>
          <p:cNvCxnSpPr>
            <a:cxnSpLocks/>
          </p:cNvCxnSpPr>
          <p:nvPr/>
        </p:nvCxnSpPr>
        <p:spPr>
          <a:xfrm>
            <a:off x="1506731" y="694244"/>
            <a:ext cx="9178538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1028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71338" y="-9862"/>
            <a:ext cx="11573197" cy="72424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</a:rPr>
              <a:t>CAUSE AND EFFECT MODEL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67F0E7B-4533-108D-5881-30B0114B1B14}"/>
              </a:ext>
            </a:extLst>
          </p:cNvPr>
          <p:cNvGrpSpPr/>
          <p:nvPr/>
        </p:nvGrpSpPr>
        <p:grpSpPr>
          <a:xfrm>
            <a:off x="4048637" y="2430784"/>
            <a:ext cx="4094725" cy="3916111"/>
            <a:chOff x="3897310" y="1740864"/>
            <a:chExt cx="4419685" cy="4329682"/>
          </a:xfrm>
        </p:grpSpPr>
        <p:grpSp>
          <p:nvGrpSpPr>
            <p:cNvPr id="62" name="Group 2">
              <a:extLst>
                <a:ext uri="{FF2B5EF4-FFF2-40B4-BE49-F238E27FC236}">
                  <a16:creationId xmlns:a16="http://schemas.microsoft.com/office/drawing/2014/main" id="{8A90557B-8079-4E01-9A48-49B5B11FA48D}"/>
                </a:ext>
              </a:extLst>
            </p:cNvPr>
            <p:cNvGrpSpPr/>
            <p:nvPr/>
          </p:nvGrpSpPr>
          <p:grpSpPr>
            <a:xfrm rot="2700000">
              <a:off x="5310496" y="1390602"/>
              <a:ext cx="1767540" cy="2468064"/>
              <a:chOff x="4454498" y="1840191"/>
              <a:chExt cx="1767540" cy="2468064"/>
            </a:xfrm>
            <a:scene3d>
              <a:camera prst="orthographicFront"/>
              <a:lightRig rig="threePt" dir="t"/>
            </a:scene3d>
          </p:grpSpPr>
          <p:sp>
            <p:nvSpPr>
              <p:cNvPr id="63" name="Up Arrow 4">
                <a:extLst>
                  <a:ext uri="{FF2B5EF4-FFF2-40B4-BE49-F238E27FC236}">
                    <a16:creationId xmlns:a16="http://schemas.microsoft.com/office/drawing/2014/main" id="{CB276917-3F0A-4B9A-B174-16C0294CDB5D}"/>
                  </a:ext>
                </a:extLst>
              </p:cNvPr>
              <p:cNvSpPr/>
              <p:nvPr/>
            </p:nvSpPr>
            <p:spPr>
              <a:xfrm>
                <a:off x="4454498" y="1844211"/>
                <a:ext cx="1760580" cy="2464044"/>
              </a:xfrm>
              <a:custGeom>
                <a:avLst/>
                <a:gdLst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408666 w 1760580"/>
                  <a:gd name="connsiteY4" fmla="*/ 2468807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532889 w 1760580"/>
                  <a:gd name="connsiteY5" fmla="*/ 2459282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54333 w 1760580"/>
                  <a:gd name="connsiteY5" fmla="*/ 2454519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149"/>
                  <a:gd name="connsiteX1" fmla="*/ 880290 w 1760580"/>
                  <a:gd name="connsiteY1" fmla="*/ 0 h 2464149"/>
                  <a:gd name="connsiteX2" fmla="*/ 1760580 w 1760580"/>
                  <a:gd name="connsiteY2" fmla="*/ 792877 h 2464149"/>
                  <a:gd name="connsiteX3" fmla="*/ 1408666 w 1760580"/>
                  <a:gd name="connsiteY3" fmla="*/ 792877 h 2464149"/>
                  <a:gd name="connsiteX4" fmla="*/ 1703940 w 1760580"/>
                  <a:gd name="connsiteY4" fmla="*/ 2464044 h 2464149"/>
                  <a:gd name="connsiteX5" fmla="*/ 688637 w 1760580"/>
                  <a:gd name="connsiteY5" fmla="*/ 2463808 h 2464149"/>
                  <a:gd name="connsiteX6" fmla="*/ 351914 w 1760580"/>
                  <a:gd name="connsiteY6" fmla="*/ 792877 h 2464149"/>
                  <a:gd name="connsiteX7" fmla="*/ 0 w 1760580"/>
                  <a:gd name="connsiteY7" fmla="*/ 792877 h 2464149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760580" h="2464044">
                    <a:moveTo>
                      <a:pt x="0" y="792877"/>
                    </a:moveTo>
                    <a:lnTo>
                      <a:pt x="880290" y="0"/>
                    </a:lnTo>
                    <a:lnTo>
                      <a:pt x="1760580" y="792877"/>
                    </a:lnTo>
                    <a:lnTo>
                      <a:pt x="1408666" y="792877"/>
                    </a:lnTo>
                    <a:cubicBezTo>
                      <a:pt x="1394751" y="1393314"/>
                      <a:pt x="1309571" y="2402610"/>
                      <a:pt x="1703940" y="2464044"/>
                    </a:cubicBezTo>
                    <a:lnTo>
                      <a:pt x="688637" y="2463808"/>
                    </a:lnTo>
                    <a:cubicBezTo>
                      <a:pt x="265125" y="2448982"/>
                      <a:pt x="352115" y="1481120"/>
                      <a:pt x="351914" y="792877"/>
                    </a:cubicBezTo>
                    <a:lnTo>
                      <a:pt x="0" y="792877"/>
                    </a:lnTo>
                    <a:close/>
                  </a:path>
                </a:pathLst>
              </a:custGeom>
              <a:gradFill flip="none" rotWithShape="1">
                <a:gsLst>
                  <a:gs pos="85000">
                    <a:schemeClr val="accent3"/>
                  </a:gs>
                  <a:gs pos="100000">
                    <a:schemeClr val="accent3">
                      <a:lumMod val="5000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effectLst>
                <a:outerShdw blurRad="50800" dist="38100" dir="5400000" algn="ctr" rotWithShape="0">
                  <a:schemeClr val="tx1">
                    <a:lumMod val="75000"/>
                    <a:lumOff val="25000"/>
                    <a:alpha val="43000"/>
                  </a:schemeClr>
                </a:outerShdw>
              </a:effectLst>
              <a:sp3d extrusionH="209550"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ko-KR" altLang="en-US" sz="2700"/>
              </a:p>
            </p:txBody>
          </p:sp>
          <p:sp>
            <p:nvSpPr>
              <p:cNvPr id="64" name="Up Arrow 4">
                <a:extLst>
                  <a:ext uri="{FF2B5EF4-FFF2-40B4-BE49-F238E27FC236}">
                    <a16:creationId xmlns:a16="http://schemas.microsoft.com/office/drawing/2014/main" id="{571350A8-32E9-4270-A467-BFAC227555AC}"/>
                  </a:ext>
                </a:extLst>
              </p:cNvPr>
              <p:cNvSpPr/>
              <p:nvPr/>
            </p:nvSpPr>
            <p:spPr>
              <a:xfrm>
                <a:off x="4461458" y="1840191"/>
                <a:ext cx="1760580" cy="2464044"/>
              </a:xfrm>
              <a:custGeom>
                <a:avLst/>
                <a:gdLst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408666 w 1760580"/>
                  <a:gd name="connsiteY4" fmla="*/ 2468807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532889 w 1760580"/>
                  <a:gd name="connsiteY5" fmla="*/ 2459282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54333 w 1760580"/>
                  <a:gd name="connsiteY5" fmla="*/ 2454519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149"/>
                  <a:gd name="connsiteX1" fmla="*/ 880290 w 1760580"/>
                  <a:gd name="connsiteY1" fmla="*/ 0 h 2464149"/>
                  <a:gd name="connsiteX2" fmla="*/ 1760580 w 1760580"/>
                  <a:gd name="connsiteY2" fmla="*/ 792877 h 2464149"/>
                  <a:gd name="connsiteX3" fmla="*/ 1408666 w 1760580"/>
                  <a:gd name="connsiteY3" fmla="*/ 792877 h 2464149"/>
                  <a:gd name="connsiteX4" fmla="*/ 1703940 w 1760580"/>
                  <a:gd name="connsiteY4" fmla="*/ 2464044 h 2464149"/>
                  <a:gd name="connsiteX5" fmla="*/ 688637 w 1760580"/>
                  <a:gd name="connsiteY5" fmla="*/ 2463808 h 2464149"/>
                  <a:gd name="connsiteX6" fmla="*/ 351914 w 1760580"/>
                  <a:gd name="connsiteY6" fmla="*/ 792877 h 2464149"/>
                  <a:gd name="connsiteX7" fmla="*/ 0 w 1760580"/>
                  <a:gd name="connsiteY7" fmla="*/ 792877 h 2464149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760580" h="2464044">
                    <a:moveTo>
                      <a:pt x="0" y="792877"/>
                    </a:moveTo>
                    <a:lnTo>
                      <a:pt x="880290" y="0"/>
                    </a:lnTo>
                    <a:lnTo>
                      <a:pt x="1760580" y="792877"/>
                    </a:lnTo>
                    <a:lnTo>
                      <a:pt x="1408666" y="792877"/>
                    </a:lnTo>
                    <a:cubicBezTo>
                      <a:pt x="1394751" y="1393314"/>
                      <a:pt x="1309571" y="2402610"/>
                      <a:pt x="1703940" y="2464044"/>
                    </a:cubicBezTo>
                    <a:lnTo>
                      <a:pt x="688637" y="2463808"/>
                    </a:lnTo>
                    <a:cubicBezTo>
                      <a:pt x="265125" y="2448982"/>
                      <a:pt x="352115" y="1481120"/>
                      <a:pt x="351914" y="792877"/>
                    </a:cubicBezTo>
                    <a:lnTo>
                      <a:pt x="0" y="792877"/>
                    </a:lnTo>
                    <a:close/>
                  </a:path>
                </a:pathLst>
              </a:custGeom>
              <a:gradFill flip="none" rotWithShape="1">
                <a:gsLst>
                  <a:gs pos="85000">
                    <a:schemeClr val="accent3"/>
                  </a:gs>
                  <a:gs pos="100000">
                    <a:schemeClr val="accent3">
                      <a:lumMod val="5000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effectLst>
                <a:outerShdw blurRad="50800" dist="38100" dir="5400000" algn="ctr" rotWithShape="0">
                  <a:schemeClr val="tx1">
                    <a:lumMod val="75000"/>
                    <a:lumOff val="25000"/>
                    <a:alpha val="43000"/>
                  </a:schemeClr>
                </a:outerShdw>
              </a:effectLst>
              <a:sp3d extrusionH="209550"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ko-KR" altLang="en-US" sz="2700"/>
              </a:p>
            </p:txBody>
          </p:sp>
        </p:grpSp>
        <p:sp>
          <p:nvSpPr>
            <p:cNvPr id="39" name="Up Arrow 4">
              <a:extLst>
                <a:ext uri="{FF2B5EF4-FFF2-40B4-BE49-F238E27FC236}">
                  <a16:creationId xmlns:a16="http://schemas.microsoft.com/office/drawing/2014/main" id="{D5D57BCD-92CC-4E24-A756-FF118AFC8513}"/>
                </a:ext>
              </a:extLst>
            </p:cNvPr>
            <p:cNvSpPr/>
            <p:nvPr/>
          </p:nvSpPr>
          <p:spPr>
            <a:xfrm rot="8169043">
              <a:off x="6556415" y="2775927"/>
              <a:ext cx="1760580" cy="2464044"/>
            </a:xfrm>
            <a:custGeom>
              <a:avLst/>
              <a:gdLst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408666 w 1760580"/>
                <a:gd name="connsiteY4" fmla="*/ 2468807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584878 w 1760580"/>
                <a:gd name="connsiteY4" fmla="*/ 2466425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584878 w 1760580"/>
                <a:gd name="connsiteY4" fmla="*/ 2466425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584878 w 1760580"/>
                <a:gd name="connsiteY4" fmla="*/ 2466425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584878 w 1760580"/>
                <a:gd name="connsiteY4" fmla="*/ 2466425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584878 w 1760580"/>
                <a:gd name="connsiteY4" fmla="*/ 2466425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6425"/>
                <a:gd name="connsiteX1" fmla="*/ 880290 w 1760580"/>
                <a:gd name="connsiteY1" fmla="*/ 0 h 2466425"/>
                <a:gd name="connsiteX2" fmla="*/ 1760580 w 1760580"/>
                <a:gd name="connsiteY2" fmla="*/ 792877 h 2466425"/>
                <a:gd name="connsiteX3" fmla="*/ 1408666 w 1760580"/>
                <a:gd name="connsiteY3" fmla="*/ 792877 h 2466425"/>
                <a:gd name="connsiteX4" fmla="*/ 1584878 w 1760580"/>
                <a:gd name="connsiteY4" fmla="*/ 2466425 h 2466425"/>
                <a:gd name="connsiteX5" fmla="*/ 532889 w 1760580"/>
                <a:gd name="connsiteY5" fmla="*/ 2459282 h 2466425"/>
                <a:gd name="connsiteX6" fmla="*/ 351914 w 1760580"/>
                <a:gd name="connsiteY6" fmla="*/ 792877 h 2466425"/>
                <a:gd name="connsiteX7" fmla="*/ 0 w 1760580"/>
                <a:gd name="connsiteY7" fmla="*/ 792877 h 2466425"/>
                <a:gd name="connsiteX0" fmla="*/ 0 w 1760580"/>
                <a:gd name="connsiteY0" fmla="*/ 792877 h 2466425"/>
                <a:gd name="connsiteX1" fmla="*/ 880290 w 1760580"/>
                <a:gd name="connsiteY1" fmla="*/ 0 h 2466425"/>
                <a:gd name="connsiteX2" fmla="*/ 1760580 w 1760580"/>
                <a:gd name="connsiteY2" fmla="*/ 792877 h 2466425"/>
                <a:gd name="connsiteX3" fmla="*/ 1408666 w 1760580"/>
                <a:gd name="connsiteY3" fmla="*/ 792877 h 2466425"/>
                <a:gd name="connsiteX4" fmla="*/ 1584878 w 1760580"/>
                <a:gd name="connsiteY4" fmla="*/ 2466425 h 2466425"/>
                <a:gd name="connsiteX5" fmla="*/ 532889 w 1760580"/>
                <a:gd name="connsiteY5" fmla="*/ 2459282 h 2466425"/>
                <a:gd name="connsiteX6" fmla="*/ 351914 w 1760580"/>
                <a:gd name="connsiteY6" fmla="*/ 792877 h 2466425"/>
                <a:gd name="connsiteX7" fmla="*/ 0 w 1760580"/>
                <a:gd name="connsiteY7" fmla="*/ 792877 h 2466425"/>
                <a:gd name="connsiteX0" fmla="*/ 0 w 1760580"/>
                <a:gd name="connsiteY0" fmla="*/ 792877 h 2466425"/>
                <a:gd name="connsiteX1" fmla="*/ 880290 w 1760580"/>
                <a:gd name="connsiteY1" fmla="*/ 0 h 2466425"/>
                <a:gd name="connsiteX2" fmla="*/ 1760580 w 1760580"/>
                <a:gd name="connsiteY2" fmla="*/ 792877 h 2466425"/>
                <a:gd name="connsiteX3" fmla="*/ 1408666 w 1760580"/>
                <a:gd name="connsiteY3" fmla="*/ 792877 h 2466425"/>
                <a:gd name="connsiteX4" fmla="*/ 1584878 w 1760580"/>
                <a:gd name="connsiteY4" fmla="*/ 2466425 h 2466425"/>
                <a:gd name="connsiteX5" fmla="*/ 532889 w 1760580"/>
                <a:gd name="connsiteY5" fmla="*/ 2459282 h 2466425"/>
                <a:gd name="connsiteX6" fmla="*/ 351914 w 1760580"/>
                <a:gd name="connsiteY6" fmla="*/ 792877 h 2466425"/>
                <a:gd name="connsiteX7" fmla="*/ 0 w 1760580"/>
                <a:gd name="connsiteY7" fmla="*/ 792877 h 2466425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532889 w 1760580"/>
                <a:gd name="connsiteY5" fmla="*/ 2459282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54333 w 1760580"/>
                <a:gd name="connsiteY5" fmla="*/ 2454519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149"/>
                <a:gd name="connsiteX1" fmla="*/ 880290 w 1760580"/>
                <a:gd name="connsiteY1" fmla="*/ 0 h 2464149"/>
                <a:gd name="connsiteX2" fmla="*/ 1760580 w 1760580"/>
                <a:gd name="connsiteY2" fmla="*/ 792877 h 2464149"/>
                <a:gd name="connsiteX3" fmla="*/ 1408666 w 1760580"/>
                <a:gd name="connsiteY3" fmla="*/ 792877 h 2464149"/>
                <a:gd name="connsiteX4" fmla="*/ 1703940 w 1760580"/>
                <a:gd name="connsiteY4" fmla="*/ 2464044 h 2464149"/>
                <a:gd name="connsiteX5" fmla="*/ 688637 w 1760580"/>
                <a:gd name="connsiteY5" fmla="*/ 2463808 h 2464149"/>
                <a:gd name="connsiteX6" fmla="*/ 351914 w 1760580"/>
                <a:gd name="connsiteY6" fmla="*/ 792877 h 2464149"/>
                <a:gd name="connsiteX7" fmla="*/ 0 w 1760580"/>
                <a:gd name="connsiteY7" fmla="*/ 792877 h 2464149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60580" h="2464044">
                  <a:moveTo>
                    <a:pt x="0" y="792877"/>
                  </a:moveTo>
                  <a:lnTo>
                    <a:pt x="880290" y="0"/>
                  </a:lnTo>
                  <a:lnTo>
                    <a:pt x="1760580" y="792877"/>
                  </a:lnTo>
                  <a:lnTo>
                    <a:pt x="1408666" y="792877"/>
                  </a:lnTo>
                  <a:cubicBezTo>
                    <a:pt x="1394751" y="1393314"/>
                    <a:pt x="1309571" y="2402610"/>
                    <a:pt x="1703940" y="2464044"/>
                  </a:cubicBezTo>
                  <a:lnTo>
                    <a:pt x="688637" y="2463808"/>
                  </a:lnTo>
                  <a:cubicBezTo>
                    <a:pt x="265125" y="2448982"/>
                    <a:pt x="352115" y="1481120"/>
                    <a:pt x="351914" y="792877"/>
                  </a:cubicBezTo>
                  <a:lnTo>
                    <a:pt x="0" y="792877"/>
                  </a:lnTo>
                  <a:close/>
                </a:path>
              </a:pathLst>
            </a:custGeom>
            <a:gradFill flip="none" rotWithShape="1">
              <a:gsLst>
                <a:gs pos="85000">
                  <a:schemeClr val="accent4"/>
                </a:gs>
                <a:gs pos="100000">
                  <a:schemeClr val="accent4">
                    <a:lumMod val="50000"/>
                  </a:schemeClr>
                </a:gs>
              </a:gsLst>
              <a:lin ang="5400000" scaled="1"/>
              <a:tileRect/>
            </a:gradFill>
            <a:ln>
              <a:noFill/>
            </a:ln>
            <a:effectLst>
              <a:outerShdw blurRad="50800" dist="38100" dir="5400000" algn="ctr" rotWithShape="0">
                <a:schemeClr val="tx1">
                  <a:lumMod val="75000"/>
                  <a:lumOff val="25000"/>
                  <a:alpha val="43000"/>
                </a:schemeClr>
              </a:outerShdw>
            </a:effectLst>
            <a:scene3d>
              <a:camera prst="orthographicFront"/>
              <a:lightRig rig="threePt" dir="t"/>
            </a:scene3d>
            <a:sp3d extrusionH="209550"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ko-KR" altLang="en-US" sz="2700"/>
            </a:p>
          </p:txBody>
        </p:sp>
        <p:grpSp>
          <p:nvGrpSpPr>
            <p:cNvPr id="40" name="Group 4">
              <a:extLst>
                <a:ext uri="{FF2B5EF4-FFF2-40B4-BE49-F238E27FC236}">
                  <a16:creationId xmlns:a16="http://schemas.microsoft.com/office/drawing/2014/main" id="{75992A0A-D25E-4618-80B8-FE1091290E12}"/>
                </a:ext>
              </a:extLst>
            </p:cNvPr>
            <p:cNvGrpSpPr/>
            <p:nvPr/>
          </p:nvGrpSpPr>
          <p:grpSpPr>
            <a:xfrm rot="2730599">
              <a:off x="5111755" y="3952874"/>
              <a:ext cx="1767376" cy="2467968"/>
              <a:chOff x="6087232" y="3798270"/>
              <a:chExt cx="1767376" cy="2467968"/>
            </a:xfrm>
            <a:scene3d>
              <a:camera prst="orthographicFront"/>
              <a:lightRig rig="threePt" dir="t"/>
            </a:scene3d>
          </p:grpSpPr>
          <p:sp>
            <p:nvSpPr>
              <p:cNvPr id="41" name="Up Arrow 4">
                <a:extLst>
                  <a:ext uri="{FF2B5EF4-FFF2-40B4-BE49-F238E27FC236}">
                    <a16:creationId xmlns:a16="http://schemas.microsoft.com/office/drawing/2014/main" id="{CF9153BB-3658-4006-9EFC-54020A1EF96E}"/>
                  </a:ext>
                </a:extLst>
              </p:cNvPr>
              <p:cNvSpPr/>
              <p:nvPr/>
            </p:nvSpPr>
            <p:spPr>
              <a:xfrm rot="10800000">
                <a:off x="6087232" y="3802194"/>
                <a:ext cx="1760580" cy="2464044"/>
              </a:xfrm>
              <a:custGeom>
                <a:avLst/>
                <a:gdLst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408666 w 1760580"/>
                  <a:gd name="connsiteY4" fmla="*/ 2468807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532889 w 1760580"/>
                  <a:gd name="connsiteY5" fmla="*/ 2459282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54333 w 1760580"/>
                  <a:gd name="connsiteY5" fmla="*/ 2454519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149"/>
                  <a:gd name="connsiteX1" fmla="*/ 880290 w 1760580"/>
                  <a:gd name="connsiteY1" fmla="*/ 0 h 2464149"/>
                  <a:gd name="connsiteX2" fmla="*/ 1760580 w 1760580"/>
                  <a:gd name="connsiteY2" fmla="*/ 792877 h 2464149"/>
                  <a:gd name="connsiteX3" fmla="*/ 1408666 w 1760580"/>
                  <a:gd name="connsiteY3" fmla="*/ 792877 h 2464149"/>
                  <a:gd name="connsiteX4" fmla="*/ 1703940 w 1760580"/>
                  <a:gd name="connsiteY4" fmla="*/ 2464044 h 2464149"/>
                  <a:gd name="connsiteX5" fmla="*/ 688637 w 1760580"/>
                  <a:gd name="connsiteY5" fmla="*/ 2463808 h 2464149"/>
                  <a:gd name="connsiteX6" fmla="*/ 351914 w 1760580"/>
                  <a:gd name="connsiteY6" fmla="*/ 792877 h 2464149"/>
                  <a:gd name="connsiteX7" fmla="*/ 0 w 1760580"/>
                  <a:gd name="connsiteY7" fmla="*/ 792877 h 2464149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760580" h="2464044">
                    <a:moveTo>
                      <a:pt x="0" y="792877"/>
                    </a:moveTo>
                    <a:lnTo>
                      <a:pt x="880290" y="0"/>
                    </a:lnTo>
                    <a:lnTo>
                      <a:pt x="1760580" y="792877"/>
                    </a:lnTo>
                    <a:lnTo>
                      <a:pt x="1408666" y="792877"/>
                    </a:lnTo>
                    <a:cubicBezTo>
                      <a:pt x="1394751" y="1393314"/>
                      <a:pt x="1309571" y="2402610"/>
                      <a:pt x="1703940" y="2464044"/>
                    </a:cubicBezTo>
                    <a:lnTo>
                      <a:pt x="688637" y="2463808"/>
                    </a:lnTo>
                    <a:cubicBezTo>
                      <a:pt x="265125" y="2448982"/>
                      <a:pt x="352115" y="1481120"/>
                      <a:pt x="351914" y="792877"/>
                    </a:cubicBezTo>
                    <a:lnTo>
                      <a:pt x="0" y="792877"/>
                    </a:lnTo>
                    <a:close/>
                  </a:path>
                </a:pathLst>
              </a:custGeom>
              <a:gradFill flip="none" rotWithShape="1">
                <a:gsLst>
                  <a:gs pos="85000">
                    <a:schemeClr val="accent1"/>
                  </a:gs>
                  <a:gs pos="100000">
                    <a:schemeClr val="accent1">
                      <a:lumMod val="5000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effectLst>
                <a:outerShdw blurRad="50800" dist="38100" dir="5400000" algn="ctr" rotWithShape="0">
                  <a:schemeClr val="tx1">
                    <a:lumMod val="75000"/>
                    <a:lumOff val="25000"/>
                    <a:alpha val="43000"/>
                  </a:schemeClr>
                </a:outerShdw>
              </a:effectLst>
              <a:sp3d extrusionH="209550"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ko-KR" altLang="en-US" sz="2700"/>
              </a:p>
            </p:txBody>
          </p:sp>
          <p:sp>
            <p:nvSpPr>
              <p:cNvPr id="42" name="Up Arrow 4">
                <a:extLst>
                  <a:ext uri="{FF2B5EF4-FFF2-40B4-BE49-F238E27FC236}">
                    <a16:creationId xmlns:a16="http://schemas.microsoft.com/office/drawing/2014/main" id="{C86E4D74-2645-4758-9F8F-037E621BC31B}"/>
                  </a:ext>
                </a:extLst>
              </p:cNvPr>
              <p:cNvSpPr/>
              <p:nvPr/>
            </p:nvSpPr>
            <p:spPr>
              <a:xfrm rot="10800000">
                <a:off x="6094028" y="3798270"/>
                <a:ext cx="1760580" cy="2464044"/>
              </a:xfrm>
              <a:custGeom>
                <a:avLst/>
                <a:gdLst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408666 w 1760580"/>
                  <a:gd name="connsiteY4" fmla="*/ 2468807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532889 w 1760580"/>
                  <a:gd name="connsiteY5" fmla="*/ 2459282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54333 w 1760580"/>
                  <a:gd name="connsiteY5" fmla="*/ 2454519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149"/>
                  <a:gd name="connsiteX1" fmla="*/ 880290 w 1760580"/>
                  <a:gd name="connsiteY1" fmla="*/ 0 h 2464149"/>
                  <a:gd name="connsiteX2" fmla="*/ 1760580 w 1760580"/>
                  <a:gd name="connsiteY2" fmla="*/ 792877 h 2464149"/>
                  <a:gd name="connsiteX3" fmla="*/ 1408666 w 1760580"/>
                  <a:gd name="connsiteY3" fmla="*/ 792877 h 2464149"/>
                  <a:gd name="connsiteX4" fmla="*/ 1703940 w 1760580"/>
                  <a:gd name="connsiteY4" fmla="*/ 2464044 h 2464149"/>
                  <a:gd name="connsiteX5" fmla="*/ 688637 w 1760580"/>
                  <a:gd name="connsiteY5" fmla="*/ 2463808 h 2464149"/>
                  <a:gd name="connsiteX6" fmla="*/ 351914 w 1760580"/>
                  <a:gd name="connsiteY6" fmla="*/ 792877 h 2464149"/>
                  <a:gd name="connsiteX7" fmla="*/ 0 w 1760580"/>
                  <a:gd name="connsiteY7" fmla="*/ 792877 h 2464149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760580" h="2464044">
                    <a:moveTo>
                      <a:pt x="0" y="792877"/>
                    </a:moveTo>
                    <a:lnTo>
                      <a:pt x="880290" y="0"/>
                    </a:lnTo>
                    <a:lnTo>
                      <a:pt x="1760580" y="792877"/>
                    </a:lnTo>
                    <a:lnTo>
                      <a:pt x="1408666" y="792877"/>
                    </a:lnTo>
                    <a:cubicBezTo>
                      <a:pt x="1394751" y="1393314"/>
                      <a:pt x="1309571" y="2402610"/>
                      <a:pt x="1703940" y="2464044"/>
                    </a:cubicBezTo>
                    <a:lnTo>
                      <a:pt x="688637" y="2463808"/>
                    </a:lnTo>
                    <a:cubicBezTo>
                      <a:pt x="265125" y="2448982"/>
                      <a:pt x="352115" y="1481120"/>
                      <a:pt x="351914" y="792877"/>
                    </a:cubicBezTo>
                    <a:lnTo>
                      <a:pt x="0" y="792877"/>
                    </a:lnTo>
                    <a:close/>
                  </a:path>
                </a:pathLst>
              </a:custGeom>
              <a:gradFill flip="none" rotWithShape="1">
                <a:gsLst>
                  <a:gs pos="85000">
                    <a:schemeClr val="accent1"/>
                  </a:gs>
                  <a:gs pos="100000">
                    <a:schemeClr val="accent1">
                      <a:lumMod val="5000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effectLst>
                <a:outerShdw blurRad="50800" dist="38100" dir="5400000" algn="ctr" rotWithShape="0">
                  <a:schemeClr val="tx1">
                    <a:lumMod val="75000"/>
                    <a:lumOff val="25000"/>
                    <a:alpha val="43000"/>
                  </a:schemeClr>
                </a:outerShdw>
              </a:effectLst>
              <a:sp3d extrusionH="209550"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ko-KR" altLang="en-US" sz="2700"/>
              </a:p>
            </p:txBody>
          </p:sp>
        </p:grpSp>
        <p:grpSp>
          <p:nvGrpSpPr>
            <p:cNvPr id="43" name="Group 5">
              <a:extLst>
                <a:ext uri="{FF2B5EF4-FFF2-40B4-BE49-F238E27FC236}">
                  <a16:creationId xmlns:a16="http://schemas.microsoft.com/office/drawing/2014/main" id="{5AA2FC95-748D-4DB8-B988-3DC8973D3339}"/>
                </a:ext>
              </a:extLst>
            </p:cNvPr>
            <p:cNvGrpSpPr/>
            <p:nvPr/>
          </p:nvGrpSpPr>
          <p:grpSpPr>
            <a:xfrm rot="2700000">
              <a:off x="3550311" y="2929475"/>
              <a:ext cx="2474816" cy="1780817"/>
              <a:chOff x="3922253" y="4008125"/>
              <a:chExt cx="2474816" cy="1780817"/>
            </a:xfrm>
            <a:scene3d>
              <a:camera prst="orthographicFront"/>
              <a:lightRig rig="threePt" dir="t"/>
            </a:scene3d>
          </p:grpSpPr>
          <p:sp>
            <p:nvSpPr>
              <p:cNvPr id="44" name="Up Arrow 4">
                <a:extLst>
                  <a:ext uri="{FF2B5EF4-FFF2-40B4-BE49-F238E27FC236}">
                    <a16:creationId xmlns:a16="http://schemas.microsoft.com/office/drawing/2014/main" id="{9CE54A1F-924A-47E2-A9D5-EBEBC8B4FE49}"/>
                  </a:ext>
                </a:extLst>
              </p:cNvPr>
              <p:cNvSpPr/>
              <p:nvPr/>
            </p:nvSpPr>
            <p:spPr>
              <a:xfrm rot="16200000">
                <a:off x="4273985" y="3676630"/>
                <a:ext cx="1760580" cy="2464044"/>
              </a:xfrm>
              <a:custGeom>
                <a:avLst/>
                <a:gdLst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408666 w 1760580"/>
                  <a:gd name="connsiteY4" fmla="*/ 2468807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532889 w 1760580"/>
                  <a:gd name="connsiteY5" fmla="*/ 2459282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54333 w 1760580"/>
                  <a:gd name="connsiteY5" fmla="*/ 2454519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149"/>
                  <a:gd name="connsiteX1" fmla="*/ 880290 w 1760580"/>
                  <a:gd name="connsiteY1" fmla="*/ 0 h 2464149"/>
                  <a:gd name="connsiteX2" fmla="*/ 1760580 w 1760580"/>
                  <a:gd name="connsiteY2" fmla="*/ 792877 h 2464149"/>
                  <a:gd name="connsiteX3" fmla="*/ 1408666 w 1760580"/>
                  <a:gd name="connsiteY3" fmla="*/ 792877 h 2464149"/>
                  <a:gd name="connsiteX4" fmla="*/ 1703940 w 1760580"/>
                  <a:gd name="connsiteY4" fmla="*/ 2464044 h 2464149"/>
                  <a:gd name="connsiteX5" fmla="*/ 688637 w 1760580"/>
                  <a:gd name="connsiteY5" fmla="*/ 2463808 h 2464149"/>
                  <a:gd name="connsiteX6" fmla="*/ 351914 w 1760580"/>
                  <a:gd name="connsiteY6" fmla="*/ 792877 h 2464149"/>
                  <a:gd name="connsiteX7" fmla="*/ 0 w 1760580"/>
                  <a:gd name="connsiteY7" fmla="*/ 792877 h 2464149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760580" h="2464044">
                    <a:moveTo>
                      <a:pt x="0" y="792877"/>
                    </a:moveTo>
                    <a:lnTo>
                      <a:pt x="880290" y="0"/>
                    </a:lnTo>
                    <a:lnTo>
                      <a:pt x="1760580" y="792877"/>
                    </a:lnTo>
                    <a:lnTo>
                      <a:pt x="1408666" y="792877"/>
                    </a:lnTo>
                    <a:cubicBezTo>
                      <a:pt x="1394751" y="1393314"/>
                      <a:pt x="1309571" y="2402610"/>
                      <a:pt x="1703940" y="2464044"/>
                    </a:cubicBezTo>
                    <a:lnTo>
                      <a:pt x="688637" y="2463808"/>
                    </a:lnTo>
                    <a:cubicBezTo>
                      <a:pt x="265125" y="2448982"/>
                      <a:pt x="352115" y="1481120"/>
                      <a:pt x="351914" y="792877"/>
                    </a:cubicBezTo>
                    <a:lnTo>
                      <a:pt x="0" y="792877"/>
                    </a:lnTo>
                    <a:close/>
                  </a:path>
                </a:pathLst>
              </a:custGeom>
              <a:gradFill flip="none" rotWithShape="1">
                <a:gsLst>
                  <a:gs pos="85000">
                    <a:schemeClr val="accent2"/>
                  </a:gs>
                  <a:gs pos="100000">
                    <a:schemeClr val="accent2">
                      <a:lumMod val="5000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effectLst>
                <a:outerShdw blurRad="50800" dist="38100" dir="5400000" algn="ctr" rotWithShape="0">
                  <a:schemeClr val="tx1">
                    <a:lumMod val="75000"/>
                    <a:lumOff val="25000"/>
                    <a:alpha val="43000"/>
                  </a:schemeClr>
                </a:outerShdw>
              </a:effectLst>
              <a:sp3d extrusionH="209550"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ko-KR" altLang="en-US" sz="2700"/>
              </a:p>
            </p:txBody>
          </p:sp>
          <p:sp>
            <p:nvSpPr>
              <p:cNvPr id="45" name="Up Arrow 4">
                <a:extLst>
                  <a:ext uri="{FF2B5EF4-FFF2-40B4-BE49-F238E27FC236}">
                    <a16:creationId xmlns:a16="http://schemas.microsoft.com/office/drawing/2014/main" id="{F69C4800-8E6A-4C4A-BF55-CEB8AC1C5C89}"/>
                  </a:ext>
                </a:extLst>
              </p:cNvPr>
              <p:cNvSpPr/>
              <p:nvPr/>
            </p:nvSpPr>
            <p:spPr>
              <a:xfrm rot="16200000">
                <a:off x="4284757" y="3656393"/>
                <a:ext cx="1760580" cy="2464044"/>
              </a:xfrm>
              <a:custGeom>
                <a:avLst/>
                <a:gdLst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408666 w 1760580"/>
                  <a:gd name="connsiteY4" fmla="*/ 2468807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8807"/>
                  <a:gd name="connsiteX1" fmla="*/ 880290 w 1760580"/>
                  <a:gd name="connsiteY1" fmla="*/ 0 h 2468807"/>
                  <a:gd name="connsiteX2" fmla="*/ 1760580 w 1760580"/>
                  <a:gd name="connsiteY2" fmla="*/ 792877 h 2468807"/>
                  <a:gd name="connsiteX3" fmla="*/ 1408666 w 1760580"/>
                  <a:gd name="connsiteY3" fmla="*/ 792877 h 2468807"/>
                  <a:gd name="connsiteX4" fmla="*/ 1584878 w 1760580"/>
                  <a:gd name="connsiteY4" fmla="*/ 2466425 h 2468807"/>
                  <a:gd name="connsiteX5" fmla="*/ 351914 w 1760580"/>
                  <a:gd name="connsiteY5" fmla="*/ 2468807 h 2468807"/>
                  <a:gd name="connsiteX6" fmla="*/ 351914 w 1760580"/>
                  <a:gd name="connsiteY6" fmla="*/ 792877 h 2468807"/>
                  <a:gd name="connsiteX7" fmla="*/ 0 w 1760580"/>
                  <a:gd name="connsiteY7" fmla="*/ 792877 h 2468807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6425"/>
                  <a:gd name="connsiteX1" fmla="*/ 880290 w 1760580"/>
                  <a:gd name="connsiteY1" fmla="*/ 0 h 2466425"/>
                  <a:gd name="connsiteX2" fmla="*/ 1760580 w 1760580"/>
                  <a:gd name="connsiteY2" fmla="*/ 792877 h 2466425"/>
                  <a:gd name="connsiteX3" fmla="*/ 1408666 w 1760580"/>
                  <a:gd name="connsiteY3" fmla="*/ 792877 h 2466425"/>
                  <a:gd name="connsiteX4" fmla="*/ 1584878 w 1760580"/>
                  <a:gd name="connsiteY4" fmla="*/ 2466425 h 2466425"/>
                  <a:gd name="connsiteX5" fmla="*/ 532889 w 1760580"/>
                  <a:gd name="connsiteY5" fmla="*/ 2459282 h 2466425"/>
                  <a:gd name="connsiteX6" fmla="*/ 351914 w 1760580"/>
                  <a:gd name="connsiteY6" fmla="*/ 792877 h 2466425"/>
                  <a:gd name="connsiteX7" fmla="*/ 0 w 1760580"/>
                  <a:gd name="connsiteY7" fmla="*/ 792877 h 2466425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532889 w 1760580"/>
                  <a:gd name="connsiteY5" fmla="*/ 2459282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54333 w 1760580"/>
                  <a:gd name="connsiteY5" fmla="*/ 2454519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61477 w 1760580"/>
                  <a:gd name="connsiteY5" fmla="*/ 2459281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149"/>
                  <a:gd name="connsiteX1" fmla="*/ 880290 w 1760580"/>
                  <a:gd name="connsiteY1" fmla="*/ 0 h 2464149"/>
                  <a:gd name="connsiteX2" fmla="*/ 1760580 w 1760580"/>
                  <a:gd name="connsiteY2" fmla="*/ 792877 h 2464149"/>
                  <a:gd name="connsiteX3" fmla="*/ 1408666 w 1760580"/>
                  <a:gd name="connsiteY3" fmla="*/ 792877 h 2464149"/>
                  <a:gd name="connsiteX4" fmla="*/ 1703940 w 1760580"/>
                  <a:gd name="connsiteY4" fmla="*/ 2464044 h 2464149"/>
                  <a:gd name="connsiteX5" fmla="*/ 688637 w 1760580"/>
                  <a:gd name="connsiteY5" fmla="*/ 2463808 h 2464149"/>
                  <a:gd name="connsiteX6" fmla="*/ 351914 w 1760580"/>
                  <a:gd name="connsiteY6" fmla="*/ 792877 h 2464149"/>
                  <a:gd name="connsiteX7" fmla="*/ 0 w 1760580"/>
                  <a:gd name="connsiteY7" fmla="*/ 792877 h 2464149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  <a:gd name="connsiteX0" fmla="*/ 0 w 1760580"/>
                  <a:gd name="connsiteY0" fmla="*/ 792877 h 2464044"/>
                  <a:gd name="connsiteX1" fmla="*/ 880290 w 1760580"/>
                  <a:gd name="connsiteY1" fmla="*/ 0 h 2464044"/>
                  <a:gd name="connsiteX2" fmla="*/ 1760580 w 1760580"/>
                  <a:gd name="connsiteY2" fmla="*/ 792877 h 2464044"/>
                  <a:gd name="connsiteX3" fmla="*/ 1408666 w 1760580"/>
                  <a:gd name="connsiteY3" fmla="*/ 792877 h 2464044"/>
                  <a:gd name="connsiteX4" fmla="*/ 1703940 w 1760580"/>
                  <a:gd name="connsiteY4" fmla="*/ 2464044 h 2464044"/>
                  <a:gd name="connsiteX5" fmla="*/ 688637 w 1760580"/>
                  <a:gd name="connsiteY5" fmla="*/ 2463808 h 2464044"/>
                  <a:gd name="connsiteX6" fmla="*/ 351914 w 1760580"/>
                  <a:gd name="connsiteY6" fmla="*/ 792877 h 2464044"/>
                  <a:gd name="connsiteX7" fmla="*/ 0 w 1760580"/>
                  <a:gd name="connsiteY7" fmla="*/ 792877 h 24640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760580" h="2464044">
                    <a:moveTo>
                      <a:pt x="0" y="792877"/>
                    </a:moveTo>
                    <a:lnTo>
                      <a:pt x="880290" y="0"/>
                    </a:lnTo>
                    <a:lnTo>
                      <a:pt x="1760580" y="792877"/>
                    </a:lnTo>
                    <a:lnTo>
                      <a:pt x="1408666" y="792877"/>
                    </a:lnTo>
                    <a:cubicBezTo>
                      <a:pt x="1394751" y="1393314"/>
                      <a:pt x="1309571" y="2402610"/>
                      <a:pt x="1703940" y="2464044"/>
                    </a:cubicBezTo>
                    <a:lnTo>
                      <a:pt x="688637" y="2463808"/>
                    </a:lnTo>
                    <a:cubicBezTo>
                      <a:pt x="265125" y="2448982"/>
                      <a:pt x="352115" y="1481120"/>
                      <a:pt x="351914" y="792877"/>
                    </a:cubicBezTo>
                    <a:lnTo>
                      <a:pt x="0" y="792877"/>
                    </a:lnTo>
                    <a:close/>
                  </a:path>
                </a:pathLst>
              </a:custGeom>
              <a:gradFill flip="none" rotWithShape="1">
                <a:gsLst>
                  <a:gs pos="85000">
                    <a:schemeClr val="accent2"/>
                  </a:gs>
                  <a:gs pos="100000">
                    <a:schemeClr val="accent2">
                      <a:lumMod val="5000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effectLst>
                <a:outerShdw blurRad="50800" dist="38100" dir="5400000" algn="ctr" rotWithShape="0">
                  <a:schemeClr val="tx1">
                    <a:lumMod val="75000"/>
                    <a:lumOff val="25000"/>
                    <a:alpha val="43000"/>
                  </a:schemeClr>
                </a:outerShdw>
              </a:effectLst>
              <a:sp3d extrusionH="209550"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ko-KR" altLang="en-US" sz="2700"/>
              </a:p>
            </p:txBody>
          </p:sp>
        </p:grp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95FD0B6A-31D0-48F8-80D3-8D48900C0352}"/>
                </a:ext>
              </a:extLst>
            </p:cNvPr>
            <p:cNvSpPr txBox="1"/>
            <p:nvPr/>
          </p:nvSpPr>
          <p:spPr>
            <a:xfrm rot="18900000">
              <a:off x="5255753" y="2399209"/>
              <a:ext cx="1836504" cy="416011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altLang="ko-KR" sz="16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WHERE \ HOW ?</a:t>
              </a:r>
              <a:endParaRPr lang="ko-KR" alt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3A100BD6-D143-49D0-B6B3-45F987793C35}"/>
                </a:ext>
              </a:extLst>
            </p:cNvPr>
            <p:cNvSpPr txBox="1"/>
            <p:nvPr/>
          </p:nvSpPr>
          <p:spPr>
            <a:xfrm rot="2700000">
              <a:off x="6751772" y="3759069"/>
              <a:ext cx="1299505" cy="426142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altLang="ko-KR" sz="16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BENIFITS</a:t>
              </a:r>
              <a:endParaRPr lang="ko-KR" alt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64F08FCD-8EB3-4CDE-894D-64637B134D09}"/>
                </a:ext>
              </a:extLst>
            </p:cNvPr>
            <p:cNvSpPr txBox="1"/>
            <p:nvPr/>
          </p:nvSpPr>
          <p:spPr>
            <a:xfrm rot="18900000">
              <a:off x="5406225" y="4904796"/>
              <a:ext cx="1302292" cy="416011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altLang="ko-KR" sz="16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CRITCISM</a:t>
              </a:r>
              <a:endParaRPr lang="ko-KR" alt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4EAFF10D-6455-4A07-ABEA-409EF56E9922}"/>
                </a:ext>
              </a:extLst>
            </p:cNvPr>
            <p:cNvSpPr txBox="1"/>
            <p:nvPr/>
          </p:nvSpPr>
          <p:spPr>
            <a:xfrm rot="2700000">
              <a:off x="4502824" y="3791313"/>
              <a:ext cx="891586" cy="416011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altLang="ko-KR" sz="16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WHY ? </a:t>
              </a:r>
            </a:p>
          </p:txBody>
        </p:sp>
      </p:grpSp>
      <p:grpSp>
        <p:nvGrpSpPr>
          <p:cNvPr id="50" name="Group 10">
            <a:extLst>
              <a:ext uri="{FF2B5EF4-FFF2-40B4-BE49-F238E27FC236}">
                <a16:creationId xmlns:a16="http://schemas.microsoft.com/office/drawing/2014/main" id="{8F041862-FF42-4902-BBF5-BCB4C53F36EE}"/>
              </a:ext>
            </a:extLst>
          </p:cNvPr>
          <p:cNvGrpSpPr/>
          <p:nvPr/>
        </p:nvGrpSpPr>
        <p:grpSpPr>
          <a:xfrm>
            <a:off x="358220" y="4864675"/>
            <a:ext cx="4543734" cy="1522960"/>
            <a:chOff x="3007772" y="4000811"/>
            <a:chExt cx="2628062" cy="1575533"/>
          </a:xfrm>
        </p:grpSpPr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CDACAA16-5DA8-489D-91AD-734480EC75A7}"/>
                </a:ext>
              </a:extLst>
            </p:cNvPr>
            <p:cNvSpPr txBox="1"/>
            <p:nvPr/>
          </p:nvSpPr>
          <p:spPr>
            <a:xfrm>
              <a:off x="3007772" y="4755732"/>
              <a:ext cx="2628062" cy="820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Time consuming.  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Using energy and space</a:t>
              </a:r>
              <a:r>
                <a:rPr lang="en-GB" sz="1600" dirty="0"/>
                <a:t> </a:t>
              </a: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(Kang </a:t>
              </a:r>
              <a:r>
                <a:rPr lang="en-GB" sz="1600" i="1" dirty="0">
                  <a:latin typeface="Arial" panose="020B0604020202020204" pitchFamily="34" charset="0"/>
                  <a:cs typeface="Arial" panose="020B0604020202020204" pitchFamily="34" charset="0"/>
                </a:rPr>
                <a:t>et al.</a:t>
              </a: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, 2021).</a:t>
              </a: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811FEB00-CED2-4F00-AACF-78B2F0156E50}"/>
                </a:ext>
              </a:extLst>
            </p:cNvPr>
            <p:cNvSpPr txBox="1"/>
            <p:nvPr/>
          </p:nvSpPr>
          <p:spPr>
            <a:xfrm>
              <a:off x="3018346" y="4000811"/>
              <a:ext cx="18250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2400" b="1" dirty="0">
                  <a:solidFill>
                    <a:schemeClr val="accent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 are the Criticism of it ?</a:t>
              </a:r>
              <a:endParaRPr lang="ko-KR" altLang="en-US" sz="2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3" name="Group 13">
            <a:extLst>
              <a:ext uri="{FF2B5EF4-FFF2-40B4-BE49-F238E27FC236}">
                <a16:creationId xmlns:a16="http://schemas.microsoft.com/office/drawing/2014/main" id="{C2FA43F5-4502-46EB-99BA-F42606F9F571}"/>
              </a:ext>
            </a:extLst>
          </p:cNvPr>
          <p:cNvGrpSpPr/>
          <p:nvPr/>
        </p:nvGrpSpPr>
        <p:grpSpPr>
          <a:xfrm>
            <a:off x="330610" y="2301011"/>
            <a:ext cx="3515299" cy="2488985"/>
            <a:chOff x="3010228" y="4104845"/>
            <a:chExt cx="2005208" cy="2195325"/>
          </a:xfrm>
        </p:grpSpPr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AB48BB8D-85DC-466E-B83A-2BD186F7C785}"/>
                </a:ext>
              </a:extLst>
            </p:cNvPr>
            <p:cNvSpPr txBox="1"/>
            <p:nvPr/>
          </p:nvSpPr>
          <p:spPr>
            <a:xfrm>
              <a:off x="3010228" y="4630214"/>
              <a:ext cx="2005208" cy="16699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Investigate  problems.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Find multiple causes contributing to an issue (Ruiz, 2023).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Decision making.</a:t>
              </a:r>
            </a:p>
            <a:p>
              <a:pPr>
                <a:lnSpc>
                  <a:spcPct val="150000"/>
                </a:lnSpc>
              </a:pPr>
              <a:endParaRPr lang="en-US"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BE84FEAE-F0B3-4D01-BB4A-BF6F69852500}"/>
                </a:ext>
              </a:extLst>
            </p:cNvPr>
            <p:cNvSpPr txBox="1"/>
            <p:nvPr/>
          </p:nvSpPr>
          <p:spPr>
            <a:xfrm>
              <a:off x="3017860" y="4104845"/>
              <a:ext cx="1860852" cy="577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ko-KR" sz="2400" b="1" dirty="0">
                  <a:solidFill>
                    <a:schemeClr val="accent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Why is it used ?</a:t>
              </a:r>
              <a:endParaRPr lang="ko-KR" altLang="en-US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6" name="Group 16">
            <a:extLst>
              <a:ext uri="{FF2B5EF4-FFF2-40B4-BE49-F238E27FC236}">
                <a16:creationId xmlns:a16="http://schemas.microsoft.com/office/drawing/2014/main" id="{5AC43161-D9EC-4735-9894-FF046C4F7E4B}"/>
              </a:ext>
            </a:extLst>
          </p:cNvPr>
          <p:cNvGrpSpPr/>
          <p:nvPr/>
        </p:nvGrpSpPr>
        <p:grpSpPr>
          <a:xfrm>
            <a:off x="8357652" y="4558532"/>
            <a:ext cx="3834349" cy="1940124"/>
            <a:chOff x="2563980" y="3515795"/>
            <a:chExt cx="2351555" cy="2049219"/>
          </a:xfrm>
        </p:grpSpPr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59A558E6-D45C-4B89-BE05-5A43DE8F2857}"/>
                </a:ext>
              </a:extLst>
            </p:cNvPr>
            <p:cNvSpPr txBox="1"/>
            <p:nvPr/>
          </p:nvSpPr>
          <p:spPr>
            <a:xfrm>
              <a:off x="2610744" y="4345411"/>
              <a:ext cx="2304791" cy="12196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Solving problems easier. 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Understanding of the problems    (Xu and Dang, 2020).</a:t>
              </a:r>
              <a:endParaRPr lang="en-US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DF83FF51-DD62-4CBD-9C9A-71F00C84B24F}"/>
                </a:ext>
              </a:extLst>
            </p:cNvPr>
            <p:cNvSpPr txBox="1"/>
            <p:nvPr/>
          </p:nvSpPr>
          <p:spPr>
            <a:xfrm>
              <a:off x="2563980" y="3515795"/>
              <a:ext cx="1819873" cy="6820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2400" b="1" dirty="0">
                  <a:solidFill>
                    <a:schemeClr val="accent4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 are the Benefits of it ?</a:t>
              </a:r>
              <a:endParaRPr lang="ko-KR" altLang="en-US" sz="2400" b="1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9" name="Group 19">
            <a:extLst>
              <a:ext uri="{FF2B5EF4-FFF2-40B4-BE49-F238E27FC236}">
                <a16:creationId xmlns:a16="http://schemas.microsoft.com/office/drawing/2014/main" id="{E4300188-C505-4E74-B20A-8CA0B0DAF865}"/>
              </a:ext>
            </a:extLst>
          </p:cNvPr>
          <p:cNvGrpSpPr/>
          <p:nvPr/>
        </p:nvGrpSpPr>
        <p:grpSpPr>
          <a:xfrm>
            <a:off x="8283126" y="2250110"/>
            <a:ext cx="3991479" cy="1737878"/>
            <a:chOff x="2815410" y="4020782"/>
            <a:chExt cx="2289016" cy="2218712"/>
          </a:xfrm>
        </p:grpSpPr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531E0AB6-0D7F-4CF1-865A-3AA666607170}"/>
                </a:ext>
              </a:extLst>
            </p:cNvPr>
            <p:cNvSpPr txBox="1"/>
            <p:nvPr/>
          </p:nvSpPr>
          <p:spPr>
            <a:xfrm>
              <a:off x="2845809" y="4765345"/>
              <a:ext cx="2258617" cy="1474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Applied to various industries.  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Helps to identify root cause and solve problems effectively (Ruiz, 2023).</a:t>
              </a:r>
              <a:endParaRPr lang="en-US" altLang="ko-KR"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423817CE-CED5-46A2-A2FE-57BA938A4A93}"/>
                </a:ext>
              </a:extLst>
            </p:cNvPr>
            <p:cNvSpPr txBox="1"/>
            <p:nvPr/>
          </p:nvSpPr>
          <p:spPr>
            <a:xfrm>
              <a:off x="2815410" y="4020782"/>
              <a:ext cx="2101524" cy="577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lnSpc>
                  <a:spcPct val="150000"/>
                </a:lnSpc>
              </a:pPr>
              <a:r>
                <a:rPr lang="en-US" altLang="ko-KR" sz="2400" b="1" dirty="0">
                  <a:solidFill>
                    <a:schemeClr val="accent3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Where \ How it is used ?</a:t>
              </a:r>
              <a:endParaRPr lang="ko-KR" altLang="en-US" sz="24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3C716E5-49DF-AE37-177C-CE95AF6D707F}"/>
              </a:ext>
            </a:extLst>
          </p:cNvPr>
          <p:cNvCxnSpPr>
            <a:cxnSpLocks/>
          </p:cNvCxnSpPr>
          <p:nvPr/>
        </p:nvCxnSpPr>
        <p:spPr>
          <a:xfrm>
            <a:off x="1506731" y="762124"/>
            <a:ext cx="9178538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1AC7F55E-EA20-DB52-3EAB-2C6D8CAA7F68}"/>
              </a:ext>
            </a:extLst>
          </p:cNvPr>
          <p:cNvGrpSpPr/>
          <p:nvPr/>
        </p:nvGrpSpPr>
        <p:grpSpPr>
          <a:xfrm>
            <a:off x="308432" y="1117294"/>
            <a:ext cx="1781882" cy="813872"/>
            <a:chOff x="707318" y="913510"/>
            <a:chExt cx="1781882" cy="813872"/>
          </a:xfrm>
        </p:grpSpPr>
        <p:sp>
          <p:nvSpPr>
            <p:cNvPr id="38" name="Up Arrow 4">
              <a:extLst>
                <a:ext uri="{FF2B5EF4-FFF2-40B4-BE49-F238E27FC236}">
                  <a16:creationId xmlns:a16="http://schemas.microsoft.com/office/drawing/2014/main" id="{0D11139E-ABF9-43F1-AFC9-BA18BEDBBE1F}"/>
                </a:ext>
              </a:extLst>
            </p:cNvPr>
            <p:cNvSpPr/>
            <p:nvPr/>
          </p:nvSpPr>
          <p:spPr>
            <a:xfrm rot="5400000">
              <a:off x="1191323" y="429505"/>
              <a:ext cx="813872" cy="1781882"/>
            </a:xfrm>
            <a:custGeom>
              <a:avLst/>
              <a:gdLst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408666 w 1760580"/>
                <a:gd name="connsiteY4" fmla="*/ 2468807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584878 w 1760580"/>
                <a:gd name="connsiteY4" fmla="*/ 2466425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584878 w 1760580"/>
                <a:gd name="connsiteY4" fmla="*/ 2466425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584878 w 1760580"/>
                <a:gd name="connsiteY4" fmla="*/ 2466425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584878 w 1760580"/>
                <a:gd name="connsiteY4" fmla="*/ 2466425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8807"/>
                <a:gd name="connsiteX1" fmla="*/ 880290 w 1760580"/>
                <a:gd name="connsiteY1" fmla="*/ 0 h 2468807"/>
                <a:gd name="connsiteX2" fmla="*/ 1760580 w 1760580"/>
                <a:gd name="connsiteY2" fmla="*/ 792877 h 2468807"/>
                <a:gd name="connsiteX3" fmla="*/ 1408666 w 1760580"/>
                <a:gd name="connsiteY3" fmla="*/ 792877 h 2468807"/>
                <a:gd name="connsiteX4" fmla="*/ 1584878 w 1760580"/>
                <a:gd name="connsiteY4" fmla="*/ 2466425 h 2468807"/>
                <a:gd name="connsiteX5" fmla="*/ 351914 w 1760580"/>
                <a:gd name="connsiteY5" fmla="*/ 2468807 h 2468807"/>
                <a:gd name="connsiteX6" fmla="*/ 351914 w 1760580"/>
                <a:gd name="connsiteY6" fmla="*/ 792877 h 2468807"/>
                <a:gd name="connsiteX7" fmla="*/ 0 w 1760580"/>
                <a:gd name="connsiteY7" fmla="*/ 792877 h 2468807"/>
                <a:gd name="connsiteX0" fmla="*/ 0 w 1760580"/>
                <a:gd name="connsiteY0" fmla="*/ 792877 h 2466425"/>
                <a:gd name="connsiteX1" fmla="*/ 880290 w 1760580"/>
                <a:gd name="connsiteY1" fmla="*/ 0 h 2466425"/>
                <a:gd name="connsiteX2" fmla="*/ 1760580 w 1760580"/>
                <a:gd name="connsiteY2" fmla="*/ 792877 h 2466425"/>
                <a:gd name="connsiteX3" fmla="*/ 1408666 w 1760580"/>
                <a:gd name="connsiteY3" fmla="*/ 792877 h 2466425"/>
                <a:gd name="connsiteX4" fmla="*/ 1584878 w 1760580"/>
                <a:gd name="connsiteY4" fmla="*/ 2466425 h 2466425"/>
                <a:gd name="connsiteX5" fmla="*/ 532889 w 1760580"/>
                <a:gd name="connsiteY5" fmla="*/ 2459282 h 2466425"/>
                <a:gd name="connsiteX6" fmla="*/ 351914 w 1760580"/>
                <a:gd name="connsiteY6" fmla="*/ 792877 h 2466425"/>
                <a:gd name="connsiteX7" fmla="*/ 0 w 1760580"/>
                <a:gd name="connsiteY7" fmla="*/ 792877 h 2466425"/>
                <a:gd name="connsiteX0" fmla="*/ 0 w 1760580"/>
                <a:gd name="connsiteY0" fmla="*/ 792877 h 2466425"/>
                <a:gd name="connsiteX1" fmla="*/ 880290 w 1760580"/>
                <a:gd name="connsiteY1" fmla="*/ 0 h 2466425"/>
                <a:gd name="connsiteX2" fmla="*/ 1760580 w 1760580"/>
                <a:gd name="connsiteY2" fmla="*/ 792877 h 2466425"/>
                <a:gd name="connsiteX3" fmla="*/ 1408666 w 1760580"/>
                <a:gd name="connsiteY3" fmla="*/ 792877 h 2466425"/>
                <a:gd name="connsiteX4" fmla="*/ 1584878 w 1760580"/>
                <a:gd name="connsiteY4" fmla="*/ 2466425 h 2466425"/>
                <a:gd name="connsiteX5" fmla="*/ 532889 w 1760580"/>
                <a:gd name="connsiteY5" fmla="*/ 2459282 h 2466425"/>
                <a:gd name="connsiteX6" fmla="*/ 351914 w 1760580"/>
                <a:gd name="connsiteY6" fmla="*/ 792877 h 2466425"/>
                <a:gd name="connsiteX7" fmla="*/ 0 w 1760580"/>
                <a:gd name="connsiteY7" fmla="*/ 792877 h 2466425"/>
                <a:gd name="connsiteX0" fmla="*/ 0 w 1760580"/>
                <a:gd name="connsiteY0" fmla="*/ 792877 h 2466425"/>
                <a:gd name="connsiteX1" fmla="*/ 880290 w 1760580"/>
                <a:gd name="connsiteY1" fmla="*/ 0 h 2466425"/>
                <a:gd name="connsiteX2" fmla="*/ 1760580 w 1760580"/>
                <a:gd name="connsiteY2" fmla="*/ 792877 h 2466425"/>
                <a:gd name="connsiteX3" fmla="*/ 1408666 w 1760580"/>
                <a:gd name="connsiteY3" fmla="*/ 792877 h 2466425"/>
                <a:gd name="connsiteX4" fmla="*/ 1584878 w 1760580"/>
                <a:gd name="connsiteY4" fmla="*/ 2466425 h 2466425"/>
                <a:gd name="connsiteX5" fmla="*/ 532889 w 1760580"/>
                <a:gd name="connsiteY5" fmla="*/ 2459282 h 2466425"/>
                <a:gd name="connsiteX6" fmla="*/ 351914 w 1760580"/>
                <a:gd name="connsiteY6" fmla="*/ 792877 h 2466425"/>
                <a:gd name="connsiteX7" fmla="*/ 0 w 1760580"/>
                <a:gd name="connsiteY7" fmla="*/ 792877 h 2466425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532889 w 1760580"/>
                <a:gd name="connsiteY5" fmla="*/ 2459282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54333 w 1760580"/>
                <a:gd name="connsiteY5" fmla="*/ 2454519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61477 w 1760580"/>
                <a:gd name="connsiteY5" fmla="*/ 2459281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149"/>
                <a:gd name="connsiteX1" fmla="*/ 880290 w 1760580"/>
                <a:gd name="connsiteY1" fmla="*/ 0 h 2464149"/>
                <a:gd name="connsiteX2" fmla="*/ 1760580 w 1760580"/>
                <a:gd name="connsiteY2" fmla="*/ 792877 h 2464149"/>
                <a:gd name="connsiteX3" fmla="*/ 1408666 w 1760580"/>
                <a:gd name="connsiteY3" fmla="*/ 792877 h 2464149"/>
                <a:gd name="connsiteX4" fmla="*/ 1703940 w 1760580"/>
                <a:gd name="connsiteY4" fmla="*/ 2464044 h 2464149"/>
                <a:gd name="connsiteX5" fmla="*/ 688637 w 1760580"/>
                <a:gd name="connsiteY5" fmla="*/ 2463808 h 2464149"/>
                <a:gd name="connsiteX6" fmla="*/ 351914 w 1760580"/>
                <a:gd name="connsiteY6" fmla="*/ 792877 h 2464149"/>
                <a:gd name="connsiteX7" fmla="*/ 0 w 1760580"/>
                <a:gd name="connsiteY7" fmla="*/ 792877 h 2464149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  <a:gd name="connsiteX0" fmla="*/ 0 w 1760580"/>
                <a:gd name="connsiteY0" fmla="*/ 792877 h 2464044"/>
                <a:gd name="connsiteX1" fmla="*/ 880290 w 1760580"/>
                <a:gd name="connsiteY1" fmla="*/ 0 h 2464044"/>
                <a:gd name="connsiteX2" fmla="*/ 1760580 w 1760580"/>
                <a:gd name="connsiteY2" fmla="*/ 792877 h 2464044"/>
                <a:gd name="connsiteX3" fmla="*/ 1408666 w 1760580"/>
                <a:gd name="connsiteY3" fmla="*/ 792877 h 2464044"/>
                <a:gd name="connsiteX4" fmla="*/ 1703940 w 1760580"/>
                <a:gd name="connsiteY4" fmla="*/ 2464044 h 2464044"/>
                <a:gd name="connsiteX5" fmla="*/ 688637 w 1760580"/>
                <a:gd name="connsiteY5" fmla="*/ 2463808 h 2464044"/>
                <a:gd name="connsiteX6" fmla="*/ 351914 w 1760580"/>
                <a:gd name="connsiteY6" fmla="*/ 792877 h 2464044"/>
                <a:gd name="connsiteX7" fmla="*/ 0 w 1760580"/>
                <a:gd name="connsiteY7" fmla="*/ 792877 h 2464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60580" h="2464044">
                  <a:moveTo>
                    <a:pt x="0" y="792877"/>
                  </a:moveTo>
                  <a:lnTo>
                    <a:pt x="880290" y="0"/>
                  </a:lnTo>
                  <a:lnTo>
                    <a:pt x="1760580" y="792877"/>
                  </a:lnTo>
                  <a:lnTo>
                    <a:pt x="1408666" y="792877"/>
                  </a:lnTo>
                  <a:cubicBezTo>
                    <a:pt x="1394751" y="1393314"/>
                    <a:pt x="1309571" y="2402610"/>
                    <a:pt x="1703940" y="2464044"/>
                  </a:cubicBezTo>
                  <a:lnTo>
                    <a:pt x="688637" y="2463808"/>
                  </a:lnTo>
                  <a:cubicBezTo>
                    <a:pt x="265125" y="2448982"/>
                    <a:pt x="352115" y="1481120"/>
                    <a:pt x="351914" y="792877"/>
                  </a:cubicBezTo>
                  <a:lnTo>
                    <a:pt x="0" y="792877"/>
                  </a:lnTo>
                  <a:close/>
                </a:path>
              </a:pathLst>
            </a:custGeom>
            <a:gradFill flip="none" rotWithShape="1">
              <a:gsLst>
                <a:gs pos="85000">
                  <a:schemeClr val="accent4"/>
                </a:gs>
                <a:gs pos="100000">
                  <a:schemeClr val="accent4">
                    <a:lumMod val="50000"/>
                  </a:schemeClr>
                </a:gs>
              </a:gsLst>
              <a:lin ang="5400000" scaled="1"/>
              <a:tileRect/>
            </a:gradFill>
            <a:ln>
              <a:noFill/>
            </a:ln>
            <a:effectLst>
              <a:outerShdw blurRad="50800" dist="38100" dir="5400000" algn="ctr" rotWithShape="0">
                <a:schemeClr val="tx1">
                  <a:lumMod val="75000"/>
                  <a:lumOff val="25000"/>
                  <a:alpha val="43000"/>
                </a:schemeClr>
              </a:outerShdw>
            </a:effectLst>
            <a:scene3d>
              <a:camera prst="orthographicFront"/>
              <a:lightRig rig="threePt" dir="t"/>
            </a:scene3d>
            <a:sp3d extrusionH="209550"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ko-KR" altLang="en-US" sz="2700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B8714F6-B933-F591-011B-16B70C6F6038}"/>
                </a:ext>
              </a:extLst>
            </p:cNvPr>
            <p:cNvSpPr txBox="1"/>
            <p:nvPr/>
          </p:nvSpPr>
          <p:spPr>
            <a:xfrm>
              <a:off x="923963" y="1068471"/>
              <a:ext cx="1206500" cy="4564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 is ?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1083DB4A-2809-8365-9C5F-576E93C8E368}"/>
              </a:ext>
            </a:extLst>
          </p:cNvPr>
          <p:cNvSpPr txBox="1"/>
          <p:nvPr/>
        </p:nvSpPr>
        <p:spPr>
          <a:xfrm>
            <a:off x="2109866" y="1092755"/>
            <a:ext cx="9888480" cy="785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Also referred to as a Fishbone diagram or an Ishikawa diagram it can assist users in identifying the numerous potential causes of an issue (ASQ, 2024). </a:t>
            </a:r>
          </a:p>
        </p:txBody>
      </p:sp>
    </p:spTree>
    <p:extLst>
      <p:ext uri="{BB962C8B-B14F-4D97-AF65-F5344CB8AC3E}">
        <p14:creationId xmlns:p14="http://schemas.microsoft.com/office/powerpoint/2010/main" val="4201278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26E436A-5680-9946-9EE1-162392716773}"/>
              </a:ext>
            </a:extLst>
          </p:cNvPr>
          <p:cNvGrpSpPr/>
          <p:nvPr/>
        </p:nvGrpSpPr>
        <p:grpSpPr>
          <a:xfrm>
            <a:off x="457199" y="171450"/>
            <a:ext cx="11390241" cy="6268050"/>
            <a:chOff x="457199" y="83844"/>
            <a:chExt cx="11390241" cy="6355656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DE841A05-3690-8792-1C4E-F6F2A5B099ED}"/>
                </a:ext>
              </a:extLst>
            </p:cNvPr>
            <p:cNvSpPr txBox="1"/>
            <p:nvPr/>
          </p:nvSpPr>
          <p:spPr>
            <a:xfrm>
              <a:off x="3349487" y="83844"/>
              <a:ext cx="498442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IN" sz="36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FISHBONE DIAGRAM</a:t>
              </a:r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49556237-96D7-AA1E-B88E-17E9BE611489}"/>
                </a:ext>
              </a:extLst>
            </p:cNvPr>
            <p:cNvGrpSpPr/>
            <p:nvPr/>
          </p:nvGrpSpPr>
          <p:grpSpPr>
            <a:xfrm>
              <a:off x="457199" y="955722"/>
              <a:ext cx="11390241" cy="5483778"/>
              <a:chOff x="457199" y="955722"/>
              <a:chExt cx="11390241" cy="5483778"/>
            </a:xfrm>
          </p:grpSpPr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42EAE1A7-F862-05D0-1E5A-D4BD42BC6B1F}"/>
                  </a:ext>
                </a:extLst>
              </p:cNvPr>
              <p:cNvSpPr/>
              <p:nvPr/>
            </p:nvSpPr>
            <p:spPr>
              <a:xfrm>
                <a:off x="10461427" y="1619503"/>
                <a:ext cx="1386013" cy="4021228"/>
              </a:xfrm>
              <a:custGeom>
                <a:avLst/>
                <a:gdLst>
                  <a:gd name="connsiteX0" fmla="*/ 185269 w 914642"/>
                  <a:gd name="connsiteY0" fmla="*/ 1792163 h 1792162"/>
                  <a:gd name="connsiteX1" fmla="*/ 0 w 914642"/>
                  <a:gd name="connsiteY1" fmla="*/ 1606020 h 1792162"/>
                  <a:gd name="connsiteX2" fmla="*/ 0 w 914642"/>
                  <a:gd name="connsiteY2" fmla="*/ 186143 h 1792162"/>
                  <a:gd name="connsiteX3" fmla="*/ 185269 w 914642"/>
                  <a:gd name="connsiteY3" fmla="*/ 0 h 1792162"/>
                  <a:gd name="connsiteX4" fmla="*/ 233755 w 914642"/>
                  <a:gd name="connsiteY4" fmla="*/ 6456 h 1792162"/>
                  <a:gd name="connsiteX5" fmla="*/ 914642 w 914642"/>
                  <a:gd name="connsiteY5" fmla="*/ 896081 h 1792162"/>
                  <a:gd name="connsiteX6" fmla="*/ 233755 w 914642"/>
                  <a:gd name="connsiteY6" fmla="*/ 1785707 h 1792162"/>
                  <a:gd name="connsiteX7" fmla="*/ 185336 w 914642"/>
                  <a:gd name="connsiteY7" fmla="*/ 1792163 h 17921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14642" h="1792162">
                    <a:moveTo>
                      <a:pt x="185269" y="1792163"/>
                    </a:moveTo>
                    <a:cubicBezTo>
                      <a:pt x="83119" y="1792163"/>
                      <a:pt x="0" y="1708641"/>
                      <a:pt x="0" y="1606020"/>
                    </a:cubicBezTo>
                    <a:lnTo>
                      <a:pt x="0" y="186143"/>
                    </a:lnTo>
                    <a:cubicBezTo>
                      <a:pt x="0" y="83522"/>
                      <a:pt x="83119" y="0"/>
                      <a:pt x="185269" y="0"/>
                    </a:cubicBezTo>
                    <a:cubicBezTo>
                      <a:pt x="201476" y="0"/>
                      <a:pt x="217817" y="2152"/>
                      <a:pt x="233755" y="6456"/>
                    </a:cubicBezTo>
                    <a:cubicBezTo>
                      <a:pt x="634621" y="114524"/>
                      <a:pt x="914642" y="480353"/>
                      <a:pt x="914642" y="896081"/>
                    </a:cubicBezTo>
                    <a:cubicBezTo>
                      <a:pt x="914642" y="1311809"/>
                      <a:pt x="634688" y="1677639"/>
                      <a:pt x="233755" y="1785707"/>
                    </a:cubicBezTo>
                    <a:cubicBezTo>
                      <a:pt x="217817" y="1790011"/>
                      <a:pt x="201543" y="1792163"/>
                      <a:pt x="185336" y="1792163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74000">
                    <a:schemeClr val="bg1">
                      <a:lumMod val="85000"/>
                    </a:schemeClr>
                  </a:gs>
                </a:gsLst>
                <a:lin ang="10800000" scaled="0"/>
              </a:gradFill>
              <a:ln w="667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7" name="Freeform: Shape 1216">
                <a:extLst>
                  <a:ext uri="{FF2B5EF4-FFF2-40B4-BE49-F238E27FC236}">
                    <a16:creationId xmlns:a16="http://schemas.microsoft.com/office/drawing/2014/main" id="{3FBA3B63-745D-1C4C-A994-B99817378DFD}"/>
                  </a:ext>
                </a:extLst>
              </p:cNvPr>
              <p:cNvSpPr/>
              <p:nvPr/>
            </p:nvSpPr>
            <p:spPr>
              <a:xfrm>
                <a:off x="10461428" y="1852504"/>
                <a:ext cx="1308421" cy="3527596"/>
              </a:xfrm>
              <a:custGeom>
                <a:avLst/>
                <a:gdLst>
                  <a:gd name="connsiteX0" fmla="*/ 185269 w 914642"/>
                  <a:gd name="connsiteY0" fmla="*/ 1792163 h 1792162"/>
                  <a:gd name="connsiteX1" fmla="*/ 0 w 914642"/>
                  <a:gd name="connsiteY1" fmla="*/ 1606020 h 1792162"/>
                  <a:gd name="connsiteX2" fmla="*/ 0 w 914642"/>
                  <a:gd name="connsiteY2" fmla="*/ 186143 h 1792162"/>
                  <a:gd name="connsiteX3" fmla="*/ 185269 w 914642"/>
                  <a:gd name="connsiteY3" fmla="*/ 0 h 1792162"/>
                  <a:gd name="connsiteX4" fmla="*/ 233755 w 914642"/>
                  <a:gd name="connsiteY4" fmla="*/ 6456 h 1792162"/>
                  <a:gd name="connsiteX5" fmla="*/ 914642 w 914642"/>
                  <a:gd name="connsiteY5" fmla="*/ 896081 h 1792162"/>
                  <a:gd name="connsiteX6" fmla="*/ 233755 w 914642"/>
                  <a:gd name="connsiteY6" fmla="*/ 1785707 h 1792162"/>
                  <a:gd name="connsiteX7" fmla="*/ 185336 w 914642"/>
                  <a:gd name="connsiteY7" fmla="*/ 1792163 h 17921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14642" h="1792162">
                    <a:moveTo>
                      <a:pt x="185269" y="1792163"/>
                    </a:moveTo>
                    <a:cubicBezTo>
                      <a:pt x="83119" y="1792163"/>
                      <a:pt x="0" y="1708641"/>
                      <a:pt x="0" y="1606020"/>
                    </a:cubicBezTo>
                    <a:lnTo>
                      <a:pt x="0" y="186143"/>
                    </a:lnTo>
                    <a:cubicBezTo>
                      <a:pt x="0" y="83522"/>
                      <a:pt x="83119" y="0"/>
                      <a:pt x="185269" y="0"/>
                    </a:cubicBezTo>
                    <a:cubicBezTo>
                      <a:pt x="201476" y="0"/>
                      <a:pt x="217817" y="2152"/>
                      <a:pt x="233755" y="6456"/>
                    </a:cubicBezTo>
                    <a:cubicBezTo>
                      <a:pt x="634621" y="114524"/>
                      <a:pt x="914642" y="480353"/>
                      <a:pt x="914642" y="896081"/>
                    </a:cubicBezTo>
                    <a:cubicBezTo>
                      <a:pt x="914642" y="1311809"/>
                      <a:pt x="634688" y="1677639"/>
                      <a:pt x="233755" y="1785707"/>
                    </a:cubicBezTo>
                    <a:cubicBezTo>
                      <a:pt x="217817" y="1790011"/>
                      <a:pt x="201543" y="1792163"/>
                      <a:pt x="185336" y="1792163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accent1">
                      <a:lumMod val="50000"/>
                    </a:schemeClr>
                  </a:gs>
                  <a:gs pos="55000">
                    <a:schemeClr val="accent1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IN">
                  <a:solidFill>
                    <a:schemeClr val="lt1"/>
                  </a:solidFill>
                </a:endParaRPr>
              </a:p>
            </p:txBody>
          </p:sp>
          <p:sp>
            <p:nvSpPr>
              <p:cNvPr id="1216" name="Freeform: Shape 1215">
                <a:extLst>
                  <a:ext uri="{FF2B5EF4-FFF2-40B4-BE49-F238E27FC236}">
                    <a16:creationId xmlns:a16="http://schemas.microsoft.com/office/drawing/2014/main" id="{70E7A674-466A-B6CA-E386-6D120FB5CF24}"/>
                  </a:ext>
                </a:extLst>
              </p:cNvPr>
              <p:cNvSpPr/>
              <p:nvPr/>
            </p:nvSpPr>
            <p:spPr>
              <a:xfrm rot="5400000" flipH="1">
                <a:off x="428206" y="2961841"/>
                <a:ext cx="1495989" cy="1438004"/>
              </a:xfrm>
              <a:custGeom>
                <a:avLst/>
                <a:gdLst>
                  <a:gd name="connsiteX0" fmla="*/ 837700 w 837700"/>
                  <a:gd name="connsiteY0" fmla="*/ 808554 h 808554"/>
                  <a:gd name="connsiteX1" fmla="*/ 796517 w 837700"/>
                  <a:gd name="connsiteY1" fmla="*/ 808554 h 808554"/>
                  <a:gd name="connsiteX2" fmla="*/ 770566 w 837700"/>
                  <a:gd name="connsiteY2" fmla="*/ 768734 h 808554"/>
                  <a:gd name="connsiteX3" fmla="*/ 418850 w 837700"/>
                  <a:gd name="connsiteY3" fmla="*/ 584290 h 808554"/>
                  <a:gd name="connsiteX4" fmla="*/ 67133 w 837700"/>
                  <a:gd name="connsiteY4" fmla="*/ 768734 h 808554"/>
                  <a:gd name="connsiteX5" fmla="*/ 41183 w 837700"/>
                  <a:gd name="connsiteY5" fmla="*/ 808554 h 808554"/>
                  <a:gd name="connsiteX6" fmla="*/ 0 w 837700"/>
                  <a:gd name="connsiteY6" fmla="*/ 808554 h 808554"/>
                  <a:gd name="connsiteX7" fmla="*/ 418850 w 837700"/>
                  <a:gd name="connsiteY7" fmla="*/ 0 h 808554"/>
                  <a:gd name="connsiteX8" fmla="*/ 837700 w 837700"/>
                  <a:gd name="connsiteY8" fmla="*/ 808554 h 8085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837700" h="808554">
                    <a:moveTo>
                      <a:pt x="837700" y="808554"/>
                    </a:moveTo>
                    <a:lnTo>
                      <a:pt x="796517" y="808554"/>
                    </a:lnTo>
                    <a:lnTo>
                      <a:pt x="770566" y="768734"/>
                    </a:lnTo>
                    <a:cubicBezTo>
                      <a:pt x="680554" y="654775"/>
                      <a:pt x="556204" y="584290"/>
                      <a:pt x="418850" y="584290"/>
                    </a:cubicBezTo>
                    <a:cubicBezTo>
                      <a:pt x="281496" y="584290"/>
                      <a:pt x="157146" y="654775"/>
                      <a:pt x="67133" y="768734"/>
                    </a:cubicBezTo>
                    <a:lnTo>
                      <a:pt x="41183" y="808554"/>
                    </a:lnTo>
                    <a:lnTo>
                      <a:pt x="0" y="808554"/>
                    </a:lnTo>
                    <a:lnTo>
                      <a:pt x="418850" y="0"/>
                    </a:lnTo>
                    <a:lnTo>
                      <a:pt x="837700" y="808554"/>
                    </a:ln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74000">
                    <a:schemeClr val="bg1">
                      <a:lumMod val="85000"/>
                    </a:schemeClr>
                  </a:gs>
                </a:gsLst>
                <a:lin ang="5400000" scaled="0"/>
              </a:gradFill>
              <a:ln w="667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072" name="Straight Connector 1071">
                <a:extLst>
                  <a:ext uri="{FF2B5EF4-FFF2-40B4-BE49-F238E27FC236}">
                    <a16:creationId xmlns:a16="http://schemas.microsoft.com/office/drawing/2014/main" id="{FE8143FF-D1A5-BB83-1AAF-4DD23F0CC7AE}"/>
                  </a:ext>
                </a:extLst>
              </p:cNvPr>
              <p:cNvCxnSpPr>
                <a:cxnSpLocks/>
                <a:stCxn id="1071" idx="5"/>
              </p:cNvCxnSpPr>
              <p:nvPr/>
            </p:nvCxnSpPr>
            <p:spPr>
              <a:xfrm>
                <a:off x="3726639" y="2006687"/>
                <a:ext cx="464504" cy="1289269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3" name="Straight Connector 1072">
                <a:extLst>
                  <a:ext uri="{FF2B5EF4-FFF2-40B4-BE49-F238E27FC236}">
                    <a16:creationId xmlns:a16="http://schemas.microsoft.com/office/drawing/2014/main" id="{26E3E9A5-F6BE-CB27-3B4A-4B6A51FCCD54}"/>
                  </a:ext>
                </a:extLst>
              </p:cNvPr>
              <p:cNvCxnSpPr>
                <a:cxnSpLocks/>
                <a:stCxn id="1064" idx="5"/>
              </p:cNvCxnSpPr>
              <p:nvPr/>
            </p:nvCxnSpPr>
            <p:spPr>
              <a:xfrm>
                <a:off x="6556223" y="1619502"/>
                <a:ext cx="630419" cy="1676454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5" name="Straight Connector 1074">
                <a:extLst>
                  <a:ext uri="{FF2B5EF4-FFF2-40B4-BE49-F238E27FC236}">
                    <a16:creationId xmlns:a16="http://schemas.microsoft.com/office/drawing/2014/main" id="{F400C2AE-1CFD-97F7-F3E8-ED3B2E03E459}"/>
                  </a:ext>
                </a:extLst>
              </p:cNvPr>
              <p:cNvCxnSpPr>
                <a:cxnSpLocks/>
                <a:stCxn id="1067" idx="5"/>
              </p:cNvCxnSpPr>
              <p:nvPr/>
            </p:nvCxnSpPr>
            <p:spPr>
              <a:xfrm>
                <a:off x="9343086" y="1189450"/>
                <a:ext cx="814293" cy="2076358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069" name="Group 1068">
                <a:extLst>
                  <a:ext uri="{FF2B5EF4-FFF2-40B4-BE49-F238E27FC236}">
                    <a16:creationId xmlns:a16="http://schemas.microsoft.com/office/drawing/2014/main" id="{0C9FEB9A-75B1-81AF-57C8-53FAFA8A1E85}"/>
                  </a:ext>
                </a:extLst>
              </p:cNvPr>
              <p:cNvGrpSpPr/>
              <p:nvPr/>
            </p:nvGrpSpPr>
            <p:grpSpPr>
              <a:xfrm>
                <a:off x="2078030" y="1781628"/>
                <a:ext cx="1722711" cy="400866"/>
                <a:chOff x="1058314" y="2618712"/>
                <a:chExt cx="1397507" cy="322545"/>
              </a:xfrm>
            </p:grpSpPr>
            <p:sp>
              <p:nvSpPr>
                <p:cNvPr id="1070" name="Parallelogram 1069">
                  <a:extLst>
                    <a:ext uri="{FF2B5EF4-FFF2-40B4-BE49-F238E27FC236}">
                      <a16:creationId xmlns:a16="http://schemas.microsoft.com/office/drawing/2014/main" id="{77F24F9B-7FD3-A726-4841-D00963F59512}"/>
                    </a:ext>
                  </a:extLst>
                </p:cNvPr>
                <p:cNvSpPr/>
                <p:nvPr/>
              </p:nvSpPr>
              <p:spPr>
                <a:xfrm flipH="1">
                  <a:off x="1058314" y="2618712"/>
                  <a:ext cx="1331414" cy="282915"/>
                </a:xfrm>
                <a:prstGeom prst="parallelogram">
                  <a:avLst>
                    <a:gd name="adj" fmla="val 42496"/>
                  </a:avLst>
                </a:pr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071" name="Parallelogram 1070">
                  <a:extLst>
                    <a:ext uri="{FF2B5EF4-FFF2-40B4-BE49-F238E27FC236}">
                      <a16:creationId xmlns:a16="http://schemas.microsoft.com/office/drawing/2014/main" id="{05388736-9063-BBAA-9CE0-C1BC9D20A559}"/>
                    </a:ext>
                  </a:extLst>
                </p:cNvPr>
                <p:cNvSpPr/>
                <p:nvPr/>
              </p:nvSpPr>
              <p:spPr>
                <a:xfrm flipH="1">
                  <a:off x="1124407" y="2658342"/>
                  <a:ext cx="1331414" cy="282915"/>
                </a:xfrm>
                <a:prstGeom prst="parallelogram">
                  <a:avLst>
                    <a:gd name="adj" fmla="val 42496"/>
                  </a:avLst>
                </a:prstGeom>
                <a:solidFill>
                  <a:schemeClr val="tx2">
                    <a:lumMod val="25000"/>
                    <a:lumOff val="75000"/>
                  </a:schemeClr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grpSp>
            <p:nvGrpSpPr>
              <p:cNvPr id="1062" name="Group 1061">
                <a:extLst>
                  <a:ext uri="{FF2B5EF4-FFF2-40B4-BE49-F238E27FC236}">
                    <a16:creationId xmlns:a16="http://schemas.microsoft.com/office/drawing/2014/main" id="{B4DFDED9-3DA5-2785-7AE8-19B3E6F6FBFF}"/>
                  </a:ext>
                </a:extLst>
              </p:cNvPr>
              <p:cNvGrpSpPr/>
              <p:nvPr/>
            </p:nvGrpSpPr>
            <p:grpSpPr>
              <a:xfrm>
                <a:off x="4907614" y="1394443"/>
                <a:ext cx="1722711" cy="400866"/>
                <a:chOff x="1058314" y="2618712"/>
                <a:chExt cx="1397507" cy="322545"/>
              </a:xfrm>
            </p:grpSpPr>
            <p:sp>
              <p:nvSpPr>
                <p:cNvPr id="1063" name="Parallelogram 1062">
                  <a:extLst>
                    <a:ext uri="{FF2B5EF4-FFF2-40B4-BE49-F238E27FC236}">
                      <a16:creationId xmlns:a16="http://schemas.microsoft.com/office/drawing/2014/main" id="{7C31DF31-A2CA-1F2E-E255-199833FC6498}"/>
                    </a:ext>
                  </a:extLst>
                </p:cNvPr>
                <p:cNvSpPr/>
                <p:nvPr/>
              </p:nvSpPr>
              <p:spPr>
                <a:xfrm flipH="1">
                  <a:off x="1058314" y="2618712"/>
                  <a:ext cx="1331414" cy="282915"/>
                </a:xfrm>
                <a:prstGeom prst="parallelogram">
                  <a:avLst>
                    <a:gd name="adj" fmla="val 42496"/>
                  </a:avLst>
                </a:pr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064" name="Parallelogram 1063">
                  <a:extLst>
                    <a:ext uri="{FF2B5EF4-FFF2-40B4-BE49-F238E27FC236}">
                      <a16:creationId xmlns:a16="http://schemas.microsoft.com/office/drawing/2014/main" id="{02FB6A06-0111-CEFD-87E1-99268E4E987F}"/>
                    </a:ext>
                  </a:extLst>
                </p:cNvPr>
                <p:cNvSpPr/>
                <p:nvPr/>
              </p:nvSpPr>
              <p:spPr>
                <a:xfrm flipH="1">
                  <a:off x="1124407" y="2658342"/>
                  <a:ext cx="1331414" cy="282915"/>
                </a:xfrm>
                <a:prstGeom prst="parallelogram">
                  <a:avLst>
                    <a:gd name="adj" fmla="val 42496"/>
                  </a:avLst>
                </a:prstGeom>
                <a:solidFill>
                  <a:srgbClr val="7A81FF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grpSp>
            <p:nvGrpSpPr>
              <p:cNvPr id="1065" name="Group 1064">
                <a:extLst>
                  <a:ext uri="{FF2B5EF4-FFF2-40B4-BE49-F238E27FC236}">
                    <a16:creationId xmlns:a16="http://schemas.microsoft.com/office/drawing/2014/main" id="{DF51E9E4-4B7B-3D83-FF14-DB3E53094E8B}"/>
                  </a:ext>
                </a:extLst>
              </p:cNvPr>
              <p:cNvGrpSpPr/>
              <p:nvPr/>
            </p:nvGrpSpPr>
            <p:grpSpPr>
              <a:xfrm>
                <a:off x="7128086" y="955722"/>
                <a:ext cx="2295820" cy="408584"/>
                <a:chOff x="564187" y="2579982"/>
                <a:chExt cx="1862426" cy="328754"/>
              </a:xfrm>
            </p:grpSpPr>
            <p:sp>
              <p:nvSpPr>
                <p:cNvPr id="1066" name="Parallelogram 1065">
                  <a:extLst>
                    <a:ext uri="{FF2B5EF4-FFF2-40B4-BE49-F238E27FC236}">
                      <a16:creationId xmlns:a16="http://schemas.microsoft.com/office/drawing/2014/main" id="{06A18CFE-FD49-68FA-A3A5-B33E09E04AF0}"/>
                    </a:ext>
                  </a:extLst>
                </p:cNvPr>
                <p:cNvSpPr/>
                <p:nvPr/>
              </p:nvSpPr>
              <p:spPr>
                <a:xfrm flipH="1">
                  <a:off x="564187" y="2579982"/>
                  <a:ext cx="1778040" cy="241114"/>
                </a:xfrm>
                <a:prstGeom prst="parallelogram">
                  <a:avLst>
                    <a:gd name="adj" fmla="val 42496"/>
                  </a:avLst>
                </a:pr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067" name="Parallelogram 1066">
                  <a:extLst>
                    <a:ext uri="{FF2B5EF4-FFF2-40B4-BE49-F238E27FC236}">
                      <a16:creationId xmlns:a16="http://schemas.microsoft.com/office/drawing/2014/main" id="{91184186-845D-853C-58FA-52CB75CA3A7D}"/>
                    </a:ext>
                  </a:extLst>
                </p:cNvPr>
                <p:cNvSpPr/>
                <p:nvPr/>
              </p:nvSpPr>
              <p:spPr>
                <a:xfrm flipH="1">
                  <a:off x="705552" y="2627358"/>
                  <a:ext cx="1721061" cy="281378"/>
                </a:xfrm>
                <a:prstGeom prst="parallelogram">
                  <a:avLst>
                    <a:gd name="adj" fmla="val 42496"/>
                  </a:avLst>
                </a:prstGeom>
                <a:solidFill>
                  <a:srgbClr val="FF0000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cxnSp>
            <p:nvCxnSpPr>
              <p:cNvPr id="1280" name="Straight Connector 1279">
                <a:extLst>
                  <a:ext uri="{FF2B5EF4-FFF2-40B4-BE49-F238E27FC236}">
                    <a16:creationId xmlns:a16="http://schemas.microsoft.com/office/drawing/2014/main" id="{6A1E26E7-1F16-CD3C-2857-733548B5B34F}"/>
                  </a:ext>
                </a:extLst>
              </p:cNvPr>
              <p:cNvCxnSpPr>
                <a:cxnSpLocks/>
                <a:stCxn id="1290" idx="5"/>
              </p:cNvCxnSpPr>
              <p:nvPr/>
            </p:nvCxnSpPr>
            <p:spPr>
              <a:xfrm flipV="1">
                <a:off x="3726637" y="4090831"/>
                <a:ext cx="464507" cy="1289267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3" name="Straight Connector 1282">
                <a:extLst>
                  <a:ext uri="{FF2B5EF4-FFF2-40B4-BE49-F238E27FC236}">
                    <a16:creationId xmlns:a16="http://schemas.microsoft.com/office/drawing/2014/main" id="{E37E2C54-20D2-C1F5-93EA-E46DE7451726}"/>
                  </a:ext>
                </a:extLst>
              </p:cNvPr>
              <p:cNvCxnSpPr>
                <a:cxnSpLocks/>
                <a:stCxn id="1288" idx="5"/>
              </p:cNvCxnSpPr>
              <p:nvPr/>
            </p:nvCxnSpPr>
            <p:spPr>
              <a:xfrm flipV="1">
                <a:off x="6556221" y="4090831"/>
                <a:ext cx="630421" cy="1676452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4" name="Straight Connector 1283">
                <a:extLst>
                  <a:ext uri="{FF2B5EF4-FFF2-40B4-BE49-F238E27FC236}">
                    <a16:creationId xmlns:a16="http://schemas.microsoft.com/office/drawing/2014/main" id="{2152F57C-30FE-D437-A87D-67E0B0C745F8}"/>
                  </a:ext>
                </a:extLst>
              </p:cNvPr>
              <p:cNvCxnSpPr>
                <a:cxnSpLocks/>
                <a:stCxn id="1286" idx="5"/>
              </p:cNvCxnSpPr>
              <p:nvPr/>
            </p:nvCxnSpPr>
            <p:spPr>
              <a:xfrm flipV="1">
                <a:off x="9367262" y="4090831"/>
                <a:ext cx="826120" cy="2088263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279" name="Group 1278">
                <a:extLst>
                  <a:ext uri="{FF2B5EF4-FFF2-40B4-BE49-F238E27FC236}">
                    <a16:creationId xmlns:a16="http://schemas.microsoft.com/office/drawing/2014/main" id="{6099B43E-AE1A-2124-612B-E87B9CBABEFF}"/>
                  </a:ext>
                </a:extLst>
              </p:cNvPr>
              <p:cNvGrpSpPr/>
              <p:nvPr/>
            </p:nvGrpSpPr>
            <p:grpSpPr>
              <a:xfrm flipV="1">
                <a:off x="2078031" y="5204292"/>
                <a:ext cx="1722709" cy="400868"/>
                <a:chOff x="1058314" y="2618712"/>
                <a:chExt cx="1397507" cy="322545"/>
              </a:xfrm>
            </p:grpSpPr>
            <p:sp>
              <p:nvSpPr>
                <p:cNvPr id="1289" name="Parallelogram 1288">
                  <a:extLst>
                    <a:ext uri="{FF2B5EF4-FFF2-40B4-BE49-F238E27FC236}">
                      <a16:creationId xmlns:a16="http://schemas.microsoft.com/office/drawing/2014/main" id="{5311179A-238C-1791-DD17-65FCB8094267}"/>
                    </a:ext>
                  </a:extLst>
                </p:cNvPr>
                <p:cNvSpPr/>
                <p:nvPr/>
              </p:nvSpPr>
              <p:spPr>
                <a:xfrm flipH="1">
                  <a:off x="1058314" y="2618712"/>
                  <a:ext cx="1331414" cy="282915"/>
                </a:xfrm>
                <a:prstGeom prst="parallelogram">
                  <a:avLst>
                    <a:gd name="adj" fmla="val 42496"/>
                  </a:avLst>
                </a:pr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290" name="Parallelogram 1289">
                  <a:extLst>
                    <a:ext uri="{FF2B5EF4-FFF2-40B4-BE49-F238E27FC236}">
                      <a16:creationId xmlns:a16="http://schemas.microsoft.com/office/drawing/2014/main" id="{B7B5B527-B638-8BF9-BB2C-8DD7CDC0DEA3}"/>
                    </a:ext>
                  </a:extLst>
                </p:cNvPr>
                <p:cNvSpPr/>
                <p:nvPr/>
              </p:nvSpPr>
              <p:spPr>
                <a:xfrm flipH="1">
                  <a:off x="1124407" y="2658342"/>
                  <a:ext cx="1331414" cy="282915"/>
                </a:xfrm>
                <a:prstGeom prst="parallelogram">
                  <a:avLst>
                    <a:gd name="adj" fmla="val 42496"/>
                  </a:avLst>
                </a:prstGeom>
                <a:solidFill>
                  <a:srgbClr val="7030A0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grpSp>
            <p:nvGrpSpPr>
              <p:cNvPr id="1281" name="Group 1280">
                <a:extLst>
                  <a:ext uri="{FF2B5EF4-FFF2-40B4-BE49-F238E27FC236}">
                    <a16:creationId xmlns:a16="http://schemas.microsoft.com/office/drawing/2014/main" id="{F4C33E80-A631-C7E0-6AD6-FFC9F392E9EF}"/>
                  </a:ext>
                </a:extLst>
              </p:cNvPr>
              <p:cNvGrpSpPr/>
              <p:nvPr/>
            </p:nvGrpSpPr>
            <p:grpSpPr>
              <a:xfrm flipV="1">
                <a:off x="4907615" y="5591477"/>
                <a:ext cx="1722709" cy="400868"/>
                <a:chOff x="1058314" y="2618712"/>
                <a:chExt cx="1397507" cy="322545"/>
              </a:xfrm>
            </p:grpSpPr>
            <p:sp>
              <p:nvSpPr>
                <p:cNvPr id="1287" name="Parallelogram 1286">
                  <a:extLst>
                    <a:ext uri="{FF2B5EF4-FFF2-40B4-BE49-F238E27FC236}">
                      <a16:creationId xmlns:a16="http://schemas.microsoft.com/office/drawing/2014/main" id="{BEEA25A1-DE80-44CD-A78E-EABD40A75165}"/>
                    </a:ext>
                  </a:extLst>
                </p:cNvPr>
                <p:cNvSpPr/>
                <p:nvPr/>
              </p:nvSpPr>
              <p:spPr>
                <a:xfrm flipH="1">
                  <a:off x="1058314" y="2618712"/>
                  <a:ext cx="1331414" cy="282915"/>
                </a:xfrm>
                <a:prstGeom prst="parallelogram">
                  <a:avLst>
                    <a:gd name="adj" fmla="val 42496"/>
                  </a:avLst>
                </a:pr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288" name="Parallelogram 1287">
                  <a:extLst>
                    <a:ext uri="{FF2B5EF4-FFF2-40B4-BE49-F238E27FC236}">
                      <a16:creationId xmlns:a16="http://schemas.microsoft.com/office/drawing/2014/main" id="{256C93FB-547A-74C1-ACD0-7A3325FE67FB}"/>
                    </a:ext>
                  </a:extLst>
                </p:cNvPr>
                <p:cNvSpPr/>
                <p:nvPr/>
              </p:nvSpPr>
              <p:spPr>
                <a:xfrm flipH="1">
                  <a:off x="1124407" y="2658342"/>
                  <a:ext cx="1331414" cy="282915"/>
                </a:xfrm>
                <a:prstGeom prst="parallelogram">
                  <a:avLst>
                    <a:gd name="adj" fmla="val 42496"/>
                  </a:avLst>
                </a:prstGeom>
                <a:solidFill>
                  <a:srgbClr val="D883FF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grpSp>
            <p:nvGrpSpPr>
              <p:cNvPr id="1282" name="Group 1281">
                <a:extLst>
                  <a:ext uri="{FF2B5EF4-FFF2-40B4-BE49-F238E27FC236}">
                    <a16:creationId xmlns:a16="http://schemas.microsoft.com/office/drawing/2014/main" id="{A5435DDD-26BC-CAD4-2D3E-0E2ED014C1F1}"/>
                  </a:ext>
                </a:extLst>
              </p:cNvPr>
              <p:cNvGrpSpPr/>
              <p:nvPr/>
            </p:nvGrpSpPr>
            <p:grpSpPr>
              <a:xfrm flipV="1">
                <a:off x="7480967" y="5978662"/>
                <a:ext cx="1978940" cy="460838"/>
                <a:chOff x="850452" y="2570460"/>
                <a:chExt cx="1605368" cy="370798"/>
              </a:xfrm>
            </p:grpSpPr>
            <p:sp>
              <p:nvSpPr>
                <p:cNvPr id="1285" name="Parallelogram 1284">
                  <a:extLst>
                    <a:ext uri="{FF2B5EF4-FFF2-40B4-BE49-F238E27FC236}">
                      <a16:creationId xmlns:a16="http://schemas.microsoft.com/office/drawing/2014/main" id="{1E30447E-2947-CFB9-0444-2472B97CE307}"/>
                    </a:ext>
                  </a:extLst>
                </p:cNvPr>
                <p:cNvSpPr/>
                <p:nvPr/>
              </p:nvSpPr>
              <p:spPr>
                <a:xfrm flipH="1">
                  <a:off x="850452" y="2570460"/>
                  <a:ext cx="1525111" cy="282914"/>
                </a:xfrm>
                <a:prstGeom prst="parallelogram">
                  <a:avLst>
                    <a:gd name="adj" fmla="val 42496"/>
                  </a:avLst>
                </a:pr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286" name="Parallelogram 1285">
                  <a:extLst>
                    <a:ext uri="{FF2B5EF4-FFF2-40B4-BE49-F238E27FC236}">
                      <a16:creationId xmlns:a16="http://schemas.microsoft.com/office/drawing/2014/main" id="{0F6261B2-C0FE-20FA-14AA-DB3F0BD20E9B}"/>
                    </a:ext>
                  </a:extLst>
                </p:cNvPr>
                <p:cNvSpPr/>
                <p:nvPr/>
              </p:nvSpPr>
              <p:spPr>
                <a:xfrm flipH="1">
                  <a:off x="930708" y="2618714"/>
                  <a:ext cx="1525112" cy="322544"/>
                </a:xfrm>
                <a:prstGeom prst="parallelogram">
                  <a:avLst>
                    <a:gd name="adj" fmla="val 42496"/>
                  </a:avLst>
                </a:prstGeom>
                <a:solidFill>
                  <a:srgbClr val="55B932"/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D1D7BB31-6A94-224B-22C1-AA6E13BA348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805211" y="3693393"/>
                <a:ext cx="9175818" cy="0"/>
              </a:xfrm>
              <a:prstGeom prst="straightConnector1">
                <a:avLst/>
              </a:prstGeom>
              <a:ln w="50800">
                <a:gradFill>
                  <a:gsLst>
                    <a:gs pos="917">
                      <a:schemeClr val="bg1"/>
                    </a:gs>
                    <a:gs pos="24000">
                      <a:schemeClr val="accent1">
                        <a:lumMod val="50000"/>
                      </a:schemeClr>
                    </a:gs>
                    <a:gs pos="55000">
                      <a:schemeClr val="accent1"/>
                    </a:gs>
                  </a:gsLst>
                  <a:lin ang="10800000" scaled="0"/>
                </a:gradFill>
                <a:headEnd type="none" w="lg" len="lg"/>
                <a:tailEnd type="stealth" w="lg" len="lg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245" name="Group 1244">
                <a:extLst>
                  <a:ext uri="{FF2B5EF4-FFF2-40B4-BE49-F238E27FC236}">
                    <a16:creationId xmlns:a16="http://schemas.microsoft.com/office/drawing/2014/main" id="{F4CE6694-0DFD-1D06-FE6B-9D65126D89BB}"/>
                  </a:ext>
                </a:extLst>
              </p:cNvPr>
              <p:cNvGrpSpPr/>
              <p:nvPr/>
            </p:nvGrpSpPr>
            <p:grpSpPr>
              <a:xfrm>
                <a:off x="3733046" y="3260388"/>
                <a:ext cx="858956" cy="866009"/>
                <a:chOff x="2661388" y="3516497"/>
                <a:chExt cx="821410" cy="821408"/>
              </a:xfrm>
            </p:grpSpPr>
            <p:sp>
              <p:nvSpPr>
                <p:cNvPr id="1246" name="Oval 1245">
                  <a:extLst>
                    <a:ext uri="{FF2B5EF4-FFF2-40B4-BE49-F238E27FC236}">
                      <a16:creationId xmlns:a16="http://schemas.microsoft.com/office/drawing/2014/main" id="{4370D6A2-A33A-2680-4ED5-7F61DBAF9079}"/>
                    </a:ext>
                  </a:extLst>
                </p:cNvPr>
                <p:cNvSpPr/>
                <p:nvPr/>
              </p:nvSpPr>
              <p:spPr>
                <a:xfrm>
                  <a:off x="2661388" y="3516497"/>
                  <a:ext cx="821410" cy="821408"/>
                </a:xfrm>
                <a:prstGeom prst="ellipse">
                  <a:avLst/>
                </a:prstGeom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247" name="Oval 1246">
                  <a:extLst>
                    <a:ext uri="{FF2B5EF4-FFF2-40B4-BE49-F238E27FC236}">
                      <a16:creationId xmlns:a16="http://schemas.microsoft.com/office/drawing/2014/main" id="{4D1BF1AF-38CD-E52E-C04E-BE474EA60C7C}"/>
                    </a:ext>
                  </a:extLst>
                </p:cNvPr>
                <p:cNvSpPr/>
                <p:nvPr/>
              </p:nvSpPr>
              <p:spPr>
                <a:xfrm>
                  <a:off x="2745770" y="3600880"/>
                  <a:ext cx="652645" cy="652643"/>
                </a:xfrm>
                <a:prstGeom prst="ellipse">
                  <a:avLst/>
                </a:prstGeom>
                <a:gradFill>
                  <a:gsLst>
                    <a:gs pos="0">
                      <a:schemeClr val="accent1"/>
                    </a:gs>
                    <a:gs pos="74000">
                      <a:schemeClr val="accent1">
                        <a:lumMod val="75000"/>
                      </a:schemeClr>
                    </a:gs>
                  </a:gsLst>
                  <a:lin ang="54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248" name="Oval 1247">
                  <a:extLst>
                    <a:ext uri="{FF2B5EF4-FFF2-40B4-BE49-F238E27FC236}">
                      <a16:creationId xmlns:a16="http://schemas.microsoft.com/office/drawing/2014/main" id="{810EA748-6C05-53A9-55D7-CDB1209B34DF}"/>
                    </a:ext>
                  </a:extLst>
                </p:cNvPr>
                <p:cNvSpPr/>
                <p:nvPr/>
              </p:nvSpPr>
              <p:spPr>
                <a:xfrm>
                  <a:off x="2720214" y="3575324"/>
                  <a:ext cx="703757" cy="703753"/>
                </a:xfrm>
                <a:prstGeom prst="ellipse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grpSp>
            <p:nvGrpSpPr>
              <p:cNvPr id="1249" name="Group 1248">
                <a:extLst>
                  <a:ext uri="{FF2B5EF4-FFF2-40B4-BE49-F238E27FC236}">
                    <a16:creationId xmlns:a16="http://schemas.microsoft.com/office/drawing/2014/main" id="{988D9AB1-D3F7-3795-92D0-65DB289D8EC8}"/>
                  </a:ext>
                </a:extLst>
              </p:cNvPr>
              <p:cNvGrpSpPr/>
              <p:nvPr/>
            </p:nvGrpSpPr>
            <p:grpSpPr>
              <a:xfrm>
                <a:off x="6691010" y="3239769"/>
                <a:ext cx="899859" cy="907247"/>
                <a:chOff x="2661388" y="3516497"/>
                <a:chExt cx="821410" cy="821408"/>
              </a:xfrm>
            </p:grpSpPr>
            <p:sp>
              <p:nvSpPr>
                <p:cNvPr id="1250" name="Oval 1249">
                  <a:extLst>
                    <a:ext uri="{FF2B5EF4-FFF2-40B4-BE49-F238E27FC236}">
                      <a16:creationId xmlns:a16="http://schemas.microsoft.com/office/drawing/2014/main" id="{F865565D-8EEA-CA26-4465-115BF8FF152F}"/>
                    </a:ext>
                  </a:extLst>
                </p:cNvPr>
                <p:cNvSpPr/>
                <p:nvPr/>
              </p:nvSpPr>
              <p:spPr>
                <a:xfrm>
                  <a:off x="2661388" y="3516497"/>
                  <a:ext cx="821410" cy="821408"/>
                </a:xfrm>
                <a:prstGeom prst="ellipse">
                  <a:avLst/>
                </a:prstGeom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251" name="Oval 1250">
                  <a:extLst>
                    <a:ext uri="{FF2B5EF4-FFF2-40B4-BE49-F238E27FC236}">
                      <a16:creationId xmlns:a16="http://schemas.microsoft.com/office/drawing/2014/main" id="{90A81289-5AD8-DA23-FC4B-067A06AC12B8}"/>
                    </a:ext>
                  </a:extLst>
                </p:cNvPr>
                <p:cNvSpPr/>
                <p:nvPr/>
              </p:nvSpPr>
              <p:spPr>
                <a:xfrm>
                  <a:off x="2745771" y="3600879"/>
                  <a:ext cx="652646" cy="652644"/>
                </a:xfrm>
                <a:prstGeom prst="ellipse">
                  <a:avLst/>
                </a:prstGeom>
                <a:gradFill>
                  <a:gsLst>
                    <a:gs pos="0">
                      <a:schemeClr val="accent1"/>
                    </a:gs>
                    <a:gs pos="74000">
                      <a:schemeClr val="accent1">
                        <a:lumMod val="75000"/>
                      </a:schemeClr>
                    </a:gs>
                  </a:gsLst>
                  <a:lin ang="54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252" name="Oval 1251">
                  <a:extLst>
                    <a:ext uri="{FF2B5EF4-FFF2-40B4-BE49-F238E27FC236}">
                      <a16:creationId xmlns:a16="http://schemas.microsoft.com/office/drawing/2014/main" id="{17FD863B-3B7F-8F04-75DD-061AE76CEAAD}"/>
                    </a:ext>
                  </a:extLst>
                </p:cNvPr>
                <p:cNvSpPr/>
                <p:nvPr/>
              </p:nvSpPr>
              <p:spPr>
                <a:xfrm>
                  <a:off x="2720215" y="3575325"/>
                  <a:ext cx="703755" cy="703752"/>
                </a:xfrm>
                <a:prstGeom prst="ellipse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grpSp>
            <p:nvGrpSpPr>
              <p:cNvPr id="1253" name="Group 1252">
                <a:extLst>
                  <a:ext uri="{FF2B5EF4-FFF2-40B4-BE49-F238E27FC236}">
                    <a16:creationId xmlns:a16="http://schemas.microsoft.com/office/drawing/2014/main" id="{13D4935D-6443-8D3B-B08D-564160BE21E6}"/>
                  </a:ext>
                </a:extLst>
              </p:cNvPr>
              <p:cNvGrpSpPr/>
              <p:nvPr/>
            </p:nvGrpSpPr>
            <p:grpSpPr>
              <a:xfrm>
                <a:off x="9689878" y="3219150"/>
                <a:ext cx="940761" cy="948486"/>
                <a:chOff x="2661388" y="3516497"/>
                <a:chExt cx="821410" cy="821408"/>
              </a:xfrm>
            </p:grpSpPr>
            <p:sp>
              <p:nvSpPr>
                <p:cNvPr id="1254" name="Oval 1253">
                  <a:extLst>
                    <a:ext uri="{FF2B5EF4-FFF2-40B4-BE49-F238E27FC236}">
                      <a16:creationId xmlns:a16="http://schemas.microsoft.com/office/drawing/2014/main" id="{6C3DD1D1-4848-4BCC-B2DD-7DB906BA7CE3}"/>
                    </a:ext>
                  </a:extLst>
                </p:cNvPr>
                <p:cNvSpPr/>
                <p:nvPr/>
              </p:nvSpPr>
              <p:spPr>
                <a:xfrm>
                  <a:off x="2661388" y="3516497"/>
                  <a:ext cx="821410" cy="821408"/>
                </a:xfrm>
                <a:prstGeom prst="ellipse">
                  <a:avLst/>
                </a:prstGeom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  <p:sp>
              <p:nvSpPr>
                <p:cNvPr id="1255" name="Oval 1254">
                  <a:extLst>
                    <a:ext uri="{FF2B5EF4-FFF2-40B4-BE49-F238E27FC236}">
                      <a16:creationId xmlns:a16="http://schemas.microsoft.com/office/drawing/2014/main" id="{A4326C2D-DCF1-E33B-D286-93111D924A2B}"/>
                    </a:ext>
                  </a:extLst>
                </p:cNvPr>
                <p:cNvSpPr/>
                <p:nvPr/>
              </p:nvSpPr>
              <p:spPr>
                <a:xfrm>
                  <a:off x="2745772" y="3600881"/>
                  <a:ext cx="652644" cy="652642"/>
                </a:xfrm>
                <a:prstGeom prst="ellipse">
                  <a:avLst/>
                </a:prstGeom>
                <a:gradFill>
                  <a:gsLst>
                    <a:gs pos="0">
                      <a:schemeClr val="accent1"/>
                    </a:gs>
                    <a:gs pos="74000">
                      <a:schemeClr val="accent1">
                        <a:lumMod val="75000"/>
                      </a:schemeClr>
                    </a:gs>
                  </a:gsLst>
                  <a:lin ang="54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 dirty="0"/>
                </a:p>
              </p:txBody>
            </p:sp>
            <p:sp>
              <p:nvSpPr>
                <p:cNvPr id="1256" name="Oval 1255">
                  <a:extLst>
                    <a:ext uri="{FF2B5EF4-FFF2-40B4-BE49-F238E27FC236}">
                      <a16:creationId xmlns:a16="http://schemas.microsoft.com/office/drawing/2014/main" id="{051BD23C-E4FC-DF9B-9AE3-7F3C0CB0A18E}"/>
                    </a:ext>
                  </a:extLst>
                </p:cNvPr>
                <p:cNvSpPr/>
                <p:nvPr/>
              </p:nvSpPr>
              <p:spPr>
                <a:xfrm>
                  <a:off x="2720215" y="3575325"/>
                  <a:ext cx="703756" cy="703752"/>
                </a:xfrm>
                <a:prstGeom prst="ellipse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IN"/>
                </a:p>
              </p:txBody>
            </p:sp>
          </p:grp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CA1F0327-3DBD-D3FD-B88E-45FE1088D36A}"/>
                  </a:ext>
                </a:extLst>
              </p:cNvPr>
              <p:cNvSpPr txBox="1"/>
              <p:nvPr/>
            </p:nvSpPr>
            <p:spPr>
              <a:xfrm flipH="1">
                <a:off x="7498425" y="1028882"/>
                <a:ext cx="1763186" cy="334935"/>
              </a:xfrm>
              <a:prstGeom prst="rect">
                <a:avLst/>
              </a:prstGeom>
              <a:solidFill>
                <a:srgbClr val="FF00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sz="1300" i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TECHNOLOGY</a:t>
                </a:r>
                <a:endParaRPr lang="en-IN" sz="1300" i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13158C0E-8649-2D2D-CDB2-465E1A66F1F9}"/>
                  </a:ext>
                </a:extLst>
              </p:cNvPr>
              <p:cNvSpPr txBox="1"/>
              <p:nvPr/>
            </p:nvSpPr>
            <p:spPr>
              <a:xfrm flipH="1">
                <a:off x="5070559" y="1465318"/>
                <a:ext cx="1321501" cy="296475"/>
              </a:xfrm>
              <a:prstGeom prst="rect">
                <a:avLst/>
              </a:prstGeom>
              <a:solidFill>
                <a:srgbClr val="7A81FF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 i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OPERATIONS</a:t>
                </a:r>
                <a:endParaRPr lang="en-IN" sz="1300" i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4B5E2319-DF50-1F9C-A1DC-F2C0B69D8B48}"/>
                  </a:ext>
                </a:extLst>
              </p:cNvPr>
              <p:cNvSpPr txBox="1"/>
              <p:nvPr/>
            </p:nvSpPr>
            <p:spPr>
              <a:xfrm flipH="1">
                <a:off x="2316293" y="1852503"/>
                <a:ext cx="1246183" cy="3349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 i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PROCESS</a:t>
                </a:r>
                <a:endParaRPr lang="en-IN" sz="1300" i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2FEAC05E-677C-7E8E-47E7-B2BEB1A75C4D}"/>
                  </a:ext>
                </a:extLst>
              </p:cNvPr>
              <p:cNvSpPr txBox="1"/>
              <p:nvPr/>
            </p:nvSpPr>
            <p:spPr>
              <a:xfrm flipH="1">
                <a:off x="2316293" y="5227888"/>
                <a:ext cx="1246183" cy="3349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 i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MARKET</a:t>
                </a:r>
                <a:endParaRPr lang="en-IN" sz="1300" i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98C40393-90CD-1042-92A3-76D3B516817A}"/>
                  </a:ext>
                </a:extLst>
              </p:cNvPr>
              <p:cNvSpPr txBox="1"/>
              <p:nvPr/>
            </p:nvSpPr>
            <p:spPr>
              <a:xfrm flipH="1">
                <a:off x="5145876" y="5615073"/>
                <a:ext cx="1246183" cy="5641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 i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MATERIALS</a:t>
                </a:r>
                <a:endParaRPr lang="en-IN" sz="1300" i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B6ED40B3-BA53-05F6-E64A-2C8B0FFE1250}"/>
                  </a:ext>
                </a:extLst>
              </p:cNvPr>
              <p:cNvSpPr txBox="1"/>
              <p:nvPr/>
            </p:nvSpPr>
            <p:spPr>
              <a:xfrm flipH="1">
                <a:off x="7745835" y="6013355"/>
                <a:ext cx="1678071" cy="3349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300" i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ENVIROMENT</a:t>
                </a:r>
                <a:endParaRPr lang="en-IN" sz="1300" i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49EB4E6D-6D0D-22BF-F8D1-3010D41E8ADC}"/>
                  </a:ext>
                </a:extLst>
              </p:cNvPr>
              <p:cNvGrpSpPr/>
              <p:nvPr/>
            </p:nvGrpSpPr>
            <p:grpSpPr>
              <a:xfrm flipH="1">
                <a:off x="1361557" y="1604444"/>
                <a:ext cx="8733100" cy="1547491"/>
                <a:chOff x="2100181" y="2112338"/>
                <a:chExt cx="7686335" cy="1350914"/>
              </a:xfrm>
            </p:grpSpPr>
            <p:grpSp>
              <p:nvGrpSpPr>
                <p:cNvPr id="38" name="Group 37">
                  <a:extLst>
                    <a:ext uri="{FF2B5EF4-FFF2-40B4-BE49-F238E27FC236}">
                      <a16:creationId xmlns:a16="http://schemas.microsoft.com/office/drawing/2014/main" id="{A89D69FD-D330-2244-0E93-04ACC65C09E3}"/>
                    </a:ext>
                  </a:extLst>
                </p:cNvPr>
                <p:cNvGrpSpPr/>
                <p:nvPr/>
              </p:nvGrpSpPr>
              <p:grpSpPr>
                <a:xfrm>
                  <a:off x="2100181" y="2112338"/>
                  <a:ext cx="2316317" cy="1350914"/>
                  <a:chOff x="2100181" y="2112338"/>
                  <a:chExt cx="2316317" cy="1350914"/>
                </a:xfrm>
              </p:grpSpPr>
              <p:sp>
                <p:nvSpPr>
                  <p:cNvPr id="35" name="TextBox 34">
                    <a:extLst>
                      <a:ext uri="{FF2B5EF4-FFF2-40B4-BE49-F238E27FC236}">
                        <a16:creationId xmlns:a16="http://schemas.microsoft.com/office/drawing/2014/main" id="{02DF8E43-86D3-A674-47F2-3BD7B8169808}"/>
                      </a:ext>
                    </a:extLst>
                  </p:cNvPr>
                  <p:cNvSpPr txBox="1"/>
                  <p:nvPr/>
                </p:nvSpPr>
                <p:spPr>
                  <a:xfrm>
                    <a:off x="2306012" y="2112338"/>
                    <a:ext cx="2110486" cy="27923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OUTDATED WEBSITE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36" name="TextBox 35">
                    <a:extLst>
                      <a:ext uri="{FF2B5EF4-FFF2-40B4-BE49-F238E27FC236}">
                        <a16:creationId xmlns:a16="http://schemas.microsoft.com/office/drawing/2014/main" id="{56CA235B-359A-A101-B6F1-B65A155B8192}"/>
                      </a:ext>
                    </a:extLst>
                  </p:cNvPr>
                  <p:cNvSpPr txBox="1"/>
                  <p:nvPr/>
                </p:nvSpPr>
                <p:spPr>
                  <a:xfrm>
                    <a:off x="2100181" y="2616958"/>
                    <a:ext cx="2226047" cy="40865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INCREASED ONLINE COMPETITION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37" name="TextBox 36">
                    <a:extLst>
                      <a:ext uri="{FF2B5EF4-FFF2-40B4-BE49-F238E27FC236}">
                        <a16:creationId xmlns:a16="http://schemas.microsoft.com/office/drawing/2014/main" id="{94712894-24AF-C2D8-C1AD-8C59C1F82C6B}"/>
                      </a:ext>
                    </a:extLst>
                  </p:cNvPr>
                  <p:cNvSpPr txBox="1"/>
                  <p:nvPr/>
                </p:nvSpPr>
                <p:spPr>
                  <a:xfrm>
                    <a:off x="2335999" y="3218060"/>
                    <a:ext cx="1669767" cy="2451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LESS SOCIAL MEDIA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39" name="Group 38">
                  <a:extLst>
                    <a:ext uri="{FF2B5EF4-FFF2-40B4-BE49-F238E27FC236}">
                      <a16:creationId xmlns:a16="http://schemas.microsoft.com/office/drawing/2014/main" id="{4B3D0256-DE9B-3585-E969-3C93D0897ECD}"/>
                    </a:ext>
                  </a:extLst>
                </p:cNvPr>
                <p:cNvGrpSpPr/>
                <p:nvPr/>
              </p:nvGrpSpPr>
              <p:grpSpPr>
                <a:xfrm>
                  <a:off x="4475955" y="2577954"/>
                  <a:ext cx="2287195" cy="737746"/>
                  <a:chOff x="1971258" y="2248841"/>
                  <a:chExt cx="2287195" cy="737746"/>
                </a:xfrm>
              </p:grpSpPr>
              <p:sp>
                <p:nvSpPr>
                  <p:cNvPr id="40" name="TextBox 39">
                    <a:extLst>
                      <a:ext uri="{FF2B5EF4-FFF2-40B4-BE49-F238E27FC236}">
                        <a16:creationId xmlns:a16="http://schemas.microsoft.com/office/drawing/2014/main" id="{3350FE41-64C4-36B4-F914-E668481BBFF0}"/>
                      </a:ext>
                    </a:extLst>
                  </p:cNvPr>
                  <p:cNvSpPr txBox="1"/>
                  <p:nvPr/>
                </p:nvSpPr>
                <p:spPr>
                  <a:xfrm>
                    <a:off x="2313531" y="2248841"/>
                    <a:ext cx="1879304" cy="2451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LIMITED STAFF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41" name="TextBox 40">
                    <a:extLst>
                      <a:ext uri="{FF2B5EF4-FFF2-40B4-BE49-F238E27FC236}">
                        <a16:creationId xmlns:a16="http://schemas.microsoft.com/office/drawing/2014/main" id="{1A53BF34-998C-DB19-C087-B655AA0A11C4}"/>
                      </a:ext>
                    </a:extLst>
                  </p:cNvPr>
                  <p:cNvSpPr txBox="1"/>
                  <p:nvPr/>
                </p:nvSpPr>
                <p:spPr>
                  <a:xfrm>
                    <a:off x="1971258" y="2707352"/>
                    <a:ext cx="2287195" cy="27923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LIMITED DIGITAL SKILL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44" name="Group 43">
                  <a:extLst>
                    <a:ext uri="{FF2B5EF4-FFF2-40B4-BE49-F238E27FC236}">
                      <a16:creationId xmlns:a16="http://schemas.microsoft.com/office/drawing/2014/main" id="{37DAFACA-3ED4-D880-76B9-C4F372527A0C}"/>
                    </a:ext>
                  </a:extLst>
                </p:cNvPr>
                <p:cNvGrpSpPr/>
                <p:nvPr/>
              </p:nvGrpSpPr>
              <p:grpSpPr>
                <a:xfrm>
                  <a:off x="7030755" y="2824126"/>
                  <a:ext cx="2755761" cy="615253"/>
                  <a:chOff x="1912023" y="2464755"/>
                  <a:chExt cx="2755761" cy="615253"/>
                </a:xfrm>
              </p:grpSpPr>
              <p:sp>
                <p:nvSpPr>
                  <p:cNvPr id="46" name="TextBox 45">
                    <a:extLst>
                      <a:ext uri="{FF2B5EF4-FFF2-40B4-BE49-F238E27FC236}">
                        <a16:creationId xmlns:a16="http://schemas.microsoft.com/office/drawing/2014/main" id="{5E135A6E-D2EA-ADBA-681D-7AEF610F74B4}"/>
                      </a:ext>
                    </a:extLst>
                  </p:cNvPr>
                  <p:cNvSpPr txBox="1"/>
                  <p:nvPr/>
                </p:nvSpPr>
                <p:spPr>
                  <a:xfrm>
                    <a:off x="2192212" y="2464755"/>
                    <a:ext cx="2475571" cy="2451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LIMITED DELIVERY OPTIONS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47" name="TextBox 46">
                    <a:extLst>
                      <a:ext uri="{FF2B5EF4-FFF2-40B4-BE49-F238E27FC236}">
                        <a16:creationId xmlns:a16="http://schemas.microsoft.com/office/drawing/2014/main" id="{070C71FF-5F13-0CB6-EA7B-82B16DD2AD86}"/>
                      </a:ext>
                    </a:extLst>
                  </p:cNvPr>
                  <p:cNvSpPr txBox="1"/>
                  <p:nvPr/>
                </p:nvSpPr>
                <p:spPr>
                  <a:xfrm>
                    <a:off x="1912023" y="2834816"/>
                    <a:ext cx="2755761" cy="2451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NO SUBSCRIPTION SERVICES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</p:grpSp>
          </p:grpSp>
          <p:grpSp>
            <p:nvGrpSpPr>
              <p:cNvPr id="1058" name="Group 1057">
                <a:extLst>
                  <a:ext uri="{FF2B5EF4-FFF2-40B4-BE49-F238E27FC236}">
                    <a16:creationId xmlns:a16="http://schemas.microsoft.com/office/drawing/2014/main" id="{5A901C6C-9A76-F915-69CA-DB0477747AF2}"/>
                  </a:ext>
                </a:extLst>
              </p:cNvPr>
              <p:cNvGrpSpPr/>
              <p:nvPr/>
            </p:nvGrpSpPr>
            <p:grpSpPr>
              <a:xfrm flipH="1">
                <a:off x="1724767" y="3932780"/>
                <a:ext cx="8422782" cy="1552809"/>
                <a:chOff x="2053629" y="4121001"/>
                <a:chExt cx="7413211" cy="1355556"/>
              </a:xfrm>
            </p:grpSpPr>
            <p:grpSp>
              <p:nvGrpSpPr>
                <p:cNvPr id="1054" name="Group 1053">
                  <a:extLst>
                    <a:ext uri="{FF2B5EF4-FFF2-40B4-BE49-F238E27FC236}">
                      <a16:creationId xmlns:a16="http://schemas.microsoft.com/office/drawing/2014/main" id="{4E425501-0BEF-9D27-2992-77254D08BE71}"/>
                    </a:ext>
                  </a:extLst>
                </p:cNvPr>
                <p:cNvGrpSpPr/>
                <p:nvPr/>
              </p:nvGrpSpPr>
              <p:grpSpPr>
                <a:xfrm>
                  <a:off x="2053629" y="4384061"/>
                  <a:ext cx="2721667" cy="1092496"/>
                  <a:chOff x="2053629" y="4384061"/>
                  <a:chExt cx="2721667" cy="1092496"/>
                </a:xfrm>
              </p:grpSpPr>
              <p:sp>
                <p:nvSpPr>
                  <p:cNvPr id="1050" name="TextBox 1049">
                    <a:extLst>
                      <a:ext uri="{FF2B5EF4-FFF2-40B4-BE49-F238E27FC236}">
                        <a16:creationId xmlns:a16="http://schemas.microsoft.com/office/drawing/2014/main" id="{9D3F5A3C-CFAE-ED93-3DF3-5C320934CCA2}"/>
                      </a:ext>
                    </a:extLst>
                  </p:cNvPr>
                  <p:cNvSpPr txBox="1"/>
                  <p:nvPr/>
                </p:nvSpPr>
                <p:spPr>
                  <a:xfrm>
                    <a:off x="2053629" y="5197322"/>
                    <a:ext cx="2721667" cy="27923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CLOSURE OF BUISNESSES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1051" name="TextBox 1050">
                    <a:extLst>
                      <a:ext uri="{FF2B5EF4-FFF2-40B4-BE49-F238E27FC236}">
                        <a16:creationId xmlns:a16="http://schemas.microsoft.com/office/drawing/2014/main" id="{12E90BE2-B9E3-5C99-E5AE-86FA3BD4C83A}"/>
                      </a:ext>
                    </a:extLst>
                  </p:cNvPr>
                  <p:cNvSpPr txBox="1"/>
                  <p:nvPr/>
                </p:nvSpPr>
                <p:spPr>
                  <a:xfrm>
                    <a:off x="2123723" y="4807170"/>
                    <a:ext cx="2019674" cy="2451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LESS FOOT TRAFFIC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1052" name="TextBox 1051">
                    <a:extLst>
                      <a:ext uri="{FF2B5EF4-FFF2-40B4-BE49-F238E27FC236}">
                        <a16:creationId xmlns:a16="http://schemas.microsoft.com/office/drawing/2014/main" id="{17E40C01-897D-D232-D56A-F24EDA67875F}"/>
                      </a:ext>
                    </a:extLst>
                  </p:cNvPr>
                  <p:cNvSpPr txBox="1"/>
                  <p:nvPr/>
                </p:nvSpPr>
                <p:spPr>
                  <a:xfrm>
                    <a:off x="2192930" y="4384061"/>
                    <a:ext cx="2310204" cy="2451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rPr>
                      <a:t> </a:t>
                    </a: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NEW BUISNESSES OPENING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1055" name="Group 1054">
                  <a:extLst>
                    <a:ext uri="{FF2B5EF4-FFF2-40B4-BE49-F238E27FC236}">
                      <a16:creationId xmlns:a16="http://schemas.microsoft.com/office/drawing/2014/main" id="{88CEF141-C9E2-D45A-99FA-4AE73EF44C67}"/>
                    </a:ext>
                  </a:extLst>
                </p:cNvPr>
                <p:cNvGrpSpPr/>
                <p:nvPr/>
              </p:nvGrpSpPr>
              <p:grpSpPr>
                <a:xfrm>
                  <a:off x="4362399" y="4121001"/>
                  <a:ext cx="2453318" cy="1016068"/>
                  <a:chOff x="4362399" y="4121001"/>
                  <a:chExt cx="2453318" cy="1016068"/>
                </a:xfrm>
              </p:grpSpPr>
              <p:sp>
                <p:nvSpPr>
                  <p:cNvPr id="1046" name="TextBox 1045">
                    <a:extLst>
                      <a:ext uri="{FF2B5EF4-FFF2-40B4-BE49-F238E27FC236}">
                        <a16:creationId xmlns:a16="http://schemas.microsoft.com/office/drawing/2014/main" id="{7656D67A-808D-9E02-F06B-DC7F83040F88}"/>
                      </a:ext>
                    </a:extLst>
                  </p:cNvPr>
                  <p:cNvSpPr txBox="1"/>
                  <p:nvPr/>
                </p:nvSpPr>
                <p:spPr>
                  <a:xfrm>
                    <a:off x="4774633" y="4857834"/>
                    <a:ext cx="1664529" cy="27923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RISING COSTS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1047" name="TextBox 1046">
                    <a:extLst>
                      <a:ext uri="{FF2B5EF4-FFF2-40B4-BE49-F238E27FC236}">
                        <a16:creationId xmlns:a16="http://schemas.microsoft.com/office/drawing/2014/main" id="{33110230-BD3E-F806-60B0-1C66815DF3F6}"/>
                      </a:ext>
                    </a:extLst>
                  </p:cNvPr>
                  <p:cNvSpPr txBox="1"/>
                  <p:nvPr/>
                </p:nvSpPr>
                <p:spPr>
                  <a:xfrm>
                    <a:off x="4362399" y="4410035"/>
                    <a:ext cx="2453318" cy="27923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EXPENSIVE PACKAGING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1049" name="TextBox 1048">
                    <a:extLst>
                      <a:ext uri="{FF2B5EF4-FFF2-40B4-BE49-F238E27FC236}">
                        <a16:creationId xmlns:a16="http://schemas.microsoft.com/office/drawing/2014/main" id="{ED6E5F69-F1B9-6200-1172-EDEF7473BAF6}"/>
                      </a:ext>
                    </a:extLst>
                  </p:cNvPr>
                  <p:cNvSpPr txBox="1"/>
                  <p:nvPr/>
                </p:nvSpPr>
                <p:spPr>
                  <a:xfrm>
                    <a:off x="4905264" y="4121001"/>
                    <a:ext cx="1177379" cy="26161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endParaRPr lang="en-IN" sz="11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</a:endParaRPr>
                  </a:p>
                </p:txBody>
              </p:sp>
            </p:grpSp>
            <p:grpSp>
              <p:nvGrpSpPr>
                <p:cNvPr id="1056" name="Group 1055">
                  <a:extLst>
                    <a:ext uri="{FF2B5EF4-FFF2-40B4-BE49-F238E27FC236}">
                      <a16:creationId xmlns:a16="http://schemas.microsoft.com/office/drawing/2014/main" id="{EC9E066F-A886-191D-F480-BF3883298753}"/>
                    </a:ext>
                  </a:extLst>
                </p:cNvPr>
                <p:cNvGrpSpPr/>
                <p:nvPr/>
              </p:nvGrpSpPr>
              <p:grpSpPr>
                <a:xfrm>
                  <a:off x="7140667" y="4299401"/>
                  <a:ext cx="2326173" cy="860451"/>
                  <a:chOff x="7140667" y="4299401"/>
                  <a:chExt cx="2326173" cy="860451"/>
                </a:xfrm>
              </p:grpSpPr>
              <p:sp>
                <p:nvSpPr>
                  <p:cNvPr id="1043" name="TextBox 1042">
                    <a:extLst>
                      <a:ext uri="{FF2B5EF4-FFF2-40B4-BE49-F238E27FC236}">
                        <a16:creationId xmlns:a16="http://schemas.microsoft.com/office/drawing/2014/main" id="{4D263BA2-6871-961D-936C-2E41AAB39861}"/>
                      </a:ext>
                    </a:extLst>
                  </p:cNvPr>
                  <p:cNvSpPr txBox="1"/>
                  <p:nvPr/>
                </p:nvSpPr>
                <p:spPr>
                  <a:xfrm>
                    <a:off x="7617835" y="4914660"/>
                    <a:ext cx="1714348" cy="2451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INCESED PRICING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1044" name="TextBox 1043">
                    <a:extLst>
                      <a:ext uri="{FF2B5EF4-FFF2-40B4-BE49-F238E27FC236}">
                        <a16:creationId xmlns:a16="http://schemas.microsoft.com/office/drawing/2014/main" id="{CC9E39D8-B2B4-410C-D1D1-798FF4FDB5D6}"/>
                      </a:ext>
                    </a:extLst>
                  </p:cNvPr>
                  <p:cNvSpPr txBox="1"/>
                  <p:nvPr/>
                </p:nvSpPr>
                <p:spPr>
                  <a:xfrm>
                    <a:off x="7140667" y="4614087"/>
                    <a:ext cx="2176508" cy="27923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NEW COMPETITORS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1045" name="TextBox 1044">
                    <a:extLst>
                      <a:ext uri="{FF2B5EF4-FFF2-40B4-BE49-F238E27FC236}">
                        <a16:creationId xmlns:a16="http://schemas.microsoft.com/office/drawing/2014/main" id="{F7326A89-28CF-BFB8-3315-AAC788D0446F}"/>
                      </a:ext>
                    </a:extLst>
                  </p:cNvPr>
                  <p:cNvSpPr txBox="1"/>
                  <p:nvPr/>
                </p:nvSpPr>
                <p:spPr>
                  <a:xfrm>
                    <a:off x="7464543" y="4299401"/>
                    <a:ext cx="2002297" cy="2451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marL="171450" indent="-171450">
                      <a:buFont typeface="Wingdings" panose="05000000000000000000" pitchFamily="2" charset="2"/>
                      <a:buChar char="Ø"/>
                    </a:pPr>
                    <a:r>
                      <a: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LESS DIGITAL PRESENCE</a:t>
                    </a:r>
                    <a:endParaRPr lang="en-IN" sz="12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</p:grpSp>
          </p:grpSp>
          <p:sp>
            <p:nvSpPr>
              <p:cNvPr id="1085" name="Freeform: Shape 1084">
                <a:extLst>
                  <a:ext uri="{FF2B5EF4-FFF2-40B4-BE49-F238E27FC236}">
                    <a16:creationId xmlns:a16="http://schemas.microsoft.com/office/drawing/2014/main" id="{AB37E014-A5AF-1435-6921-1D9F9C6CF114}"/>
                  </a:ext>
                </a:extLst>
              </p:cNvPr>
              <p:cNvSpPr/>
              <p:nvPr/>
            </p:nvSpPr>
            <p:spPr>
              <a:xfrm rot="5400000" flipH="1">
                <a:off x="895767" y="3239615"/>
                <a:ext cx="959597" cy="918667"/>
              </a:xfrm>
              <a:custGeom>
                <a:avLst/>
                <a:gdLst>
                  <a:gd name="connsiteX0" fmla="*/ 837700 w 837700"/>
                  <a:gd name="connsiteY0" fmla="*/ 808554 h 808554"/>
                  <a:gd name="connsiteX1" fmla="*/ 796517 w 837700"/>
                  <a:gd name="connsiteY1" fmla="*/ 808554 h 808554"/>
                  <a:gd name="connsiteX2" fmla="*/ 770566 w 837700"/>
                  <a:gd name="connsiteY2" fmla="*/ 768734 h 808554"/>
                  <a:gd name="connsiteX3" fmla="*/ 418850 w 837700"/>
                  <a:gd name="connsiteY3" fmla="*/ 584290 h 808554"/>
                  <a:gd name="connsiteX4" fmla="*/ 67133 w 837700"/>
                  <a:gd name="connsiteY4" fmla="*/ 768734 h 808554"/>
                  <a:gd name="connsiteX5" fmla="*/ 41183 w 837700"/>
                  <a:gd name="connsiteY5" fmla="*/ 808554 h 808554"/>
                  <a:gd name="connsiteX6" fmla="*/ 0 w 837700"/>
                  <a:gd name="connsiteY6" fmla="*/ 808554 h 808554"/>
                  <a:gd name="connsiteX7" fmla="*/ 418850 w 837700"/>
                  <a:gd name="connsiteY7" fmla="*/ 0 h 808554"/>
                  <a:gd name="connsiteX8" fmla="*/ 837700 w 837700"/>
                  <a:gd name="connsiteY8" fmla="*/ 808554 h 8085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837700" h="808554">
                    <a:moveTo>
                      <a:pt x="837700" y="808554"/>
                    </a:moveTo>
                    <a:lnTo>
                      <a:pt x="796517" y="808554"/>
                    </a:lnTo>
                    <a:lnTo>
                      <a:pt x="770566" y="768734"/>
                    </a:lnTo>
                    <a:cubicBezTo>
                      <a:pt x="680554" y="654775"/>
                      <a:pt x="556204" y="584290"/>
                      <a:pt x="418850" y="584290"/>
                    </a:cubicBezTo>
                    <a:cubicBezTo>
                      <a:pt x="281496" y="584290"/>
                      <a:pt x="157146" y="654775"/>
                      <a:pt x="67133" y="768734"/>
                    </a:cubicBezTo>
                    <a:lnTo>
                      <a:pt x="41183" y="808554"/>
                    </a:lnTo>
                    <a:lnTo>
                      <a:pt x="0" y="808554"/>
                    </a:lnTo>
                    <a:lnTo>
                      <a:pt x="418850" y="0"/>
                    </a:lnTo>
                    <a:lnTo>
                      <a:pt x="837700" y="808554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lumMod val="50000"/>
                    </a:schemeClr>
                  </a:gs>
                  <a:gs pos="55000">
                    <a:schemeClr val="accent1"/>
                  </a:gs>
                </a:gsLst>
                <a:lin ang="16200000" scaled="0"/>
              </a:gra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IN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37215DC-9F85-FF56-3D90-109CF0B5BA4E}"/>
                </a:ext>
              </a:extLst>
            </p:cNvPr>
            <p:cNvSpPr txBox="1"/>
            <p:nvPr/>
          </p:nvSpPr>
          <p:spPr>
            <a:xfrm rot="5400000">
              <a:off x="10036340" y="3533680"/>
              <a:ext cx="244424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DECLINE IN RVENUE</a:t>
              </a:r>
            </a:p>
          </p:txBody>
        </p:sp>
        <p:cxnSp>
          <p:nvCxnSpPr>
            <p:cNvPr id="2" name="Straight Connector 1">
              <a:extLst>
                <a:ext uri="{FF2B5EF4-FFF2-40B4-BE49-F238E27FC236}">
                  <a16:creationId xmlns:a16="http://schemas.microsoft.com/office/drawing/2014/main" id="{5907FB61-D1A3-4203-2C3F-0B740449D57A}"/>
                </a:ext>
              </a:extLst>
            </p:cNvPr>
            <p:cNvCxnSpPr>
              <a:cxnSpLocks/>
            </p:cNvCxnSpPr>
            <p:nvPr/>
          </p:nvCxnSpPr>
          <p:spPr>
            <a:xfrm>
              <a:off x="1588654" y="671415"/>
              <a:ext cx="9014691" cy="0"/>
            </a:xfrm>
            <a:prstGeom prst="line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725340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9400" y="-36177"/>
            <a:ext cx="11573197" cy="72424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</a:rPr>
              <a:t>SUMMARY KEY FINDINGS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D30A4DB1-622C-487E-B760-EEDCC1E0E8F9}"/>
              </a:ext>
            </a:extLst>
          </p:cNvPr>
          <p:cNvSpPr txBox="1"/>
          <p:nvPr/>
        </p:nvSpPr>
        <p:spPr>
          <a:xfrm>
            <a:off x="10073085" y="5708556"/>
            <a:ext cx="1086816" cy="400110"/>
          </a:xfrm>
          <a:prstGeom prst="rect">
            <a:avLst/>
          </a:prstGeom>
          <a:noFill/>
          <a:scene3d>
            <a:camera prst="orthographicFront">
              <a:rot lat="0" lon="0" rev="899997"/>
            </a:camera>
            <a:lightRig rig="threePt" dir="t"/>
          </a:scene3d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2000" b="1">
                <a:solidFill>
                  <a:schemeClr val="bg1"/>
                </a:solidFill>
                <a:cs typeface="Arial" pitchFamily="34" charset="0"/>
              </a:rPr>
              <a:t>Text  1</a:t>
            </a:r>
            <a:endParaRPr lang="ko-KR" altLang="en-US" sz="2000" b="1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4D36CEB1-20B5-4F5E-8929-77DF94CC4940}"/>
              </a:ext>
            </a:extLst>
          </p:cNvPr>
          <p:cNvSpPr txBox="1"/>
          <p:nvPr/>
        </p:nvSpPr>
        <p:spPr>
          <a:xfrm>
            <a:off x="9491394" y="4791256"/>
            <a:ext cx="1086816" cy="400110"/>
          </a:xfrm>
          <a:prstGeom prst="rect">
            <a:avLst/>
          </a:prstGeom>
          <a:noFill/>
          <a:scene3d>
            <a:camera prst="orthographicFront">
              <a:rot lat="0" lon="0" rev="899997"/>
            </a:camera>
            <a:lightRig rig="threePt" dir="t"/>
          </a:scene3d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2000" b="1">
                <a:solidFill>
                  <a:schemeClr val="bg1"/>
                </a:solidFill>
                <a:cs typeface="Arial" pitchFamily="34" charset="0"/>
              </a:rPr>
              <a:t>Text  2</a:t>
            </a:r>
            <a:endParaRPr lang="ko-KR" altLang="en-US" sz="2000" b="1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401E0503-D8BD-4444-BD90-AA6FE49FCAC6}"/>
              </a:ext>
            </a:extLst>
          </p:cNvPr>
          <p:cNvSpPr txBox="1"/>
          <p:nvPr/>
        </p:nvSpPr>
        <p:spPr>
          <a:xfrm>
            <a:off x="8909705" y="3873957"/>
            <a:ext cx="1086816" cy="400110"/>
          </a:xfrm>
          <a:prstGeom prst="rect">
            <a:avLst/>
          </a:prstGeom>
          <a:noFill/>
          <a:scene3d>
            <a:camera prst="orthographicFront">
              <a:rot lat="0" lon="0" rev="899997"/>
            </a:camera>
            <a:lightRig rig="threePt" dir="t"/>
          </a:scene3d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2000" b="1">
                <a:solidFill>
                  <a:schemeClr val="bg1"/>
                </a:solidFill>
                <a:cs typeface="Arial" pitchFamily="34" charset="0"/>
              </a:rPr>
              <a:t>Text  3</a:t>
            </a:r>
            <a:endParaRPr lang="ko-KR" altLang="en-US" sz="2000" b="1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29CED4D3-44E6-4EE4-948A-41DA1AA60EBC}"/>
              </a:ext>
            </a:extLst>
          </p:cNvPr>
          <p:cNvSpPr txBox="1"/>
          <p:nvPr/>
        </p:nvSpPr>
        <p:spPr>
          <a:xfrm>
            <a:off x="8328016" y="2956658"/>
            <a:ext cx="1086816" cy="400110"/>
          </a:xfrm>
          <a:prstGeom prst="rect">
            <a:avLst/>
          </a:prstGeom>
          <a:noFill/>
          <a:scene3d>
            <a:camera prst="orthographicFront">
              <a:rot lat="0" lon="0" rev="899997"/>
            </a:camera>
            <a:lightRig rig="threePt" dir="t"/>
          </a:scene3d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2000" b="1">
                <a:solidFill>
                  <a:schemeClr val="bg1"/>
                </a:solidFill>
                <a:cs typeface="Arial" pitchFamily="34" charset="0"/>
              </a:rPr>
              <a:t>Text  4</a:t>
            </a:r>
            <a:endParaRPr lang="ko-KR" altLang="en-US" sz="2000" b="1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E6CB35AF-A35C-4420-B20E-78A344DE192B}"/>
              </a:ext>
            </a:extLst>
          </p:cNvPr>
          <p:cNvSpPr txBox="1"/>
          <p:nvPr/>
        </p:nvSpPr>
        <p:spPr>
          <a:xfrm>
            <a:off x="7746327" y="2039359"/>
            <a:ext cx="1086816" cy="400110"/>
          </a:xfrm>
          <a:prstGeom prst="rect">
            <a:avLst/>
          </a:prstGeom>
          <a:noFill/>
          <a:scene3d>
            <a:camera prst="orthographicFront">
              <a:rot lat="0" lon="0" rev="899997"/>
            </a:camera>
            <a:lightRig rig="threePt" dir="t"/>
          </a:scene3d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2000" b="1">
                <a:solidFill>
                  <a:schemeClr val="bg1"/>
                </a:solidFill>
                <a:cs typeface="Arial" pitchFamily="34" charset="0"/>
              </a:rPr>
              <a:t>Text  5</a:t>
            </a:r>
            <a:endParaRPr lang="ko-KR" altLang="en-US" sz="2000" b="1">
              <a:solidFill>
                <a:schemeClr val="bg1"/>
              </a:solidFill>
              <a:cs typeface="Arial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5A10572-B2FF-40AF-5408-214A07EC24A3}"/>
              </a:ext>
            </a:extLst>
          </p:cNvPr>
          <p:cNvGrpSpPr/>
          <p:nvPr/>
        </p:nvGrpSpPr>
        <p:grpSpPr>
          <a:xfrm>
            <a:off x="1003121" y="1047065"/>
            <a:ext cx="10169487" cy="4880608"/>
            <a:chOff x="683503" y="1805203"/>
            <a:chExt cx="6613165" cy="4317946"/>
          </a:xfrm>
        </p:grpSpPr>
        <p:sp>
          <p:nvSpPr>
            <p:cNvPr id="85" name="직사각형 84">
              <a:extLst>
                <a:ext uri="{FF2B5EF4-FFF2-40B4-BE49-F238E27FC236}">
                  <a16:creationId xmlns:a16="http://schemas.microsoft.com/office/drawing/2014/main" id="{D0BBAFEF-1EBD-4995-8873-9B64F918E12C}"/>
                </a:ext>
              </a:extLst>
            </p:cNvPr>
            <p:cNvSpPr/>
            <p:nvPr/>
          </p:nvSpPr>
          <p:spPr>
            <a:xfrm>
              <a:off x="4171405" y="1805203"/>
              <a:ext cx="3125263" cy="955492"/>
            </a:xfrm>
            <a:prstGeom prst="rect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86" name="직사각형 85">
              <a:extLst>
                <a:ext uri="{FF2B5EF4-FFF2-40B4-BE49-F238E27FC236}">
                  <a16:creationId xmlns:a16="http://schemas.microsoft.com/office/drawing/2014/main" id="{75B03D21-C8BE-49DE-BC9F-8AB67A411049}"/>
                </a:ext>
              </a:extLst>
            </p:cNvPr>
            <p:cNvSpPr/>
            <p:nvPr/>
          </p:nvSpPr>
          <p:spPr>
            <a:xfrm>
              <a:off x="4171405" y="2874406"/>
              <a:ext cx="3125263" cy="955492"/>
            </a:xfrm>
            <a:prstGeom prst="rect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87" name="직사각형 86">
              <a:extLst>
                <a:ext uri="{FF2B5EF4-FFF2-40B4-BE49-F238E27FC236}">
                  <a16:creationId xmlns:a16="http://schemas.microsoft.com/office/drawing/2014/main" id="{B162F089-E3AB-4E41-B519-8DF7D2A3DDE1}"/>
                </a:ext>
              </a:extLst>
            </p:cNvPr>
            <p:cNvSpPr/>
            <p:nvPr/>
          </p:nvSpPr>
          <p:spPr>
            <a:xfrm>
              <a:off x="4164604" y="3933470"/>
              <a:ext cx="3125263" cy="955492"/>
            </a:xfrm>
            <a:prstGeom prst="rect">
              <a:avLst/>
            </a:prstGeom>
            <a:solidFill>
              <a:schemeClr val="accent3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88" name="직사각형 87">
              <a:extLst>
                <a:ext uri="{FF2B5EF4-FFF2-40B4-BE49-F238E27FC236}">
                  <a16:creationId xmlns:a16="http://schemas.microsoft.com/office/drawing/2014/main" id="{B56FD03D-54A3-4392-8CC0-07A3B655E867}"/>
                </a:ext>
              </a:extLst>
            </p:cNvPr>
            <p:cNvSpPr/>
            <p:nvPr/>
          </p:nvSpPr>
          <p:spPr>
            <a:xfrm>
              <a:off x="4160747" y="4993982"/>
              <a:ext cx="3127658" cy="955492"/>
            </a:xfrm>
            <a:prstGeom prst="rect">
              <a:avLst/>
            </a:prstGeom>
            <a:solidFill>
              <a:schemeClr val="accent4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D41B731C-EDED-41F9-94FF-4E75355D0577}"/>
                </a:ext>
              </a:extLst>
            </p:cNvPr>
            <p:cNvSpPr txBox="1"/>
            <p:nvPr/>
          </p:nvSpPr>
          <p:spPr>
            <a:xfrm>
              <a:off x="4285535" y="1870689"/>
              <a:ext cx="2897003" cy="8985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In-store sales decreased sales by 30% in the last 12 months caused by internal and external factors</a:t>
              </a:r>
              <a:br>
                <a:rPr lang="en-GB" sz="1200" dirty="0"/>
              </a:br>
              <a:endParaRPr lang="en-GB" sz="1200" dirty="0"/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CDD5C66D-7069-4695-9C35-7DC4FE973320}"/>
                </a:ext>
              </a:extLst>
            </p:cNvPr>
            <p:cNvSpPr txBox="1"/>
            <p:nvPr/>
          </p:nvSpPr>
          <p:spPr>
            <a:xfrm>
              <a:off x="4285535" y="3036546"/>
              <a:ext cx="2897003" cy="6807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Identifies various factors, with inflation and increasing costs being key ones.</a:t>
              </a:r>
              <a:br>
                <a:rPr lang="en-GB" sz="1200" dirty="0"/>
              </a:br>
              <a:endParaRPr lang="en-GB" sz="1200" dirty="0"/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9EF1F92B-6B6A-424F-9682-17CE2C46F90F}"/>
                </a:ext>
              </a:extLst>
            </p:cNvPr>
            <p:cNvSpPr txBox="1"/>
            <p:nvPr/>
          </p:nvSpPr>
          <p:spPr>
            <a:xfrm>
              <a:off x="4285535" y="4097723"/>
              <a:ext cx="2897003" cy="5173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Rising cost of imported flowers, due supply chain problems and inflation.</a:t>
              </a:r>
              <a:endParaRPr lang="ko-KR" alt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92EE8099-F80D-4ABC-B38A-DA5204936B22}"/>
                </a:ext>
              </a:extLst>
            </p:cNvPr>
            <p:cNvSpPr txBox="1"/>
            <p:nvPr/>
          </p:nvSpPr>
          <p:spPr>
            <a:xfrm>
              <a:off x="4276074" y="5006742"/>
              <a:ext cx="2897003" cy="11164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next step in solving this problem would be to identify and implement solutions that target the main causes identified from PESTLE and 5w2h.</a:t>
              </a:r>
              <a:br>
                <a:rPr lang="en-GB" sz="1200" dirty="0"/>
              </a:br>
              <a:endParaRPr lang="en-GB" sz="1200" dirty="0"/>
            </a:p>
          </p:txBody>
        </p:sp>
        <p:sp>
          <p:nvSpPr>
            <p:cNvPr id="105" name="Oval 55">
              <a:extLst>
                <a:ext uri="{FF2B5EF4-FFF2-40B4-BE49-F238E27FC236}">
                  <a16:creationId xmlns:a16="http://schemas.microsoft.com/office/drawing/2014/main" id="{F7DBAB58-A380-4EC8-BF76-E5E2735FA2A3}"/>
                </a:ext>
              </a:extLst>
            </p:cNvPr>
            <p:cNvSpPr/>
            <p:nvPr/>
          </p:nvSpPr>
          <p:spPr>
            <a:xfrm>
              <a:off x="683503" y="3014570"/>
              <a:ext cx="566802" cy="566802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  <p:sp>
          <p:nvSpPr>
            <p:cNvPr id="106" name="TextBox 105">
              <a:extLst>
                <a:ext uri="{FF2B5EF4-FFF2-40B4-BE49-F238E27FC236}">
                  <a16:creationId xmlns:a16="http://schemas.microsoft.com/office/drawing/2014/main" id="{EBAAA8E9-FC19-4143-864B-D93F7A5ADBE5}"/>
                </a:ext>
              </a:extLst>
            </p:cNvPr>
            <p:cNvSpPr txBox="1"/>
            <p:nvPr/>
          </p:nvSpPr>
          <p:spPr>
            <a:xfrm>
              <a:off x="1358424" y="3177035"/>
              <a:ext cx="1982255" cy="299524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GB" altLang="ko-KR" sz="1600" b="1" dirty="0">
                  <a:solidFill>
                    <a:schemeClr val="accent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PESTEL analysis</a:t>
              </a:r>
              <a:endParaRPr lang="ko-KR" altLang="en-US" sz="16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07" name="직선 연결선 106">
              <a:extLst>
                <a:ext uri="{FF2B5EF4-FFF2-40B4-BE49-F238E27FC236}">
                  <a16:creationId xmlns:a16="http://schemas.microsoft.com/office/drawing/2014/main" id="{1CF14A18-214C-44DE-B06C-C9C9C22EB88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401587" y="3337891"/>
              <a:ext cx="648000" cy="4100"/>
            </a:xfrm>
            <a:prstGeom prst="line">
              <a:avLst/>
            </a:prstGeom>
            <a:ln w="19050">
              <a:solidFill>
                <a:schemeClr val="accent2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9" name="Oval 43">
              <a:extLst>
                <a:ext uri="{FF2B5EF4-FFF2-40B4-BE49-F238E27FC236}">
                  <a16:creationId xmlns:a16="http://schemas.microsoft.com/office/drawing/2014/main" id="{4CFB2B0D-D78E-4F00-BF10-074B9A168862}"/>
                </a:ext>
              </a:extLst>
            </p:cNvPr>
            <p:cNvSpPr/>
            <p:nvPr/>
          </p:nvSpPr>
          <p:spPr>
            <a:xfrm>
              <a:off x="691689" y="5188327"/>
              <a:ext cx="566802" cy="566802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10" name="TextBox 109">
              <a:extLst>
                <a:ext uri="{FF2B5EF4-FFF2-40B4-BE49-F238E27FC236}">
                  <a16:creationId xmlns:a16="http://schemas.microsoft.com/office/drawing/2014/main" id="{579A2DC9-B6B5-4707-9963-F6064ACDFD3C}"/>
                </a:ext>
              </a:extLst>
            </p:cNvPr>
            <p:cNvSpPr txBox="1"/>
            <p:nvPr/>
          </p:nvSpPr>
          <p:spPr>
            <a:xfrm>
              <a:off x="1333260" y="5294737"/>
              <a:ext cx="1982255" cy="299524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1600" b="1" dirty="0">
                  <a:solidFill>
                    <a:schemeClr val="accent4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Conclusion</a:t>
              </a:r>
              <a:endParaRPr lang="ko-KR" altLang="en-US" sz="1600" b="1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11" name="직선 연결선 110">
              <a:extLst>
                <a:ext uri="{FF2B5EF4-FFF2-40B4-BE49-F238E27FC236}">
                  <a16:creationId xmlns:a16="http://schemas.microsoft.com/office/drawing/2014/main" id="{C275AE13-1F72-453F-948B-464441F4C1DD}"/>
                </a:ext>
              </a:extLst>
            </p:cNvPr>
            <p:cNvCxnSpPr>
              <a:cxnSpLocks/>
            </p:cNvCxnSpPr>
            <p:nvPr/>
          </p:nvCxnSpPr>
          <p:spPr>
            <a:xfrm>
              <a:off x="3401587" y="5460225"/>
              <a:ext cx="648000" cy="0"/>
            </a:xfrm>
            <a:prstGeom prst="line">
              <a:avLst/>
            </a:prstGeom>
            <a:ln w="19050">
              <a:solidFill>
                <a:schemeClr val="accent4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3" name="Oval 55">
              <a:extLst>
                <a:ext uri="{FF2B5EF4-FFF2-40B4-BE49-F238E27FC236}">
                  <a16:creationId xmlns:a16="http://schemas.microsoft.com/office/drawing/2014/main" id="{31AA55DD-C682-4C02-B691-2A39CE462245}"/>
                </a:ext>
              </a:extLst>
            </p:cNvPr>
            <p:cNvSpPr/>
            <p:nvPr/>
          </p:nvSpPr>
          <p:spPr>
            <a:xfrm>
              <a:off x="691689" y="4022795"/>
              <a:ext cx="566802" cy="566802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4645048A-3D8B-458D-846F-3948B3345D8B}"/>
                </a:ext>
              </a:extLst>
            </p:cNvPr>
            <p:cNvSpPr txBox="1"/>
            <p:nvPr/>
          </p:nvSpPr>
          <p:spPr>
            <a:xfrm>
              <a:off x="1352095" y="4183665"/>
              <a:ext cx="1982255" cy="299524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1600" b="1" dirty="0">
                  <a:solidFill>
                    <a:schemeClr val="accent3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Root causes of the problem</a:t>
              </a:r>
              <a:endParaRPr lang="ko-KR" altLang="en-US" sz="16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15" name="직선 연결선 114">
              <a:extLst>
                <a:ext uri="{FF2B5EF4-FFF2-40B4-BE49-F238E27FC236}">
                  <a16:creationId xmlns:a16="http://schemas.microsoft.com/office/drawing/2014/main" id="{A90B1334-BF57-4FEC-B794-45E2BCD792E2}"/>
                </a:ext>
              </a:extLst>
            </p:cNvPr>
            <p:cNvCxnSpPr>
              <a:cxnSpLocks/>
            </p:cNvCxnSpPr>
            <p:nvPr/>
          </p:nvCxnSpPr>
          <p:spPr>
            <a:xfrm>
              <a:off x="3401587" y="4356402"/>
              <a:ext cx="648000" cy="0"/>
            </a:xfrm>
            <a:prstGeom prst="line">
              <a:avLst/>
            </a:prstGeom>
            <a:ln w="19050">
              <a:solidFill>
                <a:schemeClr val="accent3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7" name="Oval 43">
              <a:extLst>
                <a:ext uri="{FF2B5EF4-FFF2-40B4-BE49-F238E27FC236}">
                  <a16:creationId xmlns:a16="http://schemas.microsoft.com/office/drawing/2014/main" id="{AD73E4B9-F7FF-4474-B257-2ACF6178EC1C}"/>
                </a:ext>
              </a:extLst>
            </p:cNvPr>
            <p:cNvSpPr/>
            <p:nvPr/>
          </p:nvSpPr>
          <p:spPr>
            <a:xfrm>
              <a:off x="691689" y="1950666"/>
              <a:ext cx="566802" cy="566802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18" name="TextBox 117">
              <a:extLst>
                <a:ext uri="{FF2B5EF4-FFF2-40B4-BE49-F238E27FC236}">
                  <a16:creationId xmlns:a16="http://schemas.microsoft.com/office/drawing/2014/main" id="{CC39F238-516D-4E17-8AB4-8D5E8770FE81}"/>
                </a:ext>
              </a:extLst>
            </p:cNvPr>
            <p:cNvSpPr txBox="1"/>
            <p:nvPr/>
          </p:nvSpPr>
          <p:spPr>
            <a:xfrm>
              <a:off x="1333260" y="2080179"/>
              <a:ext cx="1982255" cy="299524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1600" b="1" dirty="0">
                  <a:solidFill>
                    <a:schemeClr val="accent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Root problem</a:t>
              </a:r>
              <a:endParaRPr lang="ko-KR" altLang="en-US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19" name="직선 연결선 118">
              <a:extLst>
                <a:ext uri="{FF2B5EF4-FFF2-40B4-BE49-F238E27FC236}">
                  <a16:creationId xmlns:a16="http://schemas.microsoft.com/office/drawing/2014/main" id="{BA011313-9D9F-40D5-919F-FC4B1B301BFD}"/>
                </a:ext>
              </a:extLst>
            </p:cNvPr>
            <p:cNvCxnSpPr>
              <a:cxnSpLocks/>
            </p:cNvCxnSpPr>
            <p:nvPr/>
          </p:nvCxnSpPr>
          <p:spPr>
            <a:xfrm>
              <a:off x="3401588" y="2234067"/>
              <a:ext cx="648000" cy="0"/>
            </a:xfrm>
            <a:prstGeom prst="line">
              <a:avLst/>
            </a:prstGeom>
            <a:ln w="19050">
              <a:solidFill>
                <a:schemeClr val="accent1"/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5E6E970-842D-FC19-DFE0-51C47CDAE02A}"/>
              </a:ext>
            </a:extLst>
          </p:cNvPr>
          <p:cNvCxnSpPr>
            <a:cxnSpLocks/>
          </p:cNvCxnSpPr>
          <p:nvPr/>
        </p:nvCxnSpPr>
        <p:spPr>
          <a:xfrm>
            <a:off x="1588654" y="671415"/>
            <a:ext cx="9014691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9224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Mass of multi-coloured roses">
            <a:extLst>
              <a:ext uri="{FF2B5EF4-FFF2-40B4-BE49-F238E27FC236}">
                <a16:creationId xmlns:a16="http://schemas.microsoft.com/office/drawing/2014/main" id="{128B1B70-6B4A-84D9-E08E-3FD275FC69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169" y="801998"/>
            <a:ext cx="10314215" cy="5179575"/>
          </a:xfrm>
          <a:prstGeom prst="rect">
            <a:avLst/>
          </a:prstGeom>
        </p:spPr>
      </p:pic>
      <p:sp>
        <p:nvSpPr>
          <p:cNvPr id="18" name="Freeform 17">
            <a:extLst>
              <a:ext uri="{FF2B5EF4-FFF2-40B4-BE49-F238E27FC236}">
                <a16:creationId xmlns:a16="http://schemas.microsoft.com/office/drawing/2014/main" id="{87F78EBE-5CDC-930A-D587-601DE24D9ED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6223195" y="3971996"/>
                </a:moveTo>
                <a:lnTo>
                  <a:pt x="6395399" y="3971996"/>
                </a:lnTo>
                <a:cubicBezTo>
                  <a:pt x="6437619" y="3971996"/>
                  <a:pt x="6471539" y="3982669"/>
                  <a:pt x="6497156" y="4004017"/>
                </a:cubicBezTo>
                <a:cubicBezTo>
                  <a:pt x="6522773" y="4025364"/>
                  <a:pt x="6535582" y="4057149"/>
                  <a:pt x="6535582" y="4099369"/>
                </a:cubicBezTo>
                <a:cubicBezTo>
                  <a:pt x="6535582" y="4128307"/>
                  <a:pt x="6529414" y="4152738"/>
                  <a:pt x="6517080" y="4172662"/>
                </a:cubicBezTo>
                <a:cubicBezTo>
                  <a:pt x="6504746" y="4192587"/>
                  <a:pt x="6487312" y="4207530"/>
                  <a:pt x="6464779" y="4217492"/>
                </a:cubicBezTo>
                <a:cubicBezTo>
                  <a:pt x="6442245" y="4227454"/>
                  <a:pt x="6415324" y="4232435"/>
                  <a:pt x="6384014" y="4232435"/>
                </a:cubicBezTo>
                <a:lnTo>
                  <a:pt x="6223195" y="4232435"/>
                </a:lnTo>
                <a:close/>
                <a:moveTo>
                  <a:pt x="5369597" y="3959899"/>
                </a:moveTo>
                <a:cubicBezTo>
                  <a:pt x="5431742" y="3959899"/>
                  <a:pt x="5481790" y="3974605"/>
                  <a:pt x="5519741" y="4004017"/>
                </a:cubicBezTo>
                <a:cubicBezTo>
                  <a:pt x="5557692" y="4033429"/>
                  <a:pt x="5585444" y="4072803"/>
                  <a:pt x="5602997" y="4122140"/>
                </a:cubicBezTo>
                <a:cubicBezTo>
                  <a:pt x="5620549" y="4171477"/>
                  <a:pt x="5629325" y="4226031"/>
                  <a:pt x="5629325" y="4285804"/>
                </a:cubicBezTo>
                <a:cubicBezTo>
                  <a:pt x="5629325" y="4344629"/>
                  <a:pt x="5620549" y="4398709"/>
                  <a:pt x="5602997" y="4448046"/>
                </a:cubicBezTo>
                <a:cubicBezTo>
                  <a:pt x="5585444" y="4497382"/>
                  <a:pt x="5557692" y="4536756"/>
                  <a:pt x="5519741" y="4566169"/>
                </a:cubicBezTo>
                <a:cubicBezTo>
                  <a:pt x="5481790" y="4595581"/>
                  <a:pt x="5431742" y="4610287"/>
                  <a:pt x="5369597" y="4610287"/>
                </a:cubicBezTo>
                <a:cubicBezTo>
                  <a:pt x="5306977" y="4610287"/>
                  <a:pt x="5256573" y="4595581"/>
                  <a:pt x="5218385" y="4566169"/>
                </a:cubicBezTo>
                <a:cubicBezTo>
                  <a:pt x="5180196" y="4536756"/>
                  <a:pt x="5152445" y="4497382"/>
                  <a:pt x="5135130" y="4448046"/>
                </a:cubicBezTo>
                <a:cubicBezTo>
                  <a:pt x="5117814" y="4398709"/>
                  <a:pt x="5109156" y="4344629"/>
                  <a:pt x="5109158" y="4285804"/>
                </a:cubicBezTo>
                <a:cubicBezTo>
                  <a:pt x="5109156" y="4226031"/>
                  <a:pt x="5117814" y="4171477"/>
                  <a:pt x="5135130" y="4122140"/>
                </a:cubicBezTo>
                <a:cubicBezTo>
                  <a:pt x="5152445" y="4072803"/>
                  <a:pt x="5180196" y="4033429"/>
                  <a:pt x="5218385" y="4004017"/>
                </a:cubicBezTo>
                <a:cubicBezTo>
                  <a:pt x="5256573" y="3974605"/>
                  <a:pt x="5306977" y="3959899"/>
                  <a:pt x="5369597" y="3959899"/>
                </a:cubicBezTo>
                <a:close/>
                <a:moveTo>
                  <a:pt x="8121759" y="3806196"/>
                </a:moveTo>
                <a:lnTo>
                  <a:pt x="8121759" y="3972707"/>
                </a:lnTo>
                <a:lnTo>
                  <a:pt x="8377930" y="3972707"/>
                </a:lnTo>
                <a:lnTo>
                  <a:pt x="8377930" y="4763989"/>
                </a:lnTo>
                <a:lnTo>
                  <a:pt x="8577884" y="4763989"/>
                </a:lnTo>
                <a:lnTo>
                  <a:pt x="8577884" y="3972707"/>
                </a:lnTo>
                <a:lnTo>
                  <a:pt x="8832632" y="3972707"/>
                </a:lnTo>
                <a:lnTo>
                  <a:pt x="8832632" y="3806196"/>
                </a:lnTo>
                <a:close/>
                <a:moveTo>
                  <a:pt x="6947166" y="3806196"/>
                </a:moveTo>
                <a:lnTo>
                  <a:pt x="6947166" y="4763989"/>
                </a:lnTo>
                <a:lnTo>
                  <a:pt x="7147121" y="4763989"/>
                </a:lnTo>
                <a:lnTo>
                  <a:pt x="7147121" y="3806196"/>
                </a:lnTo>
                <a:close/>
                <a:moveTo>
                  <a:pt x="6023241" y="3806196"/>
                </a:moveTo>
                <a:lnTo>
                  <a:pt x="6023241" y="4763989"/>
                </a:lnTo>
                <a:lnTo>
                  <a:pt x="6223195" y="4763989"/>
                </a:lnTo>
                <a:lnTo>
                  <a:pt x="6223195" y="4397523"/>
                </a:lnTo>
                <a:lnTo>
                  <a:pt x="6379033" y="4397523"/>
                </a:lnTo>
                <a:cubicBezTo>
                  <a:pt x="6416035" y="4397523"/>
                  <a:pt x="6445091" y="4404046"/>
                  <a:pt x="6466202" y="4417092"/>
                </a:cubicBezTo>
                <a:cubicBezTo>
                  <a:pt x="6487312" y="4430137"/>
                  <a:pt x="6504035" y="4449943"/>
                  <a:pt x="6516369" y="4476509"/>
                </a:cubicBezTo>
                <a:cubicBezTo>
                  <a:pt x="6528702" y="4503075"/>
                  <a:pt x="6539614" y="4537231"/>
                  <a:pt x="6549102" y="4578977"/>
                </a:cubicBezTo>
                <a:lnTo>
                  <a:pt x="6593931" y="4763989"/>
                </a:lnTo>
                <a:lnTo>
                  <a:pt x="6803137" y="4763989"/>
                </a:lnTo>
                <a:lnTo>
                  <a:pt x="6739806" y="4539128"/>
                </a:lnTo>
                <a:cubicBezTo>
                  <a:pt x="6727472" y="4494061"/>
                  <a:pt x="6713833" y="4456110"/>
                  <a:pt x="6698890" y="4425275"/>
                </a:cubicBezTo>
                <a:cubicBezTo>
                  <a:pt x="6683947" y="4394439"/>
                  <a:pt x="6664378" y="4369890"/>
                  <a:pt x="6640184" y="4351626"/>
                </a:cubicBezTo>
                <a:cubicBezTo>
                  <a:pt x="6615991" y="4333362"/>
                  <a:pt x="6583732" y="4321146"/>
                  <a:pt x="6543409" y="4314979"/>
                </a:cubicBezTo>
                <a:cubicBezTo>
                  <a:pt x="6609349" y="4296952"/>
                  <a:pt x="6658566" y="4266829"/>
                  <a:pt x="6691063" y="4224608"/>
                </a:cubicBezTo>
                <a:cubicBezTo>
                  <a:pt x="6723558" y="4182387"/>
                  <a:pt x="6739806" y="4130916"/>
                  <a:pt x="6739806" y="4070194"/>
                </a:cubicBezTo>
                <a:cubicBezTo>
                  <a:pt x="6739806" y="4006152"/>
                  <a:pt x="6725693" y="3954799"/>
                  <a:pt x="6697467" y="3916136"/>
                </a:cubicBezTo>
                <a:cubicBezTo>
                  <a:pt x="6669240" y="3877473"/>
                  <a:pt x="6630934" y="3849485"/>
                  <a:pt x="6582546" y="3832169"/>
                </a:cubicBezTo>
                <a:cubicBezTo>
                  <a:pt x="6534158" y="3814854"/>
                  <a:pt x="6479129" y="3806196"/>
                  <a:pt x="6417458" y="3806196"/>
                </a:cubicBezTo>
                <a:close/>
                <a:moveTo>
                  <a:pt x="4242065" y="3806196"/>
                </a:moveTo>
                <a:lnTo>
                  <a:pt x="4242065" y="4763989"/>
                </a:lnTo>
                <a:lnTo>
                  <a:pt x="4846201" y="4763989"/>
                </a:lnTo>
                <a:lnTo>
                  <a:pt x="4846201" y="4588228"/>
                </a:lnTo>
                <a:lnTo>
                  <a:pt x="4442021" y="4588228"/>
                </a:lnTo>
                <a:lnTo>
                  <a:pt x="4442021" y="3806196"/>
                </a:lnTo>
                <a:close/>
                <a:moveTo>
                  <a:pt x="3461016" y="3806196"/>
                </a:moveTo>
                <a:lnTo>
                  <a:pt x="3461016" y="4763989"/>
                </a:lnTo>
                <a:lnTo>
                  <a:pt x="3660971" y="4763989"/>
                </a:lnTo>
                <a:lnTo>
                  <a:pt x="3660971" y="4354828"/>
                </a:lnTo>
                <a:lnTo>
                  <a:pt x="4043092" y="4354828"/>
                </a:lnTo>
                <a:lnTo>
                  <a:pt x="4043092" y="4196145"/>
                </a:lnTo>
                <a:lnTo>
                  <a:pt x="3660971" y="4196145"/>
                </a:lnTo>
                <a:lnTo>
                  <a:pt x="3660971" y="3971996"/>
                </a:lnTo>
                <a:lnTo>
                  <a:pt x="4087210" y="3971996"/>
                </a:lnTo>
                <a:lnTo>
                  <a:pt x="4087210" y="3806196"/>
                </a:lnTo>
                <a:close/>
                <a:moveTo>
                  <a:pt x="7690311" y="3794100"/>
                </a:moveTo>
                <a:cubicBezTo>
                  <a:pt x="7621525" y="3794100"/>
                  <a:pt x="7560565" y="3803350"/>
                  <a:pt x="7507434" y="3821851"/>
                </a:cubicBezTo>
                <a:cubicBezTo>
                  <a:pt x="7454302" y="3840353"/>
                  <a:pt x="7412674" y="3869172"/>
                  <a:pt x="7382551" y="3908309"/>
                </a:cubicBezTo>
                <a:cubicBezTo>
                  <a:pt x="7352427" y="3947446"/>
                  <a:pt x="7337365" y="3998087"/>
                  <a:pt x="7337365" y="4060232"/>
                </a:cubicBezTo>
                <a:cubicBezTo>
                  <a:pt x="7337365" y="4118108"/>
                  <a:pt x="7350529" y="4165072"/>
                  <a:pt x="7376858" y="4201126"/>
                </a:cubicBezTo>
                <a:cubicBezTo>
                  <a:pt x="7403187" y="4237179"/>
                  <a:pt x="7440426" y="4266591"/>
                  <a:pt x="7488577" y="4289362"/>
                </a:cubicBezTo>
                <a:cubicBezTo>
                  <a:pt x="7536727" y="4312133"/>
                  <a:pt x="7593772" y="4333006"/>
                  <a:pt x="7659713" y="4351982"/>
                </a:cubicBezTo>
                <a:cubicBezTo>
                  <a:pt x="7716165" y="4367636"/>
                  <a:pt x="7760046" y="4382224"/>
                  <a:pt x="7791356" y="4395744"/>
                </a:cubicBezTo>
                <a:cubicBezTo>
                  <a:pt x="7822665" y="4409264"/>
                  <a:pt x="7844488" y="4424208"/>
                  <a:pt x="7856822" y="4440574"/>
                </a:cubicBezTo>
                <a:cubicBezTo>
                  <a:pt x="7869156" y="4456941"/>
                  <a:pt x="7875323" y="4477695"/>
                  <a:pt x="7875323" y="4502838"/>
                </a:cubicBezTo>
                <a:cubicBezTo>
                  <a:pt x="7875323" y="4528929"/>
                  <a:pt x="7868089" y="4550395"/>
                  <a:pt x="7853620" y="4567236"/>
                </a:cubicBezTo>
                <a:cubicBezTo>
                  <a:pt x="7839151" y="4584077"/>
                  <a:pt x="7819107" y="4596529"/>
                  <a:pt x="7793491" y="4604594"/>
                </a:cubicBezTo>
                <a:cubicBezTo>
                  <a:pt x="7767873" y="4612659"/>
                  <a:pt x="7738224" y="4616691"/>
                  <a:pt x="7704543" y="4616691"/>
                </a:cubicBezTo>
                <a:cubicBezTo>
                  <a:pt x="7669438" y="4616691"/>
                  <a:pt x="7638246" y="4612184"/>
                  <a:pt x="7610969" y="4603171"/>
                </a:cubicBezTo>
                <a:cubicBezTo>
                  <a:pt x="7583692" y="4594158"/>
                  <a:pt x="7561989" y="4579096"/>
                  <a:pt x="7545859" y="4557985"/>
                </a:cubicBezTo>
                <a:cubicBezTo>
                  <a:pt x="7529730" y="4536875"/>
                  <a:pt x="7521191" y="4507819"/>
                  <a:pt x="7520242" y="4470816"/>
                </a:cubicBezTo>
                <a:lnTo>
                  <a:pt x="7315306" y="4470816"/>
                </a:lnTo>
                <a:cubicBezTo>
                  <a:pt x="7315305" y="4543398"/>
                  <a:pt x="7332383" y="4602222"/>
                  <a:pt x="7366540" y="4647289"/>
                </a:cubicBezTo>
                <a:cubicBezTo>
                  <a:pt x="7400696" y="4692356"/>
                  <a:pt x="7446830" y="4725208"/>
                  <a:pt x="7504943" y="4745844"/>
                </a:cubicBezTo>
                <a:cubicBezTo>
                  <a:pt x="7563056" y="4766480"/>
                  <a:pt x="7628403" y="4776798"/>
                  <a:pt x="7700985" y="4776798"/>
                </a:cubicBezTo>
                <a:cubicBezTo>
                  <a:pt x="7773092" y="4776798"/>
                  <a:pt x="7837728" y="4767073"/>
                  <a:pt x="7894892" y="4747623"/>
                </a:cubicBezTo>
                <a:cubicBezTo>
                  <a:pt x="7952055" y="4728173"/>
                  <a:pt x="7997241" y="4697574"/>
                  <a:pt x="8030448" y="4655828"/>
                </a:cubicBezTo>
                <a:cubicBezTo>
                  <a:pt x="8063656" y="4614082"/>
                  <a:pt x="8080259" y="4559290"/>
                  <a:pt x="8080259" y="4491452"/>
                </a:cubicBezTo>
                <a:cubicBezTo>
                  <a:pt x="8080259" y="4430730"/>
                  <a:pt x="8068993" y="4381750"/>
                  <a:pt x="8046459" y="4344510"/>
                </a:cubicBezTo>
                <a:cubicBezTo>
                  <a:pt x="8023925" y="4307270"/>
                  <a:pt x="7989413" y="4276909"/>
                  <a:pt x="7942924" y="4253427"/>
                </a:cubicBezTo>
                <a:cubicBezTo>
                  <a:pt x="7896433" y="4229945"/>
                  <a:pt x="7836897" y="4207530"/>
                  <a:pt x="7764316" y="4186182"/>
                </a:cubicBezTo>
                <a:cubicBezTo>
                  <a:pt x="7703594" y="4168630"/>
                  <a:pt x="7657222" y="4152975"/>
                  <a:pt x="7625201" y="4139218"/>
                </a:cubicBezTo>
                <a:cubicBezTo>
                  <a:pt x="7593179" y="4125461"/>
                  <a:pt x="7571239" y="4111347"/>
                  <a:pt x="7559379" y="4096879"/>
                </a:cubicBezTo>
                <a:cubicBezTo>
                  <a:pt x="7547519" y="4082410"/>
                  <a:pt x="7541589" y="4065687"/>
                  <a:pt x="7541590" y="4046712"/>
                </a:cubicBezTo>
                <a:cubicBezTo>
                  <a:pt x="7541589" y="4013505"/>
                  <a:pt x="7555584" y="3988955"/>
                  <a:pt x="7583573" y="3973063"/>
                </a:cubicBezTo>
                <a:cubicBezTo>
                  <a:pt x="7611562" y="3957171"/>
                  <a:pt x="7646904" y="3949225"/>
                  <a:pt x="7689599" y="3949225"/>
                </a:cubicBezTo>
                <a:cubicBezTo>
                  <a:pt x="7732769" y="3949225"/>
                  <a:pt x="7769771" y="3959306"/>
                  <a:pt x="7800607" y="3979467"/>
                </a:cubicBezTo>
                <a:cubicBezTo>
                  <a:pt x="7831441" y="3999629"/>
                  <a:pt x="7846622" y="4030108"/>
                  <a:pt x="7846148" y="4070906"/>
                </a:cubicBezTo>
                <a:lnTo>
                  <a:pt x="8051084" y="4070906"/>
                </a:lnTo>
                <a:cubicBezTo>
                  <a:pt x="8051084" y="4007812"/>
                  <a:pt x="8034717" y="3955866"/>
                  <a:pt x="8001985" y="3915069"/>
                </a:cubicBezTo>
                <a:cubicBezTo>
                  <a:pt x="7969252" y="3874271"/>
                  <a:pt x="7925489" y="3843910"/>
                  <a:pt x="7870698" y="3823986"/>
                </a:cubicBezTo>
                <a:cubicBezTo>
                  <a:pt x="7815905" y="3804062"/>
                  <a:pt x="7755776" y="3794100"/>
                  <a:pt x="7690311" y="3794100"/>
                </a:cubicBezTo>
                <a:close/>
                <a:moveTo>
                  <a:pt x="5369597" y="3793388"/>
                </a:moveTo>
                <a:cubicBezTo>
                  <a:pt x="5269500" y="3793388"/>
                  <a:pt x="5184703" y="3813668"/>
                  <a:pt x="5115205" y="3854228"/>
                </a:cubicBezTo>
                <a:cubicBezTo>
                  <a:pt x="5045707" y="3894789"/>
                  <a:pt x="4992931" y="3951953"/>
                  <a:pt x="4956878" y="4025720"/>
                </a:cubicBezTo>
                <a:cubicBezTo>
                  <a:pt x="4920824" y="4099488"/>
                  <a:pt x="4902797" y="4186183"/>
                  <a:pt x="4902797" y="4285804"/>
                </a:cubicBezTo>
                <a:cubicBezTo>
                  <a:pt x="4902797" y="4385426"/>
                  <a:pt x="4920824" y="4471884"/>
                  <a:pt x="4956878" y="4545177"/>
                </a:cubicBezTo>
                <a:cubicBezTo>
                  <a:pt x="4992931" y="4618470"/>
                  <a:pt x="5045707" y="4675397"/>
                  <a:pt x="5115205" y="4715957"/>
                </a:cubicBezTo>
                <a:cubicBezTo>
                  <a:pt x="5184703" y="4756517"/>
                  <a:pt x="5269500" y="4776798"/>
                  <a:pt x="5369597" y="4776798"/>
                </a:cubicBezTo>
                <a:cubicBezTo>
                  <a:pt x="5469693" y="4776798"/>
                  <a:pt x="5554371" y="4756517"/>
                  <a:pt x="5623632" y="4715957"/>
                </a:cubicBezTo>
                <a:cubicBezTo>
                  <a:pt x="5692893" y="4675397"/>
                  <a:pt x="5745550" y="4618470"/>
                  <a:pt x="5781604" y="4545177"/>
                </a:cubicBezTo>
                <a:cubicBezTo>
                  <a:pt x="5817658" y="4471884"/>
                  <a:pt x="5835684" y="4385426"/>
                  <a:pt x="5835684" y="4285804"/>
                </a:cubicBezTo>
                <a:cubicBezTo>
                  <a:pt x="5835684" y="4186183"/>
                  <a:pt x="5817658" y="4099488"/>
                  <a:pt x="5781604" y="4025720"/>
                </a:cubicBezTo>
                <a:cubicBezTo>
                  <a:pt x="5745550" y="3951953"/>
                  <a:pt x="5692893" y="3894789"/>
                  <a:pt x="5623632" y="3854228"/>
                </a:cubicBezTo>
                <a:cubicBezTo>
                  <a:pt x="5554371" y="3813668"/>
                  <a:pt x="5469693" y="3793388"/>
                  <a:pt x="5369597" y="3793388"/>
                </a:cubicBezTo>
                <a:close/>
                <a:moveTo>
                  <a:pt x="7759995" y="2251417"/>
                </a:moveTo>
                <a:lnTo>
                  <a:pt x="7884522" y="2634961"/>
                </a:lnTo>
                <a:lnTo>
                  <a:pt x="7635467" y="2634961"/>
                </a:lnTo>
                <a:close/>
                <a:moveTo>
                  <a:pt x="2603696" y="2219396"/>
                </a:moveTo>
                <a:lnTo>
                  <a:pt x="2775900" y="2219396"/>
                </a:lnTo>
                <a:cubicBezTo>
                  <a:pt x="2818120" y="2219396"/>
                  <a:pt x="2852039" y="2230070"/>
                  <a:pt x="2877656" y="2251417"/>
                </a:cubicBezTo>
                <a:cubicBezTo>
                  <a:pt x="2903273" y="2272765"/>
                  <a:pt x="2916082" y="2304549"/>
                  <a:pt x="2916082" y="2346769"/>
                </a:cubicBezTo>
                <a:cubicBezTo>
                  <a:pt x="2916082" y="2375707"/>
                  <a:pt x="2909915" y="2400138"/>
                  <a:pt x="2897581" y="2420063"/>
                </a:cubicBezTo>
                <a:cubicBezTo>
                  <a:pt x="2885246" y="2439987"/>
                  <a:pt x="2867813" y="2454930"/>
                  <a:pt x="2845279" y="2464892"/>
                </a:cubicBezTo>
                <a:cubicBezTo>
                  <a:pt x="2822746" y="2474854"/>
                  <a:pt x="2795824" y="2479836"/>
                  <a:pt x="2764514" y="2479836"/>
                </a:cubicBezTo>
                <a:lnTo>
                  <a:pt x="2603696" y="2479836"/>
                </a:lnTo>
                <a:close/>
                <a:moveTo>
                  <a:pt x="10004690" y="2053596"/>
                </a:moveTo>
                <a:lnTo>
                  <a:pt x="10004690" y="3011389"/>
                </a:lnTo>
                <a:lnTo>
                  <a:pt x="10191837" y="3011389"/>
                </a:lnTo>
                <a:lnTo>
                  <a:pt x="10191837" y="2361713"/>
                </a:lnTo>
                <a:lnTo>
                  <a:pt x="10633019" y="3011389"/>
                </a:lnTo>
                <a:lnTo>
                  <a:pt x="10829416" y="3011389"/>
                </a:lnTo>
                <a:lnTo>
                  <a:pt x="10829416" y="2053596"/>
                </a:lnTo>
                <a:lnTo>
                  <a:pt x="10640846" y="2053596"/>
                </a:lnTo>
                <a:lnTo>
                  <a:pt x="10640846" y="2699004"/>
                </a:lnTo>
                <a:lnTo>
                  <a:pt x="10200376" y="2053596"/>
                </a:lnTo>
                <a:close/>
                <a:moveTo>
                  <a:pt x="9166490" y="2053596"/>
                </a:moveTo>
                <a:lnTo>
                  <a:pt x="9166490" y="3011389"/>
                </a:lnTo>
                <a:lnTo>
                  <a:pt x="9809051" y="3011389"/>
                </a:lnTo>
                <a:lnTo>
                  <a:pt x="9809051" y="2845590"/>
                </a:lnTo>
                <a:lnTo>
                  <a:pt x="9366445" y="2845590"/>
                </a:lnTo>
                <a:lnTo>
                  <a:pt x="9366445" y="2602228"/>
                </a:lnTo>
                <a:lnTo>
                  <a:pt x="9767779" y="2602228"/>
                </a:lnTo>
                <a:lnTo>
                  <a:pt x="9767779" y="2442122"/>
                </a:lnTo>
                <a:lnTo>
                  <a:pt x="9366445" y="2442122"/>
                </a:lnTo>
                <a:lnTo>
                  <a:pt x="9366445" y="2219396"/>
                </a:lnTo>
                <a:lnTo>
                  <a:pt x="9809051" y="2219396"/>
                </a:lnTo>
                <a:lnTo>
                  <a:pt x="9809051" y="2053596"/>
                </a:lnTo>
                <a:close/>
                <a:moveTo>
                  <a:pt x="8158710" y="2053596"/>
                </a:moveTo>
                <a:lnTo>
                  <a:pt x="8483904" y="3011389"/>
                </a:lnTo>
                <a:lnTo>
                  <a:pt x="8720862" y="3011389"/>
                </a:lnTo>
                <a:lnTo>
                  <a:pt x="9053171" y="2053596"/>
                </a:lnTo>
                <a:lnTo>
                  <a:pt x="8838984" y="2053596"/>
                </a:lnTo>
                <a:lnTo>
                  <a:pt x="8604162" y="2807164"/>
                </a:lnTo>
                <a:lnTo>
                  <a:pt x="8372897" y="2053596"/>
                </a:lnTo>
                <a:close/>
                <a:moveTo>
                  <a:pt x="7655392" y="2053596"/>
                </a:moveTo>
                <a:lnTo>
                  <a:pt x="7310985" y="3011389"/>
                </a:lnTo>
                <a:lnTo>
                  <a:pt x="7517344" y="3011389"/>
                </a:lnTo>
                <a:lnTo>
                  <a:pt x="7587791" y="2800760"/>
                </a:lnTo>
                <a:lnTo>
                  <a:pt x="7933621" y="2800760"/>
                </a:lnTo>
                <a:lnTo>
                  <a:pt x="8001933" y="3011389"/>
                </a:lnTo>
                <a:lnTo>
                  <a:pt x="8210428" y="3011389"/>
                </a:lnTo>
                <a:lnTo>
                  <a:pt x="7865309" y="2053596"/>
                </a:lnTo>
                <a:close/>
                <a:moveTo>
                  <a:pt x="6356615" y="2053596"/>
                </a:moveTo>
                <a:lnTo>
                  <a:pt x="6356615" y="3011389"/>
                </a:lnTo>
                <a:lnTo>
                  <a:pt x="6556570" y="3011389"/>
                </a:lnTo>
                <a:lnTo>
                  <a:pt x="6556570" y="2604363"/>
                </a:lnTo>
                <a:lnTo>
                  <a:pt x="6990637" y="2604363"/>
                </a:lnTo>
                <a:lnTo>
                  <a:pt x="6990637" y="3011389"/>
                </a:lnTo>
                <a:lnTo>
                  <a:pt x="7190592" y="3011389"/>
                </a:lnTo>
                <a:lnTo>
                  <a:pt x="7190592" y="2053596"/>
                </a:lnTo>
                <a:lnTo>
                  <a:pt x="6990637" y="2053596"/>
                </a:lnTo>
                <a:lnTo>
                  <a:pt x="6990637" y="2427890"/>
                </a:lnTo>
                <a:lnTo>
                  <a:pt x="6556570" y="2427890"/>
                </a:lnTo>
                <a:lnTo>
                  <a:pt x="6556570" y="2053596"/>
                </a:lnTo>
                <a:close/>
                <a:moveTo>
                  <a:pt x="5004065" y="2053596"/>
                </a:moveTo>
                <a:lnTo>
                  <a:pt x="5004065" y="3011389"/>
                </a:lnTo>
                <a:lnTo>
                  <a:pt x="5191212" y="3011389"/>
                </a:lnTo>
                <a:lnTo>
                  <a:pt x="5191212" y="2361713"/>
                </a:lnTo>
                <a:lnTo>
                  <a:pt x="5632395" y="3011389"/>
                </a:lnTo>
                <a:lnTo>
                  <a:pt x="5828792" y="3011389"/>
                </a:lnTo>
                <a:lnTo>
                  <a:pt x="5828792" y="2053596"/>
                </a:lnTo>
                <a:lnTo>
                  <a:pt x="5640222" y="2053596"/>
                </a:lnTo>
                <a:lnTo>
                  <a:pt x="5640222" y="2699004"/>
                </a:lnTo>
                <a:lnTo>
                  <a:pt x="5199751" y="2053596"/>
                </a:lnTo>
                <a:close/>
                <a:moveTo>
                  <a:pt x="4165866" y="2053596"/>
                </a:moveTo>
                <a:lnTo>
                  <a:pt x="4165866" y="3011389"/>
                </a:lnTo>
                <a:lnTo>
                  <a:pt x="4808426" y="3011389"/>
                </a:lnTo>
                <a:lnTo>
                  <a:pt x="4808426" y="2845590"/>
                </a:lnTo>
                <a:lnTo>
                  <a:pt x="4365821" y="2845590"/>
                </a:lnTo>
                <a:lnTo>
                  <a:pt x="4365821" y="2602228"/>
                </a:lnTo>
                <a:lnTo>
                  <a:pt x="4767154" y="2602228"/>
                </a:lnTo>
                <a:lnTo>
                  <a:pt x="4767154" y="2442122"/>
                </a:lnTo>
                <a:lnTo>
                  <a:pt x="4365821" y="2442122"/>
                </a:lnTo>
                <a:lnTo>
                  <a:pt x="4365821" y="2219396"/>
                </a:lnTo>
                <a:lnTo>
                  <a:pt x="4808426" y="2219396"/>
                </a:lnTo>
                <a:lnTo>
                  <a:pt x="4808426" y="2053596"/>
                </a:lnTo>
                <a:close/>
                <a:moveTo>
                  <a:pt x="3327666" y="2053596"/>
                </a:moveTo>
                <a:lnTo>
                  <a:pt x="3327666" y="3011389"/>
                </a:lnTo>
                <a:lnTo>
                  <a:pt x="3970226" y="3011389"/>
                </a:lnTo>
                <a:lnTo>
                  <a:pt x="3970226" y="2845590"/>
                </a:lnTo>
                <a:lnTo>
                  <a:pt x="3527621" y="2845590"/>
                </a:lnTo>
                <a:lnTo>
                  <a:pt x="3527621" y="2602228"/>
                </a:lnTo>
                <a:lnTo>
                  <a:pt x="3928955" y="2602228"/>
                </a:lnTo>
                <a:lnTo>
                  <a:pt x="3928955" y="2442122"/>
                </a:lnTo>
                <a:lnTo>
                  <a:pt x="3527621" y="2442122"/>
                </a:lnTo>
                <a:lnTo>
                  <a:pt x="3527621" y="2219396"/>
                </a:lnTo>
                <a:lnTo>
                  <a:pt x="3970226" y="2219396"/>
                </a:lnTo>
                <a:lnTo>
                  <a:pt x="3970226" y="2053596"/>
                </a:lnTo>
                <a:close/>
                <a:moveTo>
                  <a:pt x="2403741" y="2053596"/>
                </a:moveTo>
                <a:lnTo>
                  <a:pt x="2403741" y="3011389"/>
                </a:lnTo>
                <a:lnTo>
                  <a:pt x="2603696" y="3011389"/>
                </a:lnTo>
                <a:lnTo>
                  <a:pt x="2603696" y="2644923"/>
                </a:lnTo>
                <a:lnTo>
                  <a:pt x="2759533" y="2644923"/>
                </a:lnTo>
                <a:cubicBezTo>
                  <a:pt x="2796536" y="2644923"/>
                  <a:pt x="2825592" y="2651446"/>
                  <a:pt x="2846702" y="2664492"/>
                </a:cubicBezTo>
                <a:cubicBezTo>
                  <a:pt x="2867813" y="2677538"/>
                  <a:pt x="2884535" y="2697343"/>
                  <a:pt x="2896869" y="2723909"/>
                </a:cubicBezTo>
                <a:cubicBezTo>
                  <a:pt x="2909203" y="2750475"/>
                  <a:pt x="2920114" y="2784631"/>
                  <a:pt x="2929602" y="2826377"/>
                </a:cubicBezTo>
                <a:lnTo>
                  <a:pt x="2974432" y="3011389"/>
                </a:lnTo>
                <a:lnTo>
                  <a:pt x="3183638" y="3011389"/>
                </a:lnTo>
                <a:lnTo>
                  <a:pt x="3120306" y="2786529"/>
                </a:lnTo>
                <a:cubicBezTo>
                  <a:pt x="3107972" y="2741462"/>
                  <a:pt x="3094334" y="2703510"/>
                  <a:pt x="3079390" y="2672675"/>
                </a:cubicBezTo>
                <a:cubicBezTo>
                  <a:pt x="3064447" y="2641840"/>
                  <a:pt x="3044878" y="2617290"/>
                  <a:pt x="3020685" y="2599026"/>
                </a:cubicBezTo>
                <a:cubicBezTo>
                  <a:pt x="2996491" y="2580762"/>
                  <a:pt x="2964232" y="2568547"/>
                  <a:pt x="2923909" y="2562380"/>
                </a:cubicBezTo>
                <a:cubicBezTo>
                  <a:pt x="2989849" y="2544353"/>
                  <a:pt x="3039067" y="2514229"/>
                  <a:pt x="3071563" y="2472008"/>
                </a:cubicBezTo>
                <a:cubicBezTo>
                  <a:pt x="3104058" y="2429787"/>
                  <a:pt x="3120306" y="2378316"/>
                  <a:pt x="3120306" y="2317594"/>
                </a:cubicBezTo>
                <a:cubicBezTo>
                  <a:pt x="3120306" y="2253552"/>
                  <a:pt x="3106193" y="2202199"/>
                  <a:pt x="3077967" y="2163536"/>
                </a:cubicBezTo>
                <a:cubicBezTo>
                  <a:pt x="3049741" y="2124874"/>
                  <a:pt x="3011434" y="2096885"/>
                  <a:pt x="2963046" y="2079569"/>
                </a:cubicBezTo>
                <a:cubicBezTo>
                  <a:pt x="2914659" y="2062254"/>
                  <a:pt x="2859629" y="2053596"/>
                  <a:pt x="2797959" y="2053596"/>
                </a:cubicBezTo>
                <a:close/>
                <a:moveTo>
                  <a:pt x="1782941" y="2040788"/>
                </a:moveTo>
                <a:cubicBezTo>
                  <a:pt x="1684743" y="2040788"/>
                  <a:pt x="1600538" y="2061068"/>
                  <a:pt x="1530329" y="2101628"/>
                </a:cubicBezTo>
                <a:cubicBezTo>
                  <a:pt x="1460119" y="2142189"/>
                  <a:pt x="1406157" y="2199353"/>
                  <a:pt x="1368443" y="2273120"/>
                </a:cubicBezTo>
                <a:cubicBezTo>
                  <a:pt x="1330730" y="2346888"/>
                  <a:pt x="1311873" y="2433583"/>
                  <a:pt x="1311873" y="2533204"/>
                </a:cubicBezTo>
                <a:cubicBezTo>
                  <a:pt x="1311873" y="2632352"/>
                  <a:pt x="1330730" y="2718691"/>
                  <a:pt x="1368443" y="2792221"/>
                </a:cubicBezTo>
                <a:cubicBezTo>
                  <a:pt x="1406157" y="2865752"/>
                  <a:pt x="1460119" y="2922797"/>
                  <a:pt x="1530329" y="2963357"/>
                </a:cubicBezTo>
                <a:cubicBezTo>
                  <a:pt x="1600538" y="3003918"/>
                  <a:pt x="1684743" y="3024198"/>
                  <a:pt x="1782941" y="3024198"/>
                </a:cubicBezTo>
                <a:cubicBezTo>
                  <a:pt x="1875922" y="3024198"/>
                  <a:pt x="1954552" y="3006408"/>
                  <a:pt x="2018832" y="2970829"/>
                </a:cubicBezTo>
                <a:cubicBezTo>
                  <a:pt x="2083111" y="2935250"/>
                  <a:pt x="2131974" y="2885913"/>
                  <a:pt x="2165418" y="2822819"/>
                </a:cubicBezTo>
                <a:cubicBezTo>
                  <a:pt x="2198863" y="2759726"/>
                  <a:pt x="2215585" y="2686670"/>
                  <a:pt x="2215585" y="2603651"/>
                </a:cubicBezTo>
                <a:lnTo>
                  <a:pt x="2215585" y="2506164"/>
                </a:lnTo>
                <a:lnTo>
                  <a:pt x="1787922" y="2506164"/>
                </a:lnTo>
                <a:lnTo>
                  <a:pt x="1787922" y="2665559"/>
                </a:lnTo>
                <a:lnTo>
                  <a:pt x="2014918" y="2665559"/>
                </a:lnTo>
                <a:cubicBezTo>
                  <a:pt x="2012071" y="2703510"/>
                  <a:pt x="2001279" y="2736955"/>
                  <a:pt x="1982541" y="2765893"/>
                </a:cubicBezTo>
                <a:cubicBezTo>
                  <a:pt x="1963802" y="2794830"/>
                  <a:pt x="1937711" y="2817483"/>
                  <a:pt x="1904266" y="2833849"/>
                </a:cubicBezTo>
                <a:cubicBezTo>
                  <a:pt x="1870822" y="2850215"/>
                  <a:pt x="1830380" y="2858399"/>
                  <a:pt x="1782941" y="2858399"/>
                </a:cubicBezTo>
                <a:cubicBezTo>
                  <a:pt x="1718899" y="2858399"/>
                  <a:pt x="1667428" y="2843455"/>
                  <a:pt x="1628528" y="2813569"/>
                </a:cubicBezTo>
                <a:cubicBezTo>
                  <a:pt x="1589627" y="2783682"/>
                  <a:pt x="1561283" y="2744071"/>
                  <a:pt x="1543493" y="2694734"/>
                </a:cubicBezTo>
                <a:cubicBezTo>
                  <a:pt x="1525703" y="2645398"/>
                  <a:pt x="1516809" y="2591554"/>
                  <a:pt x="1516809" y="2533204"/>
                </a:cubicBezTo>
                <a:cubicBezTo>
                  <a:pt x="1516809" y="2474380"/>
                  <a:pt x="1525585" y="2420418"/>
                  <a:pt x="1543137" y="2371319"/>
                </a:cubicBezTo>
                <a:cubicBezTo>
                  <a:pt x="1560690" y="2322220"/>
                  <a:pt x="1588679" y="2282608"/>
                  <a:pt x="1627104" y="2252484"/>
                </a:cubicBezTo>
                <a:cubicBezTo>
                  <a:pt x="1665530" y="2222361"/>
                  <a:pt x="1716052" y="2207299"/>
                  <a:pt x="1778672" y="2207299"/>
                </a:cubicBezTo>
                <a:cubicBezTo>
                  <a:pt x="1822316" y="2207299"/>
                  <a:pt x="1859792" y="2214177"/>
                  <a:pt x="1891102" y="2227935"/>
                </a:cubicBezTo>
                <a:cubicBezTo>
                  <a:pt x="1922412" y="2241692"/>
                  <a:pt x="1947080" y="2260668"/>
                  <a:pt x="1965107" y="2284861"/>
                </a:cubicBezTo>
                <a:cubicBezTo>
                  <a:pt x="1983134" y="2309055"/>
                  <a:pt x="1994045" y="2336807"/>
                  <a:pt x="1997840" y="2368117"/>
                </a:cubicBezTo>
                <a:lnTo>
                  <a:pt x="2202064" y="2368117"/>
                </a:lnTo>
                <a:cubicBezTo>
                  <a:pt x="2196847" y="2311665"/>
                  <a:pt x="2181429" y="2262802"/>
                  <a:pt x="2155811" y="2221530"/>
                </a:cubicBezTo>
                <a:cubicBezTo>
                  <a:pt x="2130195" y="2180258"/>
                  <a:pt x="2097699" y="2146221"/>
                  <a:pt x="2058324" y="2119418"/>
                </a:cubicBezTo>
                <a:cubicBezTo>
                  <a:pt x="2018950" y="2092615"/>
                  <a:pt x="1975544" y="2072809"/>
                  <a:pt x="1928105" y="2060001"/>
                </a:cubicBezTo>
                <a:cubicBezTo>
                  <a:pt x="1880666" y="2047192"/>
                  <a:pt x="1832278" y="2040788"/>
                  <a:pt x="1782941" y="2040788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E4D3F89-0E8A-4636-5868-7EFE0F3D6B20}"/>
              </a:ext>
            </a:extLst>
          </p:cNvPr>
          <p:cNvSpPr txBox="1"/>
          <p:nvPr/>
        </p:nvSpPr>
        <p:spPr>
          <a:xfrm>
            <a:off x="1398215" y="5303520"/>
            <a:ext cx="93955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spc="2000" dirty="0">
                <a:solidFill>
                  <a:srgbClr val="FF0000"/>
                </a:solidFill>
              </a:rPr>
              <a:t>THANK YOU FOR LISTENING</a:t>
            </a:r>
          </a:p>
          <a:p>
            <a:pPr algn="ctr"/>
            <a:endParaRPr lang="en-US" b="1" spc="2000" dirty="0">
              <a:solidFill>
                <a:srgbClr val="FF0000"/>
              </a:solidFill>
            </a:endParaRPr>
          </a:p>
          <a:p>
            <a:pPr algn="ctr"/>
            <a:r>
              <a:rPr lang="en-US" b="1" spc="2000" dirty="0">
                <a:solidFill>
                  <a:srgbClr val="FF0000"/>
                </a:solidFill>
              </a:rPr>
              <a:t>TO MY PRESENTATION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8FE383-DAB4-8421-089B-263936B32874}"/>
              </a:ext>
            </a:extLst>
          </p:cNvPr>
          <p:cNvSpPr/>
          <p:nvPr/>
        </p:nvSpPr>
        <p:spPr>
          <a:xfrm>
            <a:off x="12440093" y="191386"/>
            <a:ext cx="191386" cy="64008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highlight>
                <a:srgbClr val="FF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139608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07407E-6 L -1.02813 0.00532 " pathEditMode="relative" rAng="0" ptsTypes="AA">
                                      <p:cBhvr>
                                        <p:cTn id="6" dur="4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406" y="25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54 0.00024 L -1.04467 0.00556 " pathEditMode="relative" rAng="0" ptsTypes="AA">
                                      <p:cBhvr>
                                        <p:cTn id="8" dur="4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406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F84F20-AC2A-D4E6-2A73-28487AC43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3E20BAF-CB2F-A4D8-9F05-89CAD2D7350D}"/>
              </a:ext>
            </a:extLst>
          </p:cNvPr>
          <p:cNvSpPr txBox="1"/>
          <p:nvPr/>
        </p:nvSpPr>
        <p:spPr>
          <a:xfrm>
            <a:off x="1553123" y="0"/>
            <a:ext cx="1032082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8800" b="1" spc="300" dirty="0">
                <a:latin typeface="Arial" panose="020B0604020202020204" pitchFamily="34" charset="0"/>
                <a:cs typeface="Arial" panose="020B0604020202020204" pitchFamily="34" charset="0"/>
              </a:rPr>
              <a:t>Question Time ?</a:t>
            </a:r>
            <a:endParaRPr lang="en-IN" sz="8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person sitting on a colorful letters&#10;&#10;AI-generated content may be incorrect.">
            <a:extLst>
              <a:ext uri="{FF2B5EF4-FFF2-40B4-BE49-F238E27FC236}">
                <a16:creationId xmlns:a16="http://schemas.microsoft.com/office/drawing/2014/main" id="{D9A6F4B9-42A8-5200-1AD7-486D4FACF5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6972" y="1446550"/>
            <a:ext cx="5080000" cy="5143500"/>
          </a:xfrm>
          <a:prstGeom prst="rect">
            <a:avLst/>
          </a:prstGeom>
        </p:spPr>
      </p:pic>
      <p:pic>
        <p:nvPicPr>
          <p:cNvPr id="3" name="Picture 2" descr="A blue background with a black and yellow shield with leaves and flowers&#10;&#10;AI-generated content may be incorrect.">
            <a:extLst>
              <a:ext uri="{FF2B5EF4-FFF2-40B4-BE49-F238E27FC236}">
                <a16:creationId xmlns:a16="http://schemas.microsoft.com/office/drawing/2014/main" id="{8C80A805-2BFA-5E94-BE9B-9ECBE60C21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20869">
            <a:off x="6395665" y="2415155"/>
            <a:ext cx="365006" cy="365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2819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B240CB-80F2-E44A-104A-EF3EF19E1488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 List: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00FC6F-0318-D33E-6971-92B57516F5DD}"/>
              </a:ext>
            </a:extLst>
          </p:cNvPr>
          <p:cNvSpPr txBox="1"/>
          <p:nvPr/>
        </p:nvSpPr>
        <p:spPr>
          <a:xfrm>
            <a:off x="152398" y="1622744"/>
            <a:ext cx="11887200" cy="50828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Belyh, A. (2019).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Use Cause and Effect Analysis to Solve Any Problem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Cleverism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cleverism.com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/how-to-use-cause-and-effect-analysis-to-solve-any-problem/ (Accessed 25 Sep. 2025).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Finmodelslab.com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(2025).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Florist PESTEL Analysis 2025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finmodelslab.com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/products/florist-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? (Accessed 17 Sep. 2025).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International Fresh Produce Association. (2025).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2025 Floral Industry Trends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www.freshproduce.com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/resources/floral/2025-floral-industry-trends/ (Accessed 17 Sep 2025).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Kang, Y.,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(2021) ‘Modern cause and effect model by factors of root cause’,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Applied Mathematics and Nonlinear Sciences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https://www.sciencedirect.com/science/article/pii/S2093791121000743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 Accessed: 11 Oct 2025).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Luo, L., Hong, Q. and Zhong, M.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application of 5W2H management model in the construction of enterprise economic and strategic management system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Applied Mathematics and Nonlinear Sciences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9(1) (Accessed 11 Oct 2025).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Leadley, C. (2023).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Increase Sales &amp; Profits in Your Business | Forbes Burton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Forbes Burton. Available at: https://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www.forbesburton.com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/insights/how-to-increase-sales-profits-in-your-business (Accessed 16 Sep 2025).</a:t>
            </a:r>
          </a:p>
        </p:txBody>
      </p:sp>
    </p:spTree>
    <p:extLst>
      <p:ext uri="{BB962C8B-B14F-4D97-AF65-F5344CB8AC3E}">
        <p14:creationId xmlns:p14="http://schemas.microsoft.com/office/powerpoint/2010/main" val="1259237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C54786-BFAF-B67F-575D-49A318E40CAC}"/>
              </a:ext>
            </a:extLst>
          </p:cNvPr>
          <p:cNvSpPr txBox="1"/>
          <p:nvPr/>
        </p:nvSpPr>
        <p:spPr>
          <a:xfrm>
            <a:off x="229675" y="1758212"/>
            <a:ext cx="11732645" cy="5777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MasterClass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(2020).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PESTEL Framework: The 6 Elements of a PESTEL Analysis - 2024 - </a:t>
            </a:r>
            <a:r>
              <a:rPr lang="en-US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MasterClass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MasterClass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www.masterclass.com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/articles/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-framework (Accessed 17 Sep. 2025).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Makos, J. (2024b).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Political Factors in Business Environment: A Critical Element of PESTLE Analysis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pestleanalysis.com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pestleanalysis.com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/political-factors/ (Accessed 17 Sep. 2025).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MindTools (2023)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Identifying the Likely Causes of Problems.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www.mindtools.com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/pages/article/newTMC_03.htm (Accessed: 25 September 2025).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Ruiz, N. (2023).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What is The Cause-and-Effect Analysis?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Sixsigma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DSI. Available at: https://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sixsigmadsi.com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/what-is-the-cause-and-effect-analysis/ (Accessed 25 Sep. 2025).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Trivedi, M. and Rastogi, N. (2016).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PESTLE Technique - a Tool to Identify External Risks in Construction Projects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Research Journal of Engineering and Technology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IRJET, 3 (1) p.338 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381857-6960-F559-3B17-44FA5968C011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 List:</a:t>
            </a:r>
          </a:p>
        </p:txBody>
      </p:sp>
    </p:spTree>
    <p:extLst>
      <p:ext uri="{BB962C8B-B14F-4D97-AF65-F5344CB8AC3E}">
        <p14:creationId xmlns:p14="http://schemas.microsoft.com/office/powerpoint/2010/main" val="14707909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9BB2BAC-5D37-C33E-4BB5-DD268C78F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A596A26-3256-6CB2-9F04-A192D5A97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61A59B-A962-418A-6A5A-F887527A2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D29C71-DF2F-C2BA-4112-3E43E75BA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ECDAA5E-B9FA-DA68-473B-C9DAB6D69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7489FA6-5B9C-770B-1FBB-D30EC2170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060071-6885-0502-A00A-9FF7A7E92D51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5B44F8-ACFB-3231-C562-C65FD0885924}"/>
              </a:ext>
            </a:extLst>
          </p:cNvPr>
          <p:cNvSpPr txBox="1"/>
          <p:nvPr/>
        </p:nvSpPr>
        <p:spPr>
          <a:xfrm>
            <a:off x="459351" y="1998133"/>
            <a:ext cx="11360116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Rahman, K.O., Khanam, A., Hasan, M., Akash, A.H.,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Rezvi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R.I., Nasrullah, F.,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Jishan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S.S. and Nusrat, N. (2025) 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and Management Studies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7(2), pp. 176–183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Sebbag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T.S. (2024)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 strengths, weaknesses, opportunities, and threats and PESTEL analysis for special district revenue generation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PhD thesis, Walden University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11 Oct  2025).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Xu, Z. and Dang, Y. (2020) ‘Automated digital cause-and-effect diagrams to assist causal analysis in problem-solving: a data-driven approach’,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Production Research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58(17), pp. 5359–5379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724653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20503</TotalTime>
  <Words>1606</Words>
  <Application>Microsoft Macintosh PowerPoint</Application>
  <PresentationFormat>Widescreen</PresentationFormat>
  <Paragraphs>237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Zaire Arif (2432765)</dc:creator>
  <cp:lastModifiedBy>Zaire Arif (2432765)</cp:lastModifiedBy>
  <cp:revision>229</cp:revision>
  <dcterms:created xsi:type="dcterms:W3CDTF">2025-09-14T18:27:28Z</dcterms:created>
  <dcterms:modified xsi:type="dcterms:W3CDTF">2025-10-11T11:43:25Z</dcterms:modified>
</cp:coreProperties>
</file>