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91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5" r:id="rId13"/>
    <p:sldId id="283" r:id="rId14"/>
    <p:sldId id="284" r:id="rId15"/>
    <p:sldId id="286" r:id="rId16"/>
    <p:sldId id="269" r:id="rId17"/>
    <p:sldId id="292" r:id="rId18"/>
    <p:sldId id="287" r:id="rId19"/>
    <p:sldId id="290" r:id="rId20"/>
    <p:sldId id="293" r:id="rId21"/>
    <p:sldId id="271" r:id="rId22"/>
    <p:sldId id="28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86" autoAdjust="0"/>
    <p:restoredTop sz="94660"/>
  </p:normalViewPr>
  <p:slideViewPr>
    <p:cSldViewPr>
      <p:cViewPr varScale="1">
        <p:scale>
          <a:sx n="101" d="100"/>
          <a:sy n="101" d="100"/>
        </p:scale>
        <p:origin x="-1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7E503F7-AF49-45F9-9C51-83DD99EE0869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20F491-9DA9-4BF5-A10C-1B8C51267E55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lila.sns.it/mnamon/index.php?page=Esempi&amp;id=19&amp;lang=en&amp;PHPSESSID=fpxoeogttmuhz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people.ku.edu/~jyounger/LinearA/" TargetMode="External"/><Relationship Id="rId1" Type="http://schemas.openxmlformats.org/officeDocument/2006/relationships/slideLayout" Target="../slideLayouts/slideLayout4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5140024"/>
            <a:ext cx="8077200" cy="1673352"/>
          </a:xfrm>
        </p:spPr>
        <p:txBody>
          <a:bodyPr/>
          <a:lstStyle/>
          <a:p>
            <a:r>
              <a:rPr lang="en-GB" dirty="0" smtClean="0"/>
              <a:t>Hieroglyphs, Text and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3612976"/>
            <a:ext cx="8077200" cy="14996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Mediterranean </a:t>
            </a:r>
            <a:r>
              <a:rPr lang="en-GB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Syllabaries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defRPr/>
            </a:pPr>
            <a:r>
              <a:rPr lang="en-GB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Protohistoric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Societies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32656"/>
            <a:ext cx="2337560" cy="4517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92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Mediterranean </a:t>
            </a:r>
            <a:r>
              <a:rPr lang="en-GB" dirty="0" err="1" smtClean="0"/>
              <a:t>Syllabaries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fontScale="925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GB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millennium BC: spread of writing to cultures of the East Mediterranean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c.1900 BC (MM IIB) Crete: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Cretan Hieroglyphic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Linear A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c.1600 BC (LC IA) Cyprus:</a:t>
            </a:r>
          </a:p>
          <a:p>
            <a:pPr lvl="1"/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Cypro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-Minoan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c.14</a:t>
            </a:r>
            <a:r>
              <a:rPr lang="en-GB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BC Crete &amp; Mainland Greece: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Linear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7" descr="Mediterranian_Se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2000" contrast="-12000"/>
          </a:blip>
          <a:srcRect/>
          <a:stretch>
            <a:fillRect/>
          </a:stretch>
        </p:blipFill>
        <p:spPr bwMode="auto">
          <a:xfrm>
            <a:off x="5137020" y="2636912"/>
            <a:ext cx="3761611" cy="2520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3147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Mediterranean </a:t>
            </a:r>
            <a:r>
              <a:rPr lang="en-GB" dirty="0" err="1" smtClean="0"/>
              <a:t>Syllabaries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4 related syllabic scripts: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Cretan Hieroglyphics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Linear A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Linear B</a:t>
            </a:r>
          </a:p>
          <a:p>
            <a:pPr lvl="1"/>
            <a:r>
              <a:rPr lang="en-GB" dirty="0" err="1" smtClean="0">
                <a:solidFill>
                  <a:srgbClr val="FFC000"/>
                </a:solidFill>
              </a:rPr>
              <a:t>Cypro</a:t>
            </a:r>
            <a:r>
              <a:rPr lang="en-GB" dirty="0" smtClean="0">
                <a:solidFill>
                  <a:srgbClr val="FFC000"/>
                </a:solidFill>
              </a:rPr>
              <a:t>-Minoan </a:t>
            </a:r>
          </a:p>
          <a:p>
            <a:r>
              <a:rPr lang="en-GB" dirty="0" smtClean="0"/>
              <a:t>Only </a:t>
            </a:r>
            <a:r>
              <a:rPr lang="en-GB" dirty="0"/>
              <a:t>Linear B has been </a:t>
            </a:r>
            <a:r>
              <a:rPr lang="en-GB" dirty="0" smtClean="0"/>
              <a:t>deciphered</a:t>
            </a:r>
            <a:endParaRPr lang="en-GB" dirty="0"/>
          </a:p>
        </p:txBody>
      </p:sp>
      <p:pic>
        <p:nvPicPr>
          <p:cNvPr id="8" name="Content Placeholder 7" descr="CM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1988840"/>
            <a:ext cx="3446276" cy="321790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580112" y="5389341"/>
            <a:ext cx="31495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Cypro</a:t>
            </a:r>
            <a:r>
              <a:rPr lang="en-GB" dirty="0" smtClean="0"/>
              <a:t>-Minoan</a:t>
            </a:r>
            <a:r>
              <a:rPr lang="en-GB" sz="2000" dirty="0" smtClean="0"/>
              <a:t> tablet, </a:t>
            </a:r>
            <a:r>
              <a:rPr lang="en-GB" sz="2000" dirty="0" err="1" smtClean="0"/>
              <a:t>Enkomi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2056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Mediterranean </a:t>
            </a:r>
            <a:r>
              <a:rPr lang="en-GB" dirty="0" err="1" smtClean="0"/>
              <a:t>Syllabaries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794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</a:t>
            </a:r>
            <a:r>
              <a:rPr lang="en-GB" dirty="0"/>
              <a:t>surviving documents are on clay </a:t>
            </a:r>
            <a:r>
              <a:rPr lang="en-GB" dirty="0" smtClean="0"/>
              <a:t>tablets</a:t>
            </a:r>
          </a:p>
          <a:p>
            <a:r>
              <a:rPr lang="en-GB" dirty="0" smtClean="0"/>
              <a:t>Scripts designed </a:t>
            </a:r>
            <a:r>
              <a:rPr lang="en-GB" dirty="0"/>
              <a:t>to be written with stylus &amp; ink on </a:t>
            </a:r>
            <a:r>
              <a:rPr lang="en-GB" dirty="0" smtClean="0"/>
              <a:t>papyrus/parchment</a:t>
            </a:r>
          </a:p>
          <a:p>
            <a:r>
              <a:rPr lang="en-GB" dirty="0" smtClean="0"/>
              <a:t>How much have we lost?</a:t>
            </a:r>
          </a:p>
          <a:p>
            <a:pPr lvl="1"/>
            <a:r>
              <a:rPr lang="en-GB" dirty="0" smtClean="0"/>
              <a:t>Evidence of early literatures?</a:t>
            </a:r>
          </a:p>
          <a:p>
            <a:pPr lvl="1"/>
            <a:r>
              <a:rPr lang="en-GB" dirty="0" smtClean="0"/>
              <a:t>How widespread was literacy beyond palaces/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1740" y="2348880"/>
            <a:ext cx="2729333" cy="216024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012160" y="4678620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Linear B tablet, Knossos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65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/>
              <a:t>Protohistoric</a:t>
            </a:r>
            <a:r>
              <a:rPr lang="en-GB" sz="4800" dirty="0"/>
              <a:t> Societies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Crete &amp; Cyprus: evidence for writing but the scripts are </a:t>
            </a:r>
            <a:r>
              <a:rPr lang="en-GB" dirty="0" err="1"/>
              <a:t>undeciphered</a:t>
            </a:r>
            <a:endParaRPr lang="en-GB" dirty="0"/>
          </a:p>
          <a:p>
            <a:r>
              <a:rPr lang="en-GB" dirty="0"/>
              <a:t>Essentially these are </a:t>
            </a:r>
            <a:r>
              <a:rPr lang="en-GB" dirty="0" err="1" smtClean="0">
                <a:solidFill>
                  <a:srgbClr val="FFC000"/>
                </a:solidFill>
              </a:rPr>
              <a:t>protohistoric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/>
              <a:t>societies</a:t>
            </a:r>
          </a:p>
          <a:p>
            <a:pPr lvl="1"/>
            <a:r>
              <a:rPr lang="en-GB" dirty="0"/>
              <a:t>To what extent can we assess literacy in Minoan Crete &amp; LBA Cyprus?</a:t>
            </a:r>
          </a:p>
          <a:p>
            <a:pPr lvl="1"/>
            <a:r>
              <a:rPr lang="en-GB" dirty="0"/>
              <a:t>How useful are the texts to archaeologists interpreting the social, political &amp; economic context of </a:t>
            </a:r>
            <a:r>
              <a:rPr lang="en-GB" dirty="0" err="1"/>
              <a:t>protohistoric</a:t>
            </a:r>
            <a:r>
              <a:rPr lang="en-GB" dirty="0"/>
              <a:t> societies?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67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eria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491511"/>
            <a:ext cx="7344816" cy="3070809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Minoan Crete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3454009"/>
          </a:xfrm>
        </p:spPr>
        <p:txBody>
          <a:bodyPr>
            <a:normAutofit/>
          </a:bodyPr>
          <a:lstStyle/>
          <a:p>
            <a:r>
              <a:rPr lang="en-GB" sz="2800" dirty="0"/>
              <a:t>Two scripts develop in MM </a:t>
            </a:r>
            <a:r>
              <a:rPr lang="en-GB" sz="2800" dirty="0" smtClean="0"/>
              <a:t>II </a:t>
            </a:r>
            <a:r>
              <a:rPr lang="en-GB" sz="2800" dirty="0"/>
              <a:t>(c.1900 BC):</a:t>
            </a:r>
          </a:p>
          <a:p>
            <a:pPr lvl="1"/>
            <a:r>
              <a:rPr lang="en-GB" sz="2400" dirty="0"/>
              <a:t>Cretan Hieroglyphic: Knossos &amp; </a:t>
            </a:r>
            <a:r>
              <a:rPr lang="en-GB" sz="2400" dirty="0" err="1"/>
              <a:t>Mallia</a:t>
            </a:r>
            <a:endParaRPr lang="en-GB" sz="2400" dirty="0"/>
          </a:p>
          <a:p>
            <a:pPr lvl="1"/>
            <a:r>
              <a:rPr lang="en-GB" sz="2400" dirty="0"/>
              <a:t>Linear A: </a:t>
            </a:r>
            <a:r>
              <a:rPr lang="en-GB" sz="2400" dirty="0" err="1"/>
              <a:t>Phaistos</a:t>
            </a:r>
            <a:r>
              <a:rPr lang="en-GB" sz="2400" dirty="0"/>
              <a:t> &amp; </a:t>
            </a:r>
            <a:r>
              <a:rPr lang="en-GB" sz="2400" dirty="0" err="1"/>
              <a:t>Monastiraki</a:t>
            </a:r>
            <a:endParaRPr lang="en-GB" sz="2400" dirty="0"/>
          </a:p>
          <a:p>
            <a:r>
              <a:rPr lang="en-GB" sz="2800" dirty="0"/>
              <a:t>Intrinsically associated with the appearance of the palaces</a:t>
            </a:r>
          </a:p>
          <a:p>
            <a:r>
              <a:rPr lang="en-GB" sz="2800" dirty="0"/>
              <a:t>MM III (c.1700 BC): Linear A </a:t>
            </a:r>
            <a:r>
              <a:rPr lang="en-GB" sz="2800" dirty="0">
                <a:solidFill>
                  <a:srgbClr val="FFC000"/>
                </a:solidFill>
              </a:rPr>
              <a:t>replaces </a:t>
            </a:r>
            <a:r>
              <a:rPr lang="en-GB" sz="2800" dirty="0"/>
              <a:t>Cretan </a:t>
            </a:r>
            <a:r>
              <a:rPr lang="en-GB" sz="2800" dirty="0" smtClean="0"/>
              <a:t>Hieroglyphic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61752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Hieroglyphic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157450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Seals </a:t>
            </a:r>
            <a:r>
              <a:rPr lang="en-GB" dirty="0"/>
              <a:t>&amp; clay </a:t>
            </a:r>
            <a:r>
              <a:rPr lang="en-GB" dirty="0" smtClean="0"/>
              <a:t>documents:</a:t>
            </a:r>
          </a:p>
          <a:p>
            <a:r>
              <a:rPr lang="en-GB" dirty="0" smtClean="0"/>
              <a:t>Around </a:t>
            </a:r>
            <a:r>
              <a:rPr lang="en-GB" dirty="0"/>
              <a:t>90 signs </a:t>
            </a:r>
            <a:r>
              <a:rPr lang="en-GB" dirty="0" smtClean="0"/>
              <a:t>identified:</a:t>
            </a:r>
          </a:p>
          <a:p>
            <a:pPr lvl="1"/>
            <a:r>
              <a:rPr lang="en-GB" dirty="0" smtClean="0"/>
              <a:t>c.30 </a:t>
            </a:r>
            <a:r>
              <a:rPr lang="en-GB" dirty="0"/>
              <a:t>ideograms </a:t>
            </a:r>
            <a:r>
              <a:rPr lang="en-GB" dirty="0" smtClean="0"/>
              <a:t>(agricultural produce)</a:t>
            </a:r>
            <a:endParaRPr lang="en-GB" dirty="0"/>
          </a:p>
          <a:p>
            <a:pPr lvl="1"/>
            <a:r>
              <a:rPr lang="en-GB" dirty="0"/>
              <a:t>Signs for numbers, fractions</a:t>
            </a:r>
          </a:p>
          <a:p>
            <a:pPr lvl="1"/>
            <a:r>
              <a:rPr lang="en-GB" dirty="0"/>
              <a:t>Cross </a:t>
            </a:r>
            <a:r>
              <a:rPr lang="en-GB" dirty="0" smtClean="0"/>
              <a:t>: </a:t>
            </a:r>
            <a:r>
              <a:rPr lang="en-GB" dirty="0"/>
              <a:t>beginning of a sign group</a:t>
            </a:r>
          </a:p>
          <a:p>
            <a:r>
              <a:rPr lang="en-GB" dirty="0" smtClean="0"/>
              <a:t>Small corpus: 50 </a:t>
            </a:r>
            <a:r>
              <a:rPr lang="en-GB" dirty="0"/>
              <a:t>documents from </a:t>
            </a:r>
            <a:r>
              <a:rPr lang="en-GB" dirty="0" err="1"/>
              <a:t>Mallia</a:t>
            </a:r>
            <a:r>
              <a:rPr lang="en-GB" dirty="0"/>
              <a:t> &amp; 90 from </a:t>
            </a:r>
            <a:r>
              <a:rPr lang="en-GB" dirty="0" smtClean="0"/>
              <a:t>Knossos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Too limited to say much about how the writings system was </a:t>
            </a:r>
            <a:r>
              <a:rPr lang="en-GB" dirty="0" smtClean="0"/>
              <a:t>used</a:t>
            </a:r>
            <a:endParaRPr lang="en-GB" dirty="0"/>
          </a:p>
        </p:txBody>
      </p:sp>
      <p:pic>
        <p:nvPicPr>
          <p:cNvPr id="7" name="Content Placeholder 6" descr="knosso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52120" y="332656"/>
            <a:ext cx="3044056" cy="2830972"/>
          </a:xfrm>
          <a:prstGeom prst="rect">
            <a:avLst/>
          </a:prstGeom>
        </p:spPr>
      </p:pic>
      <p:pic>
        <p:nvPicPr>
          <p:cNvPr id="8" name="Picture 7" descr="cretan hieroglyph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2460" y="3717032"/>
            <a:ext cx="3822664" cy="269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66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112568" cy="4696944"/>
          </a:xfrm>
        </p:spPr>
        <p:txBody>
          <a:bodyPr vert="horz" lIns="54864" tIns="91440" rtlCol="0">
            <a:normAutofit/>
          </a:bodyPr>
          <a:lstStyle/>
          <a:p>
            <a:r>
              <a:rPr lang="en-GB" dirty="0"/>
              <a:t>Appears in MM &amp; by LM I is used throughout the island</a:t>
            </a:r>
          </a:p>
          <a:p>
            <a:r>
              <a:rPr lang="en-GB" dirty="0"/>
              <a:t>Largest corpus is from </a:t>
            </a:r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endParaRPr lang="en-GB" dirty="0"/>
          </a:p>
          <a:p>
            <a:r>
              <a:rPr lang="en-GB" dirty="0"/>
              <a:t>Around </a:t>
            </a:r>
            <a:r>
              <a:rPr lang="en-GB" dirty="0">
                <a:hlinkClick r:id="rId2"/>
              </a:rPr>
              <a:t>90 syllabic signs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70% have parallels in Linear B</a:t>
            </a:r>
          </a:p>
          <a:p>
            <a:r>
              <a:rPr lang="en-GB" dirty="0"/>
              <a:t>Also a number of ideograms (fewer parallels in Linear B)</a:t>
            </a:r>
          </a:p>
          <a:p>
            <a:r>
              <a:rPr lang="en-GB" dirty="0"/>
              <a:t>Numeric signs: step tally system as with Linear B</a:t>
            </a:r>
          </a:p>
        </p:txBody>
      </p:sp>
      <p:pic>
        <p:nvPicPr>
          <p:cNvPr id="7" name="Content Placeholder 6" descr="lin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2" y="1700807"/>
            <a:ext cx="3620201" cy="4853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115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23816"/>
          </a:xfrm>
        </p:spPr>
        <p:txBody>
          <a:bodyPr>
            <a:normAutofit/>
          </a:bodyPr>
          <a:lstStyle/>
          <a:p>
            <a:r>
              <a:rPr lang="en-GB" dirty="0"/>
              <a:t>Syllabic </a:t>
            </a:r>
            <a:r>
              <a:rPr lang="en-GB" dirty="0" smtClean="0"/>
              <a:t>script</a:t>
            </a:r>
          </a:p>
          <a:p>
            <a:pPr lvl="1"/>
            <a:r>
              <a:rPr lang="en-GB" dirty="0" smtClean="0"/>
              <a:t>syllabic </a:t>
            </a:r>
            <a:r>
              <a:rPr lang="en-GB" dirty="0"/>
              <a:t>signs, ideograms &amp; numeric notation</a:t>
            </a:r>
          </a:p>
          <a:p>
            <a:r>
              <a:rPr lang="en-GB" dirty="0"/>
              <a:t>Written in an unknown language: non-Indo-European, non-Semitic</a:t>
            </a:r>
          </a:p>
          <a:p>
            <a:r>
              <a:rPr lang="en-GB" dirty="0"/>
              <a:t>Believed to record economic transactions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Ideograms </a:t>
            </a:r>
            <a:r>
              <a:rPr lang="en-GB" dirty="0"/>
              <a:t>of men, vases, wine, grain, </a:t>
            </a:r>
            <a:r>
              <a:rPr lang="en-GB" dirty="0" smtClean="0"/>
              <a:t>figs</a:t>
            </a:r>
            <a:endParaRPr lang="en-GB" dirty="0"/>
          </a:p>
        </p:txBody>
      </p:sp>
      <p:pic>
        <p:nvPicPr>
          <p:cNvPr id="5" name="Content Placeholder 4" descr="linear a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79245" y="1772817"/>
            <a:ext cx="3241656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69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/>
          <a:lstStyle/>
          <a:p>
            <a:r>
              <a:rPr lang="en-GB" dirty="0"/>
              <a:t>Tablets are unfired &amp; only survive in chance fires</a:t>
            </a:r>
          </a:p>
          <a:p>
            <a:r>
              <a:rPr lang="en-GB" dirty="0"/>
              <a:t>Short term </a:t>
            </a:r>
            <a:r>
              <a:rPr lang="en-GB" dirty="0" smtClean="0"/>
              <a:t>record: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ossibly </a:t>
            </a:r>
            <a:r>
              <a:rPr lang="en-GB" dirty="0"/>
              <a:t>transferred onto more permanent record (parchment?) </a:t>
            </a:r>
            <a:endParaRPr lang="en-GB" dirty="0" smtClean="0"/>
          </a:p>
          <a:p>
            <a:r>
              <a:rPr lang="en-GB" dirty="0" smtClean="0"/>
              <a:t>Some </a:t>
            </a:r>
            <a:r>
              <a:rPr lang="en-GB" dirty="0"/>
              <a:t>clay </a:t>
            </a:r>
            <a:r>
              <a:rPr lang="en-GB" dirty="0" err="1"/>
              <a:t>sealings</a:t>
            </a:r>
            <a:r>
              <a:rPr lang="en-GB" dirty="0"/>
              <a:t> have the imprint of folded </a:t>
            </a:r>
            <a:r>
              <a:rPr lang="en-GB" dirty="0" smtClean="0"/>
              <a:t>parchment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620688"/>
            <a:ext cx="2990064" cy="5777901"/>
          </a:xfrm>
        </p:spPr>
      </p:pic>
    </p:spTree>
    <p:extLst>
      <p:ext uri="{BB962C8B-B14F-4D97-AF65-F5344CB8AC3E}">
        <p14:creationId xmlns:p14="http://schemas.microsoft.com/office/powerpoint/2010/main" val="44508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9735"/>
            <a:ext cx="8229600" cy="462560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Wide range of inscribed </a:t>
            </a:r>
            <a:r>
              <a:rPr lang="en-GB" dirty="0" smtClean="0"/>
              <a:t>documents;</a:t>
            </a:r>
          </a:p>
          <a:p>
            <a:r>
              <a:rPr lang="en-GB" dirty="0" smtClean="0"/>
              <a:t>Primarily administrative </a:t>
            </a:r>
            <a:r>
              <a:rPr lang="en-GB" dirty="0"/>
              <a:t>texts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Clay tablets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Medallions: clay discs inscribed on both sides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Roundels: circular clay discs with seal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GB" dirty="0"/>
              <a:t>	impressions around edge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Nodules:  lumps of clay fashioned around string or parchment, with seal impressions (rare)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Clay bars: possibly a record of livestock</a:t>
            </a:r>
          </a:p>
          <a:p>
            <a:pPr>
              <a:lnSpc>
                <a:spcPct val="90000"/>
              </a:lnSpc>
            </a:pPr>
            <a:r>
              <a:rPr lang="en-GB" dirty="0"/>
              <a:t>Different types of document have different function within complex administrative system</a:t>
            </a:r>
          </a:p>
        </p:txBody>
      </p:sp>
    </p:spTree>
    <p:extLst>
      <p:ext uri="{BB962C8B-B14F-4D97-AF65-F5344CB8AC3E}">
        <p14:creationId xmlns:p14="http://schemas.microsoft.com/office/powerpoint/2010/main" val="4110379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A Roundels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680520" cy="489654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Found </a:t>
            </a:r>
            <a:r>
              <a:rPr lang="en-GB" dirty="0"/>
              <a:t>at palatial &amp; non-palatial sites (MM </a:t>
            </a:r>
            <a:r>
              <a:rPr lang="en-GB" dirty="0" smtClean="0"/>
              <a:t>II </a:t>
            </a:r>
            <a:r>
              <a:rPr lang="en-GB" dirty="0"/>
              <a:t>to LM IB)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Ideograms: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Agricultural </a:t>
            </a:r>
            <a:r>
              <a:rPr lang="en-GB" dirty="0"/>
              <a:t>produce, livestock, textiles, military </a:t>
            </a:r>
            <a:r>
              <a:rPr lang="en-GB" dirty="0" smtClean="0"/>
              <a:t>equipment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44% also </a:t>
            </a:r>
            <a:r>
              <a:rPr lang="en-GB" dirty="0"/>
              <a:t>have seal impressions around edge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Expression </a:t>
            </a:r>
            <a:r>
              <a:rPr lang="en-GB" dirty="0"/>
              <a:t>of a transaction between two </a:t>
            </a:r>
            <a:r>
              <a:rPr lang="en-GB" dirty="0" smtClean="0"/>
              <a:t>parties: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Scribe </a:t>
            </a:r>
            <a:r>
              <a:rPr lang="en-GB" dirty="0"/>
              <a:t>(representative of the central administration) &amp; the seal owner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2420888"/>
            <a:ext cx="3316024" cy="3024336"/>
          </a:xfrm>
        </p:spPr>
      </p:pic>
    </p:spTree>
    <p:extLst>
      <p:ext uri="{BB962C8B-B14F-4D97-AF65-F5344CB8AC3E}">
        <p14:creationId xmlns:p14="http://schemas.microsoft.com/office/powerpoint/2010/main" val="3357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100264" cy="46249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Non-administrative </a:t>
            </a:r>
            <a:r>
              <a:rPr lang="en-GB" dirty="0" smtClean="0"/>
              <a:t>documents:</a:t>
            </a:r>
          </a:p>
          <a:p>
            <a:pPr lvl="1"/>
            <a:r>
              <a:rPr lang="en-GB" dirty="0" smtClean="0"/>
              <a:t>Spread </a:t>
            </a:r>
            <a:r>
              <a:rPr lang="en-GB" dirty="0"/>
              <a:t>of literacy beyond palace </a:t>
            </a:r>
            <a:r>
              <a:rPr lang="en-GB" dirty="0" smtClean="0"/>
              <a:t>scribes?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Signs painted on pottery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Inscriptions on stone </a:t>
            </a:r>
            <a:r>
              <a:rPr lang="en-GB" dirty="0"/>
              <a:t>vases, bronzes, jewellery: </a:t>
            </a:r>
            <a:endParaRPr lang="en-GB" dirty="0" smtClean="0"/>
          </a:p>
          <a:p>
            <a:pPr lvl="1">
              <a:lnSpc>
                <a:spcPct val="90000"/>
              </a:lnSpc>
            </a:pPr>
            <a:r>
              <a:rPr lang="en-GB" dirty="0" smtClean="0"/>
              <a:t>Religious dedications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 smtClean="0"/>
              <a:t>Graffiti </a:t>
            </a:r>
            <a:r>
              <a:rPr lang="en-GB" dirty="0"/>
              <a:t>on </a:t>
            </a:r>
            <a:r>
              <a:rPr lang="en-GB" dirty="0" smtClean="0"/>
              <a:t>villa wall, </a:t>
            </a:r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Triadha</a:t>
            </a:r>
            <a:endParaRPr lang="en-GB" dirty="0"/>
          </a:p>
        </p:txBody>
      </p:sp>
      <p:pic>
        <p:nvPicPr>
          <p:cNvPr id="6" name="Picture 5" descr="Fig1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7" y="3775150"/>
            <a:ext cx="2403908" cy="2493520"/>
          </a:xfrm>
          <a:prstGeom prst="rect">
            <a:avLst/>
          </a:prstGeom>
        </p:spPr>
      </p:pic>
      <p:pic>
        <p:nvPicPr>
          <p:cNvPr id="8" name="Content Placeholder 4" descr="linear a marble.jpg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40152" y="260648"/>
            <a:ext cx="2823964" cy="297952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364088" y="6294354"/>
            <a:ext cx="15167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Inscribed</a:t>
            </a:r>
            <a:r>
              <a:rPr lang="en-GB" sz="2000" dirty="0" smtClean="0"/>
              <a:t> </a:t>
            </a:r>
            <a:r>
              <a:rPr lang="en-GB" dirty="0" smtClean="0"/>
              <a:t>ring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7236296" y="3300953"/>
            <a:ext cx="146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Offering vase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787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8234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Religious equipment</a:t>
            </a:r>
          </a:p>
          <a:p>
            <a:pPr lvl="1"/>
            <a:r>
              <a:rPr lang="en-GB" dirty="0" smtClean="0"/>
              <a:t>Words </a:t>
            </a:r>
            <a:r>
              <a:rPr lang="en-GB" dirty="0"/>
              <a:t>follow a strict sequence:</a:t>
            </a:r>
          </a:p>
          <a:p>
            <a:pPr lvl="1"/>
            <a:r>
              <a:rPr lang="en-GB" dirty="0" smtClean="0"/>
              <a:t>May </a:t>
            </a:r>
            <a:r>
              <a:rPr lang="en-GB" dirty="0"/>
              <a:t>leave out certain words (especially the three last ones) 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ay </a:t>
            </a:r>
            <a:r>
              <a:rPr lang="en-GB" dirty="0"/>
              <a:t>substitute variations (especially on the first word)</a:t>
            </a:r>
          </a:p>
          <a:p>
            <a:pPr lvl="1"/>
            <a:r>
              <a:rPr lang="en-GB" dirty="0"/>
              <a:t>third word differs from object to object</a:t>
            </a:r>
          </a:p>
          <a:p>
            <a:r>
              <a:rPr lang="en-GB" dirty="0"/>
              <a:t>A clear </a:t>
            </a:r>
            <a:r>
              <a:rPr lang="en-GB" dirty="0">
                <a:hlinkClick r:id="rId2"/>
              </a:rPr>
              <a:t>dedicatory inscription</a:t>
            </a:r>
            <a:r>
              <a:rPr lang="en-GB" dirty="0"/>
              <a:t>, with a strict word order </a:t>
            </a:r>
          </a:p>
          <a:p>
            <a:r>
              <a:rPr lang="en-GB" dirty="0"/>
              <a:t>Can identify place names</a:t>
            </a:r>
          </a:p>
        </p:txBody>
      </p:sp>
      <p:pic>
        <p:nvPicPr>
          <p:cNvPr id="7" name="Content Placeholder 4" descr="pyschro libation table.jpg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lum bright="-3000" contrast="-3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25" b="89617" l="4364" r="89818"/>
                    </a14:imgEffect>
                  </a14:imgLayer>
                </a14:imgProps>
              </a:ext>
            </a:extLst>
          </a:blip>
          <a:srcRect l="4138" r="12140"/>
          <a:stretch/>
        </p:blipFill>
        <p:spPr>
          <a:xfrm>
            <a:off x="4788024" y="1757371"/>
            <a:ext cx="4180114" cy="331184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436096" y="4869160"/>
            <a:ext cx="2872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Offering table, </a:t>
            </a:r>
            <a:r>
              <a:rPr lang="en-GB" dirty="0" err="1" smtClean="0"/>
              <a:t>Psychro</a:t>
            </a:r>
            <a:r>
              <a:rPr lang="en-GB" dirty="0" smtClean="0"/>
              <a:t> cave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262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11705" y="260648"/>
            <a:ext cx="5076919" cy="136815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Linear 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772816"/>
            <a:ext cx="7715200" cy="4767832"/>
          </a:xfrm>
        </p:spPr>
        <p:txBody>
          <a:bodyPr>
            <a:normAutofit/>
          </a:bodyPr>
          <a:lstStyle/>
          <a:p>
            <a:r>
              <a:rPr lang="en-GB" dirty="0" err="1"/>
              <a:t>Undeciphered</a:t>
            </a:r>
            <a:r>
              <a:rPr lang="en-GB" dirty="0"/>
              <a:t> but meaning of some sign groups is established:</a:t>
            </a:r>
          </a:p>
          <a:p>
            <a:pPr lvl="1"/>
            <a:r>
              <a:rPr lang="en-GB" dirty="0" err="1">
                <a:solidFill>
                  <a:srgbClr val="FFC000"/>
                </a:solidFill>
              </a:rPr>
              <a:t>ku</a:t>
            </a:r>
            <a:r>
              <a:rPr lang="en-GB" dirty="0">
                <a:solidFill>
                  <a:srgbClr val="FFC000"/>
                </a:solidFill>
              </a:rPr>
              <a:t> –</a:t>
            </a:r>
            <a:r>
              <a:rPr lang="en-GB" dirty="0" err="1">
                <a:solidFill>
                  <a:srgbClr val="FFC000"/>
                </a:solidFill>
              </a:rPr>
              <a:t>ro</a:t>
            </a:r>
            <a:r>
              <a:rPr lang="en-GB" dirty="0">
                <a:solidFill>
                  <a:srgbClr val="FFC000"/>
                </a:solidFill>
              </a:rPr>
              <a:t> = total</a:t>
            </a:r>
          </a:p>
          <a:p>
            <a:pPr lvl="1"/>
            <a:r>
              <a:rPr lang="en-GB" dirty="0" err="1">
                <a:solidFill>
                  <a:srgbClr val="FFC000"/>
                </a:solidFill>
              </a:rPr>
              <a:t>po</a:t>
            </a:r>
            <a:r>
              <a:rPr lang="en-GB" dirty="0">
                <a:solidFill>
                  <a:srgbClr val="FFC000"/>
                </a:solidFill>
              </a:rPr>
              <a:t>-to-</a:t>
            </a:r>
            <a:r>
              <a:rPr lang="en-GB" dirty="0" err="1">
                <a:solidFill>
                  <a:srgbClr val="FFC000"/>
                </a:solidFill>
              </a:rPr>
              <a:t>ku</a:t>
            </a:r>
            <a:r>
              <a:rPr lang="en-GB" dirty="0">
                <a:solidFill>
                  <a:srgbClr val="FFC000"/>
                </a:solidFill>
              </a:rPr>
              <a:t>-</a:t>
            </a:r>
            <a:r>
              <a:rPr lang="en-GB" dirty="0" err="1">
                <a:solidFill>
                  <a:srgbClr val="FFC000"/>
                </a:solidFill>
              </a:rPr>
              <a:t>ro</a:t>
            </a:r>
            <a:r>
              <a:rPr lang="en-GB" dirty="0">
                <a:solidFill>
                  <a:srgbClr val="FFC000"/>
                </a:solidFill>
              </a:rPr>
              <a:t> = grand total</a:t>
            </a:r>
          </a:p>
          <a:p>
            <a:r>
              <a:rPr lang="en-GB" dirty="0"/>
              <a:t>A number of ideograms can be identified</a:t>
            </a:r>
          </a:p>
          <a:p>
            <a:r>
              <a:rPr lang="en-GB" dirty="0"/>
              <a:t>Can identify </a:t>
            </a:r>
            <a:r>
              <a:rPr lang="en-GB" dirty="0" err="1"/>
              <a:t>toponyms</a:t>
            </a:r>
            <a:r>
              <a:rPr lang="en-GB" dirty="0"/>
              <a:t> &amp; people’s </a:t>
            </a:r>
            <a:r>
              <a:rPr lang="en-GB" dirty="0" smtClean="0"/>
              <a:t>names: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di-</a:t>
            </a:r>
            <a:r>
              <a:rPr lang="en-GB" dirty="0" err="1" smtClean="0">
                <a:solidFill>
                  <a:srgbClr val="FFC000"/>
                </a:solidFill>
              </a:rPr>
              <a:t>ki</a:t>
            </a:r>
            <a:r>
              <a:rPr lang="en-GB" dirty="0" smtClean="0">
                <a:solidFill>
                  <a:srgbClr val="FFC000"/>
                </a:solidFill>
              </a:rPr>
              <a:t>-</a:t>
            </a:r>
            <a:r>
              <a:rPr lang="en-GB" dirty="0" err="1" smtClean="0">
                <a:solidFill>
                  <a:srgbClr val="FFC000"/>
                </a:solidFill>
              </a:rPr>
              <a:t>te</a:t>
            </a:r>
            <a:r>
              <a:rPr lang="en-GB" dirty="0" smtClean="0">
                <a:solidFill>
                  <a:srgbClr val="FFC000"/>
                </a:solidFill>
              </a:rPr>
              <a:t> = Mount </a:t>
            </a:r>
            <a:r>
              <a:rPr lang="en-GB" dirty="0" err="1" smtClean="0">
                <a:solidFill>
                  <a:srgbClr val="FFC000"/>
                </a:solidFill>
              </a:rPr>
              <a:t>Dikte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>
                <a:solidFill>
                  <a:srgbClr val="FFC000"/>
                </a:solidFill>
              </a:rPr>
              <a:t>p</a:t>
            </a:r>
            <a:r>
              <a:rPr lang="en-GB" dirty="0" smtClean="0">
                <a:solidFill>
                  <a:srgbClr val="FFC000"/>
                </a:solidFill>
              </a:rPr>
              <a:t>a-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-to = </a:t>
            </a:r>
            <a:r>
              <a:rPr lang="en-GB" dirty="0" err="1" smtClean="0">
                <a:solidFill>
                  <a:srgbClr val="FFC000"/>
                </a:solidFill>
              </a:rPr>
              <a:t>Phaistos</a:t>
            </a:r>
            <a:endParaRPr lang="en-GB" dirty="0" smtClean="0">
              <a:solidFill>
                <a:srgbClr val="FFC000"/>
              </a:solidFill>
            </a:endParaRPr>
          </a:p>
          <a:p>
            <a:r>
              <a:rPr lang="en-GB" dirty="0" smtClean="0"/>
              <a:t>Semitic </a:t>
            </a:r>
            <a:r>
              <a:rPr lang="en-GB" dirty="0"/>
              <a:t>loan words: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ommodities </a:t>
            </a:r>
            <a:r>
              <a:rPr lang="en-GB" dirty="0"/>
              <a:t>such as wheat (</a:t>
            </a:r>
            <a:r>
              <a:rPr lang="en-GB" dirty="0" err="1">
                <a:solidFill>
                  <a:srgbClr val="FFC000"/>
                </a:solidFill>
              </a:rPr>
              <a:t>ku-ni-su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7703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C II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496" y="764704"/>
            <a:ext cx="9072562" cy="602456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44624"/>
            <a:ext cx="7772400" cy="1143000"/>
          </a:xfrm>
        </p:spPr>
        <p:txBody>
          <a:bodyPr/>
          <a:lstStyle/>
          <a:p>
            <a:r>
              <a:rPr lang="en-GB" dirty="0" smtClean="0"/>
              <a:t>LBA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062664" cy="2376264"/>
          </a:xfrm>
        </p:spPr>
        <p:txBody>
          <a:bodyPr/>
          <a:lstStyle/>
          <a:p>
            <a:r>
              <a:rPr lang="en-GB" sz="2400" dirty="0" smtClean="0">
                <a:solidFill>
                  <a:srgbClr val="000099"/>
                </a:solidFill>
                <a:effectLst/>
              </a:rPr>
              <a:t>Appearance of writing in 16</a:t>
            </a:r>
            <a:r>
              <a:rPr lang="en-GB" sz="2400" baseline="30000" dirty="0" smtClean="0">
                <a:solidFill>
                  <a:srgbClr val="000099"/>
                </a:solidFill>
                <a:effectLst/>
              </a:rPr>
              <a:t>th</a:t>
            </a:r>
            <a:r>
              <a:rPr lang="en-GB" sz="2400" dirty="0" smtClean="0">
                <a:solidFill>
                  <a:srgbClr val="000099"/>
                </a:solidFill>
                <a:effectLst/>
              </a:rPr>
              <a:t> century – LC IA</a:t>
            </a:r>
          </a:p>
          <a:p>
            <a:r>
              <a:rPr lang="en-GB" sz="2400" dirty="0" smtClean="0">
                <a:solidFill>
                  <a:srgbClr val="000099"/>
                </a:solidFill>
                <a:effectLst/>
              </a:rPr>
              <a:t>LBA = </a:t>
            </a:r>
            <a:r>
              <a:rPr lang="en-GB" sz="2400" dirty="0" err="1" smtClean="0">
                <a:solidFill>
                  <a:srgbClr val="000099"/>
                </a:solidFill>
                <a:effectLst/>
              </a:rPr>
              <a:t>Protohistoric</a:t>
            </a:r>
            <a:r>
              <a:rPr lang="en-GB" sz="2400" dirty="0" smtClean="0">
                <a:solidFill>
                  <a:srgbClr val="000099"/>
                </a:solidFill>
                <a:effectLst/>
              </a:rPr>
              <a:t> Bronze Age (</a:t>
            </a:r>
            <a:r>
              <a:rPr lang="en-GB" sz="2400" dirty="0" err="1" smtClean="0">
                <a:solidFill>
                  <a:srgbClr val="000099"/>
                </a:solidFill>
                <a:effectLst/>
              </a:rPr>
              <a:t>ProBA</a:t>
            </a:r>
            <a:r>
              <a:rPr lang="en-GB" sz="2400" dirty="0" smtClean="0">
                <a:solidFill>
                  <a:srgbClr val="000099"/>
                </a:solidFill>
                <a:effectLst/>
              </a:rPr>
              <a:t>)</a:t>
            </a:r>
          </a:p>
          <a:p>
            <a:r>
              <a:rPr lang="en-GB" sz="2400" dirty="0" smtClean="0">
                <a:solidFill>
                  <a:srgbClr val="000099"/>
                </a:solidFill>
                <a:effectLst/>
              </a:rPr>
              <a:t>Writing: indicator of social complexity / state</a:t>
            </a:r>
          </a:p>
          <a:p>
            <a:r>
              <a:rPr lang="en-GB" sz="2400" dirty="0" smtClean="0">
                <a:solidFill>
                  <a:srgbClr val="000099"/>
                </a:solidFill>
                <a:effectLst/>
              </a:rPr>
              <a:t>Signs </a:t>
            </a:r>
            <a:r>
              <a:rPr lang="en-GB" sz="2400" dirty="0" smtClean="0">
                <a:solidFill>
                  <a:srgbClr val="000099"/>
                </a:solidFill>
                <a:effectLst/>
              </a:rPr>
              <a:t>closely linked to Linear A</a:t>
            </a:r>
            <a:endParaRPr lang="en-GB" sz="2400" dirty="0">
              <a:solidFill>
                <a:srgbClr val="000099"/>
              </a:solidFill>
              <a:effectLst/>
            </a:endParaRPr>
          </a:p>
        </p:txBody>
      </p:sp>
      <p:sp>
        <p:nvSpPr>
          <p:cNvPr id="5" name="Oval 4"/>
          <p:cNvSpPr/>
          <p:nvPr/>
        </p:nvSpPr>
        <p:spPr bwMode="auto">
          <a:xfrm>
            <a:off x="5724128" y="3573016"/>
            <a:ext cx="576064" cy="504056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410737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Crete to Cyprus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did transmission of script occur in LC I?</a:t>
            </a:r>
          </a:p>
          <a:p>
            <a:r>
              <a:rPr lang="en-GB" dirty="0" smtClean="0"/>
              <a:t>Suggests intense cultural contact between Minoans &amp; Cypriots</a:t>
            </a:r>
          </a:p>
          <a:p>
            <a:r>
              <a:rPr lang="en-GB" dirty="0" smtClean="0"/>
              <a:t>Script is borrowed &amp; adapted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hy the choice of Minoan script?</a:t>
            </a:r>
          </a:p>
          <a:p>
            <a:pPr lvl="1"/>
            <a:r>
              <a:rPr lang="en-GB" dirty="0" smtClean="0"/>
              <a:t>Rather than cuneiform?</a:t>
            </a:r>
          </a:p>
          <a:p>
            <a:r>
              <a:rPr lang="en-GB" dirty="0" smtClean="0"/>
              <a:t>“decision to make a deliberate</a:t>
            </a:r>
            <a:r>
              <a:rPr lang="en-GB" dirty="0"/>
              <a:t> </a:t>
            </a:r>
            <a:r>
              <a:rPr lang="en-GB" dirty="0" smtClean="0"/>
              <a:t>statement, to claim a Cypriot </a:t>
            </a:r>
            <a:r>
              <a:rPr lang="en-GB" dirty="0" smtClean="0"/>
              <a:t>script </a:t>
            </a:r>
            <a:r>
              <a:rPr lang="en-GB" dirty="0" smtClean="0"/>
              <a:t>as a distinctive marker of a burgeoning and progressively expanding… Cypriot culture” </a:t>
            </a:r>
            <a:r>
              <a:rPr lang="en-GB" dirty="0" err="1"/>
              <a:t>Ferrera</a:t>
            </a:r>
            <a:r>
              <a:rPr lang="en-GB" dirty="0"/>
              <a:t> (2012: 63)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77044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Cypro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-Minoan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dirty="0"/>
              <a:t>Script used from 1600-1100 BC</a:t>
            </a:r>
          </a:p>
          <a:p>
            <a:r>
              <a:rPr lang="en-GB" dirty="0"/>
              <a:t>Around 200 inscriptions </a:t>
            </a:r>
            <a:r>
              <a:rPr lang="en-GB" dirty="0" smtClean="0"/>
              <a:t>but still </a:t>
            </a:r>
            <a:r>
              <a:rPr lang="en-GB" dirty="0"/>
              <a:t>no definitive corpus of signs</a:t>
            </a:r>
          </a:p>
          <a:p>
            <a:r>
              <a:rPr lang="en-GB" dirty="0" smtClean="0"/>
              <a:t>Only smaller </a:t>
            </a:r>
            <a:r>
              <a:rPr lang="en-GB" dirty="0"/>
              <a:t>number of long texts:</a:t>
            </a:r>
          </a:p>
          <a:p>
            <a:pPr lvl="1"/>
            <a:r>
              <a:rPr lang="en-GB" dirty="0"/>
              <a:t>Eight clay tablets</a:t>
            </a:r>
          </a:p>
          <a:p>
            <a:pPr lvl="1"/>
            <a:r>
              <a:rPr lang="en-GB" dirty="0"/>
              <a:t>Six clay </a:t>
            </a:r>
            <a:r>
              <a:rPr lang="en-GB" dirty="0" smtClean="0"/>
              <a:t>cylinders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4112" y="332656"/>
            <a:ext cx="2523623" cy="3836676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2" t="7264" r="3292" b="4798"/>
          <a:stretch/>
        </p:blipFill>
        <p:spPr>
          <a:xfrm>
            <a:off x="5926572" y="4725144"/>
            <a:ext cx="2499119" cy="181274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796136" y="4274225"/>
            <a:ext cx="1973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Texts from </a:t>
            </a:r>
            <a:r>
              <a:rPr lang="en-GB" dirty="0" err="1" smtClean="0"/>
              <a:t>Enkomi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92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Cypro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-Minoan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Mostly </a:t>
            </a:r>
            <a:r>
              <a:rPr lang="en-GB" dirty="0"/>
              <a:t>short </a:t>
            </a:r>
            <a:r>
              <a:rPr lang="en-GB" dirty="0" smtClean="0"/>
              <a:t>inscriptions:</a:t>
            </a:r>
            <a:endParaRPr lang="en-GB" dirty="0"/>
          </a:p>
          <a:p>
            <a:pPr lvl="1"/>
            <a:r>
              <a:rPr lang="en-GB" dirty="0"/>
              <a:t>(2-8 signs) impressed on clay </a:t>
            </a:r>
            <a:r>
              <a:rPr lang="en-GB" dirty="0" smtClean="0"/>
              <a:t>balls</a:t>
            </a:r>
          </a:p>
          <a:p>
            <a:pPr lvl="1"/>
            <a:r>
              <a:rPr lang="en-GB" dirty="0" smtClean="0"/>
              <a:t>Incised </a:t>
            </a:r>
            <a:r>
              <a:rPr lang="en-GB" dirty="0"/>
              <a:t>or painted on </a:t>
            </a:r>
            <a:r>
              <a:rPr lang="en-GB" dirty="0" smtClean="0"/>
              <a:t>pottery</a:t>
            </a:r>
          </a:p>
          <a:p>
            <a:pPr lvl="1"/>
            <a:r>
              <a:rPr lang="en-GB" dirty="0" smtClean="0"/>
              <a:t>On loom weights</a:t>
            </a:r>
            <a:endParaRPr lang="en-GB" dirty="0"/>
          </a:p>
          <a:p>
            <a:pPr lvl="1"/>
            <a:r>
              <a:rPr lang="en-GB" dirty="0" smtClean="0"/>
              <a:t>Ivory</a:t>
            </a:r>
            <a:r>
              <a:rPr lang="en-GB" dirty="0"/>
              <a:t>, bronze &amp; stone </a:t>
            </a:r>
            <a:r>
              <a:rPr lang="en-GB" dirty="0" smtClean="0"/>
              <a:t>objects</a:t>
            </a:r>
          </a:p>
          <a:p>
            <a:r>
              <a:rPr lang="en-GB" dirty="0" smtClean="0"/>
              <a:t>Widespread “literacy” or recognition of signs</a:t>
            </a:r>
          </a:p>
          <a:p>
            <a:r>
              <a:rPr lang="en-GB" dirty="0" smtClean="0"/>
              <a:t>Portability of objects hint as to their use?</a:t>
            </a:r>
          </a:p>
          <a:p>
            <a:r>
              <a:rPr lang="en-GB" dirty="0" smtClean="0"/>
              <a:t>Ritual function for some objects?</a:t>
            </a:r>
          </a:p>
        </p:txBody>
      </p:sp>
      <p:pic>
        <p:nvPicPr>
          <p:cNvPr id="9" name="Picture 14" descr="CJ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21433"/>
          <a:stretch/>
        </p:blipFill>
        <p:spPr bwMode="auto">
          <a:xfrm>
            <a:off x="5816537" y="2869250"/>
            <a:ext cx="2939253" cy="3152038"/>
          </a:xfrm>
          <a:prstGeom prst="rect">
            <a:avLst/>
          </a:prstGeom>
          <a:noFill/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5" t="8769" r="8405"/>
          <a:stretch/>
        </p:blipFill>
        <p:spPr>
          <a:xfrm>
            <a:off x="6948264" y="283281"/>
            <a:ext cx="1757782" cy="18554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679577" y="2204864"/>
            <a:ext cx="19990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Clay ball, </a:t>
            </a:r>
            <a:r>
              <a:rPr lang="en-GB" sz="2000" dirty="0" err="1" smtClean="0"/>
              <a:t>Enkomi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6242874" y="6126793"/>
            <a:ext cx="2062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Pot handle, Arediou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66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as Status </a:t>
            </a:r>
            <a:r>
              <a:rPr lang="en-GB" dirty="0"/>
              <a:t>Symbol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/>
          <a:lstStyle/>
          <a:p>
            <a:r>
              <a:rPr lang="en-GB" dirty="0" smtClean="0"/>
              <a:t>Two gold signet rings from </a:t>
            </a:r>
            <a:r>
              <a:rPr lang="en-GB" dirty="0" err="1" smtClean="0"/>
              <a:t>Kalavasos</a:t>
            </a:r>
            <a:r>
              <a:rPr lang="en-GB" dirty="0" smtClean="0"/>
              <a:t> Tomb 11:</a:t>
            </a:r>
          </a:p>
          <a:p>
            <a:r>
              <a:rPr lang="en-GB" dirty="0" smtClean="0"/>
              <a:t>Literacy a marker  of </a:t>
            </a:r>
            <a:r>
              <a:rPr lang="en-GB" dirty="0" err="1" smtClean="0"/>
              <a:t>eliite</a:t>
            </a:r>
            <a:r>
              <a:rPr lang="en-GB" dirty="0" smtClean="0"/>
              <a:t> prestige paraphernalia</a:t>
            </a:r>
          </a:p>
          <a:p>
            <a:r>
              <a:rPr lang="en-GB" dirty="0" smtClean="0"/>
              <a:t>Gendered associations:</a:t>
            </a:r>
          </a:p>
          <a:p>
            <a:pPr lvl="1"/>
            <a:r>
              <a:rPr lang="en-GB" dirty="0" smtClean="0"/>
              <a:t>Buried with young woman</a:t>
            </a:r>
          </a:p>
          <a:p>
            <a:pPr lvl="1"/>
            <a:r>
              <a:rPr lang="en-GB" dirty="0" smtClean="0"/>
              <a:t>Wealthy burial</a:t>
            </a:r>
          </a:p>
          <a:p>
            <a:r>
              <a:rPr lang="en-GB" dirty="0" smtClean="0"/>
              <a:t>Inscription on both rings identical - name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00808"/>
            <a:ext cx="3810000" cy="3810000"/>
          </a:xfrm>
        </p:spPr>
      </p:pic>
    </p:spTree>
    <p:extLst>
      <p:ext uri="{BB962C8B-B14F-4D97-AF65-F5344CB8AC3E}">
        <p14:creationId xmlns:p14="http://schemas.microsoft.com/office/powerpoint/2010/main" val="66281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C II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496" y="764704"/>
            <a:ext cx="9072562" cy="602456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-27384"/>
            <a:ext cx="7772400" cy="1143000"/>
          </a:xfrm>
        </p:spPr>
        <p:txBody>
          <a:bodyPr/>
          <a:lstStyle/>
          <a:p>
            <a:r>
              <a:rPr lang="en-GB" dirty="0" smtClean="0"/>
              <a:t>Cypro-Minoan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062664" cy="4755232"/>
          </a:xfrm>
        </p:spPr>
        <p:txBody>
          <a:bodyPr/>
          <a:lstStyle/>
          <a:p>
            <a:r>
              <a:rPr lang="en-GB" sz="2400" dirty="0">
                <a:solidFill>
                  <a:srgbClr val="000099"/>
                </a:solidFill>
              </a:rPr>
              <a:t>Primarily identified at </a:t>
            </a:r>
            <a:r>
              <a:rPr lang="en-GB" sz="2400" dirty="0" err="1">
                <a:solidFill>
                  <a:srgbClr val="000099"/>
                </a:solidFill>
              </a:rPr>
              <a:t>Enkomi</a:t>
            </a:r>
            <a:endParaRPr lang="en-GB" sz="2400" dirty="0">
              <a:solidFill>
                <a:srgbClr val="000099"/>
              </a:solidFill>
            </a:endParaRPr>
          </a:p>
          <a:p>
            <a:pPr lvl="1"/>
            <a:r>
              <a:rPr lang="en-GB" sz="2000" dirty="0">
                <a:solidFill>
                  <a:srgbClr val="000099"/>
                </a:solidFill>
              </a:rPr>
              <a:t>Extent of literacy throughout island?</a:t>
            </a:r>
          </a:p>
          <a:p>
            <a:r>
              <a:rPr lang="en-GB" sz="2400" dirty="0">
                <a:solidFill>
                  <a:srgbClr val="000099"/>
                </a:solidFill>
              </a:rPr>
              <a:t>Also identified beyond island: four tablets at Ugarit</a:t>
            </a:r>
          </a:p>
          <a:p>
            <a:pPr lvl="1"/>
            <a:r>
              <a:rPr lang="en-GB" sz="2000" dirty="0">
                <a:solidFill>
                  <a:srgbClr val="000099"/>
                </a:solidFill>
              </a:rPr>
              <a:t>What are the implications?</a:t>
            </a:r>
          </a:p>
          <a:p>
            <a:r>
              <a:rPr lang="en-GB" sz="2400" dirty="0">
                <a:solidFill>
                  <a:srgbClr val="000099"/>
                </a:solidFill>
              </a:rPr>
              <a:t>Are </a:t>
            </a:r>
            <a:r>
              <a:rPr lang="en-GB" sz="2400" dirty="0" smtClean="0">
                <a:solidFill>
                  <a:srgbClr val="000099"/>
                </a:solidFill>
              </a:rPr>
              <a:t>pot marks </a:t>
            </a:r>
            <a:r>
              <a:rPr lang="en-GB" sz="2400" dirty="0">
                <a:solidFill>
                  <a:srgbClr val="000099"/>
                </a:solidFill>
              </a:rPr>
              <a:t>an indication of literacy?</a:t>
            </a:r>
          </a:p>
        </p:txBody>
      </p:sp>
    </p:spTree>
    <p:extLst>
      <p:ext uri="{BB962C8B-B14F-4D97-AF65-F5344CB8AC3E}">
        <p14:creationId xmlns:p14="http://schemas.microsoft.com/office/powerpoint/2010/main" val="362707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Appearance of writing in Mediterranean associated with emergence of state</a:t>
            </a:r>
          </a:p>
          <a:p>
            <a:pPr lvl="1"/>
            <a:r>
              <a:rPr lang="en-GB" dirty="0"/>
              <a:t>Crete c.1900 BC: Cretan Hieroglyphs &amp; Linear A</a:t>
            </a:r>
          </a:p>
          <a:p>
            <a:pPr lvl="1"/>
            <a:r>
              <a:rPr lang="en-GB" dirty="0"/>
              <a:t>Cyprus c.1600 BC: </a:t>
            </a:r>
            <a:r>
              <a:rPr lang="en-GB" dirty="0" err="1"/>
              <a:t>Cypro</a:t>
            </a:r>
            <a:r>
              <a:rPr lang="en-GB" dirty="0"/>
              <a:t>-Minoan</a:t>
            </a:r>
          </a:p>
          <a:p>
            <a:r>
              <a:rPr lang="en-GB" dirty="0"/>
              <a:t>Scripts are still </a:t>
            </a:r>
            <a:r>
              <a:rPr lang="en-GB" dirty="0" err="1"/>
              <a:t>undeciphered</a:t>
            </a:r>
            <a:r>
              <a:rPr lang="en-GB" dirty="0"/>
              <a:t> but provide a considerable amount of information for reconstructing ancient social systems</a:t>
            </a:r>
          </a:p>
          <a:p>
            <a:r>
              <a:rPr lang="en-GB" dirty="0"/>
              <a:t>Degree of literacy in the region?</a:t>
            </a:r>
          </a:p>
          <a:p>
            <a:r>
              <a:rPr lang="en-GB" dirty="0"/>
              <a:t>Relationship between writing on Crete &amp; </a:t>
            </a:r>
            <a:r>
              <a:rPr lang="en-GB" dirty="0" smtClean="0"/>
              <a:t>Cyprus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954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209</TotalTime>
  <Words>946</Words>
  <Application>Microsoft Office PowerPoint</Application>
  <PresentationFormat>On-screen Show (4:3)</PresentationFormat>
  <Paragraphs>159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Module</vt:lpstr>
      <vt:lpstr>Hieroglyphs, Text and Society</vt:lpstr>
      <vt:lpstr>Mediterranean Syllabaries</vt:lpstr>
      <vt:lpstr>Mediterranean Syllabaries</vt:lpstr>
      <vt:lpstr>Mediterranean Syllabaries</vt:lpstr>
      <vt:lpstr>Protohistoric Societies</vt:lpstr>
      <vt:lpstr>Minoan Crete</vt:lpstr>
      <vt:lpstr>Hieroglyphic</vt:lpstr>
      <vt:lpstr>Linear A</vt:lpstr>
      <vt:lpstr>Linear A</vt:lpstr>
      <vt:lpstr>Linear A</vt:lpstr>
      <vt:lpstr>Linear A</vt:lpstr>
      <vt:lpstr>Linear A Roundels</vt:lpstr>
      <vt:lpstr>Linear A</vt:lpstr>
      <vt:lpstr>Linear A</vt:lpstr>
      <vt:lpstr>Reading Linear A</vt:lpstr>
      <vt:lpstr>LBA Cyprus</vt:lpstr>
      <vt:lpstr>From Crete to Cyprus</vt:lpstr>
      <vt:lpstr>Cypro-Minoan</vt:lpstr>
      <vt:lpstr>Cypro-Minoan</vt:lpstr>
      <vt:lpstr>Writing as Status Symbol </vt:lpstr>
      <vt:lpstr>Cypro-Minoan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Text and Society</dc:title>
  <dc:creator>Louise Steel</dc:creator>
  <cp:lastModifiedBy>Louise Steel</cp:lastModifiedBy>
  <cp:revision>42</cp:revision>
  <dcterms:created xsi:type="dcterms:W3CDTF">2011-11-28T11:09:13Z</dcterms:created>
  <dcterms:modified xsi:type="dcterms:W3CDTF">2014-10-23T12:54:05Z</dcterms:modified>
</cp:coreProperties>
</file>