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72" r:id="rId9"/>
    <p:sldId id="273" r:id="rId10"/>
    <p:sldId id="263" r:id="rId11"/>
    <p:sldId id="274" r:id="rId12"/>
    <p:sldId id="264" r:id="rId13"/>
    <p:sldId id="265" r:id="rId14"/>
    <p:sldId id="266" r:id="rId15"/>
    <p:sldId id="267" r:id="rId16"/>
    <p:sldId id="268" r:id="rId17"/>
    <p:sldId id="269" r:id="rId18"/>
    <p:sldId id="271" r:id="rId19"/>
    <p:sldId id="270" r:id="rId20"/>
  </p:sldIdLst>
  <p:sldSz cx="9144000" cy="5143500" type="screen16x9"/>
  <p:notesSz cx="6858000" cy="9144000"/>
  <p:embeddedFontLst>
    <p:embeddedFont>
      <p:font typeface="Roboto" panose="02000000000000000000" pitchFamily="2" charset="0"/>
      <p:regular r:id="rId22"/>
      <p:bold r:id="rId23"/>
      <p:italic r:id="rId24"/>
      <p:boldItalic r:id="rId25"/>
    </p:embeddedFont>
    <p:embeddedFont>
      <p:font typeface="Roboto Slab" pitchFamily="2" charset="0"/>
      <p:regular r:id="rId26"/>
      <p:bold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8" roundtripDataSignature="AMtx7mghcvsqiXHJ8Z1LMZHR89n9Jm2oa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184998-612D-4849-83D6-585422EF6B77}" v="3" dt="2025-01-14T22:41:20.2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586"/>
  </p:normalViewPr>
  <p:slideViewPr>
    <p:cSldViewPr snapToGrid="0">
      <p:cViewPr varScale="1">
        <p:scale>
          <a:sx n="103" d="100"/>
          <a:sy n="103" d="100"/>
        </p:scale>
        <p:origin x="874"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na Cristina Martinica" userId="4f5452d9df93d32d" providerId="LiveId" clId="{91116E02-D358-46E3-B45B-DAA2D5E602BD}"/>
    <pc:docChg chg="addSld delSld modSld">
      <pc:chgData name="Elena Cristina Martinica" userId="4f5452d9df93d32d" providerId="LiveId" clId="{91116E02-D358-46E3-B45B-DAA2D5E602BD}" dt="2025-01-15T21:48:09.234" v="15" actId="2696"/>
      <pc:docMkLst>
        <pc:docMk/>
      </pc:docMkLst>
      <pc:sldChg chg="modSp mod">
        <pc:chgData name="Elena Cristina Martinica" userId="4f5452d9df93d32d" providerId="LiveId" clId="{91116E02-D358-46E3-B45B-DAA2D5E602BD}" dt="2025-01-15T21:43:41.161" v="3" actId="20577"/>
        <pc:sldMkLst>
          <pc:docMk/>
          <pc:sldMk cId="0" sldId="259"/>
        </pc:sldMkLst>
        <pc:spChg chg="mod">
          <ac:chgData name="Elena Cristina Martinica" userId="4f5452d9df93d32d" providerId="LiveId" clId="{91116E02-D358-46E3-B45B-DAA2D5E602BD}" dt="2025-01-15T21:43:41.161" v="3" actId="20577"/>
          <ac:spMkLst>
            <pc:docMk/>
            <pc:sldMk cId="0" sldId="259"/>
            <ac:spMk id="85" creationId="{00000000-0000-0000-0000-000000000000}"/>
          </ac:spMkLst>
        </pc:spChg>
      </pc:sldChg>
      <pc:sldChg chg="modSp mod">
        <pc:chgData name="Elena Cristina Martinica" userId="4f5452d9df93d32d" providerId="LiveId" clId="{91116E02-D358-46E3-B45B-DAA2D5E602BD}" dt="2025-01-15T21:44:08.020" v="7" actId="20577"/>
        <pc:sldMkLst>
          <pc:docMk/>
          <pc:sldMk cId="1488748447" sldId="272"/>
        </pc:sldMkLst>
        <pc:spChg chg="mod">
          <ac:chgData name="Elena Cristina Martinica" userId="4f5452d9df93d32d" providerId="LiveId" clId="{91116E02-D358-46E3-B45B-DAA2D5E602BD}" dt="2025-01-15T21:44:08.020" v="7" actId="20577"/>
          <ac:spMkLst>
            <pc:docMk/>
            <pc:sldMk cId="1488748447" sldId="272"/>
            <ac:spMk id="2" creationId="{B3F86C46-302A-26E7-0675-7E5E6E54F11F}"/>
          </ac:spMkLst>
        </pc:spChg>
      </pc:sldChg>
      <pc:sldChg chg="modSp mod">
        <pc:chgData name="Elena Cristina Martinica" userId="4f5452d9df93d32d" providerId="LiveId" clId="{91116E02-D358-46E3-B45B-DAA2D5E602BD}" dt="2025-01-15T21:44:25.043" v="8" actId="20577"/>
        <pc:sldMkLst>
          <pc:docMk/>
          <pc:sldMk cId="4285835214" sldId="273"/>
        </pc:sldMkLst>
        <pc:spChg chg="mod">
          <ac:chgData name="Elena Cristina Martinica" userId="4f5452d9df93d32d" providerId="LiveId" clId="{91116E02-D358-46E3-B45B-DAA2D5E602BD}" dt="2025-01-15T21:44:25.043" v="8" actId="20577"/>
          <ac:spMkLst>
            <pc:docMk/>
            <pc:sldMk cId="4285835214" sldId="273"/>
            <ac:spMk id="3" creationId="{61B97965-386F-E899-3E42-218A9E8E8E52}"/>
          </ac:spMkLst>
        </pc:spChg>
      </pc:sldChg>
      <pc:sldChg chg="modSp mod">
        <pc:chgData name="Elena Cristina Martinica" userId="4f5452d9df93d32d" providerId="LiveId" clId="{91116E02-D358-46E3-B45B-DAA2D5E602BD}" dt="2025-01-15T21:45:08.725" v="13" actId="5793"/>
        <pc:sldMkLst>
          <pc:docMk/>
          <pc:sldMk cId="771885466" sldId="274"/>
        </pc:sldMkLst>
        <pc:spChg chg="mod">
          <ac:chgData name="Elena Cristina Martinica" userId="4f5452d9df93d32d" providerId="LiveId" clId="{91116E02-D358-46E3-B45B-DAA2D5E602BD}" dt="2025-01-15T21:45:08.725" v="13" actId="5793"/>
          <ac:spMkLst>
            <pc:docMk/>
            <pc:sldMk cId="771885466" sldId="274"/>
            <ac:spMk id="3" creationId="{43C633C2-3AD7-732F-7E1C-F540F40166E9}"/>
          </ac:spMkLst>
        </pc:spChg>
      </pc:sldChg>
      <pc:sldChg chg="new del">
        <pc:chgData name="Elena Cristina Martinica" userId="4f5452d9df93d32d" providerId="LiveId" clId="{91116E02-D358-46E3-B45B-DAA2D5E602BD}" dt="2025-01-15T21:48:09.234" v="15" actId="2696"/>
        <pc:sldMkLst>
          <pc:docMk/>
          <pc:sldMk cId="3637482502" sldId="27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 name="Google Shape;6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SzPts val="1100"/>
              <a:buNone/>
            </a:pPr>
            <a:r>
              <a:rPr lang="en-GB" sz="1200" b="1" dirty="0">
                <a:solidFill>
                  <a:schemeClr val="dk1"/>
                </a:solidFill>
                <a:latin typeface="Times New Roman"/>
                <a:ea typeface="Times New Roman"/>
                <a:cs typeface="Times New Roman"/>
                <a:sym typeface="Times New Roman"/>
              </a:rPr>
              <a:t> Note:</a:t>
            </a:r>
            <a:r>
              <a:rPr lang="en-GB" sz="1200" dirty="0">
                <a:solidFill>
                  <a:schemeClr val="dk1"/>
                </a:solidFill>
                <a:latin typeface="Times New Roman"/>
                <a:ea typeface="Times New Roman"/>
                <a:cs typeface="Times New Roman"/>
                <a:sym typeface="Times New Roman"/>
              </a:rPr>
              <a:t> Vulnerability is often considered to be an undesirable quality that makes a person susceptible to being harmed or having behaviour which is unacceptable. In this presentation how illegal activities are related to vulnerability among people and its factors will be evaluated while focusing on different approaches to vulnerability management. </a:t>
            </a:r>
            <a:endParaRPr sz="1200" b="1" dirty="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a:t>
            </a:r>
            <a:r>
              <a:rPr lang="en-GB" sz="1200" dirty="0">
                <a:solidFill>
                  <a:schemeClr val="dk1"/>
                </a:solidFill>
                <a:latin typeface="Times New Roman"/>
                <a:ea typeface="Times New Roman"/>
                <a:cs typeface="Times New Roman"/>
                <a:sym typeface="Times New Roman"/>
              </a:rPr>
              <a:t> vulnerability is defined to be a condition of and determined by physical, socioeconomic and environmental factors that expose individuals to hazardous impacts. It is often exacerbated by factors such as health, disabilities, sexual orientation, religion, gender and age. </a:t>
            </a:r>
            <a:endParaRPr sz="12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a:t>
            </a:r>
            <a:r>
              <a:rPr lang="en-GB" sz="1200" dirty="0">
                <a:solidFill>
                  <a:schemeClr val="dk1"/>
                </a:solidFill>
                <a:latin typeface="Times New Roman"/>
                <a:ea typeface="Times New Roman"/>
                <a:cs typeface="Times New Roman"/>
                <a:sym typeface="Times New Roman"/>
              </a:rPr>
              <a:t> vulnerability is a result of different scenarios and circumstances which expose people to psychological or physical harm. There are different categories which include physical, political, social, economic and environmental vulnerability. These categories often reflect how circumstances such as lack of effective health facilities, democratic rights, poverty, unemployment and natural disasters can expose people to risk. </a:t>
            </a:r>
            <a:endParaRPr sz="12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a:t>
            </a:r>
            <a:r>
              <a:rPr lang="en-GB" sz="1200" dirty="0">
                <a:solidFill>
                  <a:schemeClr val="dk1"/>
                </a:solidFill>
                <a:latin typeface="Times New Roman"/>
                <a:ea typeface="Times New Roman"/>
                <a:cs typeface="Times New Roman"/>
                <a:sym typeface="Times New Roman"/>
              </a:rPr>
              <a:t> in the UK 16% of teenage children have been victims of violence since last year. 47% of teens have been a victim and witness to violence. 68% have experienced violence that led to physical injuries. This reflects that the UK youth is highly susceptible to vulnerability because of violence. </a:t>
            </a:r>
            <a:endParaRPr sz="12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9" name="Google Shape;9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SzPts val="1100"/>
              <a:buNone/>
            </a:pPr>
            <a:r>
              <a:rPr lang="en-GB" sz="1200" b="1" dirty="0">
                <a:solidFill>
                  <a:schemeClr val="dk1"/>
                </a:solidFill>
                <a:latin typeface="Times New Roman"/>
                <a:ea typeface="Times New Roman"/>
                <a:cs typeface="Times New Roman"/>
                <a:sym typeface="Times New Roman"/>
              </a:rPr>
              <a:t> Notes:</a:t>
            </a:r>
            <a:r>
              <a:rPr lang="en-GB" sz="1200" dirty="0">
                <a:solidFill>
                  <a:schemeClr val="dk1"/>
                </a:solidFill>
                <a:latin typeface="Times New Roman"/>
                <a:ea typeface="Times New Roman"/>
                <a:cs typeface="Times New Roman"/>
                <a:sym typeface="Times New Roman"/>
              </a:rPr>
              <a:t> past trauma, socioeconomic factors, familial factors, easy access to weapons substance abuse, peer pressure and lack of parental guidance are contributing factors in youth vulnerability. </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7" name="Google Shape;107;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Notes:</a:t>
            </a:r>
            <a:r>
              <a:rPr lang="en-GB" sz="1200" dirty="0">
                <a:solidFill>
                  <a:schemeClr val="dk1"/>
                </a:solidFill>
                <a:latin typeface="Times New Roman"/>
                <a:ea typeface="Times New Roman"/>
                <a:cs typeface="Times New Roman"/>
                <a:sym typeface="Times New Roman"/>
              </a:rPr>
              <a:t> country line exploitation is a criminal exploitation which targets children between 14 to 17. Criminals often befriend children through online or offline mediums to manipulate them into drug dealing through mobile phone lines. </a:t>
            </a:r>
            <a:endParaRPr sz="12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a:t>
            </a:r>
            <a:r>
              <a:rPr lang="en-GB" sz="1200" dirty="0">
                <a:solidFill>
                  <a:schemeClr val="dk1"/>
                </a:solidFill>
                <a:latin typeface="Times New Roman"/>
                <a:ea typeface="Times New Roman"/>
                <a:cs typeface="Times New Roman"/>
                <a:sym typeface="Times New Roman"/>
              </a:rPr>
              <a:t> An increase of 89% in 6 years in online grooming crimes against young people. Over 7000 sexual communications with child offenders have been recorded last year by police. 48% of the crimes were committed on Snapchat. 81% of the cases were against young girls and primary school children. </a:t>
            </a:r>
            <a:endParaRPr sz="12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 name="Google Shape;12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 </a:t>
            </a:r>
            <a:r>
              <a:rPr lang="en-GB" sz="1200" dirty="0">
                <a:solidFill>
                  <a:schemeClr val="dk1"/>
                </a:solidFill>
                <a:latin typeface="Times New Roman"/>
                <a:ea typeface="Times New Roman"/>
                <a:cs typeface="Times New Roman"/>
                <a:sym typeface="Times New Roman"/>
              </a:rPr>
              <a:t>The Rotherham CSE Scandal reported 1400 children who were sexually exploited and abused between the time of 1997 to 2013. Young girls aged 11 and below were abused by men belonging to Pakistani heritage. A significant amount of officers were also investigated for their misconduct</a:t>
            </a:r>
            <a:endParaRPr sz="12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 name="Google Shape;131;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a:t>
            </a:r>
            <a:r>
              <a:rPr lang="en-GB" sz="1200" dirty="0">
                <a:solidFill>
                  <a:schemeClr val="dk1"/>
                </a:solidFill>
                <a:latin typeface="Times New Roman"/>
                <a:ea typeface="Times New Roman"/>
                <a:cs typeface="Times New Roman"/>
                <a:sym typeface="Times New Roman"/>
              </a:rPr>
              <a:t> police are known for using intelligence-based approaches like </a:t>
            </a:r>
            <a:r>
              <a:rPr lang="en-GB" sz="1200" i="1" dirty="0">
                <a:solidFill>
                  <a:schemeClr val="dk1"/>
                </a:solidFill>
                <a:latin typeface="Times New Roman"/>
                <a:ea typeface="Times New Roman"/>
                <a:cs typeface="Times New Roman"/>
                <a:sym typeface="Times New Roman"/>
              </a:rPr>
              <a:t>Insight</a:t>
            </a:r>
            <a:r>
              <a:rPr lang="en-GB" sz="1200" dirty="0">
                <a:solidFill>
                  <a:schemeClr val="dk1"/>
                </a:solidFill>
                <a:latin typeface="Times New Roman"/>
                <a:ea typeface="Times New Roman"/>
                <a:cs typeface="Times New Roman"/>
                <a:sym typeface="Times New Roman"/>
              </a:rPr>
              <a:t> to acquire significant information on location victims and offenders. They are expected to immediately respond to calls with clarity and firmness. The UK police are required to have appropriate clarity, understanding and sensitivity when dealing with a case of vulnerable children. </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endParaRPr sz="12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Notes:</a:t>
            </a:r>
            <a:r>
              <a:rPr lang="en-GB" sz="1200" dirty="0">
                <a:solidFill>
                  <a:schemeClr val="dk1"/>
                </a:solidFill>
                <a:latin typeface="Times New Roman"/>
                <a:ea typeface="Times New Roman"/>
                <a:cs typeface="Times New Roman"/>
                <a:sym typeface="Times New Roman"/>
              </a:rPr>
              <a:t> The UK Police Force has not been able to appropriately address the present warning issues surrounding youth violence criminal activities, sexual exploitation and criminal activities increasing youth vulnerability. The police force lacks sensitivity training, is known for victim blaming; do not have enough urgency to deal with missing children cases. They do not have enough understanding or training on vulnerability mitigation practices. </a:t>
            </a:r>
            <a:endParaRPr sz="1200" dirty="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7" name="Google Shape;14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Notes:</a:t>
            </a:r>
            <a:r>
              <a:rPr lang="en-GB" sz="1200" dirty="0">
                <a:solidFill>
                  <a:schemeClr val="dk1"/>
                </a:solidFill>
                <a:latin typeface="Times New Roman"/>
                <a:ea typeface="Times New Roman"/>
                <a:cs typeface="Times New Roman"/>
                <a:sym typeface="Times New Roman"/>
              </a:rPr>
              <a:t> Community-driven activities help address any trauma that can be a result of isolation. The introduction of appropriate frameworks to provide young people, especially teenagers, with a safe environment at home and school is essential for maintaining their mental health. Government-based programs to focus on the prevention of youth crime are also relevant in skill building. The provision of government incentives and funding to poor families will also alleviate socioeconomic barriers. </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endParaRPr sz="1200" dirty="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a:t>
            </a:r>
            <a:r>
              <a:rPr lang="en-GB" sz="1200" dirty="0">
                <a:solidFill>
                  <a:schemeClr val="dk1"/>
                </a:solidFill>
                <a:latin typeface="Times New Roman"/>
                <a:ea typeface="Times New Roman"/>
                <a:cs typeface="Times New Roman"/>
                <a:sym typeface="Times New Roman"/>
              </a:rPr>
              <a:t> From the above analysis it is recommended that the government especially focuses on improving the credibility of the Police Force through appropriate training and development programs. It is especially recommended to incorporate sensitivity training to deal with delicate vulnerability cases. Additionally, it is recommended to conduct regular background checks on the police officers to evaluate their conduct. </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endParaRPr sz="1200" dirty="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b="1" dirty="0">
                <a:solidFill>
                  <a:schemeClr val="dk1"/>
                </a:solidFill>
                <a:latin typeface="Times New Roman"/>
                <a:ea typeface="Times New Roman"/>
                <a:cs typeface="Times New Roman"/>
                <a:sym typeface="Times New Roman"/>
              </a:rPr>
              <a:t> Note:</a:t>
            </a:r>
            <a:r>
              <a:rPr lang="en-GB" sz="1200" dirty="0">
                <a:solidFill>
                  <a:schemeClr val="dk1"/>
                </a:solidFill>
                <a:latin typeface="Times New Roman"/>
                <a:ea typeface="Times New Roman"/>
                <a:cs typeface="Times New Roman"/>
                <a:sym typeface="Times New Roman"/>
              </a:rPr>
              <a:t> It can be concluded that to navigate youth vulnerability cases it is essential that the government holds the police responsible for appropriate intervention. This will help lower the spike in the number of cases in recent years. </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endParaRPr sz="12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 name="Google Shape;171;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17"/>
          <p:cNvSpPr/>
          <p:nvPr/>
        </p:nvSpPr>
        <p:spPr>
          <a:xfrm>
            <a:off x="1524800" y="672606"/>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sp>
      <p:sp>
        <p:nvSpPr>
          <p:cNvPr id="11" name="Google Shape;11;p17"/>
          <p:cNvSpPr/>
          <p:nvPr/>
        </p:nvSpPr>
        <p:spPr>
          <a:xfrm rot="10800000">
            <a:off x="6537563" y="3342925"/>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sp>
      <p:cxnSp>
        <p:nvCxnSpPr>
          <p:cNvPr id="12" name="Google Shape;12;p17"/>
          <p:cNvCxnSpPr/>
          <p:nvPr/>
        </p:nvCxnSpPr>
        <p:spPr>
          <a:xfrm>
            <a:off x="4359602" y="2817464"/>
            <a:ext cx="424800" cy="0"/>
          </a:xfrm>
          <a:prstGeom prst="straightConnector1">
            <a:avLst/>
          </a:prstGeom>
          <a:noFill/>
          <a:ln w="38100" cap="flat" cmpd="sng">
            <a:solidFill>
              <a:schemeClr val="accent4"/>
            </a:solidFill>
            <a:prstDash val="solid"/>
            <a:round/>
            <a:headEnd type="none" w="sm" len="sm"/>
            <a:tailEnd type="none" w="sm" len="sm"/>
          </a:ln>
        </p:spPr>
      </p:cxnSp>
      <p:sp>
        <p:nvSpPr>
          <p:cNvPr id="13" name="Google Shape;13;p17"/>
          <p:cNvSpPr txBox="1">
            <a:spLocks noGrp="1"/>
          </p:cNvSpPr>
          <p:nvPr>
            <p:ph type="ctrTitle"/>
          </p:nvPr>
        </p:nvSpPr>
        <p:spPr>
          <a:xfrm>
            <a:off x="1680302" y="1188925"/>
            <a:ext cx="5783400" cy="14574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000"/>
              <a:buNone/>
              <a:defRPr sz="4000"/>
            </a:lvl1pPr>
            <a:lvl2pPr lvl="1" algn="ctr">
              <a:lnSpc>
                <a:spcPct val="100000"/>
              </a:lnSpc>
              <a:spcBef>
                <a:spcPts val="0"/>
              </a:spcBef>
              <a:spcAft>
                <a:spcPts val="0"/>
              </a:spcAft>
              <a:buSzPts val="4000"/>
              <a:buNone/>
              <a:defRPr sz="4000"/>
            </a:lvl2pPr>
            <a:lvl3pPr lvl="2" algn="ctr">
              <a:lnSpc>
                <a:spcPct val="100000"/>
              </a:lnSpc>
              <a:spcBef>
                <a:spcPts val="0"/>
              </a:spcBef>
              <a:spcAft>
                <a:spcPts val="0"/>
              </a:spcAft>
              <a:buSzPts val="4000"/>
              <a:buNone/>
              <a:defRPr sz="4000"/>
            </a:lvl3pPr>
            <a:lvl4pPr lvl="3" algn="ctr">
              <a:lnSpc>
                <a:spcPct val="100000"/>
              </a:lnSpc>
              <a:spcBef>
                <a:spcPts val="0"/>
              </a:spcBef>
              <a:spcAft>
                <a:spcPts val="0"/>
              </a:spcAft>
              <a:buSzPts val="4000"/>
              <a:buNone/>
              <a:defRPr sz="4000"/>
            </a:lvl4pPr>
            <a:lvl5pPr lvl="4" algn="ctr">
              <a:lnSpc>
                <a:spcPct val="100000"/>
              </a:lnSpc>
              <a:spcBef>
                <a:spcPts val="0"/>
              </a:spcBef>
              <a:spcAft>
                <a:spcPts val="0"/>
              </a:spcAft>
              <a:buSzPts val="4000"/>
              <a:buNone/>
              <a:defRPr sz="4000"/>
            </a:lvl5pPr>
            <a:lvl6pPr lvl="5" algn="ctr">
              <a:lnSpc>
                <a:spcPct val="100000"/>
              </a:lnSpc>
              <a:spcBef>
                <a:spcPts val="0"/>
              </a:spcBef>
              <a:spcAft>
                <a:spcPts val="0"/>
              </a:spcAft>
              <a:buSzPts val="4000"/>
              <a:buNone/>
              <a:defRPr sz="4000"/>
            </a:lvl6pPr>
            <a:lvl7pPr lvl="6" algn="ctr">
              <a:lnSpc>
                <a:spcPct val="100000"/>
              </a:lnSpc>
              <a:spcBef>
                <a:spcPts val="0"/>
              </a:spcBef>
              <a:spcAft>
                <a:spcPts val="0"/>
              </a:spcAft>
              <a:buSzPts val="4000"/>
              <a:buNone/>
              <a:defRPr sz="4000"/>
            </a:lvl7pPr>
            <a:lvl8pPr lvl="7" algn="ctr">
              <a:lnSpc>
                <a:spcPct val="100000"/>
              </a:lnSpc>
              <a:spcBef>
                <a:spcPts val="0"/>
              </a:spcBef>
              <a:spcAft>
                <a:spcPts val="0"/>
              </a:spcAft>
              <a:buSzPts val="4000"/>
              <a:buNone/>
              <a:defRPr sz="4000"/>
            </a:lvl8pPr>
            <a:lvl9pPr lvl="8" algn="ctr">
              <a:lnSpc>
                <a:spcPct val="100000"/>
              </a:lnSpc>
              <a:spcBef>
                <a:spcPts val="0"/>
              </a:spcBef>
              <a:spcAft>
                <a:spcPts val="0"/>
              </a:spcAft>
              <a:buSzPts val="4000"/>
              <a:buNone/>
              <a:defRPr sz="4000"/>
            </a:lvl9pPr>
          </a:lstStyle>
          <a:p>
            <a:endParaRPr/>
          </a:p>
        </p:txBody>
      </p:sp>
      <p:sp>
        <p:nvSpPr>
          <p:cNvPr id="14" name="Google Shape;14;p17"/>
          <p:cNvSpPr txBox="1">
            <a:spLocks noGrp="1"/>
          </p:cNvSpPr>
          <p:nvPr>
            <p:ph type="subTitle" idx="1"/>
          </p:nvPr>
        </p:nvSpPr>
        <p:spPr>
          <a:xfrm>
            <a:off x="1680302" y="3049450"/>
            <a:ext cx="5783400" cy="9090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a:endParaRPr/>
          </a:p>
        </p:txBody>
      </p:sp>
      <p:sp>
        <p:nvSpPr>
          <p:cNvPr id="15" name="Google Shape;15;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cxnSp>
        <p:nvCxnSpPr>
          <p:cNvPr id="17" name="Google Shape;17;p18"/>
          <p:cNvCxnSpPr/>
          <p:nvPr/>
        </p:nvCxnSpPr>
        <p:spPr>
          <a:xfrm>
            <a:off x="492563" y="1260284"/>
            <a:ext cx="424800" cy="0"/>
          </a:xfrm>
          <a:prstGeom prst="straightConnector1">
            <a:avLst/>
          </a:prstGeom>
          <a:noFill/>
          <a:ln w="38100" cap="flat" cmpd="sng">
            <a:solidFill>
              <a:schemeClr val="accent4"/>
            </a:solidFill>
            <a:prstDash val="solid"/>
            <a:round/>
            <a:headEnd type="none" w="sm" len="sm"/>
            <a:tailEnd type="none" w="sm" len="sm"/>
          </a:ln>
        </p:spPr>
      </p:cxnSp>
      <p:sp>
        <p:nvSpPr>
          <p:cNvPr id="18" name="Google Shape;18;p18"/>
          <p:cNvSpPr txBox="1">
            <a:spLocks noGrp="1"/>
          </p:cNvSpPr>
          <p:nvPr>
            <p:ph type="title"/>
          </p:nvPr>
        </p:nvSpPr>
        <p:spPr>
          <a:xfrm>
            <a:off x="387900" y="458025"/>
            <a:ext cx="8368200" cy="6861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19" name="Google Shape;19;p18"/>
          <p:cNvSpPr txBox="1">
            <a:spLocks noGrp="1"/>
          </p:cNvSpPr>
          <p:nvPr>
            <p:ph type="body" idx="1"/>
          </p:nvPr>
        </p:nvSpPr>
        <p:spPr>
          <a:xfrm>
            <a:off x="387900" y="1489824"/>
            <a:ext cx="8368200" cy="30789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20" name="Google Shape;20;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cxnSp>
        <p:nvCxnSpPr>
          <p:cNvPr id="24" name="Google Shape;24;p20"/>
          <p:cNvCxnSpPr/>
          <p:nvPr/>
        </p:nvCxnSpPr>
        <p:spPr>
          <a:xfrm>
            <a:off x="4359602" y="2817464"/>
            <a:ext cx="424800" cy="0"/>
          </a:xfrm>
          <a:prstGeom prst="straightConnector1">
            <a:avLst/>
          </a:prstGeom>
          <a:noFill/>
          <a:ln w="38100" cap="flat" cmpd="sng">
            <a:solidFill>
              <a:schemeClr val="accent4"/>
            </a:solidFill>
            <a:prstDash val="solid"/>
            <a:round/>
            <a:headEnd type="none" w="sm" len="sm"/>
            <a:tailEnd type="none" w="sm" len="sm"/>
          </a:ln>
        </p:spPr>
      </p:cxnSp>
      <p:sp>
        <p:nvSpPr>
          <p:cNvPr id="25" name="Google Shape;25;p20"/>
          <p:cNvSpPr txBox="1">
            <a:spLocks noGrp="1"/>
          </p:cNvSpPr>
          <p:nvPr>
            <p:ph type="title"/>
          </p:nvPr>
        </p:nvSpPr>
        <p:spPr>
          <a:xfrm>
            <a:off x="480750" y="1764950"/>
            <a:ext cx="8222100" cy="907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a:endParaRPr/>
          </a:p>
        </p:txBody>
      </p:sp>
      <p:sp>
        <p:nvSpPr>
          <p:cNvPr id="26" name="Google Shape;26;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7"/>
        <p:cNvGrpSpPr/>
        <p:nvPr/>
      </p:nvGrpSpPr>
      <p:grpSpPr>
        <a:xfrm>
          <a:off x="0" y="0"/>
          <a:ext cx="0" cy="0"/>
          <a:chOff x="0" y="0"/>
          <a:chExt cx="0" cy="0"/>
        </a:xfrm>
      </p:grpSpPr>
      <p:cxnSp>
        <p:nvCxnSpPr>
          <p:cNvPr id="28" name="Google Shape;28;p21"/>
          <p:cNvCxnSpPr/>
          <p:nvPr/>
        </p:nvCxnSpPr>
        <p:spPr>
          <a:xfrm>
            <a:off x="492563" y="1260284"/>
            <a:ext cx="424800" cy="0"/>
          </a:xfrm>
          <a:prstGeom prst="straightConnector1">
            <a:avLst/>
          </a:prstGeom>
          <a:noFill/>
          <a:ln w="38100" cap="flat" cmpd="sng">
            <a:solidFill>
              <a:schemeClr val="accent4"/>
            </a:solidFill>
            <a:prstDash val="solid"/>
            <a:round/>
            <a:headEnd type="none" w="sm" len="sm"/>
            <a:tailEnd type="none" w="sm" len="sm"/>
          </a:ln>
        </p:spPr>
      </p:cxnSp>
      <p:sp>
        <p:nvSpPr>
          <p:cNvPr id="29" name="Google Shape;29;p21"/>
          <p:cNvSpPr txBox="1">
            <a:spLocks noGrp="1"/>
          </p:cNvSpPr>
          <p:nvPr>
            <p:ph type="title"/>
          </p:nvPr>
        </p:nvSpPr>
        <p:spPr>
          <a:xfrm>
            <a:off x="387900" y="458025"/>
            <a:ext cx="8368200" cy="6861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30" name="Google Shape;30;p21"/>
          <p:cNvSpPr txBox="1">
            <a:spLocks noGrp="1"/>
          </p:cNvSpPr>
          <p:nvPr>
            <p:ph type="body" idx="1"/>
          </p:nvPr>
        </p:nvSpPr>
        <p:spPr>
          <a:xfrm>
            <a:off x="387900" y="1489825"/>
            <a:ext cx="3999900" cy="30789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 name="Google Shape;31;p21"/>
          <p:cNvSpPr txBox="1">
            <a:spLocks noGrp="1"/>
          </p:cNvSpPr>
          <p:nvPr>
            <p:ph type="body" idx="2"/>
          </p:nvPr>
        </p:nvSpPr>
        <p:spPr>
          <a:xfrm>
            <a:off x="4756200" y="1489825"/>
            <a:ext cx="3999900" cy="30789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2" name="Google Shape;32;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3"/>
        <p:cNvGrpSpPr/>
        <p:nvPr/>
      </p:nvGrpSpPr>
      <p:grpSpPr>
        <a:xfrm>
          <a:off x="0" y="0"/>
          <a:ext cx="0" cy="0"/>
          <a:chOff x="0" y="0"/>
          <a:chExt cx="0" cy="0"/>
        </a:xfrm>
      </p:grpSpPr>
      <p:sp>
        <p:nvSpPr>
          <p:cNvPr id="34" name="Google Shape;34;p22"/>
          <p:cNvSpPr txBox="1">
            <a:spLocks noGrp="1"/>
          </p:cNvSpPr>
          <p:nvPr>
            <p:ph type="title"/>
          </p:nvPr>
        </p:nvSpPr>
        <p:spPr>
          <a:xfrm>
            <a:off x="387900" y="458025"/>
            <a:ext cx="8368200" cy="6861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35" name="Google Shape;3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cxnSp>
        <p:nvCxnSpPr>
          <p:cNvPr id="37" name="Google Shape;37;p23"/>
          <p:cNvCxnSpPr/>
          <p:nvPr/>
        </p:nvCxnSpPr>
        <p:spPr>
          <a:xfrm>
            <a:off x="489218" y="1412277"/>
            <a:ext cx="331500" cy="0"/>
          </a:xfrm>
          <a:prstGeom prst="straightConnector1">
            <a:avLst/>
          </a:prstGeom>
          <a:noFill/>
          <a:ln w="38100" cap="flat" cmpd="sng">
            <a:solidFill>
              <a:schemeClr val="accent4"/>
            </a:solidFill>
            <a:prstDash val="solid"/>
            <a:round/>
            <a:headEnd type="none" w="sm" len="sm"/>
            <a:tailEnd type="none" w="sm" len="sm"/>
          </a:ln>
        </p:spPr>
      </p:cxnSp>
      <p:sp>
        <p:nvSpPr>
          <p:cNvPr id="38" name="Google Shape;38;p23"/>
          <p:cNvSpPr txBox="1">
            <a:spLocks noGrp="1"/>
          </p:cNvSpPr>
          <p:nvPr>
            <p:ph type="title"/>
          </p:nvPr>
        </p:nvSpPr>
        <p:spPr>
          <a:xfrm>
            <a:off x="3879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9" name="Google Shape;39;p23"/>
          <p:cNvSpPr txBox="1">
            <a:spLocks noGrp="1"/>
          </p:cNvSpPr>
          <p:nvPr>
            <p:ph type="body" idx="1"/>
          </p:nvPr>
        </p:nvSpPr>
        <p:spPr>
          <a:xfrm>
            <a:off x="387900" y="1594025"/>
            <a:ext cx="2808000" cy="26811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40" name="Google Shape;40;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1"/>
        <p:cNvGrpSpPr/>
        <p:nvPr/>
      </p:nvGrpSpPr>
      <p:grpSpPr>
        <a:xfrm>
          <a:off x="0" y="0"/>
          <a:ext cx="0" cy="0"/>
          <a:chOff x="0" y="0"/>
          <a:chExt cx="0" cy="0"/>
        </a:xfrm>
      </p:grpSpPr>
      <p:sp>
        <p:nvSpPr>
          <p:cNvPr id="42" name="Google Shape;42;p24"/>
          <p:cNvSpPr txBox="1">
            <a:spLocks noGrp="1"/>
          </p:cNvSpPr>
          <p:nvPr>
            <p:ph type="title"/>
          </p:nvPr>
        </p:nvSpPr>
        <p:spPr>
          <a:xfrm>
            <a:off x="490250" y="526350"/>
            <a:ext cx="56187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43" name="Google Shape;43;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4"/>
        <p:cNvGrpSpPr/>
        <p:nvPr/>
      </p:nvGrpSpPr>
      <p:grpSpPr>
        <a:xfrm>
          <a:off x="0" y="0"/>
          <a:ext cx="0" cy="0"/>
          <a:chOff x="0" y="0"/>
          <a:chExt cx="0" cy="0"/>
        </a:xfrm>
      </p:grpSpPr>
      <p:sp>
        <p:nvSpPr>
          <p:cNvPr id="45" name="Google Shape;45;p25"/>
          <p:cNvSpPr/>
          <p:nvPr/>
        </p:nvSpPr>
        <p:spPr>
          <a:xfrm>
            <a:off x="4572000" y="-7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46" name="Google Shape;46;p25"/>
          <p:cNvCxnSpPr/>
          <p:nvPr/>
        </p:nvCxnSpPr>
        <p:spPr>
          <a:xfrm>
            <a:off x="5029675" y="4495503"/>
            <a:ext cx="540900" cy="0"/>
          </a:xfrm>
          <a:prstGeom prst="straightConnector1">
            <a:avLst/>
          </a:prstGeom>
          <a:noFill/>
          <a:ln w="38100" cap="flat" cmpd="sng">
            <a:solidFill>
              <a:schemeClr val="accent5"/>
            </a:solidFill>
            <a:prstDash val="solid"/>
            <a:round/>
            <a:headEnd type="none" w="sm" len="sm"/>
            <a:tailEnd type="none" w="sm" len="sm"/>
          </a:ln>
        </p:spPr>
      </p:cxnSp>
      <p:sp>
        <p:nvSpPr>
          <p:cNvPr id="47" name="Google Shape;47;p25"/>
          <p:cNvSpPr txBox="1">
            <a:spLocks noGrp="1"/>
          </p:cNvSpPr>
          <p:nvPr>
            <p:ph type="title"/>
          </p:nvPr>
        </p:nvSpPr>
        <p:spPr>
          <a:xfrm>
            <a:off x="265500" y="1209075"/>
            <a:ext cx="4045200" cy="1506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3800"/>
              <a:buNone/>
              <a:defRPr sz="3800"/>
            </a:lvl1pPr>
            <a:lvl2pPr lvl="1" algn="ctr">
              <a:lnSpc>
                <a:spcPct val="100000"/>
              </a:lnSpc>
              <a:spcBef>
                <a:spcPts val="0"/>
              </a:spcBef>
              <a:spcAft>
                <a:spcPts val="0"/>
              </a:spcAft>
              <a:buSzPts val="3800"/>
              <a:buNone/>
              <a:defRPr sz="3800"/>
            </a:lvl2pPr>
            <a:lvl3pPr lvl="2" algn="ctr">
              <a:lnSpc>
                <a:spcPct val="100000"/>
              </a:lnSpc>
              <a:spcBef>
                <a:spcPts val="0"/>
              </a:spcBef>
              <a:spcAft>
                <a:spcPts val="0"/>
              </a:spcAft>
              <a:buSzPts val="3800"/>
              <a:buNone/>
              <a:defRPr sz="3800"/>
            </a:lvl3pPr>
            <a:lvl4pPr lvl="3" algn="ctr">
              <a:lnSpc>
                <a:spcPct val="100000"/>
              </a:lnSpc>
              <a:spcBef>
                <a:spcPts val="0"/>
              </a:spcBef>
              <a:spcAft>
                <a:spcPts val="0"/>
              </a:spcAft>
              <a:buSzPts val="3800"/>
              <a:buNone/>
              <a:defRPr sz="3800"/>
            </a:lvl4pPr>
            <a:lvl5pPr lvl="4" algn="ctr">
              <a:lnSpc>
                <a:spcPct val="100000"/>
              </a:lnSpc>
              <a:spcBef>
                <a:spcPts val="0"/>
              </a:spcBef>
              <a:spcAft>
                <a:spcPts val="0"/>
              </a:spcAft>
              <a:buSzPts val="3800"/>
              <a:buNone/>
              <a:defRPr sz="3800"/>
            </a:lvl5pPr>
            <a:lvl6pPr lvl="5" algn="ctr">
              <a:lnSpc>
                <a:spcPct val="100000"/>
              </a:lnSpc>
              <a:spcBef>
                <a:spcPts val="0"/>
              </a:spcBef>
              <a:spcAft>
                <a:spcPts val="0"/>
              </a:spcAft>
              <a:buSzPts val="3800"/>
              <a:buNone/>
              <a:defRPr sz="3800"/>
            </a:lvl6pPr>
            <a:lvl7pPr lvl="6" algn="ctr">
              <a:lnSpc>
                <a:spcPct val="100000"/>
              </a:lnSpc>
              <a:spcBef>
                <a:spcPts val="0"/>
              </a:spcBef>
              <a:spcAft>
                <a:spcPts val="0"/>
              </a:spcAft>
              <a:buSzPts val="3800"/>
              <a:buNone/>
              <a:defRPr sz="3800"/>
            </a:lvl7pPr>
            <a:lvl8pPr lvl="7" algn="ctr">
              <a:lnSpc>
                <a:spcPct val="100000"/>
              </a:lnSpc>
              <a:spcBef>
                <a:spcPts val="0"/>
              </a:spcBef>
              <a:spcAft>
                <a:spcPts val="0"/>
              </a:spcAft>
              <a:buSzPts val="3800"/>
              <a:buNone/>
              <a:defRPr sz="3800"/>
            </a:lvl8pPr>
            <a:lvl9pPr lvl="8" algn="ctr">
              <a:lnSpc>
                <a:spcPct val="100000"/>
              </a:lnSpc>
              <a:spcBef>
                <a:spcPts val="0"/>
              </a:spcBef>
              <a:spcAft>
                <a:spcPts val="0"/>
              </a:spcAft>
              <a:buSzPts val="3800"/>
              <a:buNone/>
              <a:defRPr sz="3800"/>
            </a:lvl9pPr>
          </a:lstStyle>
          <a:p>
            <a:endParaRPr/>
          </a:p>
        </p:txBody>
      </p:sp>
      <p:sp>
        <p:nvSpPr>
          <p:cNvPr id="48" name="Google Shape;48;p25"/>
          <p:cNvSpPr txBox="1">
            <a:spLocks noGrp="1"/>
          </p:cNvSpPr>
          <p:nvPr>
            <p:ph type="subTitle" idx="1"/>
          </p:nvPr>
        </p:nvSpPr>
        <p:spPr>
          <a:xfrm>
            <a:off x="265500" y="2769001"/>
            <a:ext cx="4045200" cy="13455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a:endParaRPr/>
          </a:p>
        </p:txBody>
      </p:sp>
      <p:sp>
        <p:nvSpPr>
          <p:cNvPr id="49" name="Google Shape;49;p25"/>
          <p:cNvSpPr txBox="1">
            <a:spLocks noGrp="1"/>
          </p:cNvSpPr>
          <p:nvPr>
            <p:ph type="body" idx="2"/>
          </p:nvPr>
        </p:nvSpPr>
        <p:spPr>
          <a:xfrm>
            <a:off x="4939500" y="724200"/>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50" name="Google Shape;50;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1"/>
        <p:cNvGrpSpPr/>
        <p:nvPr/>
      </p:nvGrpSpPr>
      <p:grpSpPr>
        <a:xfrm>
          <a:off x="0" y="0"/>
          <a:ext cx="0" cy="0"/>
          <a:chOff x="0" y="0"/>
          <a:chExt cx="0" cy="0"/>
        </a:xfrm>
      </p:grpSpPr>
      <p:sp>
        <p:nvSpPr>
          <p:cNvPr id="52" name="Google Shape;52;p26"/>
          <p:cNvSpPr txBox="1">
            <a:spLocks noGrp="1"/>
          </p:cNvSpPr>
          <p:nvPr>
            <p:ph type="body" idx="1"/>
          </p:nvPr>
        </p:nvSpPr>
        <p:spPr>
          <a:xfrm>
            <a:off x="319500" y="4233725"/>
            <a:ext cx="5998800" cy="5988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a:endParaRPr/>
          </a:p>
        </p:txBody>
      </p:sp>
      <p:sp>
        <p:nvSpPr>
          <p:cNvPr id="53" name="Google Shape;53;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4"/>
        <p:cNvGrpSpPr/>
        <p:nvPr/>
      </p:nvGrpSpPr>
      <p:grpSpPr>
        <a:xfrm>
          <a:off x="0" y="0"/>
          <a:ext cx="0" cy="0"/>
          <a:chOff x="0" y="0"/>
          <a:chExt cx="0" cy="0"/>
        </a:xfrm>
      </p:grpSpPr>
      <p:sp>
        <p:nvSpPr>
          <p:cNvPr id="55" name="Google Shape;55;p27"/>
          <p:cNvSpPr/>
          <p:nvPr/>
        </p:nvSpPr>
        <p:spPr>
          <a:xfrm>
            <a:off x="150" y="5076825"/>
            <a:ext cx="9143700" cy="666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 name="Google Shape;56;p27"/>
          <p:cNvSpPr txBox="1">
            <a:spLocks noGrp="1"/>
          </p:cNvSpPr>
          <p:nvPr>
            <p:ph type="title" hasCustomPrompt="1"/>
          </p:nvPr>
        </p:nvSpPr>
        <p:spPr>
          <a:xfrm>
            <a:off x="387900" y="1152450"/>
            <a:ext cx="8368200" cy="15384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chemeClr val="accent5"/>
              </a:buClr>
              <a:buSzPts val="13000"/>
              <a:buNone/>
              <a:defRPr sz="13000">
                <a:solidFill>
                  <a:schemeClr val="accent5"/>
                </a:solidFill>
              </a:defRPr>
            </a:lvl1pPr>
            <a:lvl2pPr lvl="1" algn="ctr">
              <a:lnSpc>
                <a:spcPct val="100000"/>
              </a:lnSpc>
              <a:spcBef>
                <a:spcPts val="0"/>
              </a:spcBef>
              <a:spcAft>
                <a:spcPts val="0"/>
              </a:spcAft>
              <a:buClr>
                <a:schemeClr val="accent5"/>
              </a:buClr>
              <a:buSzPts val="13000"/>
              <a:buNone/>
              <a:defRPr sz="13000">
                <a:solidFill>
                  <a:schemeClr val="accent5"/>
                </a:solidFill>
              </a:defRPr>
            </a:lvl2pPr>
            <a:lvl3pPr lvl="2" algn="ctr">
              <a:lnSpc>
                <a:spcPct val="100000"/>
              </a:lnSpc>
              <a:spcBef>
                <a:spcPts val="0"/>
              </a:spcBef>
              <a:spcAft>
                <a:spcPts val="0"/>
              </a:spcAft>
              <a:buClr>
                <a:schemeClr val="accent5"/>
              </a:buClr>
              <a:buSzPts val="13000"/>
              <a:buNone/>
              <a:defRPr sz="13000">
                <a:solidFill>
                  <a:schemeClr val="accent5"/>
                </a:solidFill>
              </a:defRPr>
            </a:lvl3pPr>
            <a:lvl4pPr lvl="3" algn="ctr">
              <a:lnSpc>
                <a:spcPct val="100000"/>
              </a:lnSpc>
              <a:spcBef>
                <a:spcPts val="0"/>
              </a:spcBef>
              <a:spcAft>
                <a:spcPts val="0"/>
              </a:spcAft>
              <a:buClr>
                <a:schemeClr val="accent5"/>
              </a:buClr>
              <a:buSzPts val="13000"/>
              <a:buNone/>
              <a:defRPr sz="13000">
                <a:solidFill>
                  <a:schemeClr val="accent5"/>
                </a:solidFill>
              </a:defRPr>
            </a:lvl4pPr>
            <a:lvl5pPr lvl="4" algn="ctr">
              <a:lnSpc>
                <a:spcPct val="100000"/>
              </a:lnSpc>
              <a:spcBef>
                <a:spcPts val="0"/>
              </a:spcBef>
              <a:spcAft>
                <a:spcPts val="0"/>
              </a:spcAft>
              <a:buClr>
                <a:schemeClr val="accent5"/>
              </a:buClr>
              <a:buSzPts val="13000"/>
              <a:buNone/>
              <a:defRPr sz="13000">
                <a:solidFill>
                  <a:schemeClr val="accent5"/>
                </a:solidFill>
              </a:defRPr>
            </a:lvl5pPr>
            <a:lvl6pPr lvl="5" algn="ctr">
              <a:lnSpc>
                <a:spcPct val="100000"/>
              </a:lnSpc>
              <a:spcBef>
                <a:spcPts val="0"/>
              </a:spcBef>
              <a:spcAft>
                <a:spcPts val="0"/>
              </a:spcAft>
              <a:buClr>
                <a:schemeClr val="accent5"/>
              </a:buClr>
              <a:buSzPts val="13000"/>
              <a:buNone/>
              <a:defRPr sz="13000">
                <a:solidFill>
                  <a:schemeClr val="accent5"/>
                </a:solidFill>
              </a:defRPr>
            </a:lvl6pPr>
            <a:lvl7pPr lvl="6" algn="ctr">
              <a:lnSpc>
                <a:spcPct val="100000"/>
              </a:lnSpc>
              <a:spcBef>
                <a:spcPts val="0"/>
              </a:spcBef>
              <a:spcAft>
                <a:spcPts val="0"/>
              </a:spcAft>
              <a:buClr>
                <a:schemeClr val="accent5"/>
              </a:buClr>
              <a:buSzPts val="13000"/>
              <a:buNone/>
              <a:defRPr sz="13000">
                <a:solidFill>
                  <a:schemeClr val="accent5"/>
                </a:solidFill>
              </a:defRPr>
            </a:lvl7pPr>
            <a:lvl8pPr lvl="7" algn="ctr">
              <a:lnSpc>
                <a:spcPct val="100000"/>
              </a:lnSpc>
              <a:spcBef>
                <a:spcPts val="0"/>
              </a:spcBef>
              <a:spcAft>
                <a:spcPts val="0"/>
              </a:spcAft>
              <a:buClr>
                <a:schemeClr val="accent5"/>
              </a:buClr>
              <a:buSzPts val="13000"/>
              <a:buNone/>
              <a:defRPr sz="13000">
                <a:solidFill>
                  <a:schemeClr val="accent5"/>
                </a:solidFill>
              </a:defRPr>
            </a:lvl8pPr>
            <a:lvl9pPr lvl="8" algn="ctr">
              <a:lnSpc>
                <a:spcPct val="100000"/>
              </a:lnSpc>
              <a:spcBef>
                <a:spcPts val="0"/>
              </a:spcBef>
              <a:spcAft>
                <a:spcPts val="0"/>
              </a:spcAft>
              <a:buClr>
                <a:schemeClr val="accent5"/>
              </a:buClr>
              <a:buSzPts val="13000"/>
              <a:buNone/>
              <a:defRPr sz="13000">
                <a:solidFill>
                  <a:schemeClr val="accent5"/>
                </a:solidFill>
              </a:defRPr>
            </a:lvl9pPr>
          </a:lstStyle>
          <a:p>
            <a:r>
              <a:t>xx%</a:t>
            </a:r>
          </a:p>
        </p:txBody>
      </p:sp>
      <p:sp>
        <p:nvSpPr>
          <p:cNvPr id="57" name="Google Shape;57;p27"/>
          <p:cNvSpPr txBox="1">
            <a:spLocks noGrp="1"/>
          </p:cNvSpPr>
          <p:nvPr>
            <p:ph type="body" idx="1"/>
          </p:nvPr>
        </p:nvSpPr>
        <p:spPr>
          <a:xfrm>
            <a:off x="387900" y="2919450"/>
            <a:ext cx="8368200" cy="10716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58" name="Google Shape;58;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rina">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6"/>
          <p:cNvSpPr txBox="1">
            <a:spLocks noGrp="1"/>
          </p:cNvSpPr>
          <p:nvPr>
            <p:ph type="title"/>
          </p:nvPr>
        </p:nvSpPr>
        <p:spPr>
          <a:xfrm>
            <a:off x="387900" y="458025"/>
            <a:ext cx="8368200" cy="686100"/>
          </a:xfrm>
          <a:prstGeom prst="rect">
            <a:avLst/>
          </a:prstGeom>
          <a:noFill/>
          <a:ln>
            <a:noFill/>
          </a:ln>
        </p:spPr>
        <p:txBody>
          <a:bodyPr spcFirstLastPara="1" wrap="square" lIns="91425" tIns="91425" rIns="91425" bIns="91425" anchor="b" anchorCtr="0">
            <a:normAutofit/>
          </a:bodyPr>
          <a:lstStyle>
            <a:lvl1pPr marR="0" lvl="0" algn="l" rtl="0">
              <a:lnSpc>
                <a:spcPct val="100000"/>
              </a:lnSpc>
              <a:spcBef>
                <a:spcPts val="0"/>
              </a:spcBef>
              <a:spcAft>
                <a:spcPts val="0"/>
              </a:spcAft>
              <a:buClr>
                <a:schemeClr val="dk1"/>
              </a:buClr>
              <a:buSzPts val="3000"/>
              <a:buFont typeface="Roboto Slab"/>
              <a:buNone/>
              <a:defRPr sz="3000" b="0" i="0" u="none" strike="noStrike" cap="none">
                <a:solidFill>
                  <a:schemeClr val="dk1"/>
                </a:solidFill>
                <a:latin typeface="Roboto Slab"/>
                <a:ea typeface="Roboto Slab"/>
                <a:cs typeface="Roboto Slab"/>
                <a:sym typeface="Roboto Slab"/>
              </a:defRPr>
            </a:lvl1pPr>
            <a:lvl2pPr marR="0" lvl="1" algn="l" rtl="0">
              <a:lnSpc>
                <a:spcPct val="100000"/>
              </a:lnSpc>
              <a:spcBef>
                <a:spcPts val="0"/>
              </a:spcBef>
              <a:spcAft>
                <a:spcPts val="0"/>
              </a:spcAft>
              <a:buClr>
                <a:schemeClr val="dk1"/>
              </a:buClr>
              <a:buSzPts val="3000"/>
              <a:buFont typeface="Roboto Slab"/>
              <a:buNone/>
              <a:defRPr sz="3000" b="0" i="0" u="none" strike="noStrike" cap="none">
                <a:solidFill>
                  <a:schemeClr val="dk1"/>
                </a:solidFill>
                <a:latin typeface="Roboto Slab"/>
                <a:ea typeface="Roboto Slab"/>
                <a:cs typeface="Roboto Slab"/>
                <a:sym typeface="Roboto Slab"/>
              </a:defRPr>
            </a:lvl2pPr>
            <a:lvl3pPr marR="0" lvl="2" algn="l" rtl="0">
              <a:lnSpc>
                <a:spcPct val="100000"/>
              </a:lnSpc>
              <a:spcBef>
                <a:spcPts val="0"/>
              </a:spcBef>
              <a:spcAft>
                <a:spcPts val="0"/>
              </a:spcAft>
              <a:buClr>
                <a:schemeClr val="dk1"/>
              </a:buClr>
              <a:buSzPts val="3000"/>
              <a:buFont typeface="Roboto Slab"/>
              <a:buNone/>
              <a:defRPr sz="3000" b="0" i="0" u="none" strike="noStrike" cap="none">
                <a:solidFill>
                  <a:schemeClr val="dk1"/>
                </a:solidFill>
                <a:latin typeface="Roboto Slab"/>
                <a:ea typeface="Roboto Slab"/>
                <a:cs typeface="Roboto Slab"/>
                <a:sym typeface="Roboto Slab"/>
              </a:defRPr>
            </a:lvl3pPr>
            <a:lvl4pPr marR="0" lvl="3" algn="l" rtl="0">
              <a:lnSpc>
                <a:spcPct val="100000"/>
              </a:lnSpc>
              <a:spcBef>
                <a:spcPts val="0"/>
              </a:spcBef>
              <a:spcAft>
                <a:spcPts val="0"/>
              </a:spcAft>
              <a:buClr>
                <a:schemeClr val="dk1"/>
              </a:buClr>
              <a:buSzPts val="3000"/>
              <a:buFont typeface="Roboto Slab"/>
              <a:buNone/>
              <a:defRPr sz="3000" b="0" i="0" u="none" strike="noStrike" cap="none">
                <a:solidFill>
                  <a:schemeClr val="dk1"/>
                </a:solidFill>
                <a:latin typeface="Roboto Slab"/>
                <a:ea typeface="Roboto Slab"/>
                <a:cs typeface="Roboto Slab"/>
                <a:sym typeface="Roboto Slab"/>
              </a:defRPr>
            </a:lvl4pPr>
            <a:lvl5pPr marR="0" lvl="4" algn="l" rtl="0">
              <a:lnSpc>
                <a:spcPct val="100000"/>
              </a:lnSpc>
              <a:spcBef>
                <a:spcPts val="0"/>
              </a:spcBef>
              <a:spcAft>
                <a:spcPts val="0"/>
              </a:spcAft>
              <a:buClr>
                <a:schemeClr val="dk1"/>
              </a:buClr>
              <a:buSzPts val="3000"/>
              <a:buFont typeface="Roboto Slab"/>
              <a:buNone/>
              <a:defRPr sz="3000" b="0" i="0" u="none" strike="noStrike" cap="none">
                <a:solidFill>
                  <a:schemeClr val="dk1"/>
                </a:solidFill>
                <a:latin typeface="Roboto Slab"/>
                <a:ea typeface="Roboto Slab"/>
                <a:cs typeface="Roboto Slab"/>
                <a:sym typeface="Roboto Slab"/>
              </a:defRPr>
            </a:lvl5pPr>
            <a:lvl6pPr marR="0" lvl="5" algn="l" rtl="0">
              <a:lnSpc>
                <a:spcPct val="100000"/>
              </a:lnSpc>
              <a:spcBef>
                <a:spcPts val="0"/>
              </a:spcBef>
              <a:spcAft>
                <a:spcPts val="0"/>
              </a:spcAft>
              <a:buClr>
                <a:schemeClr val="dk1"/>
              </a:buClr>
              <a:buSzPts val="3000"/>
              <a:buFont typeface="Roboto Slab"/>
              <a:buNone/>
              <a:defRPr sz="3000" b="0" i="0" u="none" strike="noStrike" cap="none">
                <a:solidFill>
                  <a:schemeClr val="dk1"/>
                </a:solidFill>
                <a:latin typeface="Roboto Slab"/>
                <a:ea typeface="Roboto Slab"/>
                <a:cs typeface="Roboto Slab"/>
                <a:sym typeface="Roboto Slab"/>
              </a:defRPr>
            </a:lvl6pPr>
            <a:lvl7pPr marR="0" lvl="6" algn="l" rtl="0">
              <a:lnSpc>
                <a:spcPct val="100000"/>
              </a:lnSpc>
              <a:spcBef>
                <a:spcPts val="0"/>
              </a:spcBef>
              <a:spcAft>
                <a:spcPts val="0"/>
              </a:spcAft>
              <a:buClr>
                <a:schemeClr val="dk1"/>
              </a:buClr>
              <a:buSzPts val="3000"/>
              <a:buFont typeface="Roboto Slab"/>
              <a:buNone/>
              <a:defRPr sz="3000" b="0" i="0" u="none" strike="noStrike" cap="none">
                <a:solidFill>
                  <a:schemeClr val="dk1"/>
                </a:solidFill>
                <a:latin typeface="Roboto Slab"/>
                <a:ea typeface="Roboto Slab"/>
                <a:cs typeface="Roboto Slab"/>
                <a:sym typeface="Roboto Slab"/>
              </a:defRPr>
            </a:lvl7pPr>
            <a:lvl8pPr marR="0" lvl="7" algn="l" rtl="0">
              <a:lnSpc>
                <a:spcPct val="100000"/>
              </a:lnSpc>
              <a:spcBef>
                <a:spcPts val="0"/>
              </a:spcBef>
              <a:spcAft>
                <a:spcPts val="0"/>
              </a:spcAft>
              <a:buClr>
                <a:schemeClr val="dk1"/>
              </a:buClr>
              <a:buSzPts val="3000"/>
              <a:buFont typeface="Roboto Slab"/>
              <a:buNone/>
              <a:defRPr sz="3000" b="0" i="0" u="none" strike="noStrike" cap="none">
                <a:solidFill>
                  <a:schemeClr val="dk1"/>
                </a:solidFill>
                <a:latin typeface="Roboto Slab"/>
                <a:ea typeface="Roboto Slab"/>
                <a:cs typeface="Roboto Slab"/>
                <a:sym typeface="Roboto Slab"/>
              </a:defRPr>
            </a:lvl8pPr>
            <a:lvl9pPr marR="0" lvl="8" algn="l" rtl="0">
              <a:lnSpc>
                <a:spcPct val="100000"/>
              </a:lnSpc>
              <a:spcBef>
                <a:spcPts val="0"/>
              </a:spcBef>
              <a:spcAft>
                <a:spcPts val="0"/>
              </a:spcAft>
              <a:buClr>
                <a:schemeClr val="dk1"/>
              </a:buClr>
              <a:buSzPts val="3000"/>
              <a:buFont typeface="Roboto Slab"/>
              <a:buNone/>
              <a:defRPr sz="3000" b="0" i="0" u="none" strike="noStrike" cap="none">
                <a:solidFill>
                  <a:schemeClr val="dk1"/>
                </a:solidFill>
                <a:latin typeface="Roboto Slab"/>
                <a:ea typeface="Roboto Slab"/>
                <a:cs typeface="Roboto Slab"/>
                <a:sym typeface="Roboto Slab"/>
              </a:defRPr>
            </a:lvl9pPr>
          </a:lstStyle>
          <a:p>
            <a:endParaRPr/>
          </a:p>
        </p:txBody>
      </p:sp>
      <p:sp>
        <p:nvSpPr>
          <p:cNvPr id="7" name="Google Shape;7;p16"/>
          <p:cNvSpPr txBox="1">
            <a:spLocks noGrp="1"/>
          </p:cNvSpPr>
          <p:nvPr>
            <p:ph type="body" idx="1"/>
          </p:nvPr>
        </p:nvSpPr>
        <p:spPr>
          <a:xfrm>
            <a:off x="387900" y="1489824"/>
            <a:ext cx="8368200" cy="30789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1"/>
              </a:buClr>
              <a:buSzPts val="1800"/>
              <a:buFont typeface="Roboto"/>
              <a:buChar char="●"/>
              <a:defRPr sz="1800" b="0" i="0" u="none" strike="noStrike" cap="none">
                <a:solidFill>
                  <a:schemeClr val="dk1"/>
                </a:solidFill>
                <a:latin typeface="Roboto"/>
                <a:ea typeface="Roboto"/>
                <a:cs typeface="Roboto"/>
                <a:sym typeface="Roboto"/>
              </a:defRPr>
            </a:lvl1pPr>
            <a:lvl2pPr marL="914400" marR="0" lvl="1" indent="-317500" algn="l" rtl="0">
              <a:lnSpc>
                <a:spcPct val="115000"/>
              </a:lnSpc>
              <a:spcBef>
                <a:spcPts val="0"/>
              </a:spcBef>
              <a:spcAft>
                <a:spcPts val="0"/>
              </a:spcAft>
              <a:buClr>
                <a:schemeClr val="dk1"/>
              </a:buClr>
              <a:buSzPts val="1400"/>
              <a:buFont typeface="Roboto"/>
              <a:buChar char="○"/>
              <a:defRPr sz="1400" b="0" i="0" u="none" strike="noStrike" cap="none">
                <a:solidFill>
                  <a:schemeClr val="dk1"/>
                </a:solidFill>
                <a:latin typeface="Roboto"/>
                <a:ea typeface="Roboto"/>
                <a:cs typeface="Roboto"/>
                <a:sym typeface="Roboto"/>
              </a:defRPr>
            </a:lvl2pPr>
            <a:lvl3pPr marL="1371600" marR="0" lvl="2" indent="-317500" algn="l" rtl="0">
              <a:lnSpc>
                <a:spcPct val="115000"/>
              </a:lnSpc>
              <a:spcBef>
                <a:spcPts val="0"/>
              </a:spcBef>
              <a:spcAft>
                <a:spcPts val="0"/>
              </a:spcAft>
              <a:buClr>
                <a:schemeClr val="dk1"/>
              </a:buClr>
              <a:buSzPts val="1400"/>
              <a:buFont typeface="Roboto"/>
              <a:buChar char="■"/>
              <a:defRPr sz="1400" b="0" i="0" u="none" strike="noStrike" cap="none">
                <a:solidFill>
                  <a:schemeClr val="dk1"/>
                </a:solidFill>
                <a:latin typeface="Roboto"/>
                <a:ea typeface="Roboto"/>
                <a:cs typeface="Roboto"/>
                <a:sym typeface="Roboto"/>
              </a:defRPr>
            </a:lvl3pPr>
            <a:lvl4pPr marL="1828800" marR="0" lvl="3" indent="-317500" algn="l" rtl="0">
              <a:lnSpc>
                <a:spcPct val="115000"/>
              </a:lnSpc>
              <a:spcBef>
                <a:spcPts val="0"/>
              </a:spcBef>
              <a:spcAft>
                <a:spcPts val="0"/>
              </a:spcAft>
              <a:buClr>
                <a:schemeClr val="dk1"/>
              </a:buClr>
              <a:buSzPts val="1400"/>
              <a:buFont typeface="Roboto"/>
              <a:buChar char="●"/>
              <a:defRPr sz="1400" b="0" i="0" u="none" strike="noStrike" cap="none">
                <a:solidFill>
                  <a:schemeClr val="dk1"/>
                </a:solidFill>
                <a:latin typeface="Roboto"/>
                <a:ea typeface="Roboto"/>
                <a:cs typeface="Roboto"/>
                <a:sym typeface="Roboto"/>
              </a:defRPr>
            </a:lvl4pPr>
            <a:lvl5pPr marL="2286000" marR="0" lvl="4" indent="-317500" algn="l" rtl="0">
              <a:lnSpc>
                <a:spcPct val="115000"/>
              </a:lnSpc>
              <a:spcBef>
                <a:spcPts val="0"/>
              </a:spcBef>
              <a:spcAft>
                <a:spcPts val="0"/>
              </a:spcAft>
              <a:buClr>
                <a:schemeClr val="dk1"/>
              </a:buClr>
              <a:buSzPts val="1400"/>
              <a:buFont typeface="Roboto"/>
              <a:buChar char="○"/>
              <a:defRPr sz="1400" b="0" i="0" u="none" strike="noStrike" cap="none">
                <a:solidFill>
                  <a:schemeClr val="dk1"/>
                </a:solidFill>
                <a:latin typeface="Roboto"/>
                <a:ea typeface="Roboto"/>
                <a:cs typeface="Roboto"/>
                <a:sym typeface="Roboto"/>
              </a:defRPr>
            </a:lvl5pPr>
            <a:lvl6pPr marL="2743200" marR="0" lvl="5" indent="-317500" algn="l" rtl="0">
              <a:lnSpc>
                <a:spcPct val="115000"/>
              </a:lnSpc>
              <a:spcBef>
                <a:spcPts val="0"/>
              </a:spcBef>
              <a:spcAft>
                <a:spcPts val="0"/>
              </a:spcAft>
              <a:buClr>
                <a:schemeClr val="dk1"/>
              </a:buClr>
              <a:buSzPts val="1400"/>
              <a:buFont typeface="Roboto"/>
              <a:buChar char="■"/>
              <a:defRPr sz="1400" b="0" i="0" u="none" strike="noStrike" cap="none">
                <a:solidFill>
                  <a:schemeClr val="dk1"/>
                </a:solidFill>
                <a:latin typeface="Roboto"/>
                <a:ea typeface="Roboto"/>
                <a:cs typeface="Roboto"/>
                <a:sym typeface="Roboto"/>
              </a:defRPr>
            </a:lvl6pPr>
            <a:lvl7pPr marL="3200400" marR="0" lvl="6" indent="-317500" algn="l" rtl="0">
              <a:lnSpc>
                <a:spcPct val="115000"/>
              </a:lnSpc>
              <a:spcBef>
                <a:spcPts val="0"/>
              </a:spcBef>
              <a:spcAft>
                <a:spcPts val="0"/>
              </a:spcAft>
              <a:buClr>
                <a:schemeClr val="dk1"/>
              </a:buClr>
              <a:buSzPts val="1400"/>
              <a:buFont typeface="Roboto"/>
              <a:buChar char="●"/>
              <a:defRPr sz="1400" b="0" i="0" u="none" strike="noStrike" cap="none">
                <a:solidFill>
                  <a:schemeClr val="dk1"/>
                </a:solidFill>
                <a:latin typeface="Roboto"/>
                <a:ea typeface="Roboto"/>
                <a:cs typeface="Roboto"/>
                <a:sym typeface="Roboto"/>
              </a:defRPr>
            </a:lvl7pPr>
            <a:lvl8pPr marL="3657600" marR="0" lvl="7" indent="-317500" algn="l" rtl="0">
              <a:lnSpc>
                <a:spcPct val="115000"/>
              </a:lnSpc>
              <a:spcBef>
                <a:spcPts val="0"/>
              </a:spcBef>
              <a:spcAft>
                <a:spcPts val="0"/>
              </a:spcAft>
              <a:buClr>
                <a:schemeClr val="dk1"/>
              </a:buClr>
              <a:buSzPts val="1400"/>
              <a:buFont typeface="Roboto"/>
              <a:buChar char="○"/>
              <a:defRPr sz="1400" b="0" i="0" u="none" strike="noStrike" cap="none">
                <a:solidFill>
                  <a:schemeClr val="dk1"/>
                </a:solidFill>
                <a:latin typeface="Roboto"/>
                <a:ea typeface="Roboto"/>
                <a:cs typeface="Roboto"/>
                <a:sym typeface="Roboto"/>
              </a:defRPr>
            </a:lvl8pPr>
            <a:lvl9pPr marL="4114800" marR="0" lvl="8" indent="-317500" algn="l" rtl="0">
              <a:lnSpc>
                <a:spcPct val="115000"/>
              </a:lnSpc>
              <a:spcBef>
                <a:spcPts val="0"/>
              </a:spcBef>
              <a:spcAft>
                <a:spcPts val="0"/>
              </a:spcAft>
              <a:buClr>
                <a:schemeClr val="dk1"/>
              </a:buClr>
              <a:buSzPts val="1400"/>
              <a:buFont typeface="Roboto"/>
              <a:buChar char="■"/>
              <a:defRPr sz="1400" b="0" i="0" u="none" strike="noStrike" cap="none">
                <a:solidFill>
                  <a:schemeClr val="dk1"/>
                </a:solidFill>
                <a:latin typeface="Roboto"/>
                <a:ea typeface="Roboto"/>
                <a:cs typeface="Roboto"/>
                <a:sym typeface="Roboto"/>
              </a:defRPr>
            </a:lvl9pPr>
          </a:lstStyle>
          <a:p>
            <a:endParaRPr/>
          </a:p>
        </p:txBody>
      </p:sp>
      <p:sp>
        <p:nvSpPr>
          <p:cNvPr id="8" name="Google Shape;8;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bbc.co.uk/news/uk-england-merseyside-68066672" TargetMode="External"/><Relationship Id="rId2" Type="http://schemas.openxmlformats.org/officeDocument/2006/relationships/hyperlink" Target="https://www.bbc.com/news/uk-england-south-yorkshire-61868863" TargetMode="External"/><Relationship Id="rId1" Type="http://schemas.openxmlformats.org/officeDocument/2006/relationships/slideLayout" Target="../slideLayouts/slideLayout9.xml"/><Relationship Id="rId6" Type="http://schemas.openxmlformats.org/officeDocument/2006/relationships/hyperlink" Target="https://youthendowmentfund.org.uk/reports/children-violence-and-vulnerability-2023/summary" TargetMode="External"/><Relationship Id="rId5" Type="http://schemas.openxmlformats.org/officeDocument/2006/relationships/hyperlink" Target="https://wkc.who.int/our-work/health-emergencies/knowledge-hub/community-disaster-risk-management/vulnerability-and-vulnerable-populations" TargetMode="External"/><Relationship Id="rId4" Type="http://schemas.openxmlformats.org/officeDocument/2006/relationships/hyperlink" Target="https://www.nspcc.org.uk/about-us/news-opinion/2024/online-grooming-crimes-increase"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
          <p:cNvSpPr txBox="1">
            <a:spLocks noGrp="1"/>
          </p:cNvSpPr>
          <p:nvPr>
            <p:ph type="ctrTitle"/>
          </p:nvPr>
        </p:nvSpPr>
        <p:spPr>
          <a:xfrm>
            <a:off x="1590494" y="456350"/>
            <a:ext cx="5783400" cy="1457400"/>
          </a:xfrm>
          <a:prstGeom prst="rect">
            <a:avLst/>
          </a:prstGeom>
          <a:solidFill>
            <a:schemeClr val="accent5"/>
          </a:solid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990"/>
              <a:buNone/>
            </a:pPr>
            <a:r>
              <a:rPr lang="en-GB" sz="2400" dirty="0">
                <a:solidFill>
                  <a:schemeClr val="tx2">
                    <a:lumMod val="10000"/>
                  </a:schemeClr>
                </a:solidFill>
              </a:rPr>
              <a:t>Evaluation of vulnerable youth being forced into illegal activities by others. </a:t>
            </a:r>
            <a:endParaRPr sz="2400" dirty="0">
              <a:solidFill>
                <a:schemeClr val="tx2">
                  <a:lumMod val="10000"/>
                </a:schemeClr>
              </a:solidFill>
            </a:endParaRPr>
          </a:p>
          <a:p>
            <a:pPr marL="0" lvl="0" indent="0" algn="ctr" rtl="0">
              <a:lnSpc>
                <a:spcPct val="100000"/>
              </a:lnSpc>
              <a:spcBef>
                <a:spcPts val="0"/>
              </a:spcBef>
              <a:spcAft>
                <a:spcPts val="0"/>
              </a:spcAft>
              <a:buSzPts val="990"/>
              <a:buNone/>
            </a:pPr>
            <a:endParaRPr sz="2400" dirty="0"/>
          </a:p>
        </p:txBody>
      </p:sp>
      <p:sp>
        <p:nvSpPr>
          <p:cNvPr id="64" name="Google Shape;64;p1"/>
          <p:cNvSpPr txBox="1">
            <a:spLocks noGrp="1"/>
          </p:cNvSpPr>
          <p:nvPr>
            <p:ph type="subTitle" idx="1"/>
          </p:nvPr>
        </p:nvSpPr>
        <p:spPr>
          <a:xfrm>
            <a:off x="1680302" y="3049450"/>
            <a:ext cx="5783400" cy="909000"/>
          </a:xfrm>
          <a:prstGeom prst="rect">
            <a:avLst/>
          </a:prstGeom>
          <a:solidFill>
            <a:schemeClr val="accent1"/>
          </a:solidFill>
          <a:ln>
            <a:noFill/>
          </a:ln>
        </p:spPr>
        <p:txBody>
          <a:bodyPr spcFirstLastPara="1" wrap="square" lIns="91425" tIns="91425" rIns="91425" bIns="91425" anchor="t" anchorCtr="0">
            <a:normAutofit fontScale="92500"/>
          </a:bodyPr>
          <a:lstStyle/>
          <a:p>
            <a:pPr marL="0" lvl="0" indent="0" algn="ctr" rtl="0">
              <a:lnSpc>
                <a:spcPct val="100000"/>
              </a:lnSpc>
              <a:spcBef>
                <a:spcPts val="0"/>
              </a:spcBef>
              <a:spcAft>
                <a:spcPts val="0"/>
              </a:spcAft>
              <a:buSzPct val="129032"/>
              <a:buNone/>
            </a:pPr>
            <a:endParaRPr dirty="0">
              <a:solidFill>
                <a:schemeClr val="accent6"/>
              </a:solidFill>
            </a:endParaRPr>
          </a:p>
          <a:p>
            <a:pPr marL="0" lvl="0" indent="0" algn="ctr" rtl="0">
              <a:lnSpc>
                <a:spcPct val="100000"/>
              </a:lnSpc>
              <a:spcBef>
                <a:spcPts val="0"/>
              </a:spcBef>
              <a:spcAft>
                <a:spcPts val="0"/>
              </a:spcAft>
              <a:buSzPct val="129032"/>
              <a:buNone/>
            </a:pPr>
            <a:r>
              <a:rPr lang="en-GB" dirty="0">
                <a:solidFill>
                  <a:schemeClr val="tx2">
                    <a:lumMod val="10000"/>
                  </a:schemeClr>
                </a:solidFill>
              </a:rPr>
              <a:t>Student Name: Elena Cristina </a:t>
            </a:r>
            <a:r>
              <a:rPr lang="en-GB" dirty="0" err="1">
                <a:solidFill>
                  <a:schemeClr val="tx2">
                    <a:lumMod val="10000"/>
                  </a:schemeClr>
                </a:solidFill>
              </a:rPr>
              <a:t>Martinica</a:t>
            </a:r>
            <a:endParaRPr dirty="0">
              <a:solidFill>
                <a:schemeClr val="tx2">
                  <a:lumMod val="10000"/>
                </a:schemeClr>
              </a:solidFill>
            </a:endParaRPr>
          </a:p>
          <a:p>
            <a:pPr marL="0" lvl="0" indent="0" algn="ctr" rtl="0">
              <a:lnSpc>
                <a:spcPct val="100000"/>
              </a:lnSpc>
              <a:spcBef>
                <a:spcPts val="0"/>
              </a:spcBef>
              <a:spcAft>
                <a:spcPts val="0"/>
              </a:spcAft>
              <a:buSzPct val="129032"/>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2"/>
          <p:cNvSpPr txBox="1">
            <a:spLocks noGrp="1"/>
          </p:cNvSpPr>
          <p:nvPr>
            <p:ph type="title"/>
          </p:nvPr>
        </p:nvSpPr>
        <p:spPr>
          <a:xfrm>
            <a:off x="472600" y="297075"/>
            <a:ext cx="8108400" cy="8412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sz="2555" dirty="0">
                <a:solidFill>
                  <a:schemeClr val="tx2">
                    <a:lumMod val="10000"/>
                  </a:schemeClr>
                </a:solidFill>
              </a:rPr>
              <a:t>Introduction</a:t>
            </a:r>
            <a:endParaRPr dirty="0">
              <a:solidFill>
                <a:schemeClr val="tx2">
                  <a:lumMod val="10000"/>
                </a:schemeClr>
              </a:solidFill>
            </a:endParaRPr>
          </a:p>
        </p:txBody>
      </p:sp>
      <p:sp>
        <p:nvSpPr>
          <p:cNvPr id="70" name="Google Shape;70;p2"/>
          <p:cNvSpPr txBox="1">
            <a:spLocks noGrp="1"/>
          </p:cNvSpPr>
          <p:nvPr>
            <p:ph type="body" idx="1"/>
          </p:nvPr>
        </p:nvSpPr>
        <p:spPr>
          <a:xfrm>
            <a:off x="387900" y="1489825"/>
            <a:ext cx="4266300" cy="2930400"/>
          </a:xfrm>
          <a:prstGeom prst="rect">
            <a:avLst/>
          </a:prstGeom>
          <a:solidFill>
            <a:schemeClr val="lt1"/>
          </a:solidFill>
          <a:ln>
            <a:noFill/>
          </a:ln>
        </p:spPr>
        <p:txBody>
          <a:bodyPr spcFirstLastPara="1" wrap="square" lIns="91425" tIns="91425" rIns="91425" bIns="91425" anchor="t" anchorCtr="0">
            <a:normAutofit fontScale="85000" lnSpcReduction="10000"/>
          </a:bodyPr>
          <a:lstStyle/>
          <a:p>
            <a:pPr marL="457200" lvl="0" indent="-325755" algn="l" rtl="0">
              <a:lnSpc>
                <a:spcPct val="115000"/>
              </a:lnSpc>
              <a:spcBef>
                <a:spcPts val="0"/>
              </a:spcBef>
              <a:spcAft>
                <a:spcPts val="0"/>
              </a:spcAft>
              <a:buSzPct val="100000"/>
              <a:buChar char="●"/>
            </a:pPr>
            <a:r>
              <a:rPr lang="en-GB"/>
              <a:t>Bui and Deakin (2021) note that the quality which is not desirable and that recognises individuals to be susceptible to harm or unacceptable behaviour is known as particular vulnerability. </a:t>
            </a:r>
            <a:endParaRPr/>
          </a:p>
          <a:p>
            <a:pPr marL="457200" lvl="0" indent="-325755" algn="l" rtl="0">
              <a:lnSpc>
                <a:spcPct val="115000"/>
              </a:lnSpc>
              <a:spcBef>
                <a:spcPts val="0"/>
              </a:spcBef>
              <a:spcAft>
                <a:spcPts val="0"/>
              </a:spcAft>
              <a:buSzPct val="100000"/>
              <a:buChar char="●"/>
            </a:pPr>
            <a:r>
              <a:rPr lang="en-GB"/>
              <a:t>This presentation will evaluate how vulnerable people get pushed into illegal activities. </a:t>
            </a:r>
            <a:endParaRPr/>
          </a:p>
          <a:p>
            <a:pPr marL="457200" lvl="0" indent="-325755" algn="l" rtl="0">
              <a:lnSpc>
                <a:spcPct val="115000"/>
              </a:lnSpc>
              <a:spcBef>
                <a:spcPts val="0"/>
              </a:spcBef>
              <a:spcAft>
                <a:spcPts val="0"/>
              </a:spcAft>
              <a:buSzPct val="100000"/>
              <a:buChar char="●"/>
            </a:pPr>
            <a:r>
              <a:rPr lang="en-GB"/>
              <a:t>Vulnerable people management and its different approaches will be studied in this presentation. </a:t>
            </a:r>
            <a:endParaRPr/>
          </a:p>
        </p:txBody>
      </p:sp>
      <p:pic>
        <p:nvPicPr>
          <p:cNvPr id="71" name="Google Shape;71;p2"/>
          <p:cNvPicPr preferRelativeResize="0"/>
          <p:nvPr/>
        </p:nvPicPr>
        <p:blipFill rotWithShape="1">
          <a:blip r:embed="rId3">
            <a:alphaModFix/>
          </a:blip>
          <a:srcRect/>
          <a:stretch/>
        </p:blipFill>
        <p:spPr>
          <a:xfrm>
            <a:off x="4971550" y="1565750"/>
            <a:ext cx="4094475" cy="2661375"/>
          </a:xfrm>
          <a:prstGeom prst="rect">
            <a:avLst/>
          </a:prstGeom>
          <a:noFill/>
          <a:ln>
            <a:noFill/>
          </a:ln>
        </p:spPr>
      </p:pic>
      <p:sp>
        <p:nvSpPr>
          <p:cNvPr id="72" name="Google Shape;72;p2"/>
          <p:cNvSpPr txBox="1"/>
          <p:nvPr/>
        </p:nvSpPr>
        <p:spPr>
          <a:xfrm>
            <a:off x="5602325" y="4378800"/>
            <a:ext cx="2923500" cy="372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(World Health Organisation, 2022)</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3"/>
          <p:cNvSpPr txBox="1">
            <a:spLocks noGrp="1"/>
          </p:cNvSpPr>
          <p:nvPr>
            <p:ph type="title"/>
          </p:nvPr>
        </p:nvSpPr>
        <p:spPr>
          <a:xfrm>
            <a:off x="387900" y="458025"/>
            <a:ext cx="8368200" cy="686100"/>
          </a:xfrm>
          <a:prstGeom prst="rect">
            <a:avLst/>
          </a:prstGeom>
          <a:solidFill>
            <a:schemeClr val="lt1"/>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Vulnerability: A concept</a:t>
            </a:r>
            <a:endParaRPr dirty="0">
              <a:solidFill>
                <a:schemeClr val="tx2">
                  <a:lumMod val="10000"/>
                </a:schemeClr>
              </a:solidFill>
            </a:endParaRPr>
          </a:p>
        </p:txBody>
      </p:sp>
      <p:sp>
        <p:nvSpPr>
          <p:cNvPr id="78" name="Google Shape;78;p3"/>
          <p:cNvSpPr txBox="1">
            <a:spLocks noGrp="1"/>
          </p:cNvSpPr>
          <p:nvPr>
            <p:ph type="body" idx="1"/>
          </p:nvPr>
        </p:nvSpPr>
        <p:spPr>
          <a:xfrm>
            <a:off x="387900" y="1489825"/>
            <a:ext cx="3532200" cy="2902800"/>
          </a:xfrm>
          <a:prstGeom prst="rect">
            <a:avLst/>
          </a:prstGeom>
          <a:solidFill>
            <a:schemeClr val="lt1"/>
          </a:solidFill>
          <a:ln>
            <a:noFill/>
          </a:ln>
        </p:spPr>
        <p:txBody>
          <a:bodyPr spcFirstLastPara="1" wrap="square" lIns="91425" tIns="91425" rIns="91425" bIns="91425" anchor="t" anchorCtr="0">
            <a:normAutofit fontScale="70000" lnSpcReduction="20000"/>
          </a:bodyPr>
          <a:lstStyle/>
          <a:p>
            <a:pPr marL="457200" lvl="0" indent="-308610" algn="l" rtl="0">
              <a:lnSpc>
                <a:spcPct val="115000"/>
              </a:lnSpc>
              <a:spcBef>
                <a:spcPts val="0"/>
              </a:spcBef>
              <a:spcAft>
                <a:spcPts val="0"/>
              </a:spcAft>
              <a:buSzPct val="100000"/>
              <a:buChar char="●"/>
            </a:pPr>
            <a:r>
              <a:rPr lang="en-GB"/>
              <a:t>Vulnerability is defined as a condition determined by physical, environmental and socioeconomic factors (World Health Organisation, 2022).</a:t>
            </a:r>
            <a:endParaRPr/>
          </a:p>
          <a:p>
            <a:pPr marL="457200" lvl="0" indent="-308610" algn="l" rtl="0">
              <a:lnSpc>
                <a:spcPct val="115000"/>
              </a:lnSpc>
              <a:spcBef>
                <a:spcPts val="0"/>
              </a:spcBef>
              <a:spcAft>
                <a:spcPts val="0"/>
              </a:spcAft>
              <a:buSzPct val="100000"/>
              <a:buChar char="●"/>
            </a:pPr>
            <a:r>
              <a:rPr lang="en-GB"/>
              <a:t>These factors increase the susceptibility of an individual to hazardous impacts (World Health Organisation, 2022). </a:t>
            </a:r>
            <a:endParaRPr/>
          </a:p>
          <a:p>
            <a:pPr marL="457200" lvl="0" indent="-308610" algn="l" rtl="0">
              <a:lnSpc>
                <a:spcPct val="115000"/>
              </a:lnSpc>
              <a:spcBef>
                <a:spcPts val="0"/>
              </a:spcBef>
              <a:spcAft>
                <a:spcPts val="0"/>
              </a:spcAft>
              <a:buSzPct val="100000"/>
              <a:buChar char="●"/>
            </a:pPr>
            <a:r>
              <a:rPr lang="en-GB"/>
              <a:t>Vulnerable factors include health, disability, age, gender, sexual orientation, religion and many more. </a:t>
            </a:r>
            <a:endParaRPr/>
          </a:p>
          <a:p>
            <a:pPr marL="457200" lvl="0" indent="-308610" algn="l" rtl="0">
              <a:lnSpc>
                <a:spcPct val="115000"/>
              </a:lnSpc>
              <a:spcBef>
                <a:spcPts val="0"/>
              </a:spcBef>
              <a:spcAft>
                <a:spcPts val="0"/>
              </a:spcAft>
              <a:buSzPct val="100000"/>
              <a:buChar char="●"/>
            </a:pPr>
            <a:r>
              <a:rPr lang="en-GB"/>
              <a:t>Vulnerability can leave an individual at risk of physical and psychological harm. </a:t>
            </a:r>
            <a:endParaRPr/>
          </a:p>
        </p:txBody>
      </p:sp>
      <p:pic>
        <p:nvPicPr>
          <p:cNvPr id="79" name="Google Shape;79;p3"/>
          <p:cNvPicPr preferRelativeResize="0"/>
          <p:nvPr/>
        </p:nvPicPr>
        <p:blipFill rotWithShape="1">
          <a:blip r:embed="rId3">
            <a:alphaModFix/>
          </a:blip>
          <a:srcRect/>
          <a:stretch/>
        </p:blipFill>
        <p:spPr>
          <a:xfrm>
            <a:off x="4155225" y="1622250"/>
            <a:ext cx="4919101" cy="1899002"/>
          </a:xfrm>
          <a:prstGeom prst="rect">
            <a:avLst/>
          </a:prstGeom>
          <a:noFill/>
          <a:ln>
            <a:noFill/>
          </a:ln>
        </p:spPr>
      </p:pic>
      <p:sp>
        <p:nvSpPr>
          <p:cNvPr id="80" name="Google Shape;80;p3"/>
          <p:cNvSpPr txBox="1"/>
          <p:nvPr/>
        </p:nvSpPr>
        <p:spPr>
          <a:xfrm>
            <a:off x="4954200" y="3772075"/>
            <a:ext cx="3532200" cy="4965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(Peter Terna, 2021)</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4"/>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Vulnerable People and categories</a:t>
            </a:r>
            <a:endParaRPr dirty="0">
              <a:solidFill>
                <a:schemeClr val="tx2">
                  <a:lumMod val="10000"/>
                </a:schemeClr>
              </a:solidFill>
            </a:endParaRPr>
          </a:p>
        </p:txBody>
      </p:sp>
      <p:sp>
        <p:nvSpPr>
          <p:cNvPr id="86" name="Google Shape;86;p4"/>
          <p:cNvSpPr txBox="1">
            <a:spLocks noGrp="1"/>
          </p:cNvSpPr>
          <p:nvPr>
            <p:ph type="body" idx="1"/>
          </p:nvPr>
        </p:nvSpPr>
        <p:spPr>
          <a:xfrm>
            <a:off x="387900" y="1489825"/>
            <a:ext cx="3890700" cy="3150900"/>
          </a:xfrm>
          <a:prstGeom prst="rect">
            <a:avLst/>
          </a:prstGeom>
          <a:solidFill>
            <a:schemeClr val="lt1"/>
          </a:solidFill>
          <a:ln>
            <a:noFill/>
          </a:ln>
        </p:spPr>
        <p:txBody>
          <a:bodyPr spcFirstLastPara="1" wrap="square" lIns="91425" tIns="91425" rIns="91425" bIns="91425" anchor="t" anchorCtr="0">
            <a:normAutofit fontScale="62500" lnSpcReduction="20000"/>
          </a:bodyPr>
          <a:lstStyle/>
          <a:p>
            <a:pPr marL="457200" lvl="0" indent="-291465" algn="l" rtl="0">
              <a:lnSpc>
                <a:spcPct val="115000"/>
              </a:lnSpc>
              <a:spcBef>
                <a:spcPts val="0"/>
              </a:spcBef>
              <a:spcAft>
                <a:spcPts val="0"/>
              </a:spcAft>
              <a:buSzPct val="100000"/>
              <a:buChar char="●"/>
            </a:pPr>
            <a:r>
              <a:rPr lang="en-GB"/>
              <a:t>Different scenarios and circumstances can cause people to feel exposed to harm whether psychologically or physically.</a:t>
            </a:r>
            <a:endParaRPr/>
          </a:p>
          <a:p>
            <a:pPr marL="457200" lvl="0" indent="-291465" algn="l" rtl="0">
              <a:lnSpc>
                <a:spcPct val="115000"/>
              </a:lnSpc>
              <a:spcBef>
                <a:spcPts val="0"/>
              </a:spcBef>
              <a:spcAft>
                <a:spcPts val="0"/>
              </a:spcAft>
              <a:buSzPct val="100000"/>
              <a:buChar char="●"/>
            </a:pPr>
            <a:r>
              <a:rPr lang="en-GB"/>
              <a:t>Physical vulnerability happens when individuals have no access to effective health facilities, security, electricity, clean water or means of communication (Peter Terna, 2021). </a:t>
            </a:r>
            <a:endParaRPr/>
          </a:p>
          <a:p>
            <a:pPr marL="457200" lvl="0" indent="-291465" algn="l" rtl="0">
              <a:lnSpc>
                <a:spcPct val="115000"/>
              </a:lnSpc>
              <a:spcBef>
                <a:spcPts val="0"/>
              </a:spcBef>
              <a:spcAft>
                <a:spcPts val="0"/>
              </a:spcAft>
              <a:buSzPct val="100000"/>
              <a:buChar char="●"/>
            </a:pPr>
            <a:r>
              <a:rPr lang="en-GB"/>
              <a:t>Political vulnerability reflects a lack of electoral or democratic process for citizens (Peter Terna, 2021). </a:t>
            </a:r>
            <a:endParaRPr/>
          </a:p>
          <a:p>
            <a:pPr marL="457200" lvl="0" indent="-291465" algn="l" rtl="0">
              <a:lnSpc>
                <a:spcPct val="115000"/>
              </a:lnSpc>
              <a:spcBef>
                <a:spcPts val="0"/>
              </a:spcBef>
              <a:spcAft>
                <a:spcPts val="0"/>
              </a:spcAft>
              <a:buSzPct val="100000"/>
              <a:buChar char="●"/>
            </a:pPr>
            <a:r>
              <a:rPr lang="en-GB"/>
              <a:t>Social vulnerability is a state of crisis due to rapid growth of population, poverty and hunger, low education level and gender inequality (Peter Terna, 2021). </a:t>
            </a:r>
            <a:endParaRPr/>
          </a:p>
          <a:p>
            <a:pPr marL="457200" lvl="0" indent="-291465" algn="l" rtl="0">
              <a:lnSpc>
                <a:spcPct val="115000"/>
              </a:lnSpc>
              <a:spcBef>
                <a:spcPts val="0"/>
              </a:spcBef>
              <a:spcAft>
                <a:spcPts val="0"/>
              </a:spcAft>
              <a:buSzPct val="100000"/>
              <a:buChar char="●"/>
            </a:pPr>
            <a:r>
              <a:rPr lang="en-GB"/>
              <a:t>The economic vulnerability occurs due to unemployment, disparity between individual income levels and inflation (Peter Terna, 2021). </a:t>
            </a:r>
            <a:endParaRPr/>
          </a:p>
          <a:p>
            <a:pPr marL="457200" lvl="0" indent="-291465" algn="l" rtl="0">
              <a:lnSpc>
                <a:spcPct val="115000"/>
              </a:lnSpc>
              <a:spcBef>
                <a:spcPts val="0"/>
              </a:spcBef>
              <a:spcAft>
                <a:spcPts val="0"/>
              </a:spcAft>
              <a:buSzPct val="100000"/>
              <a:buChar char="●"/>
            </a:pPr>
            <a:r>
              <a:rPr lang="en-GB"/>
              <a:t>Environmental vulnerability is an after-effect of any natural disaster leaving people exposed to harm (Peter Terna, 2021). </a:t>
            </a:r>
            <a:endParaRPr/>
          </a:p>
        </p:txBody>
      </p:sp>
      <p:pic>
        <p:nvPicPr>
          <p:cNvPr id="87" name="Google Shape;87;p4"/>
          <p:cNvPicPr preferRelativeResize="0"/>
          <p:nvPr/>
        </p:nvPicPr>
        <p:blipFill rotWithShape="1">
          <a:blip r:embed="rId3">
            <a:alphaModFix/>
          </a:blip>
          <a:srcRect/>
          <a:stretch/>
        </p:blipFill>
        <p:spPr>
          <a:xfrm>
            <a:off x="4444800" y="1489825"/>
            <a:ext cx="4560599" cy="3037430"/>
          </a:xfrm>
          <a:prstGeom prst="rect">
            <a:avLst/>
          </a:prstGeom>
          <a:noFill/>
          <a:ln>
            <a:noFill/>
          </a:ln>
        </p:spPr>
      </p:pic>
      <p:sp>
        <p:nvSpPr>
          <p:cNvPr id="88" name="Google Shape;88;p4"/>
          <p:cNvSpPr txBox="1"/>
          <p:nvPr/>
        </p:nvSpPr>
        <p:spPr>
          <a:xfrm>
            <a:off x="4857675" y="4709750"/>
            <a:ext cx="3890700" cy="344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500"/>
              <a:buFont typeface="Arial"/>
              <a:buNone/>
            </a:pPr>
            <a:r>
              <a:rPr lang="en-GB" sz="1500" b="0" i="0" u="none" strike="noStrike" cap="none">
                <a:solidFill>
                  <a:schemeClr val="dk1"/>
                </a:solidFill>
                <a:latin typeface="Roboto"/>
                <a:ea typeface="Roboto"/>
                <a:cs typeface="Roboto"/>
                <a:sym typeface="Roboto"/>
              </a:rPr>
              <a:t>Source: (Yates, 2023)</a:t>
            </a:r>
            <a:endParaRPr sz="1500" b="0" i="0" u="none" strike="noStrike" cap="none">
              <a:solidFill>
                <a:schemeClr val="dk1"/>
              </a:solidFill>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5"/>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Importance of focusing on young people</a:t>
            </a:r>
            <a:endParaRPr dirty="0">
              <a:solidFill>
                <a:schemeClr val="tx2">
                  <a:lumMod val="10000"/>
                </a:schemeClr>
              </a:solidFill>
            </a:endParaRPr>
          </a:p>
        </p:txBody>
      </p:sp>
      <p:sp>
        <p:nvSpPr>
          <p:cNvPr id="94" name="Google Shape;94;p5"/>
          <p:cNvSpPr txBox="1">
            <a:spLocks noGrp="1"/>
          </p:cNvSpPr>
          <p:nvPr>
            <p:ph type="body" idx="1"/>
          </p:nvPr>
        </p:nvSpPr>
        <p:spPr>
          <a:xfrm>
            <a:off x="387900" y="1489825"/>
            <a:ext cx="4263000" cy="3109500"/>
          </a:xfrm>
          <a:prstGeom prst="rect">
            <a:avLst/>
          </a:prstGeom>
          <a:solidFill>
            <a:schemeClr val="lt1"/>
          </a:solidFill>
          <a:ln>
            <a:noFill/>
          </a:ln>
        </p:spPr>
        <p:txBody>
          <a:bodyPr spcFirstLastPara="1" wrap="square" lIns="91425" tIns="91425" rIns="91425" bIns="91425" anchor="t" anchorCtr="0">
            <a:normAutofit fontScale="77500" lnSpcReduction="10000"/>
          </a:bodyPr>
          <a:lstStyle/>
          <a:p>
            <a:pPr marL="457200" lvl="0" indent="-317182" algn="l" rtl="0">
              <a:lnSpc>
                <a:spcPct val="115000"/>
              </a:lnSpc>
              <a:spcBef>
                <a:spcPts val="0"/>
              </a:spcBef>
              <a:spcAft>
                <a:spcPts val="0"/>
              </a:spcAft>
              <a:buSzPct val="100000"/>
              <a:buChar char="●"/>
            </a:pPr>
            <a:r>
              <a:rPr lang="en-GB"/>
              <a:t>16% of teenage children have been a victim of violence in the last 12 months (Yates, 2023). </a:t>
            </a:r>
            <a:endParaRPr/>
          </a:p>
          <a:p>
            <a:pPr marL="457200" lvl="0" indent="-317182" algn="l" rtl="0">
              <a:lnSpc>
                <a:spcPct val="115000"/>
              </a:lnSpc>
              <a:spcBef>
                <a:spcPts val="0"/>
              </a:spcBef>
              <a:spcAft>
                <a:spcPts val="0"/>
              </a:spcAft>
              <a:buSzPct val="100000"/>
              <a:buChar char="●"/>
            </a:pPr>
            <a:r>
              <a:rPr lang="en-GB"/>
              <a:t>47% of teens have been a victim or witness of violence in the last year (Yates, 2023). </a:t>
            </a:r>
            <a:endParaRPr/>
          </a:p>
          <a:p>
            <a:pPr marL="457200" lvl="0" indent="-317182" algn="l" rtl="0">
              <a:lnSpc>
                <a:spcPct val="115000"/>
              </a:lnSpc>
              <a:spcBef>
                <a:spcPts val="0"/>
              </a:spcBef>
              <a:spcAft>
                <a:spcPts val="0"/>
              </a:spcAft>
              <a:buSzPct val="100000"/>
              <a:buChar char="●"/>
            </a:pPr>
            <a:r>
              <a:rPr lang="en-GB"/>
              <a:t>68% of children were victims who had experienced violence that led to physical injuries (Yates, 2023). </a:t>
            </a:r>
            <a:endParaRPr/>
          </a:p>
          <a:p>
            <a:pPr marL="457200" lvl="0" indent="-317182" algn="l" rtl="0">
              <a:lnSpc>
                <a:spcPct val="115000"/>
              </a:lnSpc>
              <a:spcBef>
                <a:spcPts val="0"/>
              </a:spcBef>
              <a:spcAft>
                <a:spcPts val="0"/>
              </a:spcAft>
              <a:buSzPct val="100000"/>
              <a:buChar char="●"/>
            </a:pPr>
            <a:r>
              <a:rPr lang="en-GB"/>
              <a:t>These above percentages reflect that UK youth are highly susceptible to violence. </a:t>
            </a:r>
            <a:endParaRPr/>
          </a:p>
          <a:p>
            <a:pPr marL="457200" lvl="0" indent="-317182" algn="l" rtl="0">
              <a:lnSpc>
                <a:spcPct val="115000"/>
              </a:lnSpc>
              <a:spcBef>
                <a:spcPts val="0"/>
              </a:spcBef>
              <a:spcAft>
                <a:spcPts val="0"/>
              </a:spcAft>
              <a:buSzPct val="100000"/>
              <a:buChar char="●"/>
            </a:pPr>
            <a:r>
              <a:rPr lang="en-GB"/>
              <a:t>Therefore it is noted that the youth requires interventions from the government and the police. </a:t>
            </a:r>
            <a:endParaRPr/>
          </a:p>
        </p:txBody>
      </p:sp>
      <p:pic>
        <p:nvPicPr>
          <p:cNvPr id="95" name="Google Shape;95;p5"/>
          <p:cNvPicPr preferRelativeResize="0"/>
          <p:nvPr/>
        </p:nvPicPr>
        <p:blipFill rotWithShape="1">
          <a:blip r:embed="rId3">
            <a:alphaModFix/>
          </a:blip>
          <a:srcRect/>
          <a:stretch/>
        </p:blipFill>
        <p:spPr>
          <a:xfrm>
            <a:off x="4817100" y="1558525"/>
            <a:ext cx="4188298" cy="2808200"/>
          </a:xfrm>
          <a:prstGeom prst="rect">
            <a:avLst/>
          </a:prstGeom>
          <a:noFill/>
          <a:ln>
            <a:noFill/>
          </a:ln>
        </p:spPr>
      </p:pic>
      <p:sp>
        <p:nvSpPr>
          <p:cNvPr id="96" name="Google Shape;96;p5"/>
          <p:cNvSpPr txBox="1"/>
          <p:nvPr/>
        </p:nvSpPr>
        <p:spPr>
          <a:xfrm>
            <a:off x="5574725" y="4558075"/>
            <a:ext cx="3047400" cy="372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Roboto"/>
                <a:ea typeface="Roboto"/>
                <a:cs typeface="Roboto"/>
                <a:sym typeface="Roboto"/>
              </a:rPr>
              <a:t>Source: (Yates, 2023)</a:t>
            </a:r>
            <a:endParaRPr sz="1600" b="0" i="0" u="none" strike="noStrike" cap="none">
              <a:solidFill>
                <a:schemeClr val="dk1"/>
              </a:solidFill>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6"/>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Contributing Factors in Youth Vulnerability</a:t>
            </a:r>
            <a:endParaRPr dirty="0">
              <a:solidFill>
                <a:schemeClr val="tx2">
                  <a:lumMod val="10000"/>
                </a:schemeClr>
              </a:solidFill>
            </a:endParaRPr>
          </a:p>
        </p:txBody>
      </p:sp>
      <p:sp>
        <p:nvSpPr>
          <p:cNvPr id="102" name="Google Shape;102;p6"/>
          <p:cNvSpPr txBox="1">
            <a:spLocks noGrp="1"/>
          </p:cNvSpPr>
          <p:nvPr>
            <p:ph type="body" idx="1"/>
          </p:nvPr>
        </p:nvSpPr>
        <p:spPr>
          <a:xfrm>
            <a:off x="387900" y="1489825"/>
            <a:ext cx="4469700" cy="3068400"/>
          </a:xfrm>
          <a:prstGeom prst="rect">
            <a:avLst/>
          </a:prstGeom>
          <a:solidFill>
            <a:schemeClr val="lt1"/>
          </a:solidFill>
          <a:ln>
            <a:noFill/>
          </a:ln>
        </p:spPr>
        <p:txBody>
          <a:bodyPr spcFirstLastPara="1" wrap="square" lIns="91425" tIns="91425" rIns="91425" bIns="91425" anchor="t" anchorCtr="0">
            <a:normAutofit fontScale="92500" lnSpcReduction="20000"/>
          </a:bodyPr>
          <a:lstStyle/>
          <a:p>
            <a:pPr marL="457200" lvl="0" indent="-342900" algn="l" rtl="0">
              <a:lnSpc>
                <a:spcPct val="115000"/>
              </a:lnSpc>
              <a:spcBef>
                <a:spcPts val="0"/>
              </a:spcBef>
              <a:spcAft>
                <a:spcPts val="0"/>
              </a:spcAft>
              <a:buSzPts val="1800"/>
              <a:buChar char="●"/>
            </a:pPr>
            <a:r>
              <a:rPr lang="en-GB" dirty="0"/>
              <a:t>Socioeconomic and familial factors cause young people in the UK to be vulnerable. </a:t>
            </a:r>
            <a:endParaRPr dirty="0"/>
          </a:p>
          <a:p>
            <a:pPr marL="457200" lvl="0" indent="-342900" algn="l" rtl="0">
              <a:lnSpc>
                <a:spcPct val="115000"/>
              </a:lnSpc>
              <a:spcBef>
                <a:spcPts val="0"/>
              </a:spcBef>
              <a:spcAft>
                <a:spcPts val="0"/>
              </a:spcAft>
              <a:buSzPts val="1800"/>
              <a:buChar char="●"/>
            </a:pPr>
            <a:r>
              <a:rPr lang="en-GB" dirty="0"/>
              <a:t>Easy access to weapons, substance abuse, peer pressure and lack of parental guidance push young people to criminal activities. </a:t>
            </a:r>
            <a:endParaRPr dirty="0"/>
          </a:p>
          <a:p>
            <a:pPr marL="457200" lvl="0" indent="-342900" algn="l" rtl="0">
              <a:lnSpc>
                <a:spcPct val="115000"/>
              </a:lnSpc>
              <a:spcBef>
                <a:spcPts val="0"/>
              </a:spcBef>
              <a:spcAft>
                <a:spcPts val="0"/>
              </a:spcAft>
              <a:buSzPts val="1800"/>
              <a:buChar char="●"/>
            </a:pPr>
            <a:r>
              <a:rPr lang="en-GB" dirty="0"/>
              <a:t>Post trauma can also have adverse effects on mental health that can expose young people to psychological vulnerability. </a:t>
            </a:r>
            <a:endParaRPr dirty="0"/>
          </a:p>
        </p:txBody>
      </p:sp>
      <p:pic>
        <p:nvPicPr>
          <p:cNvPr id="103" name="Google Shape;103;p6"/>
          <p:cNvPicPr preferRelativeResize="0"/>
          <p:nvPr/>
        </p:nvPicPr>
        <p:blipFill rotWithShape="1">
          <a:blip r:embed="rId3">
            <a:alphaModFix/>
          </a:blip>
          <a:srcRect/>
          <a:stretch/>
        </p:blipFill>
        <p:spPr>
          <a:xfrm>
            <a:off x="5903375" y="1489825"/>
            <a:ext cx="2852737" cy="3068401"/>
          </a:xfrm>
          <a:prstGeom prst="rect">
            <a:avLst/>
          </a:prstGeom>
          <a:noFill/>
          <a:ln>
            <a:noFill/>
          </a:ln>
        </p:spPr>
      </p:pic>
      <p:sp>
        <p:nvSpPr>
          <p:cNvPr id="104" name="Google Shape;104;p6"/>
          <p:cNvSpPr txBox="1"/>
          <p:nvPr/>
        </p:nvSpPr>
        <p:spPr>
          <a:xfrm>
            <a:off x="6057375" y="4627025"/>
            <a:ext cx="2976300" cy="441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(Yates, 2023)</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7"/>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fontScale="90000"/>
          </a:bodyPr>
          <a:lstStyle/>
          <a:p>
            <a:pPr marL="0" lvl="0" indent="0" algn="l" rtl="0">
              <a:lnSpc>
                <a:spcPct val="100000"/>
              </a:lnSpc>
              <a:spcBef>
                <a:spcPts val="0"/>
              </a:spcBef>
              <a:spcAft>
                <a:spcPts val="0"/>
              </a:spcAft>
              <a:buSzPct val="111111"/>
              <a:buNone/>
            </a:pPr>
            <a:r>
              <a:rPr lang="en-GB" dirty="0">
                <a:solidFill>
                  <a:schemeClr val="tx2">
                    <a:lumMod val="10000"/>
                  </a:schemeClr>
                </a:solidFill>
              </a:rPr>
              <a:t>Case Study 1: Exploitation through Country Lines</a:t>
            </a:r>
            <a:endParaRPr dirty="0">
              <a:solidFill>
                <a:schemeClr val="tx2">
                  <a:lumMod val="10000"/>
                </a:schemeClr>
              </a:solidFill>
            </a:endParaRPr>
          </a:p>
        </p:txBody>
      </p:sp>
      <p:sp>
        <p:nvSpPr>
          <p:cNvPr id="110" name="Google Shape;110;p7"/>
          <p:cNvSpPr txBox="1">
            <a:spLocks noGrp="1"/>
          </p:cNvSpPr>
          <p:nvPr>
            <p:ph type="body" idx="1"/>
          </p:nvPr>
        </p:nvSpPr>
        <p:spPr>
          <a:xfrm>
            <a:off x="387900" y="1489825"/>
            <a:ext cx="4566300" cy="2999400"/>
          </a:xfrm>
          <a:prstGeom prst="rect">
            <a:avLst/>
          </a:prstGeom>
          <a:solidFill>
            <a:schemeClr val="lt1"/>
          </a:solidFill>
          <a:ln>
            <a:noFill/>
          </a:ln>
        </p:spPr>
        <p:txBody>
          <a:bodyPr spcFirstLastPara="1" wrap="square" lIns="91425" tIns="91425" rIns="91425" bIns="91425" anchor="t" anchorCtr="0">
            <a:normAutofit fontScale="85000" lnSpcReduction="10000"/>
          </a:bodyPr>
          <a:lstStyle/>
          <a:p>
            <a:pPr marL="457200" lvl="0" indent="-325755" algn="l" rtl="0">
              <a:lnSpc>
                <a:spcPct val="115000"/>
              </a:lnSpc>
              <a:spcBef>
                <a:spcPts val="0"/>
              </a:spcBef>
              <a:spcAft>
                <a:spcPts val="0"/>
              </a:spcAft>
              <a:buSzPct val="100000"/>
              <a:buChar char="●"/>
            </a:pPr>
            <a:r>
              <a:rPr lang="en-GB"/>
              <a:t>Country lines is a criminal exploitation that targets youth. </a:t>
            </a:r>
            <a:endParaRPr/>
          </a:p>
          <a:p>
            <a:pPr marL="457200" lvl="0" indent="-325755" algn="l" rtl="0">
              <a:lnSpc>
                <a:spcPct val="115000"/>
              </a:lnSpc>
              <a:spcBef>
                <a:spcPts val="0"/>
              </a:spcBef>
              <a:spcAft>
                <a:spcPts val="0"/>
              </a:spcAft>
              <a:buSzPct val="100000"/>
              <a:buChar char="●"/>
            </a:pPr>
            <a:r>
              <a:rPr lang="en-GB"/>
              <a:t>Criminals befriend children offline or online and manipulate them into drug dealing. </a:t>
            </a:r>
            <a:endParaRPr/>
          </a:p>
          <a:p>
            <a:pPr marL="457200" lvl="0" indent="-325755" algn="l" rtl="0">
              <a:lnSpc>
                <a:spcPct val="115000"/>
              </a:lnSpc>
              <a:spcBef>
                <a:spcPts val="0"/>
              </a:spcBef>
              <a:spcAft>
                <a:spcPts val="0"/>
              </a:spcAft>
              <a:buSzPct val="100000"/>
              <a:buChar char="●"/>
            </a:pPr>
            <a:r>
              <a:rPr lang="en-GB"/>
              <a:t>The ‘lines’ refer to mobile phones used for controlling the child in drug delivery. </a:t>
            </a:r>
            <a:endParaRPr/>
          </a:p>
          <a:p>
            <a:pPr marL="457200" lvl="0" indent="-325755" algn="l" rtl="0">
              <a:lnSpc>
                <a:spcPct val="115000"/>
              </a:lnSpc>
              <a:spcBef>
                <a:spcPts val="0"/>
              </a:spcBef>
              <a:spcAft>
                <a:spcPts val="0"/>
              </a:spcAft>
              <a:buSzPct val="100000"/>
              <a:buChar char="●"/>
            </a:pPr>
            <a:r>
              <a:rPr lang="en-GB"/>
              <a:t>Criminals target young people aged between 14 to 17.</a:t>
            </a:r>
            <a:endParaRPr/>
          </a:p>
          <a:p>
            <a:pPr marL="457200" lvl="0" indent="-325755" algn="l" rtl="0">
              <a:lnSpc>
                <a:spcPct val="115000"/>
              </a:lnSpc>
              <a:spcBef>
                <a:spcPts val="0"/>
              </a:spcBef>
              <a:spcAft>
                <a:spcPts val="0"/>
              </a:spcAft>
              <a:buSzPct val="100000"/>
              <a:buChar char="●"/>
            </a:pPr>
            <a:r>
              <a:rPr lang="en-GB"/>
              <a:t>London, Greater Manchester and Birmingham are well-known areas of country line exploitation. </a:t>
            </a:r>
            <a:endParaRPr/>
          </a:p>
        </p:txBody>
      </p:sp>
      <p:pic>
        <p:nvPicPr>
          <p:cNvPr id="111" name="Google Shape;111;p7"/>
          <p:cNvPicPr preferRelativeResize="0"/>
          <p:nvPr/>
        </p:nvPicPr>
        <p:blipFill rotWithShape="1">
          <a:blip r:embed="rId3">
            <a:alphaModFix/>
          </a:blip>
          <a:srcRect/>
          <a:stretch/>
        </p:blipFill>
        <p:spPr>
          <a:xfrm>
            <a:off x="5175550" y="1983450"/>
            <a:ext cx="3885000" cy="2012151"/>
          </a:xfrm>
          <a:prstGeom prst="rect">
            <a:avLst/>
          </a:prstGeom>
          <a:noFill/>
          <a:ln>
            <a:noFill/>
          </a:ln>
        </p:spPr>
      </p:pic>
      <p:sp>
        <p:nvSpPr>
          <p:cNvPr id="112" name="Google Shape;112;p7"/>
          <p:cNvSpPr txBox="1"/>
          <p:nvPr/>
        </p:nvSpPr>
        <p:spPr>
          <a:xfrm>
            <a:off x="5891900" y="4227125"/>
            <a:ext cx="2702700" cy="4965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Source:(Yates, 2023)</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86C46-302A-26E7-0675-7E5E6E54F11F}"/>
              </a:ext>
            </a:extLst>
          </p:cNvPr>
          <p:cNvSpPr>
            <a:spLocks noGrp="1"/>
          </p:cNvSpPr>
          <p:nvPr>
            <p:ph type="title"/>
          </p:nvPr>
        </p:nvSpPr>
        <p:spPr>
          <a:xfrm>
            <a:off x="387900" y="458025"/>
            <a:ext cx="8368200" cy="686100"/>
          </a:xfrm>
        </p:spPr>
        <p:txBody>
          <a:bodyPr wrap="square" anchor="ctr">
            <a:normAutofit/>
          </a:bodyPr>
          <a:lstStyle/>
          <a:p>
            <a:pPr>
              <a:lnSpc>
                <a:spcPct val="90000"/>
              </a:lnSpc>
            </a:pPr>
            <a:r>
              <a:rPr lang="en-GB" sz="3400" b="1" dirty="0">
                <a:solidFill>
                  <a:schemeClr val="tx2">
                    <a:lumMod val="10000"/>
                  </a:schemeClr>
                </a:solidFill>
              </a:rPr>
              <a:t>                                 Case Country Lines</a:t>
            </a:r>
            <a:endParaRPr lang="en-GB" sz="3400" dirty="0">
              <a:solidFill>
                <a:schemeClr val="tx2">
                  <a:lumMod val="10000"/>
                </a:schemeClr>
              </a:solidFill>
            </a:endParaRPr>
          </a:p>
        </p:txBody>
      </p:sp>
      <p:pic>
        <p:nvPicPr>
          <p:cNvPr id="5" name="Picture 4" descr="A child in a black shirt&#10;&#10;Description automatically generated">
            <a:extLst>
              <a:ext uri="{FF2B5EF4-FFF2-40B4-BE49-F238E27FC236}">
                <a16:creationId xmlns:a16="http://schemas.microsoft.com/office/drawing/2014/main" id="{17A9CC69-E721-85A8-8B4A-5D26E49A1932}"/>
              </a:ext>
            </a:extLst>
          </p:cNvPr>
          <p:cNvPicPr>
            <a:picLocks noChangeAspect="1"/>
          </p:cNvPicPr>
          <p:nvPr/>
        </p:nvPicPr>
        <p:blipFill>
          <a:blip r:embed="rId2"/>
          <a:srcRect l="3659" r="-3" b="-3"/>
          <a:stretch/>
        </p:blipFill>
        <p:spPr>
          <a:xfrm>
            <a:off x="387900" y="1334625"/>
            <a:ext cx="5591040" cy="3264408"/>
          </a:xfrm>
          <a:prstGeom prst="rect">
            <a:avLst/>
          </a:prstGeom>
          <a:noFill/>
          <a:ln>
            <a:noFill/>
          </a:ln>
        </p:spPr>
      </p:pic>
      <p:pic>
        <p:nvPicPr>
          <p:cNvPr id="7" name="Picture 6" descr="A person smiling with teeth showing&#10;&#10;Description automatically generated">
            <a:extLst>
              <a:ext uri="{FF2B5EF4-FFF2-40B4-BE49-F238E27FC236}">
                <a16:creationId xmlns:a16="http://schemas.microsoft.com/office/drawing/2014/main" id="{D716B355-118E-6398-BBC3-77DB0FDE4804}"/>
              </a:ext>
            </a:extLst>
          </p:cNvPr>
          <p:cNvPicPr>
            <a:picLocks noChangeAspect="1"/>
          </p:cNvPicPr>
          <p:nvPr/>
        </p:nvPicPr>
        <p:blipFill>
          <a:blip r:embed="rId3"/>
          <a:srcRect l="29982" r="28728" b="-3"/>
          <a:stretch/>
        </p:blipFill>
        <p:spPr>
          <a:xfrm>
            <a:off x="6359941" y="1334625"/>
            <a:ext cx="2396159" cy="3264408"/>
          </a:xfrm>
          <a:prstGeom prst="rect">
            <a:avLst/>
          </a:prstGeom>
          <a:noFill/>
          <a:ln>
            <a:noFill/>
          </a:ln>
        </p:spPr>
      </p:pic>
    </p:spTree>
    <p:extLst>
      <p:ext uri="{BB962C8B-B14F-4D97-AF65-F5344CB8AC3E}">
        <p14:creationId xmlns:p14="http://schemas.microsoft.com/office/powerpoint/2010/main" val="1488748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E08AB-62D7-0296-D36D-A6808450341D}"/>
              </a:ext>
            </a:extLst>
          </p:cNvPr>
          <p:cNvSpPr>
            <a:spLocks noGrp="1"/>
          </p:cNvSpPr>
          <p:nvPr>
            <p:ph type="title"/>
          </p:nvPr>
        </p:nvSpPr>
        <p:spPr/>
        <p:txBody>
          <a:bodyPr/>
          <a:lstStyle/>
          <a:p>
            <a:r>
              <a:rPr lang="en-GB" dirty="0">
                <a:solidFill>
                  <a:schemeClr val="tx2">
                    <a:lumMod val="10000"/>
                  </a:schemeClr>
                </a:solidFill>
              </a:rPr>
              <a:t>                            Country lines</a:t>
            </a:r>
          </a:p>
        </p:txBody>
      </p:sp>
      <p:sp>
        <p:nvSpPr>
          <p:cNvPr id="3" name="Text Placeholder 2">
            <a:extLst>
              <a:ext uri="{FF2B5EF4-FFF2-40B4-BE49-F238E27FC236}">
                <a16:creationId xmlns:a16="http://schemas.microsoft.com/office/drawing/2014/main" id="{61B97965-386F-E899-3E42-218A9E8E8E52}"/>
              </a:ext>
            </a:extLst>
          </p:cNvPr>
          <p:cNvSpPr>
            <a:spLocks noGrp="1"/>
          </p:cNvSpPr>
          <p:nvPr>
            <p:ph type="body" idx="1"/>
          </p:nvPr>
        </p:nvSpPr>
        <p:spPr/>
        <p:txBody>
          <a:bodyPr/>
          <a:lstStyle/>
          <a:p>
            <a:r>
              <a:rPr lang="en-US" dirty="0">
                <a:solidFill>
                  <a:schemeClr val="tx2">
                    <a:lumMod val="10000"/>
                  </a:schemeClr>
                </a:solidFill>
              </a:rPr>
              <a:t>‘I was nine when drug dealers recruited me’.(</a:t>
            </a:r>
            <a:r>
              <a:rPr lang="en-US" dirty="0" err="1">
                <a:solidFill>
                  <a:schemeClr val="tx2">
                    <a:lumMod val="10000"/>
                  </a:schemeClr>
                </a:solidFill>
              </a:rPr>
              <a:t>Bbc</a:t>
            </a:r>
            <a:r>
              <a:rPr lang="en-US" dirty="0">
                <a:solidFill>
                  <a:schemeClr val="tx2">
                    <a:lumMod val="10000"/>
                  </a:schemeClr>
                </a:solidFill>
              </a:rPr>
              <a:t> 2024).</a:t>
            </a:r>
          </a:p>
          <a:p>
            <a:r>
              <a:rPr lang="en-US" dirty="0">
                <a:solidFill>
                  <a:schemeClr val="tx2">
                    <a:lumMod val="10000"/>
                  </a:schemeClr>
                </a:solidFill>
              </a:rPr>
              <a:t>Sosa </a:t>
            </a:r>
            <a:r>
              <a:rPr lang="en-US" dirty="0" err="1">
                <a:solidFill>
                  <a:schemeClr val="tx2">
                    <a:lumMod val="10000"/>
                  </a:schemeClr>
                </a:solidFill>
              </a:rPr>
              <a:t>Henkoma</a:t>
            </a:r>
            <a:r>
              <a:rPr lang="en-US" dirty="0">
                <a:solidFill>
                  <a:schemeClr val="tx2">
                    <a:lumMod val="10000"/>
                  </a:schemeClr>
                </a:solidFill>
              </a:rPr>
              <a:t> was 9 years old when a dealer of drugs and guns recruited him.(</a:t>
            </a:r>
            <a:r>
              <a:rPr lang="en-US" dirty="0" err="1">
                <a:solidFill>
                  <a:schemeClr val="tx2">
                    <a:lumMod val="10000"/>
                  </a:schemeClr>
                </a:solidFill>
              </a:rPr>
              <a:t>Bbc</a:t>
            </a:r>
            <a:r>
              <a:rPr lang="en-US" dirty="0">
                <a:solidFill>
                  <a:schemeClr val="tx2">
                    <a:lumMod val="10000"/>
                  </a:schemeClr>
                </a:solidFill>
              </a:rPr>
              <a:t> 2024).</a:t>
            </a:r>
            <a:endParaRPr lang="en-GB" dirty="0">
              <a:solidFill>
                <a:schemeClr val="tx2">
                  <a:lumMod val="10000"/>
                </a:schemeClr>
              </a:solidFill>
            </a:endParaRPr>
          </a:p>
        </p:txBody>
      </p:sp>
      <p:sp>
        <p:nvSpPr>
          <p:cNvPr id="5" name="CasetăText 4">
            <a:extLst>
              <a:ext uri="{FF2B5EF4-FFF2-40B4-BE49-F238E27FC236}">
                <a16:creationId xmlns:a16="http://schemas.microsoft.com/office/drawing/2014/main" id="{51A14DDD-11BE-B235-45BC-14D28E4BE2E1}"/>
              </a:ext>
            </a:extLst>
          </p:cNvPr>
          <p:cNvSpPr txBox="1"/>
          <p:nvPr/>
        </p:nvSpPr>
        <p:spPr>
          <a:xfrm>
            <a:off x="2286000" y="2417862"/>
            <a:ext cx="4572000" cy="307777"/>
          </a:xfrm>
          <a:prstGeom prst="rect">
            <a:avLst/>
          </a:prstGeom>
          <a:noFill/>
        </p:spPr>
        <p:txBody>
          <a:bodyPr wrap="square">
            <a:spAutoFit/>
          </a:bodyPr>
          <a:lstStyle/>
          <a:p>
            <a:r>
              <a:rPr lang="en-US" dirty="0"/>
              <a:t>‘</a:t>
            </a:r>
          </a:p>
        </p:txBody>
      </p:sp>
    </p:spTree>
    <p:extLst>
      <p:ext uri="{BB962C8B-B14F-4D97-AF65-F5344CB8AC3E}">
        <p14:creationId xmlns:p14="http://schemas.microsoft.com/office/powerpoint/2010/main" val="4285835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8"/>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Case Study 2: Online Grooming</a:t>
            </a:r>
            <a:endParaRPr dirty="0">
              <a:solidFill>
                <a:schemeClr val="tx2">
                  <a:lumMod val="10000"/>
                </a:schemeClr>
              </a:solidFill>
            </a:endParaRPr>
          </a:p>
        </p:txBody>
      </p:sp>
      <p:sp>
        <p:nvSpPr>
          <p:cNvPr id="118" name="Google Shape;118;p8"/>
          <p:cNvSpPr txBox="1">
            <a:spLocks noGrp="1"/>
          </p:cNvSpPr>
          <p:nvPr>
            <p:ph type="body" idx="1"/>
          </p:nvPr>
        </p:nvSpPr>
        <p:spPr>
          <a:xfrm>
            <a:off x="387900" y="1489825"/>
            <a:ext cx="4455900" cy="3192300"/>
          </a:xfrm>
          <a:prstGeom prst="rect">
            <a:avLst/>
          </a:prstGeom>
          <a:solidFill>
            <a:schemeClr val="lt1"/>
          </a:solidFill>
          <a:ln>
            <a:noFill/>
          </a:ln>
        </p:spPr>
        <p:txBody>
          <a:bodyPr spcFirstLastPara="1" wrap="square" lIns="91425" tIns="91425" rIns="91425" bIns="91425" anchor="t" anchorCtr="0">
            <a:normAutofit fontScale="92500" lnSpcReduction="20000"/>
          </a:bodyPr>
          <a:lstStyle/>
          <a:p>
            <a:pPr marL="457200" lvl="0" indent="-334327" algn="l" rtl="0">
              <a:lnSpc>
                <a:spcPct val="115000"/>
              </a:lnSpc>
              <a:spcBef>
                <a:spcPts val="0"/>
              </a:spcBef>
              <a:spcAft>
                <a:spcPts val="0"/>
              </a:spcAft>
              <a:buSzPct val="100000"/>
              <a:buChar char="●"/>
            </a:pPr>
            <a:r>
              <a:rPr lang="en-GB"/>
              <a:t>Online grooming crimes against young people have increased by 89% in 6 years (NSPCC, 2024). </a:t>
            </a:r>
            <a:endParaRPr/>
          </a:p>
          <a:p>
            <a:pPr marL="457200" lvl="0" indent="-334327" algn="l" rtl="0">
              <a:lnSpc>
                <a:spcPct val="115000"/>
              </a:lnSpc>
              <a:spcBef>
                <a:spcPts val="0"/>
              </a:spcBef>
              <a:spcAft>
                <a:spcPts val="0"/>
              </a:spcAft>
              <a:buSzPct val="100000"/>
              <a:buChar char="●"/>
            </a:pPr>
            <a:r>
              <a:rPr lang="en-GB"/>
              <a:t>Over 7000 sexual communication with a child offence was recorded by police last year (NSPCC, 2024). </a:t>
            </a:r>
            <a:endParaRPr/>
          </a:p>
          <a:p>
            <a:pPr marL="457200" lvl="0" indent="-334327" algn="l" rtl="0">
              <a:lnSpc>
                <a:spcPct val="115000"/>
              </a:lnSpc>
              <a:spcBef>
                <a:spcPts val="0"/>
              </a:spcBef>
              <a:spcAft>
                <a:spcPts val="0"/>
              </a:spcAft>
              <a:buSzPct val="100000"/>
              <a:buChar char="●"/>
            </a:pPr>
            <a:r>
              <a:rPr lang="en-GB"/>
              <a:t>48% of the crimes were caused on the online platform of Snapchat (NSPCC, 2024). </a:t>
            </a:r>
            <a:endParaRPr/>
          </a:p>
          <a:p>
            <a:pPr marL="457200" lvl="0" indent="-334327" algn="l" rtl="0">
              <a:lnSpc>
                <a:spcPct val="115000"/>
              </a:lnSpc>
              <a:spcBef>
                <a:spcPts val="0"/>
              </a:spcBef>
              <a:spcAft>
                <a:spcPts val="0"/>
              </a:spcAft>
              <a:buSzPct val="100000"/>
              <a:buChar char="●"/>
            </a:pPr>
            <a:r>
              <a:rPr lang="en-GB"/>
              <a:t>81% of grooming cases were against girls and also primary school children (NSPCC, 2024). </a:t>
            </a:r>
            <a:endParaRPr/>
          </a:p>
        </p:txBody>
      </p:sp>
      <p:pic>
        <p:nvPicPr>
          <p:cNvPr id="119" name="Google Shape;119;p8"/>
          <p:cNvPicPr preferRelativeResize="0"/>
          <p:nvPr/>
        </p:nvPicPr>
        <p:blipFill rotWithShape="1">
          <a:blip r:embed="rId3">
            <a:alphaModFix/>
          </a:blip>
          <a:srcRect/>
          <a:stretch/>
        </p:blipFill>
        <p:spPr>
          <a:xfrm>
            <a:off x="4954850" y="2027350"/>
            <a:ext cx="3995399" cy="2246302"/>
          </a:xfrm>
          <a:prstGeom prst="rect">
            <a:avLst/>
          </a:prstGeom>
          <a:noFill/>
          <a:ln>
            <a:noFill/>
          </a:ln>
        </p:spPr>
      </p:pic>
      <p:sp>
        <p:nvSpPr>
          <p:cNvPr id="120" name="Google Shape;120;p8"/>
          <p:cNvSpPr txBox="1"/>
          <p:nvPr/>
        </p:nvSpPr>
        <p:spPr>
          <a:xfrm>
            <a:off x="5754000" y="4447750"/>
            <a:ext cx="2578800" cy="441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(NSPCC, 2024)</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293A0-5478-F825-048B-6408DB1A6532}"/>
              </a:ext>
            </a:extLst>
          </p:cNvPr>
          <p:cNvSpPr>
            <a:spLocks noGrp="1"/>
          </p:cNvSpPr>
          <p:nvPr>
            <p:ph type="title"/>
          </p:nvPr>
        </p:nvSpPr>
        <p:spPr/>
        <p:txBody>
          <a:bodyPr/>
          <a:lstStyle/>
          <a:p>
            <a:r>
              <a:rPr lang="en-GB" dirty="0">
                <a:solidFill>
                  <a:schemeClr val="tx2">
                    <a:lumMod val="10000"/>
                  </a:schemeClr>
                </a:solidFill>
              </a:rPr>
              <a:t>               Online grooming</a:t>
            </a:r>
          </a:p>
        </p:txBody>
      </p:sp>
      <p:sp>
        <p:nvSpPr>
          <p:cNvPr id="3" name="Text Placeholder 2">
            <a:extLst>
              <a:ext uri="{FF2B5EF4-FFF2-40B4-BE49-F238E27FC236}">
                <a16:creationId xmlns:a16="http://schemas.microsoft.com/office/drawing/2014/main" id="{43C633C2-3AD7-732F-7E1C-F540F40166E9}"/>
              </a:ext>
            </a:extLst>
          </p:cNvPr>
          <p:cNvSpPr>
            <a:spLocks noGrp="1"/>
          </p:cNvSpPr>
          <p:nvPr>
            <p:ph type="body" idx="1"/>
          </p:nvPr>
        </p:nvSpPr>
        <p:spPr>
          <a:xfrm>
            <a:off x="571501" y="2213647"/>
            <a:ext cx="8368200" cy="3078900"/>
          </a:xfrm>
        </p:spPr>
        <p:txBody>
          <a:bodyPr/>
          <a:lstStyle/>
          <a:p>
            <a:pPr marL="114300" indent="0" algn="l">
              <a:buNone/>
            </a:pPr>
            <a:r>
              <a:rPr lang="en-GB" sz="2800" dirty="0">
                <a:solidFill>
                  <a:schemeClr val="tx2">
                    <a:lumMod val="10000"/>
                  </a:schemeClr>
                </a:solidFill>
                <a:latin typeface="Arial" panose="020B0604020202020204" pitchFamily="34" charset="0"/>
              </a:rPr>
              <a:t>‘</a:t>
            </a:r>
            <a:r>
              <a:rPr lang="en-GB" sz="2800" b="0" i="0" dirty="0">
                <a:solidFill>
                  <a:schemeClr val="tx2">
                    <a:lumMod val="10000"/>
                  </a:schemeClr>
                </a:solidFill>
                <a:effectLst/>
                <a:latin typeface="Arial" panose="020B0604020202020204" pitchFamily="34" charset="0"/>
              </a:rPr>
              <a:t>Snapchat 48%</a:t>
            </a:r>
          </a:p>
          <a:p>
            <a:pPr marL="114300" indent="0" algn="l">
              <a:buNone/>
            </a:pPr>
            <a:r>
              <a:rPr lang="en-GB" sz="2800" b="0" i="0" dirty="0">
                <a:solidFill>
                  <a:schemeClr val="tx2">
                    <a:lumMod val="10000"/>
                  </a:schemeClr>
                </a:solidFill>
                <a:effectLst/>
                <a:latin typeface="Arial" panose="020B0604020202020204" pitchFamily="34" charset="0"/>
              </a:rPr>
              <a:t>WhatsApp (Meta) 12%</a:t>
            </a:r>
          </a:p>
          <a:p>
            <a:pPr marL="114300" indent="0" algn="l">
              <a:buNone/>
            </a:pPr>
            <a:r>
              <a:rPr lang="en-GB" sz="2800" b="0" i="0" dirty="0">
                <a:solidFill>
                  <a:schemeClr val="tx2">
                    <a:lumMod val="10000"/>
                  </a:schemeClr>
                </a:solidFill>
                <a:effectLst/>
                <a:latin typeface="Arial" panose="020B0604020202020204" pitchFamily="34" charset="0"/>
              </a:rPr>
              <a:t>Facebook and Messenger (Meta) 10%</a:t>
            </a:r>
          </a:p>
          <a:p>
            <a:pPr marL="114300" indent="0" algn="l">
              <a:buNone/>
            </a:pPr>
            <a:r>
              <a:rPr lang="en-GB" sz="2800" b="0" i="0" dirty="0">
                <a:solidFill>
                  <a:schemeClr val="tx2">
                    <a:lumMod val="10000"/>
                  </a:schemeClr>
                </a:solidFill>
                <a:effectLst/>
                <a:latin typeface="Arial" panose="020B0604020202020204" pitchFamily="34" charset="0"/>
              </a:rPr>
              <a:t>Instagram (Meta) 6%</a:t>
            </a:r>
          </a:p>
          <a:p>
            <a:pPr marL="114300" indent="0" algn="l">
              <a:buNone/>
            </a:pPr>
            <a:r>
              <a:rPr lang="en-GB" sz="2800" b="0" i="0" dirty="0">
                <a:solidFill>
                  <a:schemeClr val="tx2">
                    <a:lumMod val="10000"/>
                  </a:schemeClr>
                </a:solidFill>
                <a:effectLst/>
                <a:latin typeface="Arial" panose="020B0604020202020204" pitchFamily="34" charset="0"/>
              </a:rPr>
              <a:t>Kik 5%.’(NSCPP, 2024).</a:t>
            </a:r>
          </a:p>
          <a:p>
            <a:endParaRPr lang="en-GB" dirty="0"/>
          </a:p>
        </p:txBody>
      </p:sp>
    </p:spTree>
    <p:extLst>
      <p:ext uri="{BB962C8B-B14F-4D97-AF65-F5344CB8AC3E}">
        <p14:creationId xmlns:p14="http://schemas.microsoft.com/office/powerpoint/2010/main" val="771885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9"/>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Case Study 3: The Scandal of Rotherham </a:t>
            </a:r>
            <a:endParaRPr dirty="0">
              <a:solidFill>
                <a:schemeClr val="tx2">
                  <a:lumMod val="10000"/>
                </a:schemeClr>
              </a:solidFill>
            </a:endParaRPr>
          </a:p>
        </p:txBody>
      </p:sp>
      <p:sp>
        <p:nvSpPr>
          <p:cNvPr id="126" name="Google Shape;126;p9"/>
          <p:cNvSpPr txBox="1">
            <a:spLocks noGrp="1"/>
          </p:cNvSpPr>
          <p:nvPr>
            <p:ph type="body" idx="1"/>
          </p:nvPr>
        </p:nvSpPr>
        <p:spPr>
          <a:xfrm>
            <a:off x="387900" y="1489825"/>
            <a:ext cx="3918300" cy="2958000"/>
          </a:xfrm>
          <a:prstGeom prst="rect">
            <a:avLst/>
          </a:prstGeom>
          <a:solidFill>
            <a:schemeClr val="lt1"/>
          </a:solidFill>
          <a:ln>
            <a:noFill/>
          </a:ln>
        </p:spPr>
        <p:txBody>
          <a:bodyPr spcFirstLastPara="1" wrap="square" lIns="91425" tIns="91425" rIns="91425" bIns="91425" anchor="t" anchorCtr="0">
            <a:normAutofit fontScale="70000" lnSpcReduction="20000"/>
          </a:bodyPr>
          <a:lstStyle/>
          <a:p>
            <a:pPr marL="457200" lvl="0" indent="-308610" algn="l" rtl="0">
              <a:lnSpc>
                <a:spcPct val="115000"/>
              </a:lnSpc>
              <a:spcBef>
                <a:spcPts val="0"/>
              </a:spcBef>
              <a:spcAft>
                <a:spcPts val="0"/>
              </a:spcAft>
              <a:buSzPct val="100000"/>
              <a:buChar char="●"/>
            </a:pPr>
            <a:r>
              <a:rPr lang="en-GB" dirty="0">
                <a:solidFill>
                  <a:schemeClr val="tx2">
                    <a:lumMod val="10000"/>
                  </a:schemeClr>
                </a:solidFill>
              </a:rPr>
              <a:t>Alexis Jay discovered 1400 children while sexually abused between 1997 and 2013 (BBC News, 2022).</a:t>
            </a:r>
            <a:endParaRPr dirty="0">
              <a:solidFill>
                <a:schemeClr val="tx2">
                  <a:lumMod val="10000"/>
                </a:schemeClr>
              </a:solidFill>
            </a:endParaRPr>
          </a:p>
          <a:p>
            <a:pPr marL="457200" lvl="0" indent="-308610" algn="l" rtl="0">
              <a:lnSpc>
                <a:spcPct val="115000"/>
              </a:lnSpc>
              <a:spcBef>
                <a:spcPts val="0"/>
              </a:spcBef>
              <a:spcAft>
                <a:spcPts val="0"/>
              </a:spcAft>
              <a:buSzPct val="100000"/>
              <a:buChar char="●"/>
            </a:pPr>
            <a:r>
              <a:rPr lang="en-GB" dirty="0">
                <a:solidFill>
                  <a:schemeClr val="tx2">
                    <a:lumMod val="10000"/>
                  </a:schemeClr>
                </a:solidFill>
              </a:rPr>
              <a:t>These children were targeted by grooming grands who sexually exploited children (BBC News, 2022). </a:t>
            </a:r>
            <a:endParaRPr dirty="0">
              <a:solidFill>
                <a:schemeClr val="tx2">
                  <a:lumMod val="10000"/>
                </a:schemeClr>
              </a:solidFill>
            </a:endParaRPr>
          </a:p>
          <a:p>
            <a:pPr marL="457200" lvl="0" indent="-308610" algn="l" rtl="0">
              <a:lnSpc>
                <a:spcPct val="115000"/>
              </a:lnSpc>
              <a:spcBef>
                <a:spcPts val="0"/>
              </a:spcBef>
              <a:spcAft>
                <a:spcPts val="0"/>
              </a:spcAft>
              <a:buSzPct val="100000"/>
              <a:buChar char="●"/>
            </a:pPr>
            <a:r>
              <a:rPr lang="en-GB" dirty="0">
                <a:solidFill>
                  <a:schemeClr val="tx2">
                    <a:lumMod val="10000"/>
                  </a:schemeClr>
                </a:solidFill>
              </a:rPr>
              <a:t>Young girls aged 11 and below were raped, abducted, trafficked, beaten and intimidated by men of Pakistani Heritage (BBC News, 2022). </a:t>
            </a:r>
            <a:endParaRPr dirty="0">
              <a:solidFill>
                <a:schemeClr val="tx2">
                  <a:lumMod val="10000"/>
                </a:schemeClr>
              </a:solidFill>
            </a:endParaRPr>
          </a:p>
          <a:p>
            <a:pPr marL="457200" lvl="0" indent="-308610" algn="l" rtl="0">
              <a:lnSpc>
                <a:spcPct val="115000"/>
              </a:lnSpc>
              <a:spcBef>
                <a:spcPts val="0"/>
              </a:spcBef>
              <a:spcAft>
                <a:spcPts val="0"/>
              </a:spcAft>
              <a:buSzPct val="100000"/>
              <a:buChar char="●"/>
            </a:pPr>
            <a:r>
              <a:rPr lang="en-GB" dirty="0">
                <a:solidFill>
                  <a:schemeClr val="tx2">
                    <a:lumMod val="10000"/>
                  </a:schemeClr>
                </a:solidFill>
              </a:rPr>
              <a:t>47 officers were investigated for their conduct out of which 8 had misconduct cases and 6 had gross misconduct (BBC News, 2022). </a:t>
            </a:r>
            <a:endParaRPr dirty="0">
              <a:solidFill>
                <a:schemeClr val="tx2">
                  <a:lumMod val="10000"/>
                </a:schemeClr>
              </a:solidFill>
            </a:endParaRPr>
          </a:p>
        </p:txBody>
      </p:sp>
      <p:pic>
        <p:nvPicPr>
          <p:cNvPr id="127" name="Google Shape;127;p9"/>
          <p:cNvPicPr preferRelativeResize="0"/>
          <p:nvPr/>
        </p:nvPicPr>
        <p:blipFill rotWithShape="1">
          <a:blip r:embed="rId3">
            <a:alphaModFix/>
          </a:blip>
          <a:srcRect/>
          <a:stretch/>
        </p:blipFill>
        <p:spPr>
          <a:xfrm>
            <a:off x="4572000" y="1565750"/>
            <a:ext cx="4419599" cy="2671155"/>
          </a:xfrm>
          <a:prstGeom prst="rect">
            <a:avLst/>
          </a:prstGeom>
          <a:noFill/>
          <a:ln>
            <a:noFill/>
          </a:ln>
        </p:spPr>
      </p:pic>
      <p:sp>
        <p:nvSpPr>
          <p:cNvPr id="128" name="Google Shape;128;p9"/>
          <p:cNvSpPr txBox="1"/>
          <p:nvPr/>
        </p:nvSpPr>
        <p:spPr>
          <a:xfrm>
            <a:off x="5174825" y="4447825"/>
            <a:ext cx="2923500" cy="455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(BBC News, 2022)</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10"/>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Response of Police to Vulnerability</a:t>
            </a:r>
            <a:endParaRPr dirty="0">
              <a:solidFill>
                <a:schemeClr val="tx2">
                  <a:lumMod val="10000"/>
                </a:schemeClr>
              </a:solidFill>
            </a:endParaRPr>
          </a:p>
        </p:txBody>
      </p:sp>
      <p:sp>
        <p:nvSpPr>
          <p:cNvPr id="134" name="Google Shape;134;p10"/>
          <p:cNvSpPr txBox="1">
            <a:spLocks noGrp="1"/>
          </p:cNvSpPr>
          <p:nvPr>
            <p:ph type="body" idx="1"/>
          </p:nvPr>
        </p:nvSpPr>
        <p:spPr>
          <a:xfrm>
            <a:off x="387900" y="1489825"/>
            <a:ext cx="3876900" cy="3219900"/>
          </a:xfrm>
          <a:prstGeom prst="rect">
            <a:avLst/>
          </a:prstGeom>
          <a:solidFill>
            <a:schemeClr val="lt1"/>
          </a:solidFill>
          <a:ln>
            <a:noFill/>
          </a:ln>
        </p:spPr>
        <p:txBody>
          <a:bodyPr spcFirstLastPara="1" wrap="square" lIns="91425" tIns="91425" rIns="91425" bIns="91425" anchor="t" anchorCtr="0">
            <a:normAutofit fontScale="77500" lnSpcReduction="20000"/>
          </a:bodyPr>
          <a:lstStyle/>
          <a:p>
            <a:pPr marL="457200" lvl="0" indent="-317182" algn="l" rtl="0">
              <a:lnSpc>
                <a:spcPct val="115000"/>
              </a:lnSpc>
              <a:spcBef>
                <a:spcPts val="0"/>
              </a:spcBef>
              <a:spcAft>
                <a:spcPts val="0"/>
              </a:spcAft>
              <a:buSzPct val="100000"/>
              <a:buChar char="●"/>
            </a:pPr>
            <a:r>
              <a:rPr lang="en-GB" dirty="0">
                <a:solidFill>
                  <a:schemeClr val="tx2">
                    <a:lumMod val="10000"/>
                  </a:schemeClr>
                </a:solidFill>
              </a:rPr>
              <a:t>Police often use intelligence-based approaches to prevent cases of severe youth violence. </a:t>
            </a:r>
            <a:endParaRPr dirty="0">
              <a:solidFill>
                <a:schemeClr val="tx2">
                  <a:lumMod val="10000"/>
                </a:schemeClr>
              </a:solidFill>
            </a:endParaRPr>
          </a:p>
          <a:p>
            <a:pPr marL="457200" lvl="0" indent="-317182" algn="l" rtl="0">
              <a:lnSpc>
                <a:spcPct val="115000"/>
              </a:lnSpc>
              <a:spcBef>
                <a:spcPts val="0"/>
              </a:spcBef>
              <a:spcAft>
                <a:spcPts val="0"/>
              </a:spcAft>
              <a:buSzPct val="100000"/>
              <a:buChar char="●"/>
            </a:pPr>
            <a:r>
              <a:rPr lang="en-GB" dirty="0">
                <a:solidFill>
                  <a:schemeClr val="tx2">
                    <a:lumMod val="10000"/>
                  </a:schemeClr>
                </a:solidFill>
              </a:rPr>
              <a:t>The Metropolitan Police Service uses a system known as Insight to analyse intelligence about location, victims and offenders. </a:t>
            </a:r>
            <a:endParaRPr dirty="0">
              <a:solidFill>
                <a:schemeClr val="tx2">
                  <a:lumMod val="10000"/>
                </a:schemeClr>
              </a:solidFill>
            </a:endParaRPr>
          </a:p>
          <a:p>
            <a:pPr marL="457200" lvl="0" indent="-317182" algn="l" rtl="0">
              <a:lnSpc>
                <a:spcPct val="115000"/>
              </a:lnSpc>
              <a:spcBef>
                <a:spcPts val="0"/>
              </a:spcBef>
              <a:spcAft>
                <a:spcPts val="0"/>
              </a:spcAft>
              <a:buSzPct val="100000"/>
              <a:buChar char="●"/>
            </a:pPr>
            <a:r>
              <a:rPr lang="en-GB" dirty="0">
                <a:solidFill>
                  <a:schemeClr val="tx2">
                    <a:lumMod val="10000"/>
                  </a:schemeClr>
                </a:solidFill>
              </a:rPr>
              <a:t>Hence it can be interpreted that police officers must immediately respond to any calls of youth vulnerability. </a:t>
            </a:r>
            <a:endParaRPr dirty="0">
              <a:solidFill>
                <a:schemeClr val="tx2">
                  <a:lumMod val="10000"/>
                </a:schemeClr>
              </a:solidFill>
            </a:endParaRPr>
          </a:p>
          <a:p>
            <a:pPr marL="457200" lvl="0" indent="-317182" algn="l" rtl="0">
              <a:lnSpc>
                <a:spcPct val="115000"/>
              </a:lnSpc>
              <a:spcBef>
                <a:spcPts val="0"/>
              </a:spcBef>
              <a:spcAft>
                <a:spcPts val="0"/>
              </a:spcAft>
              <a:buSzPct val="100000"/>
              <a:buChar char="●"/>
            </a:pPr>
            <a:r>
              <a:rPr lang="en-GB" dirty="0">
                <a:solidFill>
                  <a:schemeClr val="tx2">
                    <a:lumMod val="10000"/>
                  </a:schemeClr>
                </a:solidFill>
              </a:rPr>
              <a:t>Therefore, it can be expected that the police remain clear-headed and sensitive while dealing with a vulnerable child or young person. </a:t>
            </a:r>
            <a:endParaRPr dirty="0">
              <a:solidFill>
                <a:schemeClr val="tx2">
                  <a:lumMod val="10000"/>
                </a:schemeClr>
              </a:solidFill>
            </a:endParaRPr>
          </a:p>
        </p:txBody>
      </p:sp>
      <p:pic>
        <p:nvPicPr>
          <p:cNvPr id="135" name="Google Shape;135;p10"/>
          <p:cNvPicPr preferRelativeResize="0"/>
          <p:nvPr/>
        </p:nvPicPr>
        <p:blipFill rotWithShape="1">
          <a:blip r:embed="rId3">
            <a:alphaModFix/>
          </a:blip>
          <a:srcRect/>
          <a:stretch/>
        </p:blipFill>
        <p:spPr>
          <a:xfrm>
            <a:off x="5006525" y="1579525"/>
            <a:ext cx="4012649" cy="2868225"/>
          </a:xfrm>
          <a:prstGeom prst="rect">
            <a:avLst/>
          </a:prstGeom>
          <a:noFill/>
          <a:ln>
            <a:noFill/>
          </a:ln>
        </p:spPr>
      </p:pic>
      <p:sp>
        <p:nvSpPr>
          <p:cNvPr id="136" name="Google Shape;136;p10"/>
          <p:cNvSpPr txBox="1"/>
          <p:nvPr/>
        </p:nvSpPr>
        <p:spPr>
          <a:xfrm>
            <a:off x="5133475" y="4558075"/>
            <a:ext cx="3819600" cy="48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(BBC News, 2022)</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1"/>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Police Handling: A Criticism</a:t>
            </a:r>
            <a:endParaRPr dirty="0">
              <a:solidFill>
                <a:schemeClr val="tx2">
                  <a:lumMod val="10000"/>
                </a:schemeClr>
              </a:solidFill>
            </a:endParaRPr>
          </a:p>
        </p:txBody>
      </p:sp>
      <p:sp>
        <p:nvSpPr>
          <p:cNvPr id="142" name="Google Shape;142;p11"/>
          <p:cNvSpPr txBox="1">
            <a:spLocks noGrp="1"/>
          </p:cNvSpPr>
          <p:nvPr>
            <p:ph type="body" idx="1"/>
          </p:nvPr>
        </p:nvSpPr>
        <p:spPr>
          <a:xfrm>
            <a:off x="387900" y="1489825"/>
            <a:ext cx="4184100" cy="3178500"/>
          </a:xfrm>
          <a:prstGeom prst="rect">
            <a:avLst/>
          </a:prstGeom>
          <a:solidFill>
            <a:schemeClr val="lt1"/>
          </a:solidFill>
          <a:ln>
            <a:noFill/>
          </a:ln>
        </p:spPr>
        <p:txBody>
          <a:bodyPr spcFirstLastPara="1" wrap="square" lIns="91425" tIns="91425" rIns="91425" bIns="91425" anchor="t" anchorCtr="0">
            <a:normAutofit fontScale="85000" lnSpcReduction="20000"/>
          </a:bodyPr>
          <a:lstStyle/>
          <a:p>
            <a:pPr marL="457200" lvl="0" indent="-317182" algn="l" rtl="0">
              <a:lnSpc>
                <a:spcPct val="115000"/>
              </a:lnSpc>
              <a:spcBef>
                <a:spcPts val="0"/>
              </a:spcBef>
              <a:spcAft>
                <a:spcPts val="0"/>
              </a:spcAft>
              <a:buSzPct val="100000"/>
              <a:buChar char="●"/>
            </a:pPr>
            <a:r>
              <a:rPr lang="en-GB"/>
              <a:t>The response of the UK police service surrounding youth crimes and sexual exploitation has been ineffective. </a:t>
            </a:r>
            <a:endParaRPr/>
          </a:p>
          <a:p>
            <a:pPr marL="457200" lvl="0" indent="-317182" algn="l" rtl="0">
              <a:lnSpc>
                <a:spcPct val="115000"/>
              </a:lnSpc>
              <a:spcBef>
                <a:spcPts val="0"/>
              </a:spcBef>
              <a:spcAft>
                <a:spcPts val="0"/>
              </a:spcAft>
              <a:buSzPct val="100000"/>
              <a:buChar char="●"/>
            </a:pPr>
            <a:r>
              <a:rPr lang="en-GB"/>
              <a:t>The police force of the country does not have enough understanding to navigate the present concerns with sexual exploitation and criminal activities of children. </a:t>
            </a:r>
            <a:endParaRPr/>
          </a:p>
          <a:p>
            <a:pPr marL="457200" lvl="0" indent="-317182" algn="l" rtl="0">
              <a:lnSpc>
                <a:spcPct val="115000"/>
              </a:lnSpc>
              <a:spcBef>
                <a:spcPts val="0"/>
              </a:spcBef>
              <a:spcAft>
                <a:spcPts val="0"/>
              </a:spcAft>
              <a:buSzPct val="100000"/>
              <a:buChar char="●"/>
            </a:pPr>
            <a:r>
              <a:rPr lang="en-GB"/>
              <a:t>The police are known for victim blaming in several instances and do not have adequate urgency to deal with missing children cases. </a:t>
            </a:r>
            <a:endParaRPr/>
          </a:p>
          <a:p>
            <a:pPr marL="457200" lvl="0" indent="-317182" algn="l" rtl="0">
              <a:lnSpc>
                <a:spcPct val="115000"/>
              </a:lnSpc>
              <a:spcBef>
                <a:spcPts val="0"/>
              </a:spcBef>
              <a:spcAft>
                <a:spcPts val="0"/>
              </a:spcAft>
              <a:buSzPct val="100000"/>
              <a:buChar char="●"/>
            </a:pPr>
            <a:r>
              <a:rPr lang="en-GB"/>
              <a:t>The UK police force does not have robust training and understanding of vulnerability mitigation practices. </a:t>
            </a:r>
            <a:endParaRPr/>
          </a:p>
        </p:txBody>
      </p:sp>
      <p:pic>
        <p:nvPicPr>
          <p:cNvPr id="143" name="Google Shape;143;p11"/>
          <p:cNvPicPr preferRelativeResize="0"/>
          <p:nvPr/>
        </p:nvPicPr>
        <p:blipFill rotWithShape="1">
          <a:blip r:embed="rId3">
            <a:alphaModFix/>
          </a:blip>
          <a:srcRect/>
          <a:stretch/>
        </p:blipFill>
        <p:spPr>
          <a:xfrm>
            <a:off x="5112300" y="1668825"/>
            <a:ext cx="4031700" cy="2682913"/>
          </a:xfrm>
          <a:prstGeom prst="rect">
            <a:avLst/>
          </a:prstGeom>
          <a:noFill/>
          <a:ln>
            <a:noFill/>
          </a:ln>
        </p:spPr>
      </p:pic>
      <p:sp>
        <p:nvSpPr>
          <p:cNvPr id="144" name="Google Shape;144;p11"/>
          <p:cNvSpPr txBox="1"/>
          <p:nvPr/>
        </p:nvSpPr>
        <p:spPr>
          <a:xfrm>
            <a:off x="5464425" y="4461550"/>
            <a:ext cx="3291600" cy="4965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(NSPCC, 2024)</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2"/>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Partnership Initiatives</a:t>
            </a:r>
            <a:endParaRPr dirty="0">
              <a:solidFill>
                <a:schemeClr val="tx2">
                  <a:lumMod val="10000"/>
                </a:schemeClr>
              </a:solidFill>
            </a:endParaRPr>
          </a:p>
        </p:txBody>
      </p:sp>
      <p:sp>
        <p:nvSpPr>
          <p:cNvPr id="150" name="Google Shape;150;p12"/>
          <p:cNvSpPr txBox="1">
            <a:spLocks noGrp="1"/>
          </p:cNvSpPr>
          <p:nvPr>
            <p:ph type="body" idx="1"/>
          </p:nvPr>
        </p:nvSpPr>
        <p:spPr>
          <a:xfrm>
            <a:off x="387900" y="1489825"/>
            <a:ext cx="4773300" cy="3040800"/>
          </a:xfrm>
          <a:prstGeom prst="rect">
            <a:avLst/>
          </a:prstGeom>
          <a:solidFill>
            <a:schemeClr val="lt1"/>
          </a:solidFill>
          <a:ln>
            <a:noFill/>
          </a:ln>
        </p:spPr>
        <p:txBody>
          <a:bodyPr spcFirstLastPara="1" wrap="square" lIns="91425" tIns="91425" rIns="91425" bIns="91425" anchor="t" anchorCtr="0">
            <a:normAutofit fontScale="85000" lnSpcReduction="20000"/>
          </a:bodyPr>
          <a:lstStyle/>
          <a:p>
            <a:pPr marL="457200" lvl="0" indent="-325755" algn="l" rtl="0">
              <a:lnSpc>
                <a:spcPct val="115000"/>
              </a:lnSpc>
              <a:spcBef>
                <a:spcPts val="0"/>
              </a:spcBef>
              <a:spcAft>
                <a:spcPts val="0"/>
              </a:spcAft>
              <a:buSzPct val="100000"/>
              <a:buChar char="●"/>
            </a:pPr>
            <a:r>
              <a:rPr lang="en-GB"/>
              <a:t>To reduce isolation-based trauma or issues among young people community-driven activities are suitable. </a:t>
            </a:r>
            <a:endParaRPr/>
          </a:p>
          <a:p>
            <a:pPr marL="457200" lvl="0" indent="-325755" algn="l" rtl="0">
              <a:lnSpc>
                <a:spcPct val="115000"/>
              </a:lnSpc>
              <a:spcBef>
                <a:spcPts val="0"/>
              </a:spcBef>
              <a:spcAft>
                <a:spcPts val="0"/>
              </a:spcAft>
              <a:buSzPct val="100000"/>
              <a:buChar char="●"/>
            </a:pPr>
            <a:r>
              <a:rPr lang="en-GB"/>
              <a:t>The introduction of relevant frameworks that provide young people with a safe environment at schools and homes is essential. </a:t>
            </a:r>
            <a:endParaRPr/>
          </a:p>
          <a:p>
            <a:pPr marL="457200" lvl="0" indent="-325755" algn="l" rtl="0">
              <a:lnSpc>
                <a:spcPct val="115000"/>
              </a:lnSpc>
              <a:spcBef>
                <a:spcPts val="0"/>
              </a:spcBef>
              <a:spcAft>
                <a:spcPts val="0"/>
              </a:spcAft>
              <a:buSzPct val="100000"/>
              <a:buChar char="●"/>
            </a:pPr>
            <a:r>
              <a:rPr lang="en-GB"/>
              <a:t>Government programs which focus on youth crime prevention are also essential as it helps skill building. </a:t>
            </a:r>
            <a:endParaRPr/>
          </a:p>
          <a:p>
            <a:pPr marL="457200" lvl="0" indent="-325755" algn="l" rtl="0">
              <a:lnSpc>
                <a:spcPct val="115000"/>
              </a:lnSpc>
              <a:spcBef>
                <a:spcPts val="0"/>
              </a:spcBef>
              <a:spcAft>
                <a:spcPts val="0"/>
              </a:spcAft>
              <a:buSzPct val="100000"/>
              <a:buChar char="●"/>
            </a:pPr>
            <a:r>
              <a:rPr lang="en-GB"/>
              <a:t>Providing government incentives and funding to poor families will also help reduce socioeconomic barriers. </a:t>
            </a:r>
            <a:endParaRPr/>
          </a:p>
        </p:txBody>
      </p:sp>
      <p:pic>
        <p:nvPicPr>
          <p:cNvPr id="151" name="Google Shape;151;p12"/>
          <p:cNvPicPr preferRelativeResize="0"/>
          <p:nvPr/>
        </p:nvPicPr>
        <p:blipFill rotWithShape="1">
          <a:blip r:embed="rId3">
            <a:alphaModFix/>
          </a:blip>
          <a:srcRect/>
          <a:stretch/>
        </p:blipFill>
        <p:spPr>
          <a:xfrm>
            <a:off x="5324450" y="1731225"/>
            <a:ext cx="3667150" cy="2444775"/>
          </a:xfrm>
          <a:prstGeom prst="rect">
            <a:avLst/>
          </a:prstGeom>
          <a:noFill/>
          <a:ln>
            <a:noFill/>
          </a:ln>
        </p:spPr>
      </p:pic>
      <p:sp>
        <p:nvSpPr>
          <p:cNvPr id="152" name="Google Shape;152;p12"/>
          <p:cNvSpPr txBox="1"/>
          <p:nvPr/>
        </p:nvSpPr>
        <p:spPr>
          <a:xfrm>
            <a:off x="5685050" y="4378800"/>
            <a:ext cx="2937300" cy="441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(NSPCC, 2024)</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3"/>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Recommendations</a:t>
            </a:r>
            <a:endParaRPr dirty="0">
              <a:solidFill>
                <a:schemeClr val="tx2">
                  <a:lumMod val="10000"/>
                </a:schemeClr>
              </a:solidFill>
            </a:endParaRPr>
          </a:p>
        </p:txBody>
      </p:sp>
      <p:sp>
        <p:nvSpPr>
          <p:cNvPr id="158" name="Google Shape;158;p13"/>
          <p:cNvSpPr txBox="1">
            <a:spLocks noGrp="1"/>
          </p:cNvSpPr>
          <p:nvPr>
            <p:ph type="body" idx="1"/>
          </p:nvPr>
        </p:nvSpPr>
        <p:spPr>
          <a:xfrm>
            <a:off x="387900" y="1489825"/>
            <a:ext cx="4304400" cy="3109500"/>
          </a:xfrm>
          <a:prstGeom prst="rect">
            <a:avLst/>
          </a:prstGeom>
          <a:solidFill>
            <a:schemeClr val="lt1"/>
          </a:solidFill>
          <a:ln>
            <a:noFill/>
          </a:ln>
        </p:spPr>
        <p:txBody>
          <a:bodyPr spcFirstLastPara="1" wrap="square" lIns="91425" tIns="91425" rIns="91425" bIns="91425" anchor="t" anchorCtr="0">
            <a:normAutofit fontScale="92500" lnSpcReduction="10000"/>
          </a:bodyPr>
          <a:lstStyle/>
          <a:p>
            <a:pPr marL="457200" lvl="0" indent="-334327" algn="l" rtl="0">
              <a:lnSpc>
                <a:spcPct val="115000"/>
              </a:lnSpc>
              <a:spcBef>
                <a:spcPts val="0"/>
              </a:spcBef>
              <a:spcAft>
                <a:spcPts val="0"/>
              </a:spcAft>
              <a:buSzPct val="100000"/>
              <a:buChar char="●"/>
            </a:pPr>
            <a:r>
              <a:rPr lang="en-GB"/>
              <a:t>The government must focus on developing training and development programmes for its Police Force. </a:t>
            </a:r>
            <a:endParaRPr/>
          </a:p>
          <a:p>
            <a:pPr marL="457200" lvl="0" indent="-334327" algn="l" rtl="0">
              <a:lnSpc>
                <a:spcPct val="115000"/>
              </a:lnSpc>
              <a:spcBef>
                <a:spcPts val="0"/>
              </a:spcBef>
              <a:spcAft>
                <a:spcPts val="0"/>
              </a:spcAft>
              <a:buSzPct val="100000"/>
              <a:buChar char="●"/>
            </a:pPr>
            <a:r>
              <a:rPr lang="en-GB"/>
              <a:t>Sensitivity training is also recommended to be incorporated as an essential part of the police training regimen. </a:t>
            </a:r>
            <a:endParaRPr/>
          </a:p>
          <a:p>
            <a:pPr marL="457200" lvl="0" indent="-334327" algn="l" rtl="0">
              <a:lnSpc>
                <a:spcPct val="115000"/>
              </a:lnSpc>
              <a:spcBef>
                <a:spcPts val="0"/>
              </a:spcBef>
              <a:spcAft>
                <a:spcPts val="0"/>
              </a:spcAft>
              <a:buSzPct val="100000"/>
              <a:buChar char="●"/>
            </a:pPr>
            <a:r>
              <a:rPr lang="en-GB"/>
              <a:t>Regular anonymous background checks and evaluations of the police and their conduct are recommended. </a:t>
            </a:r>
            <a:endParaRPr/>
          </a:p>
        </p:txBody>
      </p:sp>
      <p:pic>
        <p:nvPicPr>
          <p:cNvPr id="159" name="Google Shape;159;p13"/>
          <p:cNvPicPr preferRelativeResize="0"/>
          <p:nvPr/>
        </p:nvPicPr>
        <p:blipFill rotWithShape="1">
          <a:blip r:embed="rId3">
            <a:alphaModFix/>
          </a:blip>
          <a:srcRect/>
          <a:stretch/>
        </p:blipFill>
        <p:spPr>
          <a:xfrm>
            <a:off x="4886075" y="1903250"/>
            <a:ext cx="4146900" cy="2488140"/>
          </a:xfrm>
          <a:prstGeom prst="rect">
            <a:avLst/>
          </a:prstGeom>
          <a:noFill/>
          <a:ln>
            <a:noFill/>
          </a:ln>
        </p:spPr>
      </p:pic>
      <p:sp>
        <p:nvSpPr>
          <p:cNvPr id="160" name="Google Shape;160;p13"/>
          <p:cNvSpPr txBox="1"/>
          <p:nvPr/>
        </p:nvSpPr>
        <p:spPr>
          <a:xfrm>
            <a:off x="5326525" y="4516700"/>
            <a:ext cx="3199200" cy="441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(BBC News, 2022)</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4"/>
          <p:cNvSpPr txBox="1">
            <a:spLocks noGrp="1"/>
          </p:cNvSpPr>
          <p:nvPr>
            <p:ph type="title"/>
          </p:nvPr>
        </p:nvSpPr>
        <p:spPr>
          <a:xfrm>
            <a:off x="387900" y="458025"/>
            <a:ext cx="8368200" cy="686100"/>
          </a:xfrm>
          <a:prstGeom prst="rect">
            <a:avLst/>
          </a:prstGeom>
          <a:solidFill>
            <a:schemeClr val="dk2"/>
          </a:solid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SzPts val="3000"/>
              <a:buNone/>
            </a:pPr>
            <a:r>
              <a:rPr lang="en-GB" dirty="0">
                <a:solidFill>
                  <a:schemeClr val="tx2">
                    <a:lumMod val="10000"/>
                  </a:schemeClr>
                </a:solidFill>
              </a:rPr>
              <a:t>Conclusion</a:t>
            </a:r>
            <a:endParaRPr dirty="0">
              <a:solidFill>
                <a:schemeClr val="tx2">
                  <a:lumMod val="10000"/>
                </a:schemeClr>
              </a:solidFill>
            </a:endParaRPr>
          </a:p>
        </p:txBody>
      </p:sp>
      <p:sp>
        <p:nvSpPr>
          <p:cNvPr id="166" name="Google Shape;166;p14"/>
          <p:cNvSpPr txBox="1">
            <a:spLocks noGrp="1"/>
          </p:cNvSpPr>
          <p:nvPr>
            <p:ph type="body" idx="1"/>
          </p:nvPr>
        </p:nvSpPr>
        <p:spPr>
          <a:xfrm>
            <a:off x="512025" y="1489825"/>
            <a:ext cx="4304400" cy="2461500"/>
          </a:xfrm>
          <a:prstGeom prst="rect">
            <a:avLst/>
          </a:prstGeom>
          <a:solidFill>
            <a:schemeClr val="lt1"/>
          </a:solidFill>
          <a:ln>
            <a:noFill/>
          </a:ln>
        </p:spPr>
        <p:txBody>
          <a:bodyPr spcFirstLastPara="1" wrap="square" lIns="91425" tIns="91425" rIns="91425" bIns="91425" anchor="t" anchorCtr="0">
            <a:normAutofit fontScale="92500"/>
          </a:bodyPr>
          <a:lstStyle/>
          <a:p>
            <a:pPr marL="457200" lvl="0" indent="-342900" algn="l" rtl="0">
              <a:lnSpc>
                <a:spcPct val="115000"/>
              </a:lnSpc>
              <a:spcBef>
                <a:spcPts val="0"/>
              </a:spcBef>
              <a:spcAft>
                <a:spcPts val="0"/>
              </a:spcAft>
              <a:buSzPts val="1800"/>
              <a:buChar char="●"/>
            </a:pPr>
            <a:r>
              <a:rPr lang="en-GB"/>
              <a:t>It can be concluded that vulnerability among youth requires immediate intervention from the government. </a:t>
            </a:r>
            <a:endParaRPr/>
          </a:p>
          <a:p>
            <a:pPr marL="457200" lvl="0" indent="-342900" algn="l" rtl="0">
              <a:lnSpc>
                <a:spcPct val="115000"/>
              </a:lnSpc>
              <a:spcBef>
                <a:spcPts val="0"/>
              </a:spcBef>
              <a:spcAft>
                <a:spcPts val="0"/>
              </a:spcAft>
              <a:buSzPts val="1800"/>
              <a:buChar char="●"/>
            </a:pPr>
            <a:r>
              <a:rPr lang="en-GB"/>
              <a:t>The police should be trained and health responsible for their role in intervening and mitigating this issue. </a:t>
            </a:r>
            <a:endParaRPr/>
          </a:p>
        </p:txBody>
      </p:sp>
      <p:pic>
        <p:nvPicPr>
          <p:cNvPr id="167" name="Google Shape;167;p14"/>
          <p:cNvPicPr preferRelativeResize="0"/>
          <p:nvPr/>
        </p:nvPicPr>
        <p:blipFill rotWithShape="1">
          <a:blip r:embed="rId3">
            <a:alphaModFix/>
          </a:blip>
          <a:srcRect/>
          <a:stretch/>
        </p:blipFill>
        <p:spPr>
          <a:xfrm>
            <a:off x="4996400" y="1675000"/>
            <a:ext cx="4022775" cy="2276323"/>
          </a:xfrm>
          <a:prstGeom prst="rect">
            <a:avLst/>
          </a:prstGeom>
          <a:noFill/>
          <a:ln>
            <a:noFill/>
          </a:ln>
        </p:spPr>
      </p:pic>
      <p:sp>
        <p:nvSpPr>
          <p:cNvPr id="168" name="Google Shape;168;p14"/>
          <p:cNvSpPr txBox="1"/>
          <p:nvPr/>
        </p:nvSpPr>
        <p:spPr>
          <a:xfrm>
            <a:off x="5616100" y="4130600"/>
            <a:ext cx="2895900" cy="551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Roboto"/>
                <a:ea typeface="Roboto"/>
                <a:cs typeface="Roboto"/>
                <a:sym typeface="Roboto"/>
              </a:rPr>
              <a:t>Source: (Bui and Deakin, 2021)</a:t>
            </a:r>
            <a:endParaRPr sz="1800" b="0" i="0" u="none" strike="noStrike" cap="none">
              <a:solidFill>
                <a:schemeClr val="dk1"/>
              </a:solidFill>
              <a:latin typeface="Roboto"/>
              <a:ea typeface="Roboto"/>
              <a:cs typeface="Roboto"/>
              <a:sym typeface="Roboto"/>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6F555-3324-1F34-3852-D2A8F20AD14E}"/>
              </a:ext>
            </a:extLst>
          </p:cNvPr>
          <p:cNvSpPr>
            <a:spLocks noGrp="1"/>
          </p:cNvSpPr>
          <p:nvPr>
            <p:ph type="title"/>
          </p:nvPr>
        </p:nvSpPr>
        <p:spPr>
          <a:xfrm>
            <a:off x="265500" y="0"/>
            <a:ext cx="4045200" cy="1506300"/>
          </a:xfrm>
        </p:spPr>
        <p:txBody>
          <a:bodyPr wrap="square" anchor="b">
            <a:normAutofit/>
          </a:bodyPr>
          <a:lstStyle/>
          <a:p>
            <a:r>
              <a:rPr lang="en-GB" dirty="0"/>
              <a:t>    </a:t>
            </a:r>
            <a:r>
              <a:rPr lang="en-GB" dirty="0">
                <a:solidFill>
                  <a:schemeClr val="tx2">
                    <a:lumMod val="10000"/>
                  </a:schemeClr>
                </a:solidFill>
              </a:rPr>
              <a:t>Reference</a:t>
            </a:r>
          </a:p>
        </p:txBody>
      </p:sp>
      <p:sp>
        <p:nvSpPr>
          <p:cNvPr id="15" name="Subtitle 2">
            <a:extLst>
              <a:ext uri="{FF2B5EF4-FFF2-40B4-BE49-F238E27FC236}">
                <a16:creationId xmlns:a16="http://schemas.microsoft.com/office/drawing/2014/main" id="{B2EE3D49-987D-8520-2838-B028508E571F}"/>
              </a:ext>
            </a:extLst>
          </p:cNvPr>
          <p:cNvSpPr>
            <a:spLocks noGrp="1"/>
          </p:cNvSpPr>
          <p:nvPr>
            <p:ph type="subTitle" idx="1"/>
          </p:nvPr>
        </p:nvSpPr>
        <p:spPr>
          <a:xfrm>
            <a:off x="265500" y="2769001"/>
            <a:ext cx="4045200" cy="1345500"/>
          </a:xfrm>
        </p:spPr>
        <p:txBody>
          <a:bodyPr/>
          <a:lstStyle/>
          <a:p>
            <a:endParaRPr lang="en-US"/>
          </a:p>
        </p:txBody>
      </p:sp>
      <p:sp>
        <p:nvSpPr>
          <p:cNvPr id="10" name="Text Placeholder 2">
            <a:extLst>
              <a:ext uri="{FF2B5EF4-FFF2-40B4-BE49-F238E27FC236}">
                <a16:creationId xmlns:a16="http://schemas.microsoft.com/office/drawing/2014/main" id="{7FEFCAB6-91A8-71FE-5F9D-D0EC4C6BAE2F}"/>
              </a:ext>
            </a:extLst>
          </p:cNvPr>
          <p:cNvSpPr>
            <a:spLocks noGrp="1"/>
          </p:cNvSpPr>
          <p:nvPr>
            <p:ph type="body" idx="2"/>
          </p:nvPr>
        </p:nvSpPr>
        <p:spPr>
          <a:xfrm>
            <a:off x="4939500" y="724200"/>
            <a:ext cx="3837000" cy="3695100"/>
          </a:xfrm>
        </p:spPr>
        <p:txBody>
          <a:bodyPr wrap="square" anchor="ctr">
            <a:normAutofit fontScale="32500" lnSpcReduction="20000"/>
          </a:bodyPr>
          <a:lstStyle/>
          <a:p>
            <a:pPr algn="just">
              <a:lnSpc>
                <a:spcPct val="150000"/>
              </a:lnSpc>
              <a:spcAft>
                <a:spcPts val="1200"/>
              </a:spcAft>
            </a:pPr>
            <a:r>
              <a:rPr lang="en-GB" dirty="0">
                <a:effectLst/>
                <a:latin typeface="Times New Roman" panose="02020603050405020304" pitchFamily="18" charset="0"/>
                <a:ea typeface="Times New Roman" panose="02020603050405020304" pitchFamily="18" charset="0"/>
              </a:rPr>
              <a:t>BBC News (2022) Rotherham abuse scandal: </a:t>
            </a:r>
            <a:r>
              <a:rPr lang="en-GB" i="1" dirty="0">
                <a:effectLst/>
                <a:latin typeface="Times New Roman" panose="02020603050405020304" pitchFamily="18" charset="0"/>
                <a:ea typeface="Times New Roman" panose="02020603050405020304" pitchFamily="18" charset="0"/>
              </a:rPr>
              <a:t>How we got here, (online</a:t>
            </a:r>
            <a:r>
              <a:rPr lang="en-GB" dirty="0">
                <a:effectLst/>
                <a:latin typeface="Times New Roman" panose="02020603050405020304" pitchFamily="18" charset="0"/>
                <a:ea typeface="Times New Roman" panose="02020603050405020304" pitchFamily="18" charset="0"/>
              </a:rPr>
              <a:t>) Available at: </a:t>
            </a:r>
            <a:r>
              <a:rPr lang="en-GB" u="sng" dirty="0">
                <a:solidFill>
                  <a:srgbClr val="1155CC"/>
                </a:solidFill>
                <a:effectLst/>
                <a:latin typeface="Times New Roman" panose="02020603050405020304" pitchFamily="18" charset="0"/>
                <a:ea typeface="Times New Roman" panose="02020603050405020304" pitchFamily="18" charset="0"/>
                <a:hlinkClick r:id="rId2"/>
              </a:rPr>
              <a:t>https://www.bbc.com/news/uk-england-south-yorkshire-61868863</a:t>
            </a:r>
            <a:r>
              <a:rPr lang="en-GB" dirty="0">
                <a:effectLst/>
                <a:latin typeface="Times New Roman" panose="02020603050405020304" pitchFamily="18" charset="0"/>
                <a:ea typeface="Times New Roman" panose="02020603050405020304" pitchFamily="18" charset="0"/>
              </a:rPr>
              <a:t>  (Accessed 10 Dec. 2024).</a:t>
            </a:r>
          </a:p>
          <a:p>
            <a:pPr algn="just">
              <a:lnSpc>
                <a:spcPct val="150000"/>
              </a:lnSpc>
              <a:spcAft>
                <a:spcPts val="1200"/>
              </a:spcAft>
            </a:pPr>
            <a:r>
              <a:rPr lang="en-GB" dirty="0" err="1">
                <a:effectLst/>
                <a:latin typeface="Times New Roman" panose="02020603050405020304" pitchFamily="18" charset="0"/>
                <a:ea typeface="Times New Roman" panose="02020603050405020304" pitchFamily="18" charset="0"/>
              </a:rPr>
              <a:t>Bbc</a:t>
            </a:r>
            <a:r>
              <a:rPr lang="en-GB" dirty="0">
                <a:effectLst/>
                <a:latin typeface="Times New Roman" panose="02020603050405020304" pitchFamily="18" charset="0"/>
                <a:ea typeface="Times New Roman" panose="02020603050405020304" pitchFamily="18" charset="0"/>
              </a:rPr>
              <a:t> New (2024).</a:t>
            </a:r>
            <a:r>
              <a:rPr lang="en-US" dirty="0">
                <a:effectLst/>
                <a:latin typeface="Times New Roman" panose="02020603050405020304" pitchFamily="18" charset="0"/>
                <a:ea typeface="Times New Roman" panose="02020603050405020304" pitchFamily="18" charset="0"/>
              </a:rPr>
              <a:t> I was nine when drug dealers recruited me’ . Available </a:t>
            </a:r>
            <a:r>
              <a:rPr lang="en-US" dirty="0" err="1">
                <a:effectLst/>
                <a:latin typeface="Times New Roman" panose="02020603050405020304" pitchFamily="18" charset="0"/>
                <a:ea typeface="Times New Roman" panose="02020603050405020304" pitchFamily="18" charset="0"/>
              </a:rPr>
              <a:t>at:</a:t>
            </a:r>
            <a:r>
              <a:rPr lang="en-US" dirty="0" err="1">
                <a:hlinkClick r:id="rId3"/>
              </a:rPr>
              <a:t>County</a:t>
            </a:r>
            <a:r>
              <a:rPr lang="en-US" dirty="0">
                <a:hlinkClick r:id="rId3"/>
              </a:rPr>
              <a:t> lines: 'I was nine when drug dealers recruited me' - BBC News</a:t>
            </a:r>
            <a:r>
              <a:rPr lang="en-US" dirty="0"/>
              <a:t> . (Accessed  15 January 2025).</a:t>
            </a:r>
            <a:endParaRPr lang="en-GB" dirty="0">
              <a:effectLst/>
              <a:latin typeface="Times New Roman" panose="02020603050405020304" pitchFamily="18" charset="0"/>
              <a:ea typeface="Times New Roman" panose="02020603050405020304" pitchFamily="18" charset="0"/>
            </a:endParaRPr>
          </a:p>
          <a:p>
            <a:pPr algn="just">
              <a:lnSpc>
                <a:spcPct val="150000"/>
              </a:lnSpc>
              <a:spcAft>
                <a:spcPts val="1200"/>
              </a:spcAft>
            </a:pPr>
            <a:r>
              <a:rPr lang="en-GB" dirty="0">
                <a:effectLst/>
                <a:latin typeface="Times New Roman" panose="02020603050405020304" pitchFamily="18" charset="0"/>
                <a:ea typeface="Times New Roman" panose="02020603050405020304" pitchFamily="18" charset="0"/>
              </a:rPr>
              <a:t>Bui, L. and Deakin, J, (2021), What we talk about when we talk about vulnerability and youth crime: A narrative review. </a:t>
            </a:r>
            <a:r>
              <a:rPr lang="en-GB" i="1" dirty="0">
                <a:effectLst/>
                <a:latin typeface="Times New Roman" panose="02020603050405020304" pitchFamily="18" charset="0"/>
                <a:ea typeface="Times New Roman" panose="02020603050405020304" pitchFamily="18" charset="0"/>
              </a:rPr>
              <a:t>Aggression and Violent </a:t>
            </a:r>
            <a:r>
              <a:rPr lang="en-GB" i="1" dirty="0" err="1">
                <a:effectLst/>
                <a:latin typeface="Times New Roman" panose="02020603050405020304" pitchFamily="18" charset="0"/>
                <a:ea typeface="Times New Roman" panose="02020603050405020304" pitchFamily="18" charset="0"/>
              </a:rPr>
              <a:t>Behavior</a:t>
            </a:r>
            <a:r>
              <a:rPr lang="en-GB" dirty="0">
                <a:effectLst/>
                <a:latin typeface="Times New Roman" panose="02020603050405020304" pitchFamily="18" charset="0"/>
                <a:ea typeface="Times New Roman" panose="02020603050405020304" pitchFamily="18" charset="0"/>
              </a:rPr>
              <a:t>, 58, p.101605. </a:t>
            </a:r>
          </a:p>
          <a:p>
            <a:pPr algn="just">
              <a:lnSpc>
                <a:spcPct val="150000"/>
              </a:lnSpc>
              <a:spcAft>
                <a:spcPts val="1200"/>
              </a:spcAft>
            </a:pPr>
            <a:r>
              <a:rPr lang="en-GB" dirty="0">
                <a:effectLst/>
                <a:latin typeface="Times New Roman" panose="02020603050405020304" pitchFamily="18" charset="0"/>
                <a:ea typeface="Times New Roman" panose="02020603050405020304" pitchFamily="18" charset="0"/>
              </a:rPr>
              <a:t>NSPCC (2024) </a:t>
            </a:r>
            <a:r>
              <a:rPr lang="en-GB" i="1" dirty="0">
                <a:effectLst/>
                <a:latin typeface="Times New Roman" panose="02020603050405020304" pitchFamily="18" charset="0"/>
                <a:ea typeface="Times New Roman" panose="02020603050405020304" pitchFamily="18" charset="0"/>
              </a:rPr>
              <a:t>Online grooming crimes against children increase by 89% in six years</a:t>
            </a:r>
            <a:r>
              <a:rPr lang="en-GB" dirty="0">
                <a:effectLst/>
                <a:latin typeface="Times New Roman" panose="02020603050405020304" pitchFamily="18" charset="0"/>
                <a:ea typeface="Times New Roman" panose="02020603050405020304" pitchFamily="18" charset="0"/>
              </a:rPr>
              <a:t>, (online) Available at: </a:t>
            </a:r>
            <a:r>
              <a:rPr lang="en-GB" u="sng" dirty="0">
                <a:solidFill>
                  <a:srgbClr val="1155CC"/>
                </a:solidFill>
                <a:effectLst/>
                <a:latin typeface="Times New Roman" panose="02020603050405020304" pitchFamily="18" charset="0"/>
                <a:ea typeface="Times New Roman" panose="02020603050405020304" pitchFamily="18" charset="0"/>
                <a:hlinkClick r:id="rId4"/>
              </a:rPr>
              <a:t>https://www.nspcc.org.uk/about-us/news-opinion/2024/online-grooming-crimes-increase</a:t>
            </a:r>
            <a:r>
              <a:rPr lang="en-GB" dirty="0">
                <a:effectLst/>
                <a:latin typeface="Times New Roman" panose="02020603050405020304" pitchFamily="18" charset="0"/>
                <a:ea typeface="Times New Roman" panose="02020603050405020304" pitchFamily="18" charset="0"/>
              </a:rPr>
              <a:t>   (Accessed 10 Dec. 2024).</a:t>
            </a:r>
          </a:p>
          <a:p>
            <a:pPr algn="just">
              <a:lnSpc>
                <a:spcPct val="150000"/>
              </a:lnSpc>
              <a:spcAft>
                <a:spcPts val="1200"/>
              </a:spcAft>
            </a:pPr>
            <a:r>
              <a:rPr lang="en-GB" dirty="0">
                <a:effectLst/>
                <a:latin typeface="Times New Roman" panose="02020603050405020304" pitchFamily="18" charset="0"/>
                <a:ea typeface="Times New Roman" panose="02020603050405020304" pitchFamily="18" charset="0"/>
              </a:rPr>
              <a:t>Peter Terna, I, (2021), Vulnerability: Types, Causes, and Coping Mechanisms, </a:t>
            </a:r>
            <a:r>
              <a:rPr lang="en-GB" i="1" dirty="0">
                <a:effectLst/>
                <a:latin typeface="Times New Roman" panose="02020603050405020304" pitchFamily="18" charset="0"/>
                <a:ea typeface="Times New Roman" panose="02020603050405020304" pitchFamily="18" charset="0"/>
              </a:rPr>
              <a:t>International Journal of Science and Management Studies (IJSMS)</a:t>
            </a:r>
            <a:r>
              <a:rPr lang="en-GB" dirty="0">
                <a:effectLst/>
                <a:latin typeface="Times New Roman" panose="02020603050405020304" pitchFamily="18" charset="0"/>
                <a:ea typeface="Times New Roman" panose="02020603050405020304" pitchFamily="18" charset="0"/>
              </a:rPr>
              <a:t>, 4(3), pp.187–194. </a:t>
            </a:r>
          </a:p>
          <a:p>
            <a:pPr algn="just">
              <a:lnSpc>
                <a:spcPct val="150000"/>
              </a:lnSpc>
              <a:spcAft>
                <a:spcPts val="1200"/>
              </a:spcAft>
            </a:pPr>
            <a:r>
              <a:rPr lang="en-GB" dirty="0">
                <a:effectLst/>
                <a:latin typeface="Times New Roman" panose="02020603050405020304" pitchFamily="18" charset="0"/>
                <a:ea typeface="Times New Roman" panose="02020603050405020304" pitchFamily="18" charset="0"/>
              </a:rPr>
              <a:t>World Health Organisation (2022) </a:t>
            </a:r>
            <a:r>
              <a:rPr lang="en-GB" i="1" dirty="0">
                <a:effectLst/>
                <a:latin typeface="Times New Roman" panose="02020603050405020304" pitchFamily="18" charset="0"/>
                <a:ea typeface="Times New Roman" panose="02020603050405020304" pitchFamily="18" charset="0"/>
              </a:rPr>
              <a:t>Vulnerability and Vulnerable Populations</a:t>
            </a:r>
            <a:r>
              <a:rPr lang="en-GB" dirty="0">
                <a:effectLst/>
                <a:latin typeface="Times New Roman" panose="02020603050405020304" pitchFamily="18" charset="0"/>
                <a:ea typeface="Times New Roman" panose="02020603050405020304" pitchFamily="18" charset="0"/>
              </a:rPr>
              <a:t>. (online) Available at: </a:t>
            </a:r>
            <a:r>
              <a:rPr lang="en-GB" u="sng" dirty="0">
                <a:solidFill>
                  <a:srgbClr val="1155CC"/>
                </a:solidFill>
                <a:effectLst/>
                <a:latin typeface="Times New Roman" panose="02020603050405020304" pitchFamily="18" charset="0"/>
                <a:ea typeface="Times New Roman" panose="02020603050405020304" pitchFamily="18" charset="0"/>
                <a:hlinkClick r:id="rId5"/>
              </a:rPr>
              <a:t>https://wkc.who.int/our-work/health-emergencies/knowledge-hub/community-disaster-risk-management/vulnerability-and-vulnerable-populations</a:t>
            </a:r>
            <a:r>
              <a:rPr lang="en-GB" dirty="0">
                <a:effectLst/>
                <a:latin typeface="Times New Roman" panose="02020603050405020304" pitchFamily="18" charset="0"/>
                <a:ea typeface="Times New Roman" panose="02020603050405020304" pitchFamily="18" charset="0"/>
              </a:rPr>
              <a:t>  (Accessed 10 Dec. 2024).</a:t>
            </a:r>
          </a:p>
          <a:p>
            <a:pPr algn="just">
              <a:lnSpc>
                <a:spcPct val="150000"/>
              </a:lnSpc>
              <a:spcAft>
                <a:spcPts val="1200"/>
              </a:spcAft>
            </a:pPr>
            <a:r>
              <a:rPr lang="en-GB" dirty="0">
                <a:effectLst/>
                <a:latin typeface="Times New Roman" panose="02020603050405020304" pitchFamily="18" charset="0"/>
                <a:ea typeface="Times New Roman" panose="02020603050405020304" pitchFamily="18" charset="0"/>
              </a:rPr>
              <a:t>Yates, J. (2023). </a:t>
            </a:r>
            <a:r>
              <a:rPr lang="en-GB" i="1" dirty="0">
                <a:effectLst/>
                <a:latin typeface="Times New Roman" panose="02020603050405020304" pitchFamily="18" charset="0"/>
                <a:ea typeface="Times New Roman" panose="02020603050405020304" pitchFamily="18" charset="0"/>
              </a:rPr>
              <a:t>Children, violence &amp; vulnerability 2023 Summary</a:t>
            </a:r>
            <a:r>
              <a:rPr lang="en-GB" dirty="0">
                <a:effectLst/>
                <a:latin typeface="Times New Roman" panose="02020603050405020304" pitchFamily="18" charset="0"/>
                <a:ea typeface="Times New Roman" panose="02020603050405020304" pitchFamily="18" charset="0"/>
              </a:rPr>
              <a:t>. (online) Available at: </a:t>
            </a:r>
            <a:r>
              <a:rPr lang="en-GB" u="sng" dirty="0">
                <a:solidFill>
                  <a:srgbClr val="1155CC"/>
                </a:solidFill>
                <a:effectLst/>
                <a:latin typeface="Times New Roman" panose="02020603050405020304" pitchFamily="18" charset="0"/>
                <a:ea typeface="Times New Roman" panose="02020603050405020304" pitchFamily="18" charset="0"/>
                <a:hlinkClick r:id="rId6"/>
              </a:rPr>
              <a:t>https://youthendowmentfund.org.uk/reports/children-violence-and-vulnerability-2023/summary</a:t>
            </a:r>
            <a:r>
              <a:rPr lang="en-GB" dirty="0">
                <a:effectLst/>
                <a:latin typeface="Times New Roman" panose="02020603050405020304" pitchFamily="18" charset="0"/>
                <a:ea typeface="Times New Roman" panose="02020603050405020304" pitchFamily="18" charset="0"/>
              </a:rPr>
              <a:t>/ (Accessed 10 Dec. 2024).</a:t>
            </a:r>
          </a:p>
          <a:p>
            <a:pPr marL="114300" indent="0">
              <a:spcAft>
                <a:spcPts val="600"/>
              </a:spcAft>
              <a:buNone/>
            </a:pPr>
            <a:r>
              <a:rPr lang="en-US" dirty="0"/>
              <a:t>  </a:t>
            </a:r>
          </a:p>
        </p:txBody>
      </p:sp>
    </p:spTree>
    <p:extLst>
      <p:ext uri="{BB962C8B-B14F-4D97-AF65-F5344CB8AC3E}">
        <p14:creationId xmlns:p14="http://schemas.microsoft.com/office/powerpoint/2010/main" val="8566911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pic>
        <p:nvPicPr>
          <p:cNvPr id="173" name="Google Shape;173;p15"/>
          <p:cNvPicPr preferRelativeResize="0"/>
          <p:nvPr/>
        </p:nvPicPr>
        <p:blipFill rotWithShape="1">
          <a:blip r:embed="rId3">
            <a:alphaModFix/>
          </a:blip>
          <a:srcRect/>
          <a:stretch/>
        </p:blipFill>
        <p:spPr>
          <a:xfrm>
            <a:off x="0" y="0"/>
            <a:ext cx="9144000" cy="5143500"/>
          </a:xfrm>
          <a:prstGeom prst="rect">
            <a:avLst/>
          </a:prstGeom>
          <a:noFill/>
          <a:ln>
            <a:noFill/>
          </a:ln>
        </p:spPr>
      </p:pic>
    </p:spTree>
  </p:cSld>
  <p:clrMapOvr>
    <a:masterClrMapping/>
  </p:clrMapOvr>
</p:sld>
</file>

<file path=ppt/theme/theme1.xml><?xml version="1.0" encoding="utf-8"?>
<a:theme xmlns:a="http://schemas.openxmlformats.org/drawingml/2006/main"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966</TotalTime>
  <Words>2188</Words>
  <Application>Microsoft Office PowerPoint</Application>
  <PresentationFormat>On-screen Show (16:9)</PresentationFormat>
  <Paragraphs>113</Paragraphs>
  <Slides>19</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Times New Roman</vt:lpstr>
      <vt:lpstr>Arial</vt:lpstr>
      <vt:lpstr>Roboto Slab</vt:lpstr>
      <vt:lpstr>Roboto</vt:lpstr>
      <vt:lpstr>Marina</vt:lpstr>
      <vt:lpstr>Evaluation of vulnerable youth being forced into illegal activities by others.  </vt:lpstr>
      <vt:lpstr>Introduction</vt:lpstr>
      <vt:lpstr>Vulnerability: A concept</vt:lpstr>
      <vt:lpstr>Vulnerable People and categories</vt:lpstr>
      <vt:lpstr>Importance of focusing on young people</vt:lpstr>
      <vt:lpstr>Contributing Factors in Youth Vulnerability</vt:lpstr>
      <vt:lpstr>Case Study 1: Exploitation through Country Lines</vt:lpstr>
      <vt:lpstr>                                 Case Country Lines</vt:lpstr>
      <vt:lpstr>                            Country lines</vt:lpstr>
      <vt:lpstr>Case Study 2: Online Grooming</vt:lpstr>
      <vt:lpstr>               Online grooming</vt:lpstr>
      <vt:lpstr>Case Study 3: The Scandal of Rotherham </vt:lpstr>
      <vt:lpstr>Response of Police to Vulnerability</vt:lpstr>
      <vt:lpstr>Police Handling: A Criticism</vt:lpstr>
      <vt:lpstr>Partnership Initiatives</vt:lpstr>
      <vt:lpstr>Recommendations</vt:lpstr>
      <vt:lpstr>Conclusion</vt:lpstr>
      <vt:lpstr>    Reference</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of vulnerable youth being forced into illegal activities by others.  </dc:title>
  <dc:subject/>
  <dc:creator/>
  <cp:keywords/>
  <dc:description/>
  <cp:lastModifiedBy>Elena Cristina Martinica</cp:lastModifiedBy>
  <cp:revision>5</cp:revision>
  <dcterms:modified xsi:type="dcterms:W3CDTF">2025-01-15T21:48:20Z</dcterms:modified>
  <cp:category/>
</cp:coreProperties>
</file>