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70" r:id="rId2"/>
    <p:sldId id="276" r:id="rId3"/>
    <p:sldId id="269" r:id="rId4"/>
    <p:sldId id="257" r:id="rId5"/>
    <p:sldId id="264" r:id="rId6"/>
    <p:sldId id="262" r:id="rId7"/>
    <p:sldId id="260" r:id="rId8"/>
    <p:sldId id="261" r:id="rId9"/>
    <p:sldId id="263" r:id="rId10"/>
    <p:sldId id="271" r:id="rId11"/>
    <p:sldId id="274" r:id="rId12"/>
    <p:sldId id="275" r:id="rId13"/>
    <p:sldId id="266" r:id="rId14"/>
    <p:sldId id="27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61054" autoAdjust="0"/>
  </p:normalViewPr>
  <p:slideViewPr>
    <p:cSldViewPr snapToGrid="0">
      <p:cViewPr>
        <p:scale>
          <a:sx n="64" d="100"/>
          <a:sy n="64" d="100"/>
        </p:scale>
        <p:origin x="32" y="48"/>
      </p:cViewPr>
      <p:guideLst/>
    </p:cSldViewPr>
  </p:slideViewPr>
  <p:notesTextViewPr>
    <p:cViewPr>
      <p:scale>
        <a:sx n="3" d="2"/>
        <a:sy n="3" d="2"/>
      </p:scale>
      <p:origin x="0" y="0"/>
    </p:cViewPr>
  </p:notesTextViewPr>
  <p:sorterViewPr>
    <p:cViewPr>
      <p:scale>
        <a:sx n="100" d="100"/>
        <a:sy n="100" d="100"/>
      </p:scale>
      <p:origin x="0" y="-120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2ACA17-8C57-4ADF-883A-4707E82124F9}" type="datetimeFigureOut">
              <a:rPr lang="en-GB" smtClean="0"/>
              <a:t>10/10/2023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5D5C8B-2A32-42D2-B1D6-6480F91E9D35}" type="slidenum">
              <a:rPr lang="en-GB" smtClean="0"/>
              <a:t>‹#›</a:t>
            </a:fld>
            <a:endParaRPr lang="en-GB"/>
          </a:p>
        </p:txBody>
      </p:sp>
    </p:spTree>
    <p:extLst>
      <p:ext uri="{BB962C8B-B14F-4D97-AF65-F5344CB8AC3E}">
        <p14:creationId xmlns:p14="http://schemas.microsoft.com/office/powerpoint/2010/main" val="64676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Discovering what a place-name means can give a momentary prick of interest, but what does it mean to study place-names as a subject, at university?! This first unit considers the value of place-names as evidence that can feed into historical, archaeological, geographical and linguistic studies, drawing examples from across the Celtic-speaking lands. A second then looks at how specialists go about studying the names, and how students can navigate the literature in order to complete their assessments!</a:t>
            </a:r>
          </a:p>
        </p:txBody>
      </p:sp>
      <p:sp>
        <p:nvSpPr>
          <p:cNvPr id="4" name="Slide Number Placeholder 3"/>
          <p:cNvSpPr>
            <a:spLocks noGrp="1"/>
          </p:cNvSpPr>
          <p:nvPr>
            <p:ph type="sldNum" sz="quarter" idx="5"/>
          </p:nvPr>
        </p:nvSpPr>
        <p:spPr/>
        <p:txBody>
          <a:bodyPr/>
          <a:lstStyle/>
          <a:p>
            <a:fld id="{A85D5C8B-2A32-42D2-B1D6-6480F91E9D35}" type="slidenum">
              <a:rPr lang="en-GB" smtClean="0"/>
              <a:t>1</a:t>
            </a:fld>
            <a:endParaRPr lang="en-GB"/>
          </a:p>
        </p:txBody>
      </p:sp>
    </p:spTree>
    <p:extLst>
      <p:ext uri="{BB962C8B-B14F-4D97-AF65-F5344CB8AC3E}">
        <p14:creationId xmlns:p14="http://schemas.microsoft.com/office/powerpoint/2010/main" val="1137785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what’s in a place-name? Here’s a carefully selected one to start with, Llanddewi Brefi, some seven miles NE of Lampeter, here on John Speed’s map of Cardiganshire from 1610. Llanddewi is, of course, the church, or church enclosure, of Dewi, St David, patron saint of Wales. The name transports us back to the so-called Age of the Saints, to the sixth-century AD, when a man called Dewi was among the leading characters who imprinted the Christian religion on southern Wales. Although the nature of his direct connection with many of the places that came to be called Llanddewi is very uncertain, in the case of Llanddewi Brefi we are probably at one of the earliest and most important sites where he was venerated. In the narrative of his Life that has come down to us this place was the site of a great miracle when – in order that he should be heard above the great throng of people who had come there to discuss the Church’s future – the ground under David’s feet rose up into a hill, on which the church now stands. No more than a story, no doubt, and indeed we have little idea what was going on here, or pretty much anywhere else in Wales, in the sixth century. But by the eleventh century, when it was written down, it is clear that Llanddewi was a long established and important centre for the cult of St David. And what of the second part of the name? What is Brefi? Well, it’s the name of the stream beside where Llanddewi stands, but it was also adopted – in the form Bremia – as the name applied by the Romans to the fort they built a few miles away. The name Llanddewi Brefi leads us back both to the early Christian period, and to Wales under the Romans centuries earlier still.</a:t>
            </a:r>
          </a:p>
          <a:p>
            <a:endParaRPr lang="en-GB"/>
          </a:p>
          <a:p>
            <a:endParaRPr lang="en-GB"/>
          </a:p>
        </p:txBody>
      </p:sp>
      <p:sp>
        <p:nvSpPr>
          <p:cNvPr id="4" name="Slide Number Placeholder 3"/>
          <p:cNvSpPr>
            <a:spLocks noGrp="1"/>
          </p:cNvSpPr>
          <p:nvPr>
            <p:ph type="sldNum" sz="quarter" idx="5"/>
          </p:nvPr>
        </p:nvSpPr>
        <p:spPr/>
        <p:txBody>
          <a:bodyPr/>
          <a:lstStyle/>
          <a:p>
            <a:fld id="{A85D5C8B-2A32-42D2-B1D6-6480F91E9D35}" type="slidenum">
              <a:rPr lang="en-GB" smtClean="0"/>
              <a:t>2</a:t>
            </a:fld>
            <a:endParaRPr lang="en-GB"/>
          </a:p>
        </p:txBody>
      </p:sp>
    </p:spTree>
    <p:extLst>
      <p:ext uri="{BB962C8B-B14F-4D97-AF65-F5344CB8AC3E}">
        <p14:creationId xmlns:p14="http://schemas.microsoft.com/office/powerpoint/2010/main" val="2988886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A5E436A-19D0-4160-A9FD-DF72E499A5D8}" type="datetimeFigureOut">
              <a:rPr lang="en-GB" smtClean="0"/>
              <a:t>10/10/2023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4036D2-E31C-4012-8FE1-0473F919405F}" type="slidenum">
              <a:rPr lang="en-GB" smtClean="0"/>
              <a:t>‹#›</a:t>
            </a:fld>
            <a:endParaRPr lang="en-GB"/>
          </a:p>
        </p:txBody>
      </p:sp>
    </p:spTree>
    <p:extLst>
      <p:ext uri="{BB962C8B-B14F-4D97-AF65-F5344CB8AC3E}">
        <p14:creationId xmlns:p14="http://schemas.microsoft.com/office/powerpoint/2010/main" val="909809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5E436A-19D0-4160-A9FD-DF72E499A5D8}" type="datetimeFigureOut">
              <a:rPr lang="en-GB" smtClean="0"/>
              <a:t>10/10/2023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4036D2-E31C-4012-8FE1-0473F919405F}" type="slidenum">
              <a:rPr lang="en-GB" smtClean="0"/>
              <a:t>‹#›</a:t>
            </a:fld>
            <a:endParaRPr lang="en-GB"/>
          </a:p>
        </p:txBody>
      </p:sp>
    </p:spTree>
    <p:extLst>
      <p:ext uri="{BB962C8B-B14F-4D97-AF65-F5344CB8AC3E}">
        <p14:creationId xmlns:p14="http://schemas.microsoft.com/office/powerpoint/2010/main" val="548312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5E436A-19D0-4160-A9FD-DF72E499A5D8}" type="datetimeFigureOut">
              <a:rPr lang="en-GB" smtClean="0"/>
              <a:t>10/10/2023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4036D2-E31C-4012-8FE1-0473F919405F}" type="slidenum">
              <a:rPr lang="en-GB" smtClean="0"/>
              <a:t>‹#›</a:t>
            </a:fld>
            <a:endParaRPr lang="en-GB"/>
          </a:p>
        </p:txBody>
      </p:sp>
    </p:spTree>
    <p:extLst>
      <p:ext uri="{BB962C8B-B14F-4D97-AF65-F5344CB8AC3E}">
        <p14:creationId xmlns:p14="http://schemas.microsoft.com/office/powerpoint/2010/main" val="42391485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5E436A-19D0-4160-A9FD-DF72E499A5D8}" type="datetimeFigureOut">
              <a:rPr lang="en-GB" smtClean="0"/>
              <a:t>10/10/2023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4036D2-E31C-4012-8FE1-0473F919405F}" type="slidenum">
              <a:rPr lang="en-GB" smtClean="0"/>
              <a:t>‹#›</a:t>
            </a:fld>
            <a:endParaRPr lang="en-GB"/>
          </a:p>
        </p:txBody>
      </p:sp>
    </p:spTree>
    <p:extLst>
      <p:ext uri="{BB962C8B-B14F-4D97-AF65-F5344CB8AC3E}">
        <p14:creationId xmlns:p14="http://schemas.microsoft.com/office/powerpoint/2010/main" val="1961665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A5E436A-19D0-4160-A9FD-DF72E499A5D8}" type="datetimeFigureOut">
              <a:rPr lang="en-GB" smtClean="0"/>
              <a:t>10/10/2023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4036D2-E31C-4012-8FE1-0473F919405F}" type="slidenum">
              <a:rPr lang="en-GB" smtClean="0"/>
              <a:t>‹#›</a:t>
            </a:fld>
            <a:endParaRPr lang="en-GB"/>
          </a:p>
        </p:txBody>
      </p:sp>
    </p:spTree>
    <p:extLst>
      <p:ext uri="{BB962C8B-B14F-4D97-AF65-F5344CB8AC3E}">
        <p14:creationId xmlns:p14="http://schemas.microsoft.com/office/powerpoint/2010/main" val="1282136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A5E436A-19D0-4160-A9FD-DF72E499A5D8}" type="datetimeFigureOut">
              <a:rPr lang="en-GB" smtClean="0"/>
              <a:t>10/10/2023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4036D2-E31C-4012-8FE1-0473F919405F}" type="slidenum">
              <a:rPr lang="en-GB" smtClean="0"/>
              <a:t>‹#›</a:t>
            </a:fld>
            <a:endParaRPr lang="en-GB"/>
          </a:p>
        </p:txBody>
      </p:sp>
    </p:spTree>
    <p:extLst>
      <p:ext uri="{BB962C8B-B14F-4D97-AF65-F5344CB8AC3E}">
        <p14:creationId xmlns:p14="http://schemas.microsoft.com/office/powerpoint/2010/main" val="1784300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5E436A-19D0-4160-A9FD-DF72E499A5D8}" type="datetimeFigureOut">
              <a:rPr lang="en-GB" smtClean="0"/>
              <a:t>10/10/2023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4036D2-E31C-4012-8FE1-0473F919405F}" type="slidenum">
              <a:rPr lang="en-GB" smtClean="0"/>
              <a:t>‹#›</a:t>
            </a:fld>
            <a:endParaRPr lang="en-GB"/>
          </a:p>
        </p:txBody>
      </p:sp>
    </p:spTree>
    <p:extLst>
      <p:ext uri="{BB962C8B-B14F-4D97-AF65-F5344CB8AC3E}">
        <p14:creationId xmlns:p14="http://schemas.microsoft.com/office/powerpoint/2010/main" val="3195239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A5E436A-19D0-4160-A9FD-DF72E499A5D8}" type="datetimeFigureOut">
              <a:rPr lang="en-GB" smtClean="0"/>
              <a:t>10/10/2023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4036D2-E31C-4012-8FE1-0473F919405F}" type="slidenum">
              <a:rPr lang="en-GB" smtClean="0"/>
              <a:t>‹#›</a:t>
            </a:fld>
            <a:endParaRPr lang="en-GB"/>
          </a:p>
        </p:txBody>
      </p:sp>
    </p:spTree>
    <p:extLst>
      <p:ext uri="{BB962C8B-B14F-4D97-AF65-F5344CB8AC3E}">
        <p14:creationId xmlns:p14="http://schemas.microsoft.com/office/powerpoint/2010/main" val="4203795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A5E436A-19D0-4160-A9FD-DF72E499A5D8}" type="datetimeFigureOut">
              <a:rPr lang="en-GB" smtClean="0"/>
              <a:t>10/10/2023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4036D2-E31C-4012-8FE1-0473F919405F}" type="slidenum">
              <a:rPr lang="en-GB" smtClean="0"/>
              <a:t>‹#›</a:t>
            </a:fld>
            <a:endParaRPr lang="en-GB"/>
          </a:p>
        </p:txBody>
      </p:sp>
    </p:spTree>
    <p:extLst>
      <p:ext uri="{BB962C8B-B14F-4D97-AF65-F5344CB8AC3E}">
        <p14:creationId xmlns:p14="http://schemas.microsoft.com/office/powerpoint/2010/main" val="555143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5E436A-19D0-4160-A9FD-DF72E499A5D8}" type="datetimeFigureOut">
              <a:rPr lang="en-GB" smtClean="0"/>
              <a:t>10/10/2023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4036D2-E31C-4012-8FE1-0473F919405F}" type="slidenum">
              <a:rPr lang="en-GB" smtClean="0"/>
              <a:t>‹#›</a:t>
            </a:fld>
            <a:endParaRPr lang="en-GB"/>
          </a:p>
        </p:txBody>
      </p:sp>
    </p:spTree>
    <p:extLst>
      <p:ext uri="{BB962C8B-B14F-4D97-AF65-F5344CB8AC3E}">
        <p14:creationId xmlns:p14="http://schemas.microsoft.com/office/powerpoint/2010/main" val="42493600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5E436A-19D0-4160-A9FD-DF72E499A5D8}" type="datetimeFigureOut">
              <a:rPr lang="en-GB" smtClean="0"/>
              <a:t>10/10/2023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4036D2-E31C-4012-8FE1-0473F919405F}" type="slidenum">
              <a:rPr lang="en-GB" smtClean="0"/>
              <a:t>‹#›</a:t>
            </a:fld>
            <a:endParaRPr lang="en-GB"/>
          </a:p>
        </p:txBody>
      </p:sp>
    </p:spTree>
    <p:extLst>
      <p:ext uri="{BB962C8B-B14F-4D97-AF65-F5344CB8AC3E}">
        <p14:creationId xmlns:p14="http://schemas.microsoft.com/office/powerpoint/2010/main" val="7046374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5E436A-19D0-4160-A9FD-DF72E499A5D8}" type="datetimeFigureOut">
              <a:rPr lang="en-GB" smtClean="0"/>
              <a:t>10/10/2023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4036D2-E31C-4012-8FE1-0473F919405F}" type="slidenum">
              <a:rPr lang="en-GB" smtClean="0"/>
              <a:t>‹#›</a:t>
            </a:fld>
            <a:endParaRPr lang="en-GB"/>
          </a:p>
        </p:txBody>
      </p:sp>
    </p:spTree>
    <p:extLst>
      <p:ext uri="{BB962C8B-B14F-4D97-AF65-F5344CB8AC3E}">
        <p14:creationId xmlns:p14="http://schemas.microsoft.com/office/powerpoint/2010/main" val="10857926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tmp"/><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tmp"/><Relationship Id="rId2" Type="http://schemas.openxmlformats.org/officeDocument/2006/relationships/image" Target="../media/image3.tmp"/><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tmp"/><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tmp"/><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tmp"/><Relationship Id="rId2" Type="http://schemas.openxmlformats.org/officeDocument/2006/relationships/image" Target="../media/image8.tmp"/><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image" Target="../media/image12.tmp"/><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tmp"/><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7.xml"/><Relationship Id="rId4" Type="http://schemas.microsoft.com/office/2007/relationships/hdphoto" Target="../media/hdphoto2.wdp"/></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02229" y="1751428"/>
            <a:ext cx="7048853" cy="707886"/>
          </a:xfrm>
          <a:prstGeom prst="rect">
            <a:avLst/>
          </a:prstGeom>
          <a:noFill/>
        </p:spPr>
        <p:txBody>
          <a:bodyPr wrap="none" rtlCol="0">
            <a:spAutoFit/>
          </a:bodyPr>
          <a:lstStyle/>
          <a:p>
            <a:r>
              <a:rPr lang="en-US" sz="4000"/>
              <a:t>The Study of Place-Names: Why?</a:t>
            </a:r>
            <a:endParaRPr lang="en-GB" sz="4000"/>
          </a:p>
        </p:txBody>
      </p:sp>
      <p:pic>
        <p:nvPicPr>
          <p:cNvPr id="6" name="Picture 2" descr="C:\Documents and Settings\dparsons\Desktop\Fforwm\CIMG2767.JPG"/>
          <p:cNvPicPr>
            <a:picLocks noChangeAspect="1" noChangeArrowheads="1"/>
          </p:cNvPicPr>
          <p:nvPr/>
        </p:nvPicPr>
        <p:blipFill>
          <a:blip r:embed="rId3" cstate="print"/>
          <a:srcRect t="18802" b="15643"/>
          <a:stretch>
            <a:fillRect/>
          </a:stretch>
        </p:blipFill>
        <p:spPr bwMode="auto">
          <a:xfrm>
            <a:off x="1417623" y="3267916"/>
            <a:ext cx="5136460" cy="2524864"/>
          </a:xfrm>
          <a:prstGeom prst="rect">
            <a:avLst/>
          </a:prstGeom>
          <a:noFill/>
          <a:ln w="9525">
            <a:noFill/>
            <a:miter lim="800000"/>
            <a:headEnd/>
            <a:tailEnd/>
          </a:ln>
        </p:spPr>
      </p:pic>
      <p:sp>
        <p:nvSpPr>
          <p:cNvPr id="4" name="Rectangle 3"/>
          <p:cNvSpPr/>
          <p:nvPr/>
        </p:nvSpPr>
        <p:spPr>
          <a:xfrm>
            <a:off x="1018903" y="1018903"/>
            <a:ext cx="10123714" cy="5316583"/>
          </a:xfrm>
          <a:prstGeom prst="rect">
            <a:avLst/>
          </a:prstGeom>
          <a:noFill/>
          <a:ln w="85725" cmpd="thickThi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166177" y="3820886"/>
            <a:ext cx="2504543" cy="1569660"/>
          </a:xfrm>
          <a:prstGeom prst="rect">
            <a:avLst/>
          </a:prstGeom>
          <a:noFill/>
        </p:spPr>
        <p:txBody>
          <a:bodyPr wrap="square" rtlCol="0">
            <a:spAutoFit/>
          </a:bodyPr>
          <a:lstStyle/>
          <a:p>
            <a:pPr algn="ctr"/>
            <a:endParaRPr lang="en-US" sz="2400">
              <a:latin typeface="Papyrus" panose="03070502060502030205" pitchFamily="66" charset="0"/>
            </a:endParaRPr>
          </a:p>
          <a:p>
            <a:pPr algn="ctr"/>
            <a:endParaRPr lang="en-US" sz="2400">
              <a:latin typeface="Papyrus" panose="03070502060502030205" pitchFamily="66" charset="0"/>
            </a:endParaRPr>
          </a:p>
          <a:p>
            <a:pPr algn="ctr"/>
            <a:r>
              <a:rPr lang="en-US" sz="2400">
                <a:latin typeface="Papyrus" panose="03070502060502030205" pitchFamily="66" charset="0"/>
              </a:rPr>
              <a:t>Welsh and Celtic</a:t>
            </a:r>
          </a:p>
          <a:p>
            <a:pPr algn="ctr"/>
            <a:r>
              <a:rPr lang="en-US" sz="2400">
                <a:latin typeface="Papyrus" panose="03070502060502030205" pitchFamily="66" charset="0"/>
              </a:rPr>
              <a:t>Place-Names</a:t>
            </a:r>
            <a:endParaRPr lang="en-GB" sz="2400">
              <a:latin typeface="Papyrus" panose="03070502060502030205" pitchFamily="66" charset="0"/>
            </a:endParaRPr>
          </a:p>
        </p:txBody>
      </p:sp>
      <p:sp>
        <p:nvSpPr>
          <p:cNvPr id="7" name="Oval 6"/>
          <p:cNvSpPr/>
          <p:nvPr/>
        </p:nvSpPr>
        <p:spPr>
          <a:xfrm>
            <a:off x="8166178" y="4082966"/>
            <a:ext cx="2433710" cy="161950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922252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7787" y="701772"/>
            <a:ext cx="6896437" cy="5454455"/>
          </a:xfrm>
          <a:prstGeom prst="rect">
            <a:avLst/>
          </a:prstGeom>
        </p:spPr>
      </p:pic>
      <p:sp>
        <p:nvSpPr>
          <p:cNvPr id="3" name="TextBox 2">
            <a:extLst>
              <a:ext uri="{FF2B5EF4-FFF2-40B4-BE49-F238E27FC236}">
                <a16:creationId xmlns:a16="http://schemas.microsoft.com/office/drawing/2014/main" id="{572B781A-AAA5-272C-E790-16133A4EDB28}"/>
              </a:ext>
            </a:extLst>
          </p:cNvPr>
          <p:cNvSpPr txBox="1"/>
          <p:nvPr/>
        </p:nvSpPr>
        <p:spPr>
          <a:xfrm>
            <a:off x="8547652" y="934278"/>
            <a:ext cx="3299791" cy="3785652"/>
          </a:xfrm>
          <a:prstGeom prst="rect">
            <a:avLst/>
          </a:prstGeom>
          <a:solidFill>
            <a:schemeClr val="bg1"/>
          </a:solidFill>
        </p:spPr>
        <p:txBody>
          <a:bodyPr wrap="square" rtlCol="0">
            <a:spAutoFit/>
          </a:bodyPr>
          <a:lstStyle/>
          <a:p>
            <a:r>
              <a:rPr lang="en-GB" sz="2000" b="1"/>
              <a:t>Place-names reflect the past</a:t>
            </a:r>
          </a:p>
          <a:p>
            <a:endParaRPr lang="en-GB" sz="2000"/>
          </a:p>
          <a:p>
            <a:r>
              <a:rPr lang="en-GB" sz="2000"/>
              <a:t>Llanddewi Brefi, here on Speed’s map of 1610, is an early site of the cult of St David, beside a river </a:t>
            </a:r>
            <a:r>
              <a:rPr lang="en-GB" sz="2000" i="1"/>
              <a:t>Brefi</a:t>
            </a:r>
            <a:r>
              <a:rPr lang="en-GB" sz="2000"/>
              <a:t> which gave its name to the Roman fort of </a:t>
            </a:r>
            <a:r>
              <a:rPr lang="en-GB" sz="2000" i="1"/>
              <a:t>Bremia</a:t>
            </a:r>
            <a:r>
              <a:rPr lang="en-GB" sz="2000"/>
              <a:t>. The name transports us back to both the early Christian period, and to Wales under the Romans centuries earlier.</a:t>
            </a:r>
          </a:p>
        </p:txBody>
      </p:sp>
    </p:spTree>
    <p:extLst>
      <p:ext uri="{BB962C8B-B14F-4D97-AF65-F5344CB8AC3E}">
        <p14:creationId xmlns:p14="http://schemas.microsoft.com/office/powerpoint/2010/main" val="36081745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29415" y="2904609"/>
            <a:ext cx="6924365" cy="3679614"/>
          </a:xfrm>
          <a:prstGeom prst="rect">
            <a:avLst/>
          </a:prstGeom>
        </p:spPr>
      </p:pic>
      <p:pic>
        <p:nvPicPr>
          <p:cNvPr id="3" name="Picture 2" descr="Screen Clipping"/>
          <p:cNvPicPr>
            <a:picLocks noChangeAspect="1"/>
          </p:cNvPicPr>
          <p:nvPr/>
        </p:nvPicPr>
        <p:blipFill rotWithShape="1">
          <a:blip r:embed="rId3">
            <a:extLst>
              <a:ext uri="{28A0092B-C50C-407E-A947-70E740481C1C}">
                <a14:useLocalDpi xmlns:a14="http://schemas.microsoft.com/office/drawing/2010/main" val="0"/>
              </a:ext>
            </a:extLst>
          </a:blip>
          <a:srcRect l="37192" t="7962" r="1606" b="354"/>
          <a:stretch/>
        </p:blipFill>
        <p:spPr>
          <a:xfrm>
            <a:off x="5800423" y="393045"/>
            <a:ext cx="4603173" cy="3910796"/>
          </a:xfrm>
          <a:prstGeom prst="rect">
            <a:avLst/>
          </a:prstGeom>
        </p:spPr>
      </p:pic>
      <p:sp>
        <p:nvSpPr>
          <p:cNvPr id="2" name="TextBox 1">
            <a:extLst>
              <a:ext uri="{FF2B5EF4-FFF2-40B4-BE49-F238E27FC236}">
                <a16:creationId xmlns:a16="http://schemas.microsoft.com/office/drawing/2014/main" id="{230F8C54-0F41-D06F-75C2-1ACAD094FFA8}"/>
              </a:ext>
            </a:extLst>
          </p:cNvPr>
          <p:cNvSpPr txBox="1"/>
          <p:nvPr/>
        </p:nvSpPr>
        <p:spPr>
          <a:xfrm>
            <a:off x="347870" y="234021"/>
            <a:ext cx="3896139" cy="2554545"/>
          </a:xfrm>
          <a:prstGeom prst="rect">
            <a:avLst/>
          </a:prstGeom>
          <a:solidFill>
            <a:schemeClr val="bg1"/>
          </a:solidFill>
        </p:spPr>
        <p:txBody>
          <a:bodyPr wrap="square" rtlCol="0">
            <a:spAutoFit/>
          </a:bodyPr>
          <a:lstStyle/>
          <a:p>
            <a:r>
              <a:rPr lang="en-GB" sz="2000"/>
              <a:t>Names arise at all periods, arising in local language to describe places, usually an aspect of its appearance or its situation, or its ownership or religious affiliation. They all begin intelligible: over time they can be worn down, languages move on, and may be lost.</a:t>
            </a:r>
          </a:p>
        </p:txBody>
      </p:sp>
    </p:spTree>
    <p:extLst>
      <p:ext uri="{BB962C8B-B14F-4D97-AF65-F5344CB8AC3E}">
        <p14:creationId xmlns:p14="http://schemas.microsoft.com/office/powerpoint/2010/main" val="3575882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4296" y="183024"/>
            <a:ext cx="9771365" cy="4563277"/>
          </a:xfrm>
          <a:prstGeom prst="rect">
            <a:avLst/>
          </a:prstGeom>
        </p:spPr>
      </p:pic>
      <p:sp>
        <p:nvSpPr>
          <p:cNvPr id="3" name="TextBox 2">
            <a:extLst>
              <a:ext uri="{FF2B5EF4-FFF2-40B4-BE49-F238E27FC236}">
                <a16:creationId xmlns:a16="http://schemas.microsoft.com/office/drawing/2014/main" id="{11AC1DF9-7F8A-25DF-338F-2200E58266EF}"/>
              </a:ext>
            </a:extLst>
          </p:cNvPr>
          <p:cNvSpPr txBox="1"/>
          <p:nvPr/>
        </p:nvSpPr>
        <p:spPr>
          <a:xfrm>
            <a:off x="248478" y="4899990"/>
            <a:ext cx="11255072" cy="1631216"/>
          </a:xfrm>
          <a:prstGeom prst="rect">
            <a:avLst/>
          </a:prstGeom>
          <a:solidFill>
            <a:schemeClr val="bg1"/>
          </a:solidFill>
        </p:spPr>
        <p:txBody>
          <a:bodyPr wrap="square" rtlCol="0">
            <a:spAutoFit/>
          </a:bodyPr>
          <a:lstStyle/>
          <a:p>
            <a:r>
              <a:rPr lang="en-GB" sz="2000"/>
              <a:t>On this example from Anglesey, Llangefni – like many other </a:t>
            </a:r>
            <a:r>
              <a:rPr lang="en-GB" sz="2000" i="1"/>
              <a:t>llan</a:t>
            </a:r>
            <a:r>
              <a:rPr lang="en-GB" sz="2000"/>
              <a:t>-names here – is a Welsh name reflecting local ecclesiastical arrangements in the Middle Ages. Beaumaris is a French name, reflecting conquest and a castle. And Menai Bridge is an English record of a modern engineering achievement – albeit that it contains an early British name for the straits, and that in Porthaethwy – the modern Welsh name of the same settlement – we are reminded that languages can co-exist and compete.</a:t>
            </a:r>
          </a:p>
        </p:txBody>
      </p:sp>
    </p:spTree>
    <p:extLst>
      <p:ext uri="{BB962C8B-B14F-4D97-AF65-F5344CB8AC3E}">
        <p14:creationId xmlns:p14="http://schemas.microsoft.com/office/powerpoint/2010/main" val="3853424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2829" y="2276575"/>
            <a:ext cx="8500215" cy="4489550"/>
          </a:xfrm>
          <a:prstGeom prst="rect">
            <a:avLst/>
          </a:prstGeom>
        </p:spPr>
      </p:pic>
      <p:sp>
        <p:nvSpPr>
          <p:cNvPr id="3" name="TextBox 2">
            <a:extLst>
              <a:ext uri="{FF2B5EF4-FFF2-40B4-BE49-F238E27FC236}">
                <a16:creationId xmlns:a16="http://schemas.microsoft.com/office/drawing/2014/main" id="{9899B2E6-C0B1-8821-EBC8-FA325F295824}"/>
              </a:ext>
            </a:extLst>
          </p:cNvPr>
          <p:cNvSpPr txBox="1"/>
          <p:nvPr/>
        </p:nvSpPr>
        <p:spPr>
          <a:xfrm>
            <a:off x="526773" y="268357"/>
            <a:ext cx="10863470" cy="1938992"/>
          </a:xfrm>
          <a:prstGeom prst="rect">
            <a:avLst/>
          </a:prstGeom>
          <a:solidFill>
            <a:schemeClr val="bg1"/>
          </a:solidFill>
        </p:spPr>
        <p:txBody>
          <a:bodyPr wrap="square" rtlCol="0">
            <a:spAutoFit/>
          </a:bodyPr>
          <a:lstStyle/>
          <a:p>
            <a:r>
              <a:rPr lang="en-GB" sz="2000"/>
              <a:t>In Monmouthshire, this time, there is a higher proportion of English (New Inn, Greenmeadow, etc.), together with older English terms, like Slough, which remind us of the different histories of different Welsh regions. In Twyn-y-Sheriff, Kemeys Commander and Bettws Newydd there are illustrations of the linguistic mixture which prevailed for many centuries. Note also Kingcoed, which transmutes earlier Welsh Cefn-coed ‘wooded ridge’. The interplay between languages is one of several stories that can be drawn out of the names on a map like this.</a:t>
            </a:r>
          </a:p>
        </p:txBody>
      </p:sp>
    </p:spTree>
    <p:extLst>
      <p:ext uri="{BB962C8B-B14F-4D97-AF65-F5344CB8AC3E}">
        <p14:creationId xmlns:p14="http://schemas.microsoft.com/office/powerpoint/2010/main" val="3811316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rotWithShape="1">
          <a:blip r:embed="rId2">
            <a:extLst>
              <a:ext uri="{28A0092B-C50C-407E-A947-70E740481C1C}">
                <a14:useLocalDpi xmlns:a14="http://schemas.microsoft.com/office/drawing/2010/main" val="0"/>
              </a:ext>
            </a:extLst>
          </a:blip>
          <a:srcRect l="11807" t="8060" r="13240" b="18273"/>
          <a:stretch/>
        </p:blipFill>
        <p:spPr>
          <a:xfrm>
            <a:off x="1715210" y="2000828"/>
            <a:ext cx="9207895" cy="4325570"/>
          </a:xfrm>
          <a:prstGeom prst="rect">
            <a:avLst/>
          </a:prstGeom>
        </p:spPr>
      </p:pic>
      <p:sp>
        <p:nvSpPr>
          <p:cNvPr id="3" name="TextBox 2">
            <a:extLst>
              <a:ext uri="{FF2B5EF4-FFF2-40B4-BE49-F238E27FC236}">
                <a16:creationId xmlns:a16="http://schemas.microsoft.com/office/drawing/2014/main" id="{274FC46A-7F31-9EF0-1807-F493B96B479D}"/>
              </a:ext>
            </a:extLst>
          </p:cNvPr>
          <p:cNvSpPr txBox="1"/>
          <p:nvPr/>
        </p:nvSpPr>
        <p:spPr>
          <a:xfrm>
            <a:off x="844826" y="327993"/>
            <a:ext cx="9442174" cy="1477328"/>
          </a:xfrm>
          <a:prstGeom prst="rect">
            <a:avLst/>
          </a:prstGeom>
          <a:solidFill>
            <a:schemeClr val="bg1"/>
          </a:solidFill>
        </p:spPr>
        <p:txBody>
          <a:bodyPr wrap="square" rtlCol="0">
            <a:spAutoFit/>
          </a:bodyPr>
          <a:lstStyle/>
          <a:p>
            <a:r>
              <a:rPr lang="en-GB"/>
              <a:t>So far we have been looking at larger settlements – towns and villages – but names are given to features of all sizes and can be studied at any resolution. Here are farms around Lampeter, including Henfeddau ‘old graves’, Ty-poeth ‘hot [?burnt] house’, etc. In general (though by no means a hard and fast rule) the names of smaller settlements are likely to represent a rather later slice of time than the village names.</a:t>
            </a:r>
          </a:p>
        </p:txBody>
      </p:sp>
    </p:spTree>
    <p:extLst>
      <p:ext uri="{BB962C8B-B14F-4D97-AF65-F5344CB8AC3E}">
        <p14:creationId xmlns:p14="http://schemas.microsoft.com/office/powerpoint/2010/main" val="33362342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rotWithShape="1">
          <a:blip r:embed="rId2">
            <a:extLst>
              <a:ext uri="{28A0092B-C50C-407E-A947-70E740481C1C}">
                <a14:useLocalDpi xmlns:a14="http://schemas.microsoft.com/office/drawing/2010/main" val="0"/>
              </a:ext>
            </a:extLst>
          </a:blip>
          <a:srcRect b="19810"/>
          <a:stretch/>
        </p:blipFill>
        <p:spPr>
          <a:xfrm>
            <a:off x="37254" y="1156431"/>
            <a:ext cx="12117491" cy="5095283"/>
          </a:xfrm>
          <a:prstGeom prst="rect">
            <a:avLst/>
          </a:prstGeom>
        </p:spPr>
      </p:pic>
      <p:sp>
        <p:nvSpPr>
          <p:cNvPr id="3" name="TextBox 2">
            <a:extLst>
              <a:ext uri="{FF2B5EF4-FFF2-40B4-BE49-F238E27FC236}">
                <a16:creationId xmlns:a16="http://schemas.microsoft.com/office/drawing/2014/main" id="{2C1F82FD-5A4E-A709-98D1-3E4CD3454483}"/>
              </a:ext>
            </a:extLst>
          </p:cNvPr>
          <p:cNvSpPr txBox="1"/>
          <p:nvPr/>
        </p:nvSpPr>
        <p:spPr>
          <a:xfrm>
            <a:off x="347870" y="427383"/>
            <a:ext cx="11496260" cy="369332"/>
          </a:xfrm>
          <a:prstGeom prst="rect">
            <a:avLst/>
          </a:prstGeom>
          <a:solidFill>
            <a:schemeClr val="bg1"/>
          </a:solidFill>
        </p:spPr>
        <p:txBody>
          <a:bodyPr wrap="square" rtlCol="0">
            <a:spAutoFit/>
          </a:bodyPr>
          <a:lstStyle/>
          <a:p>
            <a:r>
              <a:rPr lang="en-GB"/>
              <a:t>And the focus can come down closer still. This eighteenth-century estate map shows numbered fields ...</a:t>
            </a:r>
          </a:p>
        </p:txBody>
      </p:sp>
    </p:spTree>
    <p:extLst>
      <p:ext uri="{BB962C8B-B14F-4D97-AF65-F5344CB8AC3E}">
        <p14:creationId xmlns:p14="http://schemas.microsoft.com/office/powerpoint/2010/main" val="1146185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creen Clipping"/>
          <p:cNvPicPr>
            <a:picLocks noChangeAspect="1"/>
          </p:cNvPicPr>
          <p:nvPr/>
        </p:nvPicPr>
        <p:blipFill rotWithShape="1">
          <a:blip r:embed="rId2">
            <a:extLst>
              <a:ext uri="{28A0092B-C50C-407E-A947-70E740481C1C}">
                <a14:useLocalDpi xmlns:a14="http://schemas.microsoft.com/office/drawing/2010/main" val="0"/>
              </a:ext>
            </a:extLst>
          </a:blip>
          <a:srcRect l="12384" t="3721" r="45769" b="9771"/>
          <a:stretch/>
        </p:blipFill>
        <p:spPr>
          <a:xfrm>
            <a:off x="93518" y="723505"/>
            <a:ext cx="5070764" cy="5496791"/>
          </a:xfrm>
          <a:prstGeom prst="rect">
            <a:avLst/>
          </a:prstGeom>
        </p:spPr>
      </p:pic>
      <p:pic>
        <p:nvPicPr>
          <p:cNvPr id="2" name="Picture 1" descr="Screen Clipping"/>
          <p:cNvPicPr>
            <a:picLocks noChangeAspect="1"/>
          </p:cNvPicPr>
          <p:nvPr/>
        </p:nvPicPr>
        <p:blipFill rotWithShape="1">
          <a:blip r:embed="rId3">
            <a:extLst>
              <a:ext uri="{28A0092B-C50C-407E-A947-70E740481C1C}">
                <a14:useLocalDpi xmlns:a14="http://schemas.microsoft.com/office/drawing/2010/main" val="0"/>
              </a:ext>
            </a:extLst>
          </a:blip>
          <a:srcRect t="1" b="12731"/>
          <a:stretch/>
        </p:blipFill>
        <p:spPr>
          <a:xfrm>
            <a:off x="4892769" y="207105"/>
            <a:ext cx="6916115" cy="4921486"/>
          </a:xfrm>
          <a:prstGeom prst="rect">
            <a:avLst/>
          </a:prstGeom>
        </p:spPr>
      </p:pic>
      <p:sp>
        <p:nvSpPr>
          <p:cNvPr id="4" name="TextBox 3">
            <a:extLst>
              <a:ext uri="{FF2B5EF4-FFF2-40B4-BE49-F238E27FC236}">
                <a16:creationId xmlns:a16="http://schemas.microsoft.com/office/drawing/2014/main" id="{EB5CCD04-53F6-0051-10E9-6A4B76ED0ECF}"/>
              </a:ext>
            </a:extLst>
          </p:cNvPr>
          <p:cNvSpPr txBox="1"/>
          <p:nvPr/>
        </p:nvSpPr>
        <p:spPr>
          <a:xfrm>
            <a:off x="5685183" y="5476461"/>
            <a:ext cx="6123701" cy="1015663"/>
          </a:xfrm>
          <a:prstGeom prst="rect">
            <a:avLst/>
          </a:prstGeom>
          <a:solidFill>
            <a:schemeClr val="bg1"/>
          </a:solidFill>
        </p:spPr>
        <p:txBody>
          <a:bodyPr wrap="square" rtlCol="0">
            <a:spAutoFit/>
          </a:bodyPr>
          <a:lstStyle/>
          <a:p>
            <a:r>
              <a:rPr lang="en-GB" sz="2000"/>
              <a:t>... which are enumerated with names in a separate list. Such names offer rich insight into local culture, history and language.</a:t>
            </a:r>
          </a:p>
        </p:txBody>
      </p:sp>
    </p:spTree>
    <p:extLst>
      <p:ext uri="{BB962C8B-B14F-4D97-AF65-F5344CB8AC3E}">
        <p14:creationId xmlns:p14="http://schemas.microsoft.com/office/powerpoint/2010/main" val="3740315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print">
            <a:extLst>
              <a:ext uri="{28A0092B-C50C-407E-A947-70E740481C1C}">
                <a14:useLocalDpi xmlns:a14="http://schemas.microsoft.com/office/drawing/2010/main" val="0"/>
              </a:ext>
            </a:extLst>
          </a:blip>
          <a:srcRect l="29410" t="3347" r="9537" b="-436"/>
          <a:stretch/>
        </p:blipFill>
        <p:spPr>
          <a:xfrm>
            <a:off x="4541472" y="32773"/>
            <a:ext cx="7610772" cy="6825227"/>
          </a:xfrm>
          <a:prstGeom prst="rect">
            <a:avLst/>
          </a:prstGeom>
        </p:spPr>
      </p:pic>
      <p:sp>
        <p:nvSpPr>
          <p:cNvPr id="3" name="TextBox 2">
            <a:extLst>
              <a:ext uri="{FF2B5EF4-FFF2-40B4-BE49-F238E27FC236}">
                <a16:creationId xmlns:a16="http://schemas.microsoft.com/office/drawing/2014/main" id="{8864DB2B-B3C4-3E53-7CC5-2A640863D0E2}"/>
              </a:ext>
            </a:extLst>
          </p:cNvPr>
          <p:cNvSpPr txBox="1"/>
          <p:nvPr/>
        </p:nvSpPr>
        <p:spPr>
          <a:xfrm>
            <a:off x="248477" y="19886"/>
            <a:ext cx="4084983" cy="6894195"/>
          </a:xfrm>
          <a:prstGeom prst="rect">
            <a:avLst/>
          </a:prstGeom>
          <a:solidFill>
            <a:schemeClr val="bg1"/>
          </a:solidFill>
        </p:spPr>
        <p:txBody>
          <a:bodyPr wrap="square" rtlCol="0">
            <a:spAutoFit/>
          </a:bodyPr>
          <a:lstStyle/>
          <a:p>
            <a:r>
              <a:rPr lang="en-GB" sz="2000"/>
              <a:t>Place-names make reference to a long period of history: they are also </a:t>
            </a:r>
            <a:r>
              <a:rPr lang="en-GB" sz="2000" i="1"/>
              <a:t>recorded</a:t>
            </a:r>
            <a:r>
              <a:rPr lang="en-GB" sz="2000"/>
              <a:t> over a long period of history.</a:t>
            </a:r>
          </a:p>
          <a:p>
            <a:endParaRPr lang="en-GB" sz="2000"/>
          </a:p>
          <a:p>
            <a:r>
              <a:rPr lang="en-GB"/>
              <a:t>Opposite is a map of names in Wales recorded from the Roman period (1st to 4th centuries A.D.). They are invaluable historical documents in themselves.</a:t>
            </a:r>
          </a:p>
          <a:p>
            <a:r>
              <a:rPr lang="en-GB"/>
              <a:t>Some survive, in altered form, as e.g. Gobannium in Aber</a:t>
            </a:r>
            <a:r>
              <a:rPr lang="en-GB" u="sng"/>
              <a:t>gavenny</a:t>
            </a:r>
            <a:r>
              <a:rPr lang="en-GB"/>
              <a:t> (‘river of the blacksmiths’, referring to Roman iron-working in the area) and Moridunum in Caer</a:t>
            </a:r>
            <a:r>
              <a:rPr lang="en-GB" u="sng"/>
              <a:t>marthen</a:t>
            </a:r>
            <a:r>
              <a:rPr lang="en-GB"/>
              <a:t> (‘fortification by [perhaps ‘with access to’] the sea’).</a:t>
            </a:r>
          </a:p>
          <a:p>
            <a:endParaRPr lang="en-GB"/>
          </a:p>
          <a:p>
            <a:r>
              <a:rPr lang="en-GB"/>
              <a:t>Other names – all those in brown here – don’t survive, which raises interesting questions about continuity. The names are practically all Celtic – the Romans used local names not Latin ones even for strongholds like Carmarthen which they built themselves. Why then have a good number of them disappeared? Intriguing.</a:t>
            </a:r>
          </a:p>
        </p:txBody>
      </p:sp>
    </p:spTree>
    <p:extLst>
      <p:ext uri="{BB962C8B-B14F-4D97-AF65-F5344CB8AC3E}">
        <p14:creationId xmlns:p14="http://schemas.microsoft.com/office/powerpoint/2010/main" val="7160726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cstate="print">
            <a:extLst>
              <a:ext uri="{BEBA8EAE-BF5A-486C-A8C5-ECC9F3942E4B}">
                <a14:imgProps xmlns:a14="http://schemas.microsoft.com/office/drawing/2010/main">
                  <a14:imgLayer r:embed="rId3">
                    <a14:imgEffect>
                      <a14:brightnessContrast bright="10000" contrast="40000"/>
                    </a14:imgEffect>
                  </a14:imgLayer>
                </a14:imgProps>
              </a:ext>
              <a:ext uri="{28A0092B-C50C-407E-A947-70E740481C1C}">
                <a14:useLocalDpi xmlns:a14="http://schemas.microsoft.com/office/drawing/2010/main" val="0"/>
              </a:ext>
            </a:extLst>
          </a:blip>
          <a:srcRect l="21333" t="6052" r="15238" b="7752"/>
          <a:stretch/>
        </p:blipFill>
        <p:spPr>
          <a:xfrm rot="5400000">
            <a:off x="285181" y="141416"/>
            <a:ext cx="6666535" cy="6766634"/>
          </a:xfrm>
          <a:prstGeom prst="rect">
            <a:avLst/>
          </a:prstGeom>
        </p:spPr>
      </p:pic>
      <p:sp>
        <p:nvSpPr>
          <p:cNvPr id="5" name="TextBox 4"/>
          <p:cNvSpPr txBox="1"/>
          <p:nvPr/>
        </p:nvSpPr>
        <p:spPr>
          <a:xfrm>
            <a:off x="7137411" y="3280592"/>
            <a:ext cx="2129044" cy="2554545"/>
          </a:xfrm>
          <a:prstGeom prst="rect">
            <a:avLst/>
          </a:prstGeom>
          <a:noFill/>
        </p:spPr>
        <p:txBody>
          <a:bodyPr wrap="none" rtlCol="0">
            <a:spAutoFit/>
          </a:bodyPr>
          <a:lstStyle/>
          <a:p>
            <a:r>
              <a:rPr lang="en-US" sz="4000"/>
              <a:t>E.g.</a:t>
            </a:r>
          </a:p>
          <a:p>
            <a:r>
              <a:rPr lang="en-US" sz="4000" i="1"/>
              <a:t>Penquite</a:t>
            </a:r>
            <a:endParaRPr lang="en-US" sz="4000"/>
          </a:p>
          <a:p>
            <a:r>
              <a:rPr lang="en-US" sz="4000"/>
              <a:t>vs.</a:t>
            </a:r>
          </a:p>
          <a:p>
            <a:r>
              <a:rPr lang="en-US" sz="4000" i="1"/>
              <a:t>Pencoose</a:t>
            </a:r>
            <a:endParaRPr lang="en-GB" sz="4000" i="1"/>
          </a:p>
        </p:txBody>
      </p:sp>
      <p:sp>
        <p:nvSpPr>
          <p:cNvPr id="7" name="TextBox 6"/>
          <p:cNvSpPr txBox="1"/>
          <p:nvPr/>
        </p:nvSpPr>
        <p:spPr>
          <a:xfrm>
            <a:off x="7050981" y="787792"/>
            <a:ext cx="2605265" cy="707886"/>
          </a:xfrm>
          <a:prstGeom prst="rect">
            <a:avLst/>
          </a:prstGeom>
          <a:noFill/>
        </p:spPr>
        <p:txBody>
          <a:bodyPr wrap="none" rtlCol="0">
            <a:spAutoFit/>
          </a:bodyPr>
          <a:lstStyle/>
          <a:p>
            <a:r>
              <a:rPr lang="en-US" sz="4000" i="1"/>
              <a:t>nant</a:t>
            </a:r>
            <a:r>
              <a:rPr lang="en-US" sz="4000"/>
              <a:t> &gt; </a:t>
            </a:r>
            <a:r>
              <a:rPr lang="en-US" sz="4000" i="1"/>
              <a:t>nans</a:t>
            </a:r>
            <a:endParaRPr lang="en-GB" sz="4000" i="1"/>
          </a:p>
        </p:txBody>
      </p:sp>
      <p:sp>
        <p:nvSpPr>
          <p:cNvPr id="8" name="TextBox 7"/>
          <p:cNvSpPr txBox="1"/>
          <p:nvPr/>
        </p:nvSpPr>
        <p:spPr>
          <a:xfrm>
            <a:off x="7050981" y="1571081"/>
            <a:ext cx="2190023" cy="707886"/>
          </a:xfrm>
          <a:prstGeom prst="rect">
            <a:avLst/>
          </a:prstGeom>
          <a:noFill/>
        </p:spPr>
        <p:txBody>
          <a:bodyPr wrap="none" rtlCol="0">
            <a:spAutoFit/>
          </a:bodyPr>
          <a:lstStyle/>
          <a:p>
            <a:r>
              <a:rPr lang="en-US" sz="4000" i="1"/>
              <a:t>bod</a:t>
            </a:r>
            <a:r>
              <a:rPr lang="en-US" sz="4000"/>
              <a:t> &gt; </a:t>
            </a:r>
            <a:r>
              <a:rPr lang="en-US" sz="4000" i="1"/>
              <a:t>bos</a:t>
            </a:r>
            <a:endParaRPr lang="en-GB" sz="4000" i="1"/>
          </a:p>
        </p:txBody>
      </p:sp>
      <p:sp>
        <p:nvSpPr>
          <p:cNvPr id="10" name="TextBox 9"/>
          <p:cNvSpPr txBox="1"/>
          <p:nvPr/>
        </p:nvSpPr>
        <p:spPr>
          <a:xfrm>
            <a:off x="7050981" y="2440745"/>
            <a:ext cx="2103012" cy="707886"/>
          </a:xfrm>
          <a:prstGeom prst="rect">
            <a:avLst/>
          </a:prstGeom>
          <a:noFill/>
        </p:spPr>
        <p:txBody>
          <a:bodyPr wrap="none" rtlCol="0">
            <a:spAutoFit/>
          </a:bodyPr>
          <a:lstStyle/>
          <a:p>
            <a:r>
              <a:rPr lang="en-US" sz="4000" i="1"/>
              <a:t>coit</a:t>
            </a:r>
            <a:r>
              <a:rPr lang="en-US" sz="4000"/>
              <a:t> &gt; </a:t>
            </a:r>
            <a:r>
              <a:rPr lang="en-US" sz="4000" i="1"/>
              <a:t>cos</a:t>
            </a:r>
            <a:endParaRPr lang="en-GB" sz="4000" i="1"/>
          </a:p>
        </p:txBody>
      </p:sp>
      <p:sp>
        <p:nvSpPr>
          <p:cNvPr id="2" name="TextBox 1"/>
          <p:cNvSpPr txBox="1"/>
          <p:nvPr/>
        </p:nvSpPr>
        <p:spPr>
          <a:xfrm>
            <a:off x="7137411" y="174361"/>
            <a:ext cx="5054589" cy="584775"/>
          </a:xfrm>
          <a:prstGeom prst="rect">
            <a:avLst/>
          </a:prstGeom>
          <a:noFill/>
        </p:spPr>
        <p:txBody>
          <a:bodyPr wrap="none" rtlCol="0">
            <a:spAutoFit/>
          </a:bodyPr>
          <a:lstStyle/>
          <a:p>
            <a:r>
              <a:rPr lang="en-US" sz="3200"/>
              <a:t>Old Cornish &gt; Middle Cornish</a:t>
            </a:r>
            <a:endParaRPr lang="en-GB" sz="3200"/>
          </a:p>
        </p:txBody>
      </p:sp>
      <p:sp>
        <p:nvSpPr>
          <p:cNvPr id="4" name="TextBox 3">
            <a:extLst>
              <a:ext uri="{FF2B5EF4-FFF2-40B4-BE49-F238E27FC236}">
                <a16:creationId xmlns:a16="http://schemas.microsoft.com/office/drawing/2014/main" id="{959A1E3F-2CCE-B796-1916-E2FBD754672A}"/>
              </a:ext>
            </a:extLst>
          </p:cNvPr>
          <p:cNvSpPr txBox="1"/>
          <p:nvPr/>
        </p:nvSpPr>
        <p:spPr>
          <a:xfrm>
            <a:off x="9741108" y="917912"/>
            <a:ext cx="2405270" cy="5940088"/>
          </a:xfrm>
          <a:prstGeom prst="rect">
            <a:avLst/>
          </a:prstGeom>
          <a:solidFill>
            <a:schemeClr val="bg1"/>
          </a:solidFill>
          <a:ln>
            <a:solidFill>
              <a:schemeClr val="accent1"/>
            </a:solidFill>
          </a:ln>
        </p:spPr>
        <p:txBody>
          <a:bodyPr wrap="square" rtlCol="0">
            <a:spAutoFit/>
          </a:bodyPr>
          <a:lstStyle/>
          <a:p>
            <a:r>
              <a:rPr lang="en-GB" sz="2000"/>
              <a:t>Sometimes place-names can map historic and linguistic change.</a:t>
            </a:r>
          </a:p>
          <a:p>
            <a:r>
              <a:rPr lang="en-GB" sz="2000"/>
              <a:t>Here a twelfth-century sound-change which took place in Cornish, turning </a:t>
            </a:r>
            <a:r>
              <a:rPr lang="en-GB" sz="2000" i="1"/>
              <a:t>d</a:t>
            </a:r>
            <a:r>
              <a:rPr lang="en-GB" sz="2000"/>
              <a:t> and </a:t>
            </a:r>
            <a:r>
              <a:rPr lang="en-GB" sz="2000" i="1"/>
              <a:t>t</a:t>
            </a:r>
            <a:r>
              <a:rPr lang="en-GB" sz="2000"/>
              <a:t> &gt; s, is absent in the east of the county and present in the west, illustrating a line across the county near Bodmin which preserves the early linguistic boundary between English and Cornish</a:t>
            </a:r>
          </a:p>
        </p:txBody>
      </p:sp>
    </p:spTree>
    <p:extLst>
      <p:ext uri="{BB962C8B-B14F-4D97-AF65-F5344CB8AC3E}">
        <p14:creationId xmlns:p14="http://schemas.microsoft.com/office/powerpoint/2010/main" val="354156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48768" y="1427731"/>
            <a:ext cx="4555854" cy="4837589"/>
          </a:xfrm>
          <a:prstGeom prst="rect">
            <a:avLst/>
          </a:prstGeom>
        </p:spPr>
      </p:pic>
      <p:sp>
        <p:nvSpPr>
          <p:cNvPr id="3" name="TextBox 2"/>
          <p:cNvSpPr txBox="1"/>
          <p:nvPr/>
        </p:nvSpPr>
        <p:spPr>
          <a:xfrm>
            <a:off x="3367761" y="2133600"/>
            <a:ext cx="725070" cy="369332"/>
          </a:xfrm>
          <a:prstGeom prst="rect">
            <a:avLst/>
          </a:prstGeom>
          <a:noFill/>
        </p:spPr>
        <p:txBody>
          <a:bodyPr wrap="none" rtlCol="0">
            <a:spAutoFit/>
          </a:bodyPr>
          <a:lstStyle/>
          <a:p>
            <a:r>
              <a:rPr lang="en-GB"/>
              <a:t>hafod</a:t>
            </a:r>
          </a:p>
        </p:txBody>
      </p:sp>
      <p:pic>
        <p:nvPicPr>
          <p:cNvPr id="4" name="Picture 3"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32524" y="1323269"/>
            <a:ext cx="4132805" cy="5091136"/>
          </a:xfrm>
          <a:prstGeom prst="rect">
            <a:avLst/>
          </a:prstGeom>
        </p:spPr>
      </p:pic>
      <p:sp>
        <p:nvSpPr>
          <p:cNvPr id="5" name="TextBox 4"/>
          <p:cNvSpPr txBox="1"/>
          <p:nvPr/>
        </p:nvSpPr>
        <p:spPr>
          <a:xfrm>
            <a:off x="8167638" y="2133600"/>
            <a:ext cx="691856" cy="369332"/>
          </a:xfrm>
          <a:prstGeom prst="rect">
            <a:avLst/>
          </a:prstGeom>
          <a:noFill/>
        </p:spPr>
        <p:txBody>
          <a:bodyPr wrap="none" rtlCol="0">
            <a:spAutoFit/>
          </a:bodyPr>
          <a:lstStyle/>
          <a:p>
            <a:r>
              <a:rPr lang="en-GB"/>
              <a:t>lluest</a:t>
            </a:r>
          </a:p>
        </p:txBody>
      </p:sp>
      <p:sp>
        <p:nvSpPr>
          <p:cNvPr id="6" name="TextBox 5"/>
          <p:cNvSpPr txBox="1"/>
          <p:nvPr/>
        </p:nvSpPr>
        <p:spPr>
          <a:xfrm>
            <a:off x="4945679" y="609600"/>
            <a:ext cx="6887527" cy="369332"/>
          </a:xfrm>
          <a:prstGeom prst="rect">
            <a:avLst/>
          </a:prstGeom>
          <a:noFill/>
        </p:spPr>
        <p:txBody>
          <a:bodyPr wrap="none" rtlCol="0">
            <a:spAutoFit/>
          </a:bodyPr>
          <a:lstStyle/>
          <a:p>
            <a:r>
              <a:rPr lang="en-GB"/>
              <a:t>Welsh </a:t>
            </a:r>
            <a:r>
              <a:rPr lang="en-GB" b="1"/>
              <a:t>hafod</a:t>
            </a:r>
            <a:r>
              <a:rPr lang="en-GB"/>
              <a:t> 'summer dwelling' and </a:t>
            </a:r>
            <a:r>
              <a:rPr lang="en-GB" b="1"/>
              <a:t>lluest</a:t>
            </a:r>
            <a:r>
              <a:rPr lang="en-GB"/>
              <a:t> 'temporary dwelling, shieling'</a:t>
            </a:r>
          </a:p>
        </p:txBody>
      </p:sp>
      <p:sp>
        <p:nvSpPr>
          <p:cNvPr id="7" name="TextBox 6">
            <a:extLst>
              <a:ext uri="{FF2B5EF4-FFF2-40B4-BE49-F238E27FC236}">
                <a16:creationId xmlns:a16="http://schemas.microsoft.com/office/drawing/2014/main" id="{2BFDFEFD-43C7-D7D4-5B59-CF675825FD50}"/>
              </a:ext>
            </a:extLst>
          </p:cNvPr>
          <p:cNvSpPr txBox="1"/>
          <p:nvPr/>
        </p:nvSpPr>
        <p:spPr>
          <a:xfrm>
            <a:off x="69372" y="794266"/>
            <a:ext cx="3020866" cy="5632311"/>
          </a:xfrm>
          <a:prstGeom prst="rect">
            <a:avLst/>
          </a:prstGeom>
          <a:solidFill>
            <a:schemeClr val="bg1"/>
          </a:solidFill>
          <a:ln>
            <a:solidFill>
              <a:schemeClr val="accent1"/>
            </a:solidFill>
          </a:ln>
        </p:spPr>
        <p:txBody>
          <a:bodyPr wrap="square" rtlCol="0">
            <a:spAutoFit/>
          </a:bodyPr>
          <a:lstStyle/>
          <a:p>
            <a:r>
              <a:rPr lang="en-GB" sz="2000"/>
              <a:t>A different kind of information is offered by this pair.</a:t>
            </a:r>
          </a:p>
          <a:p>
            <a:endParaRPr lang="en-GB" sz="2000"/>
          </a:p>
          <a:p>
            <a:r>
              <a:rPr lang="en-GB" sz="2000"/>
              <a:t>Both </a:t>
            </a:r>
            <a:r>
              <a:rPr lang="en-GB" sz="2000" i="1"/>
              <a:t>hafod</a:t>
            </a:r>
            <a:r>
              <a:rPr lang="en-GB" sz="2000"/>
              <a:t> and </a:t>
            </a:r>
            <a:r>
              <a:rPr lang="en-GB" sz="2000" i="1"/>
              <a:t>lluest</a:t>
            </a:r>
            <a:r>
              <a:rPr lang="en-GB" sz="2000"/>
              <a:t> represent terms for upland shelters, coined in the context of transhumance farming (whereby herds are pastured on uplands in the summer, returning to the valleys in the winter). Historians have used the locations, and dated references, to names containing the elements to study the practice and its development.</a:t>
            </a:r>
          </a:p>
        </p:txBody>
      </p:sp>
    </p:spTree>
    <p:extLst>
      <p:ext uri="{BB962C8B-B14F-4D97-AF65-F5344CB8AC3E}">
        <p14:creationId xmlns:p14="http://schemas.microsoft.com/office/powerpoint/2010/main" val="3106819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06911" y="210118"/>
            <a:ext cx="5861740" cy="6347046"/>
          </a:xfrm>
          <a:prstGeom prst="rect">
            <a:avLst/>
          </a:prstGeom>
        </p:spPr>
      </p:pic>
      <p:pic>
        <p:nvPicPr>
          <p:cNvPr id="4" name="Picture 3"/>
          <p:cNvPicPr>
            <a:picLocks noChangeAspect="1"/>
          </p:cNvPicPr>
          <p:nvPr/>
        </p:nvPicPr>
        <p:blipFill>
          <a:blip r:embed="rId3"/>
          <a:stretch>
            <a:fillRect/>
          </a:stretch>
        </p:blipFill>
        <p:spPr>
          <a:xfrm>
            <a:off x="1964958" y="210118"/>
            <a:ext cx="5329785" cy="3579126"/>
          </a:xfrm>
          <a:prstGeom prst="rect">
            <a:avLst/>
          </a:prstGeom>
        </p:spPr>
      </p:pic>
      <p:sp>
        <p:nvSpPr>
          <p:cNvPr id="5" name="TextBox 4"/>
          <p:cNvSpPr txBox="1"/>
          <p:nvPr/>
        </p:nvSpPr>
        <p:spPr>
          <a:xfrm>
            <a:off x="4987069" y="498213"/>
            <a:ext cx="1681655" cy="369332"/>
          </a:xfrm>
          <a:prstGeom prst="rect">
            <a:avLst/>
          </a:prstGeom>
          <a:noFill/>
        </p:spPr>
        <p:txBody>
          <a:bodyPr wrap="square" rtlCol="0">
            <a:spAutoFit/>
          </a:bodyPr>
          <a:lstStyle/>
          <a:p>
            <a:r>
              <a:rPr lang="en-GB" i="1"/>
              <a:t>cigfran</a:t>
            </a:r>
            <a:r>
              <a:rPr lang="en-GB"/>
              <a:t>, </a:t>
            </a:r>
            <a:r>
              <a:rPr lang="en-GB" i="1"/>
              <a:t>gigfran</a:t>
            </a:r>
          </a:p>
        </p:txBody>
      </p:sp>
      <p:sp>
        <p:nvSpPr>
          <p:cNvPr id="6" name="TextBox 5"/>
          <p:cNvSpPr txBox="1"/>
          <p:nvPr/>
        </p:nvSpPr>
        <p:spPr>
          <a:xfrm>
            <a:off x="4987069" y="975698"/>
            <a:ext cx="2140009" cy="369332"/>
          </a:xfrm>
          <a:prstGeom prst="rect">
            <a:avLst/>
          </a:prstGeom>
          <a:noFill/>
        </p:spPr>
        <p:txBody>
          <a:bodyPr wrap="none" rtlCol="0">
            <a:spAutoFit/>
          </a:bodyPr>
          <a:lstStyle/>
          <a:p>
            <a:r>
              <a:rPr lang="en-GB"/>
              <a:t>Welsh </a:t>
            </a:r>
            <a:r>
              <a:rPr lang="en-GB" b="1"/>
              <a:t>cigfran</a:t>
            </a:r>
            <a:r>
              <a:rPr lang="en-GB"/>
              <a:t> 'raven'</a:t>
            </a:r>
          </a:p>
        </p:txBody>
      </p:sp>
      <p:sp>
        <p:nvSpPr>
          <p:cNvPr id="2" name="TextBox 1">
            <a:extLst>
              <a:ext uri="{FF2B5EF4-FFF2-40B4-BE49-F238E27FC236}">
                <a16:creationId xmlns:a16="http://schemas.microsoft.com/office/drawing/2014/main" id="{6D662C8A-678B-AA3F-55BE-A888CED53F73}"/>
              </a:ext>
            </a:extLst>
          </p:cNvPr>
          <p:cNvSpPr txBox="1"/>
          <p:nvPr/>
        </p:nvSpPr>
        <p:spPr>
          <a:xfrm>
            <a:off x="278296" y="4293704"/>
            <a:ext cx="5406887" cy="1200329"/>
          </a:xfrm>
          <a:prstGeom prst="rect">
            <a:avLst/>
          </a:prstGeom>
          <a:solidFill>
            <a:schemeClr val="bg1"/>
          </a:solidFill>
        </p:spPr>
        <p:txBody>
          <a:bodyPr wrap="square" rtlCol="0">
            <a:spAutoFit/>
          </a:bodyPr>
          <a:lstStyle/>
          <a:p>
            <a:r>
              <a:rPr lang="en-GB"/>
              <a:t>And place-names are very detailed indications of the natural world. The distribution of the species, and the term, literally ‘meat-crow’, are shown here by mapping minor place-names.</a:t>
            </a:r>
          </a:p>
        </p:txBody>
      </p:sp>
    </p:spTree>
    <p:extLst>
      <p:ext uri="{BB962C8B-B14F-4D97-AF65-F5344CB8AC3E}">
        <p14:creationId xmlns:p14="http://schemas.microsoft.com/office/powerpoint/2010/main" val="2545266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032913" y="4503761"/>
            <a:ext cx="1112805" cy="369332"/>
          </a:xfrm>
          <a:prstGeom prst="rect">
            <a:avLst/>
          </a:prstGeom>
          <a:noFill/>
        </p:spPr>
        <p:txBody>
          <a:bodyPr wrap="none" rtlCol="0">
            <a:spAutoFit/>
          </a:bodyPr>
          <a:lstStyle/>
          <a:p>
            <a:r>
              <a:rPr lang="en-US"/>
              <a:t>Bleiddiaid</a:t>
            </a:r>
            <a:endParaRPr lang="en-GB"/>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22095" t="16252" r="11809" b="10558"/>
          <a:stretch/>
        </p:blipFill>
        <p:spPr>
          <a:xfrm rot="5400000">
            <a:off x="-50464" y="661844"/>
            <a:ext cx="6728148" cy="5564779"/>
          </a:xfrm>
          <a:prstGeom prst="rect">
            <a:avLst/>
          </a:prstGeom>
        </p:spPr>
      </p:pic>
      <p:pic>
        <p:nvPicPr>
          <p:cNvPr id="5" name="Picture 4"/>
          <p:cNvPicPr>
            <a:picLocks noChangeAspect="1"/>
          </p:cNvPicPr>
          <p:nvPr/>
        </p:nvPicPr>
        <p:blipFill>
          <a:blip r:embed="rId3">
            <a:extLst>
              <a:ext uri="{BEBA8EAE-BF5A-486C-A8C5-ECC9F3942E4B}">
                <a14:imgProps xmlns:a14="http://schemas.microsoft.com/office/drawing/2010/main">
                  <a14:imgLayer r:embed="rId4">
                    <a14:imgEffect>
                      <a14:brightnessContrast bright="15000" contrast="10000"/>
                    </a14:imgEffect>
                  </a14:imgLayer>
                </a14:imgProps>
              </a:ext>
              <a:ext uri="{28A0092B-C50C-407E-A947-70E740481C1C}">
                <a14:useLocalDpi xmlns:a14="http://schemas.microsoft.com/office/drawing/2010/main" val="0"/>
              </a:ext>
            </a:extLst>
          </a:blip>
          <a:stretch>
            <a:fillRect/>
          </a:stretch>
        </p:blipFill>
        <p:spPr>
          <a:xfrm>
            <a:off x="6597269" y="384966"/>
            <a:ext cx="5289640" cy="6217920"/>
          </a:xfrm>
          <a:prstGeom prst="rect">
            <a:avLst/>
          </a:prstGeom>
        </p:spPr>
      </p:pic>
      <p:sp>
        <p:nvSpPr>
          <p:cNvPr id="2" name="TextBox 1">
            <a:extLst>
              <a:ext uri="{FF2B5EF4-FFF2-40B4-BE49-F238E27FC236}">
                <a16:creationId xmlns:a16="http://schemas.microsoft.com/office/drawing/2014/main" id="{BF8FA93E-B3D1-5790-1659-C459CF49C81B}"/>
              </a:ext>
            </a:extLst>
          </p:cNvPr>
          <p:cNvSpPr txBox="1"/>
          <p:nvPr/>
        </p:nvSpPr>
        <p:spPr>
          <a:xfrm>
            <a:off x="6321287" y="308112"/>
            <a:ext cx="5724939" cy="1015663"/>
          </a:xfrm>
          <a:prstGeom prst="rect">
            <a:avLst/>
          </a:prstGeom>
          <a:solidFill>
            <a:schemeClr val="bg1"/>
          </a:solidFill>
        </p:spPr>
        <p:txBody>
          <a:bodyPr wrap="square" rtlCol="0">
            <a:spAutoFit/>
          </a:bodyPr>
          <a:lstStyle/>
          <a:p>
            <a:r>
              <a:rPr lang="en-GB" sz="2000"/>
              <a:t>So too with extinct species: this study uses extensive place-name evidence in studying the former distribution of the wolf in Wales.</a:t>
            </a:r>
          </a:p>
        </p:txBody>
      </p:sp>
    </p:spTree>
    <p:extLst>
      <p:ext uri="{BB962C8B-B14F-4D97-AF65-F5344CB8AC3E}">
        <p14:creationId xmlns:p14="http://schemas.microsoft.com/office/powerpoint/2010/main" val="3600378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53A4DE-686D-DA1F-1E0E-7B667DD0DA31}"/>
              </a:ext>
            </a:extLst>
          </p:cNvPr>
          <p:cNvSpPr txBox="1"/>
          <p:nvPr/>
        </p:nvSpPr>
        <p:spPr>
          <a:xfrm>
            <a:off x="477078" y="367748"/>
            <a:ext cx="11290852" cy="1015663"/>
          </a:xfrm>
          <a:prstGeom prst="rect">
            <a:avLst/>
          </a:prstGeom>
          <a:solidFill>
            <a:schemeClr val="bg1"/>
          </a:solidFill>
        </p:spPr>
        <p:txBody>
          <a:bodyPr wrap="square" rtlCol="0">
            <a:spAutoFit/>
          </a:bodyPr>
          <a:lstStyle/>
          <a:p>
            <a:r>
              <a:rPr lang="en-GB" sz="2000"/>
              <a:t>So to conclude, this session has aimed to indicate the ways in which – beyond the simple pleasure of discovering a name’s origin – place-name study is a serious pursuit that can make a valuable and distinctive contribution to study of the past</a:t>
            </a:r>
          </a:p>
        </p:txBody>
      </p:sp>
      <p:sp>
        <p:nvSpPr>
          <p:cNvPr id="5" name="TextBox 4">
            <a:extLst>
              <a:ext uri="{FF2B5EF4-FFF2-40B4-BE49-F238E27FC236}">
                <a16:creationId xmlns:a16="http://schemas.microsoft.com/office/drawing/2014/main" id="{7BF7A42E-904F-2508-76B5-A0502E2BCE8A}"/>
              </a:ext>
            </a:extLst>
          </p:cNvPr>
          <p:cNvSpPr txBox="1"/>
          <p:nvPr/>
        </p:nvSpPr>
        <p:spPr>
          <a:xfrm>
            <a:off x="2196548" y="1600785"/>
            <a:ext cx="8875643" cy="5078313"/>
          </a:xfrm>
          <a:prstGeom prst="rect">
            <a:avLst/>
          </a:prstGeom>
          <a:noFill/>
        </p:spPr>
        <p:txBody>
          <a:bodyPr wrap="square" rtlCol="0">
            <a:spAutoFit/>
          </a:bodyPr>
          <a:lstStyle/>
          <a:p>
            <a:r>
              <a:rPr lang="en-GB" b="1"/>
              <a:t>Place-name study is first and foremost a linguistic discipline</a:t>
            </a:r>
          </a:p>
          <a:p>
            <a:endParaRPr lang="en-GB"/>
          </a:p>
          <a:p>
            <a:r>
              <a:rPr lang="en-GB"/>
              <a:t>It begins with the study of language, and can illustrate:</a:t>
            </a:r>
          </a:p>
          <a:p>
            <a:endParaRPr lang="en-GB"/>
          </a:p>
          <a:p>
            <a:pPr marL="285750" indent="-285750">
              <a:buFont typeface="Arial" panose="020B0604020202020204" pitchFamily="34" charset="0"/>
              <a:buChar char="•"/>
            </a:pPr>
            <a:r>
              <a:rPr lang="en-GB"/>
              <a:t>the range of languages spoken in an area</a:t>
            </a:r>
          </a:p>
          <a:p>
            <a:pPr marL="285750" indent="-285750">
              <a:buFont typeface="Arial" panose="020B0604020202020204" pitchFamily="34" charset="0"/>
              <a:buChar char="•"/>
            </a:pPr>
            <a:r>
              <a:rPr lang="en-GB"/>
              <a:t>contacts between speakers of those languages</a:t>
            </a:r>
          </a:p>
          <a:p>
            <a:pPr marL="285750" indent="-285750">
              <a:buFont typeface="Arial" panose="020B0604020202020204" pitchFamily="34" charset="0"/>
              <a:buChar char="•"/>
            </a:pPr>
            <a:r>
              <a:rPr lang="en-GB"/>
              <a:t>dialectal use and historical change in regional language-varieties</a:t>
            </a:r>
          </a:p>
          <a:p>
            <a:pPr marL="285750" indent="-285750">
              <a:buFont typeface="Arial" panose="020B0604020202020204" pitchFamily="34" charset="0"/>
              <a:buChar char="•"/>
            </a:pPr>
            <a:r>
              <a:rPr lang="en-GB"/>
              <a:t>rare and unusual terminology</a:t>
            </a:r>
          </a:p>
          <a:p>
            <a:endParaRPr lang="en-GB"/>
          </a:p>
          <a:p>
            <a:r>
              <a:rPr lang="en-GB"/>
              <a:t>Beyond that, however, names can illustrate many aspects of the past:</a:t>
            </a:r>
          </a:p>
          <a:p>
            <a:endParaRPr lang="en-GB"/>
          </a:p>
          <a:p>
            <a:pPr marL="285750" indent="-285750">
              <a:buFont typeface="Arial" panose="020B0604020202020204" pitchFamily="34" charset="0"/>
              <a:buChar char="•"/>
            </a:pPr>
            <a:r>
              <a:rPr lang="en-GB"/>
              <a:t>the history of settlement, of conquests and colonisations</a:t>
            </a:r>
          </a:p>
          <a:p>
            <a:pPr marL="285750" indent="-285750">
              <a:buFont typeface="Arial" panose="020B0604020202020204" pitchFamily="34" charset="0"/>
              <a:buChar char="•"/>
            </a:pPr>
            <a:r>
              <a:rPr lang="en-GB"/>
              <a:t>manifestations of faith</a:t>
            </a:r>
          </a:p>
          <a:p>
            <a:pPr marL="285750" indent="-285750">
              <a:buFont typeface="Arial" panose="020B0604020202020204" pitchFamily="34" charset="0"/>
              <a:buChar char="•"/>
            </a:pPr>
            <a:r>
              <a:rPr lang="en-GB"/>
              <a:t>natural history</a:t>
            </a:r>
          </a:p>
          <a:p>
            <a:pPr marL="285750" indent="-285750">
              <a:buFont typeface="Arial" panose="020B0604020202020204" pitchFamily="34" charset="0"/>
              <a:buChar char="•"/>
            </a:pPr>
            <a:r>
              <a:rPr lang="en-GB"/>
              <a:t>geography: changing land-usage, even changed land-forms</a:t>
            </a:r>
          </a:p>
          <a:p>
            <a:pPr marL="285750" indent="-285750">
              <a:buFont typeface="Arial" panose="020B0604020202020204" pitchFamily="34" charset="0"/>
              <a:buChar char="•"/>
            </a:pPr>
            <a:r>
              <a:rPr lang="en-GB"/>
              <a:t>agricultural history</a:t>
            </a:r>
          </a:p>
          <a:p>
            <a:pPr marL="285750" indent="-285750">
              <a:buFont typeface="Arial" panose="020B0604020202020204" pitchFamily="34" charset="0"/>
              <a:buChar char="•"/>
            </a:pPr>
            <a:r>
              <a:rPr lang="en-GB"/>
              <a:t>local history and culture in a myriad of other ways</a:t>
            </a:r>
          </a:p>
          <a:p>
            <a:endParaRPr lang="en-GB"/>
          </a:p>
        </p:txBody>
      </p:sp>
    </p:spTree>
    <p:extLst>
      <p:ext uri="{BB962C8B-B14F-4D97-AF65-F5344CB8AC3E}">
        <p14:creationId xmlns:p14="http://schemas.microsoft.com/office/powerpoint/2010/main" val="17979424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5622</TotalTime>
  <Words>1396</Words>
  <Application>Microsoft Office PowerPoint</Application>
  <PresentationFormat>Widescreen</PresentationFormat>
  <Paragraphs>63</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Papyrus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Parsons</dc:creator>
  <cp:lastModifiedBy>EPNS editors</cp:lastModifiedBy>
  <cp:revision>30</cp:revision>
  <dcterms:created xsi:type="dcterms:W3CDTF">2020-09-21T08:22:19Z</dcterms:created>
  <dcterms:modified xsi:type="dcterms:W3CDTF">2023-10-10T13:17:28Z</dcterms:modified>
</cp:coreProperties>
</file>