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45"/>
  </p:notesMasterIdLst>
  <p:sldIdLst>
    <p:sldId id="400" r:id="rId5"/>
    <p:sldId id="635" r:id="rId6"/>
    <p:sldId id="600" r:id="rId7"/>
    <p:sldId id="602" r:id="rId8"/>
    <p:sldId id="603" r:id="rId9"/>
    <p:sldId id="604" r:id="rId10"/>
    <p:sldId id="605" r:id="rId11"/>
    <p:sldId id="606" r:id="rId12"/>
    <p:sldId id="607" r:id="rId13"/>
    <p:sldId id="608" r:id="rId14"/>
    <p:sldId id="610" r:id="rId15"/>
    <p:sldId id="611" r:id="rId16"/>
    <p:sldId id="612" r:id="rId17"/>
    <p:sldId id="613" r:id="rId18"/>
    <p:sldId id="614" r:id="rId19"/>
    <p:sldId id="615" r:id="rId20"/>
    <p:sldId id="616" r:id="rId21"/>
    <p:sldId id="617" r:id="rId22"/>
    <p:sldId id="618" r:id="rId23"/>
    <p:sldId id="619" r:id="rId24"/>
    <p:sldId id="620" r:id="rId25"/>
    <p:sldId id="621" r:id="rId26"/>
    <p:sldId id="622" r:id="rId27"/>
    <p:sldId id="623" r:id="rId28"/>
    <p:sldId id="624" r:id="rId29"/>
    <p:sldId id="625" r:id="rId30"/>
    <p:sldId id="626" r:id="rId31"/>
    <p:sldId id="627" r:id="rId32"/>
    <p:sldId id="628" r:id="rId33"/>
    <p:sldId id="629" r:id="rId34"/>
    <p:sldId id="636" r:id="rId35"/>
    <p:sldId id="638" r:id="rId36"/>
    <p:sldId id="630" r:id="rId37"/>
    <p:sldId id="639" r:id="rId38"/>
    <p:sldId id="640" r:id="rId39"/>
    <p:sldId id="641" r:id="rId40"/>
    <p:sldId id="631" r:id="rId41"/>
    <p:sldId id="632" r:id="rId42"/>
    <p:sldId id="633" r:id="rId43"/>
    <p:sldId id="634" r:id="rId44"/>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70AD47"/>
    <a:srgbClr val="5B9BD5"/>
    <a:srgbClr val="3459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033" autoAdjust="0"/>
    <p:restoredTop sz="94796" autoAdjust="0"/>
  </p:normalViewPr>
  <p:slideViewPr>
    <p:cSldViewPr snapToGrid="0" snapToObjects="1">
      <p:cViewPr varScale="1">
        <p:scale>
          <a:sx n="84" d="100"/>
          <a:sy n="84" d="100"/>
        </p:scale>
        <p:origin x="388" y="64"/>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ADB949-2F28-4E5A-A30E-C237D6D5283E}" type="datetimeFigureOut">
              <a:rPr lang="en-GB" smtClean="0"/>
              <a:t>02/02/2024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48A9E8-F96D-4D47-8B2F-547021A6FFDB}" type="slidenum">
              <a:rPr lang="en-GB" smtClean="0"/>
              <a:t>‹#›</a:t>
            </a:fld>
            <a:endParaRPr lang="en-GB"/>
          </a:p>
        </p:txBody>
      </p:sp>
    </p:spTree>
    <p:extLst>
      <p:ext uri="{BB962C8B-B14F-4D97-AF65-F5344CB8AC3E}">
        <p14:creationId xmlns:p14="http://schemas.microsoft.com/office/powerpoint/2010/main" val="4038460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491631"/>
            <a:ext cx="7772400" cy="1102519"/>
          </a:xfrm>
        </p:spPr>
        <p:txBody>
          <a:bodyPr/>
          <a:lstStyle/>
          <a:p>
            <a:r>
              <a:rPr lang="en-US"/>
              <a:t>Click to edit Master title style</a:t>
            </a:r>
            <a:endParaRPr lang="en-GB"/>
          </a:p>
        </p:txBody>
      </p:sp>
      <p:sp>
        <p:nvSpPr>
          <p:cNvPr id="3" name="Subtitle 2"/>
          <p:cNvSpPr>
            <a:spLocks noGrp="1"/>
          </p:cNvSpPr>
          <p:nvPr>
            <p:ph type="subTitle" idx="1"/>
          </p:nvPr>
        </p:nvSpPr>
        <p:spPr>
          <a:xfrm>
            <a:off x="1369368" y="2808461"/>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4894008"/>
            <a:ext cx="971128" cy="163892"/>
          </a:xfrm>
        </p:spPr>
        <p:txBody>
          <a:bodyPr/>
          <a:lstStyle/>
          <a:p>
            <a:fld id="{9C64F3F4-CE19-49F8-9EF4-FF4EE52031C2}" type="datetimeFigureOut">
              <a:rPr lang="en-GB" smtClean="0"/>
              <a:t>02/02/2024</a:t>
            </a:fld>
            <a:endParaRPr lang="en-GB"/>
          </a:p>
        </p:txBody>
      </p:sp>
      <p:sp>
        <p:nvSpPr>
          <p:cNvPr id="5" name="Footer Placeholder 4"/>
          <p:cNvSpPr>
            <a:spLocks noGrp="1"/>
          </p:cNvSpPr>
          <p:nvPr>
            <p:ph type="ftr" sz="quarter" idx="11"/>
          </p:nvPr>
        </p:nvSpPr>
        <p:spPr>
          <a:xfrm>
            <a:off x="4139952" y="4785997"/>
            <a:ext cx="2895600" cy="273844"/>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40628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200151"/>
            <a:ext cx="8229600" cy="2937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02/02/2024</a:t>
            </a:fld>
            <a:endParaRPr lang="en-GB"/>
          </a:p>
        </p:txBody>
      </p:sp>
      <p:sp>
        <p:nvSpPr>
          <p:cNvPr id="5" name="Footer Placeholder 4"/>
          <p:cNvSpPr>
            <a:spLocks noGrp="1"/>
          </p:cNvSpPr>
          <p:nvPr>
            <p:ph type="ftr" sz="quarter" idx="11"/>
          </p:nvPr>
        </p:nvSpPr>
        <p:spPr>
          <a:xfrm>
            <a:off x="3131840" y="4846336"/>
            <a:ext cx="2895600" cy="273844"/>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9495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2994814"/>
            <a:ext cx="7772400" cy="1021556"/>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1869673"/>
            <a:ext cx="7772400" cy="1125140"/>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09570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200151"/>
            <a:ext cx="4038600" cy="299178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00151"/>
            <a:ext cx="4038600" cy="299178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6480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7"/>
            <a:ext cx="4040188" cy="2560774"/>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1631157"/>
            <a:ext cx="4041775" cy="2560774"/>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02/02/2024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48706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02/02/2024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86861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31074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04789"/>
            <a:ext cx="5111750" cy="387913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076326"/>
            <a:ext cx="3008313" cy="302241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51653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381840"/>
            <a:ext cx="5486400" cy="425054"/>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459582"/>
            <a:ext cx="5486400" cy="2868253"/>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3867894"/>
            <a:ext cx="5486400" cy="32403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32657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4576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3931946"/>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05979"/>
            <a:ext cx="6019800" cy="393194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94033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08360"/>
            <a:ext cx="7772400" cy="857250"/>
          </a:xfrm>
        </p:spPr>
        <p:txBody>
          <a:bodyPr/>
          <a:lstStyle/>
          <a:p>
            <a:r>
              <a:rPr lang="en-US"/>
              <a:t>Click to edit Master title style</a:t>
            </a:r>
          </a:p>
        </p:txBody>
      </p:sp>
      <p:sp>
        <p:nvSpPr>
          <p:cNvPr id="3" name="Text Placeholder 2"/>
          <p:cNvSpPr>
            <a:spLocks noGrp="1"/>
          </p:cNvSpPr>
          <p:nvPr>
            <p:ph type="body" sz="half" idx="1"/>
          </p:nvPr>
        </p:nvSpPr>
        <p:spPr>
          <a:xfrm>
            <a:off x="914400" y="1200151"/>
            <a:ext cx="3810000" cy="33980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200151"/>
            <a:ext cx="3810000" cy="33980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3BDDA050-05A7-439A-B826-D22AB1501D2E}"/>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12EEEF3E-441C-41EA-AB0F-6437DB67D88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57B1746B-0913-4512-AAD1-479198293C6A}"/>
              </a:ext>
            </a:extLst>
          </p:cNvPr>
          <p:cNvSpPr>
            <a:spLocks noGrp="1" noChangeArrowheads="1"/>
          </p:cNvSpPr>
          <p:nvPr>
            <p:ph type="sldNum" sz="quarter" idx="12"/>
          </p:nvPr>
        </p:nvSpPr>
        <p:spPr>
          <a:ln/>
        </p:spPr>
        <p:txBody>
          <a:bodyPr/>
          <a:lstStyle>
            <a:lvl1pPr>
              <a:defRPr/>
            </a:lvl1pPr>
          </a:lstStyle>
          <a:p>
            <a:fld id="{C7F2C141-CA54-4EBC-B6AD-D2EE0BF7FD9A}" type="slidenum">
              <a:rPr lang="en-US" altLang="en-US"/>
              <a:pPr/>
              <a:t>‹#›</a:t>
            </a:fld>
            <a:endParaRPr lang="en-US" altLang="en-US"/>
          </a:p>
        </p:txBody>
      </p:sp>
    </p:spTree>
    <p:extLst>
      <p:ext uri="{BB962C8B-B14F-4D97-AF65-F5344CB8AC3E}">
        <p14:creationId xmlns:p14="http://schemas.microsoft.com/office/powerpoint/2010/main" val="31651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08360"/>
            <a:ext cx="7772400" cy="857250"/>
          </a:xfrm>
        </p:spPr>
        <p:txBody>
          <a:bodyPr/>
          <a:lstStyle/>
          <a:p>
            <a:r>
              <a:rPr lang="en-US"/>
              <a:t>Click to edit Master title style</a:t>
            </a:r>
          </a:p>
        </p:txBody>
      </p:sp>
      <p:sp>
        <p:nvSpPr>
          <p:cNvPr id="3" name="Text Placeholder 2"/>
          <p:cNvSpPr>
            <a:spLocks noGrp="1"/>
          </p:cNvSpPr>
          <p:nvPr>
            <p:ph type="body" sz="half" idx="1"/>
          </p:nvPr>
        </p:nvSpPr>
        <p:spPr>
          <a:xfrm>
            <a:off x="914400" y="1200151"/>
            <a:ext cx="3810000" cy="33980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876800" y="1200151"/>
            <a:ext cx="3810000" cy="16418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876800" y="2956322"/>
            <a:ext cx="3810000" cy="16418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9">
            <a:extLst>
              <a:ext uri="{FF2B5EF4-FFF2-40B4-BE49-F238E27FC236}">
                <a16:creationId xmlns:a16="http://schemas.microsoft.com/office/drawing/2014/main" id="{8A8CC13B-2921-461A-B125-31CBE453B1D3}"/>
              </a:ext>
            </a:extLst>
          </p:cNvPr>
          <p:cNvSpPr>
            <a:spLocks noGrp="1" noChangeArrowheads="1"/>
          </p:cNvSpPr>
          <p:nvPr>
            <p:ph type="dt" sz="half" idx="10"/>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44B93894-C669-40A0-84D1-90BBA6F9615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8" name="Rectangle 11">
            <a:extLst>
              <a:ext uri="{FF2B5EF4-FFF2-40B4-BE49-F238E27FC236}">
                <a16:creationId xmlns:a16="http://schemas.microsoft.com/office/drawing/2014/main" id="{45C69920-486A-4E32-8A46-6F1E1B9F7D67}"/>
              </a:ext>
            </a:extLst>
          </p:cNvPr>
          <p:cNvSpPr>
            <a:spLocks noGrp="1" noChangeArrowheads="1"/>
          </p:cNvSpPr>
          <p:nvPr>
            <p:ph type="sldNum" sz="quarter" idx="12"/>
          </p:nvPr>
        </p:nvSpPr>
        <p:spPr>
          <a:ln/>
        </p:spPr>
        <p:txBody>
          <a:bodyPr/>
          <a:lstStyle>
            <a:lvl1pPr>
              <a:defRPr/>
            </a:lvl1pPr>
          </a:lstStyle>
          <a:p>
            <a:fld id="{95BB4780-D3C7-465E-8005-537139812808}" type="slidenum">
              <a:rPr lang="en-US" altLang="en-US"/>
              <a:pPr/>
              <a:t>‹#›</a:t>
            </a:fld>
            <a:endParaRPr lang="en-US" altLang="en-US"/>
          </a:p>
        </p:txBody>
      </p:sp>
    </p:spTree>
    <p:extLst>
      <p:ext uri="{BB962C8B-B14F-4D97-AF65-F5344CB8AC3E}">
        <p14:creationId xmlns:p14="http://schemas.microsoft.com/office/powerpoint/2010/main" val="3051702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08360"/>
            <a:ext cx="7772400" cy="857250"/>
          </a:xfrm>
        </p:spPr>
        <p:txBody>
          <a:bodyPr/>
          <a:lstStyle/>
          <a:p>
            <a:r>
              <a:rPr lang="en-US"/>
              <a:t>Click to edit Master title style</a:t>
            </a:r>
          </a:p>
        </p:txBody>
      </p:sp>
      <p:sp>
        <p:nvSpPr>
          <p:cNvPr id="3" name="Content Placeholder 2"/>
          <p:cNvSpPr>
            <a:spLocks noGrp="1"/>
          </p:cNvSpPr>
          <p:nvPr>
            <p:ph sz="half" idx="1"/>
          </p:nvPr>
        </p:nvSpPr>
        <p:spPr>
          <a:xfrm>
            <a:off x="914400" y="1200151"/>
            <a:ext cx="3810000" cy="33980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876800" y="1200151"/>
            <a:ext cx="3810000" cy="33980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7DBF73C3-5D1D-47AA-AE3C-E8CF89A765A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5D882302-9FED-4B1F-8DE7-3D73175477F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456E420A-55AC-44C9-BE4E-F3D3E759F3C7}"/>
              </a:ext>
            </a:extLst>
          </p:cNvPr>
          <p:cNvSpPr>
            <a:spLocks noGrp="1" noChangeArrowheads="1"/>
          </p:cNvSpPr>
          <p:nvPr>
            <p:ph type="sldNum" sz="quarter" idx="12"/>
          </p:nvPr>
        </p:nvSpPr>
        <p:spPr>
          <a:ln/>
        </p:spPr>
        <p:txBody>
          <a:bodyPr/>
          <a:lstStyle>
            <a:lvl1pPr>
              <a:defRPr/>
            </a:lvl1pPr>
          </a:lstStyle>
          <a:p>
            <a:fld id="{AFFDA7C5-05BE-43B3-B033-6A7EBB96530D}" type="slidenum">
              <a:rPr lang="en-US" altLang="en-US"/>
              <a:pPr/>
              <a:t>‹#›</a:t>
            </a:fld>
            <a:endParaRPr lang="en-US" altLang="en-US"/>
          </a:p>
        </p:txBody>
      </p:sp>
    </p:spTree>
    <p:extLst>
      <p:ext uri="{BB962C8B-B14F-4D97-AF65-F5344CB8AC3E}">
        <p14:creationId xmlns:p14="http://schemas.microsoft.com/office/powerpoint/2010/main" val="1837147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208360"/>
            <a:ext cx="7772400" cy="857250"/>
          </a:xfrm>
        </p:spPr>
        <p:txBody>
          <a:bodyPr/>
          <a:lstStyle/>
          <a:p>
            <a:r>
              <a:rPr lang="en-US"/>
              <a:t>Click to edit Master title style</a:t>
            </a:r>
          </a:p>
        </p:txBody>
      </p:sp>
      <p:sp>
        <p:nvSpPr>
          <p:cNvPr id="3" name="Text Placeholder 2"/>
          <p:cNvSpPr>
            <a:spLocks noGrp="1"/>
          </p:cNvSpPr>
          <p:nvPr>
            <p:ph type="body" sz="half" idx="1"/>
          </p:nvPr>
        </p:nvSpPr>
        <p:spPr>
          <a:xfrm>
            <a:off x="914400" y="1200151"/>
            <a:ext cx="7772400" cy="16418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14400" y="2956322"/>
            <a:ext cx="7772400" cy="16418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CB381F16-654B-4EED-B61A-0CBF9D1D68F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126143F7-B3D2-4365-8510-0710BEF3478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1">
            <a:extLst>
              <a:ext uri="{FF2B5EF4-FFF2-40B4-BE49-F238E27FC236}">
                <a16:creationId xmlns:a16="http://schemas.microsoft.com/office/drawing/2014/main" id="{193118C6-A35A-4BF4-BA9B-2901EE8C2ABF}"/>
              </a:ext>
            </a:extLst>
          </p:cNvPr>
          <p:cNvSpPr>
            <a:spLocks noGrp="1" noChangeArrowheads="1"/>
          </p:cNvSpPr>
          <p:nvPr>
            <p:ph type="sldNum" sz="quarter" idx="12"/>
          </p:nvPr>
        </p:nvSpPr>
        <p:spPr>
          <a:ln/>
        </p:spPr>
        <p:txBody>
          <a:bodyPr/>
          <a:lstStyle>
            <a:lvl1pPr>
              <a:defRPr/>
            </a:lvl1pPr>
          </a:lstStyle>
          <a:p>
            <a:fld id="{40F9FA54-D606-4A80-A844-C38EC8B6B82B}" type="slidenum">
              <a:rPr lang="en-US" altLang="en-US"/>
              <a:pPr/>
              <a:t>‹#›</a:t>
            </a:fld>
            <a:endParaRPr lang="en-US" altLang="en-US"/>
          </a:p>
        </p:txBody>
      </p:sp>
    </p:spTree>
    <p:extLst>
      <p:ext uri="{BB962C8B-B14F-4D97-AF65-F5344CB8AC3E}">
        <p14:creationId xmlns:p14="http://schemas.microsoft.com/office/powerpoint/2010/main" val="190552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200151"/>
            <a:ext cx="8229600" cy="293777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4894008"/>
            <a:ext cx="971128" cy="16389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02/02/2024</a:t>
            </a:fld>
            <a:endParaRPr lang="en-GB" dirty="0"/>
          </a:p>
        </p:txBody>
      </p:sp>
      <p:sp>
        <p:nvSpPr>
          <p:cNvPr id="6" name="Slide Number Placeholder 5"/>
          <p:cNvSpPr>
            <a:spLocks noGrp="1"/>
          </p:cNvSpPr>
          <p:nvPr>
            <p:ph type="sldNum" sz="quarter" idx="4"/>
          </p:nvPr>
        </p:nvSpPr>
        <p:spPr>
          <a:xfrm>
            <a:off x="7956376" y="4785730"/>
            <a:ext cx="730424" cy="255377"/>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37854709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livecoventryac-my.sharepoint.com/:b:/g/personal/aa5859_coventry_ac_uk/EdhtR4PWXVJCnpa5KWCS6nYBrUQ483ND_5_O8jwmuoPGAw?e=wFn2c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Fc9yAlwEtE" TargetMode="External"/><Relationship Id="rId2" Type="http://schemas.openxmlformats.org/officeDocument/2006/relationships/hyperlink" Target="https://www.businessinsider.com/mcdonalds-to-go-restaurant-takeout-london-2019-8?r=US&amp;IR=T"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time.com/6113028/how-we-chose-best-inventions-2021/"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forbes.com/sites/bernardmarr/2021/11/08/the-8-biggest-consumer-and-customer-experience-trends-in-2022/?sh=147138a64cf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EEuul8hBip8"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6050" y="353549"/>
            <a:ext cx="8305800" cy="4084424"/>
          </a:xfrm>
        </p:spPr>
        <p:txBody>
          <a:bodyPr>
            <a:normAutofit/>
          </a:bodyPr>
          <a:lstStyle/>
          <a:p>
            <a:br>
              <a:rPr lang="en-GB" altLang="en-US" dirty="0"/>
            </a:br>
            <a:r>
              <a:rPr lang="en-GB" dirty="0"/>
              <a:t> </a:t>
            </a:r>
            <a:r>
              <a:rPr lang="en-GB" sz="2400" b="1" dirty="0">
                <a:solidFill>
                  <a:srgbClr val="FFFF99"/>
                </a:solidFill>
              </a:rPr>
              <a:t>Dissertation Module  </a:t>
            </a:r>
            <a:br>
              <a:rPr lang="en-GB" sz="3000" b="1" dirty="0">
                <a:solidFill>
                  <a:srgbClr val="FFFF99"/>
                </a:solidFill>
              </a:rPr>
            </a:br>
            <a:r>
              <a:rPr lang="en-GB" sz="2325" b="1" dirty="0">
                <a:solidFill>
                  <a:srgbClr val="FFFF99"/>
                </a:solidFill>
              </a:rPr>
              <a:t>(</a:t>
            </a:r>
            <a:r>
              <a:rPr lang="en-GB" sz="2400" dirty="0">
                <a:solidFill>
                  <a:srgbClr val="FFFF99"/>
                </a:solidFill>
              </a:rPr>
              <a:t>LCMB7020</a:t>
            </a:r>
            <a:r>
              <a:rPr lang="en-GB" sz="2325" b="1" dirty="0">
                <a:solidFill>
                  <a:srgbClr val="FFFF99"/>
                </a:solidFill>
              </a:rPr>
              <a:t>)</a:t>
            </a:r>
            <a:br>
              <a:rPr lang="en-GB" sz="2325" b="1" dirty="0">
                <a:solidFill>
                  <a:srgbClr val="FFFF99"/>
                </a:solidFill>
              </a:rPr>
            </a:br>
            <a:br>
              <a:rPr lang="en-GB" sz="2400" b="1" dirty="0">
                <a:solidFill>
                  <a:srgbClr val="FF0000"/>
                </a:solidFill>
              </a:rPr>
            </a:br>
            <a:r>
              <a:rPr lang="en-GB" sz="4500" b="1" dirty="0">
                <a:solidFill>
                  <a:schemeClr val="accent2">
                    <a:lumMod val="40000"/>
                    <a:lumOff val="60000"/>
                  </a:schemeClr>
                </a:solidFill>
              </a:rPr>
              <a:t>Literature Review</a:t>
            </a:r>
            <a:br>
              <a:rPr lang="en-GB" sz="4500" b="1" dirty="0">
                <a:solidFill>
                  <a:schemeClr val="accent2">
                    <a:lumMod val="40000"/>
                    <a:lumOff val="60000"/>
                  </a:schemeClr>
                </a:solidFill>
              </a:rPr>
            </a:br>
            <a:endParaRPr lang="en-GB" altLang="en-US" sz="1350" dirty="0">
              <a:solidFill>
                <a:schemeClr val="accent2">
                  <a:lumMod val="40000"/>
                  <a:lumOff val="60000"/>
                </a:schemeClr>
              </a:solidFill>
            </a:endParaRPr>
          </a:p>
        </p:txBody>
      </p:sp>
      <p:sp>
        <p:nvSpPr>
          <p:cNvPr id="4" name="TextBox 3">
            <a:extLst>
              <a:ext uri="{FF2B5EF4-FFF2-40B4-BE49-F238E27FC236}">
                <a16:creationId xmlns:a16="http://schemas.microsoft.com/office/drawing/2014/main" id="{CCF6176F-9A44-ABC3-DD66-992AE7A955E3}"/>
              </a:ext>
            </a:extLst>
          </p:cNvPr>
          <p:cNvSpPr txBox="1"/>
          <p:nvPr/>
        </p:nvSpPr>
        <p:spPr>
          <a:xfrm>
            <a:off x="292150" y="4092862"/>
            <a:ext cx="4573166" cy="507831"/>
          </a:xfrm>
          <a:prstGeom prst="rect">
            <a:avLst/>
          </a:prstGeom>
          <a:noFill/>
        </p:spPr>
        <p:txBody>
          <a:bodyPr wrap="square">
            <a:spAutoFit/>
          </a:bodyPr>
          <a:lstStyle/>
          <a:p>
            <a:r>
              <a:rPr lang="en-GB" b="1" dirty="0">
                <a:solidFill>
                  <a:srgbClr val="FFFF00">
                    <a:lumMod val="40000"/>
                    <a:lumOff val="60000"/>
                  </a:srgbClr>
                </a:solidFill>
                <a:latin typeface="Myriad Pro"/>
              </a:rPr>
              <a:t>Dr Ehsan Khajeh</a:t>
            </a:r>
            <a:br>
              <a:rPr lang="en-GB" b="1" dirty="0">
                <a:solidFill>
                  <a:srgbClr val="FFFF00">
                    <a:lumMod val="40000"/>
                    <a:lumOff val="60000"/>
                  </a:srgbClr>
                </a:solidFill>
                <a:latin typeface="Myriad Pro"/>
              </a:rPr>
            </a:br>
            <a:r>
              <a:rPr lang="en-GB" b="1" dirty="0">
                <a:solidFill>
                  <a:srgbClr val="FFFF00">
                    <a:lumMod val="40000"/>
                    <a:lumOff val="60000"/>
                  </a:srgbClr>
                </a:solidFill>
                <a:latin typeface="Myriad Pro"/>
              </a:rPr>
              <a:t>Email: e.khajeh@uwtsd.ac.uk</a:t>
            </a:r>
            <a:endParaRPr lang="en-GB" dirty="0">
              <a:solidFill>
                <a:prstClr val="black"/>
              </a:solidFill>
              <a:latin typeface="Myriad Pro"/>
            </a:endParaRPr>
          </a:p>
        </p:txBody>
      </p:sp>
    </p:spTree>
    <p:extLst>
      <p:ext uri="{BB962C8B-B14F-4D97-AF65-F5344CB8AC3E}">
        <p14:creationId xmlns:p14="http://schemas.microsoft.com/office/powerpoint/2010/main" val="2765643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19290-4874-43B6-76A8-03757A1DCD4F}"/>
              </a:ext>
            </a:extLst>
          </p:cNvPr>
          <p:cNvSpPr>
            <a:spLocks noGrp="1"/>
          </p:cNvSpPr>
          <p:nvPr>
            <p:ph type="title"/>
          </p:nvPr>
        </p:nvSpPr>
        <p:spPr/>
        <p:txBody>
          <a:bodyPr/>
          <a:lstStyle/>
          <a:p>
            <a:r>
              <a:rPr lang="en-GB" dirty="0"/>
              <a:t>Learning Outcomes</a:t>
            </a:r>
          </a:p>
        </p:txBody>
      </p:sp>
      <p:sp>
        <p:nvSpPr>
          <p:cNvPr id="7" name="TextBox 6">
            <a:extLst>
              <a:ext uri="{FF2B5EF4-FFF2-40B4-BE49-F238E27FC236}">
                <a16:creationId xmlns:a16="http://schemas.microsoft.com/office/drawing/2014/main" id="{1529C1C2-4A96-E77C-2E87-4031BD214AF6}"/>
              </a:ext>
            </a:extLst>
          </p:cNvPr>
          <p:cNvSpPr txBox="1"/>
          <p:nvPr/>
        </p:nvSpPr>
        <p:spPr>
          <a:xfrm>
            <a:off x="571500" y="1242060"/>
            <a:ext cx="8115300" cy="1754326"/>
          </a:xfrm>
          <a:prstGeom prst="rect">
            <a:avLst/>
          </a:prstGeom>
          <a:noFill/>
        </p:spPr>
        <p:txBody>
          <a:bodyPr wrap="square">
            <a:spAutoFit/>
          </a:bodyPr>
          <a:lstStyle/>
          <a:p>
            <a:r>
              <a:rPr lang="en-GB" dirty="0"/>
              <a:t>You will be able to:</a:t>
            </a:r>
          </a:p>
          <a:p>
            <a:r>
              <a:rPr lang="en-GB" dirty="0"/>
              <a:t>• Understand what is expected from you in terms of a </a:t>
            </a:r>
          </a:p>
          <a:p>
            <a:r>
              <a:rPr lang="en-GB" dirty="0"/>
              <a:t>critically written literature review chapter.</a:t>
            </a:r>
          </a:p>
          <a:p>
            <a:r>
              <a:rPr lang="en-GB" dirty="0"/>
              <a:t>• Differentiate between the types of reading techniques </a:t>
            </a:r>
          </a:p>
          <a:p>
            <a:r>
              <a:rPr lang="en-GB" dirty="0"/>
              <a:t>that lead to efficient critical review of literature.</a:t>
            </a:r>
          </a:p>
          <a:p>
            <a:r>
              <a:rPr lang="en-GB" dirty="0"/>
              <a:t>• Select relevant sources for your literature review chapter.</a:t>
            </a:r>
          </a:p>
          <a:p>
            <a:r>
              <a:rPr lang="en-GB" dirty="0"/>
              <a:t>• Understand the steps of writing a critical literature </a:t>
            </a:r>
          </a:p>
          <a:p>
            <a:r>
              <a:rPr lang="en-GB" dirty="0"/>
              <a:t>review chapter.</a:t>
            </a:r>
          </a:p>
        </p:txBody>
      </p:sp>
    </p:spTree>
    <p:extLst>
      <p:ext uri="{BB962C8B-B14F-4D97-AF65-F5344CB8AC3E}">
        <p14:creationId xmlns:p14="http://schemas.microsoft.com/office/powerpoint/2010/main" val="3615871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Topics of Discussion</a:t>
            </a:r>
          </a:p>
        </p:txBody>
      </p:sp>
      <p:sp>
        <p:nvSpPr>
          <p:cNvPr id="4" name="Content Placeholder 3"/>
          <p:cNvSpPr>
            <a:spLocks noGrp="1"/>
          </p:cNvSpPr>
          <p:nvPr>
            <p:ph sz="half" idx="1"/>
          </p:nvPr>
        </p:nvSpPr>
        <p:spPr/>
        <p:txBody>
          <a:bodyPr>
            <a:normAutofit/>
          </a:bodyPr>
          <a:lstStyle/>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Aims of dissertation</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Objectives of the dissertation</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The nature of the dissertation</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The purpose of research</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The research process</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Typical structure of a dissertation</a:t>
            </a:r>
          </a:p>
        </p:txBody>
      </p:sp>
      <p:sp>
        <p:nvSpPr>
          <p:cNvPr id="3" name="Content Placeholder 2">
            <a:extLst>
              <a:ext uri="{FF2B5EF4-FFF2-40B4-BE49-F238E27FC236}">
                <a16:creationId xmlns:a16="http://schemas.microsoft.com/office/drawing/2014/main" id="{AA387014-6BBB-C34D-A8BF-E88238ECA8FF}"/>
              </a:ext>
            </a:extLst>
          </p:cNvPr>
          <p:cNvSpPr>
            <a:spLocks noGrp="1"/>
          </p:cNvSpPr>
          <p:nvPr>
            <p:ph sz="half" idx="2"/>
          </p:nvPr>
        </p:nvSpPr>
        <p:spPr/>
        <p:txBody>
          <a:bodyPr>
            <a:normAutofit/>
          </a:bodyPr>
          <a:lstStyle/>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Choosing a dissertation topic</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Identifying a research problem</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Research methodology</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Literature review/theoretical framework</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Data collection and analysis</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Research proposal</a:t>
            </a:r>
          </a:p>
          <a:p>
            <a:endParaRPr lang="en-US" sz="2000" dirty="0"/>
          </a:p>
        </p:txBody>
      </p:sp>
    </p:spTree>
    <p:extLst>
      <p:ext uri="{BB962C8B-B14F-4D97-AF65-F5344CB8AC3E}">
        <p14:creationId xmlns:p14="http://schemas.microsoft.com/office/powerpoint/2010/main" val="362813768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 of Dissertation</a:t>
            </a:r>
          </a:p>
        </p:txBody>
      </p:sp>
      <p:sp>
        <p:nvSpPr>
          <p:cNvPr id="4" name="Content Placeholder 3"/>
          <p:cNvSpPr>
            <a:spLocks noGrp="1"/>
          </p:cNvSpPr>
          <p:nvPr>
            <p:ph idx="1"/>
          </p:nvPr>
        </p:nvSpPr>
        <p:spPr/>
        <p:txBody>
          <a:bodyPr>
            <a:normAutofit/>
          </a:bodyPr>
          <a:lstStyle/>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allow you to </a:t>
            </a:r>
          </a:p>
          <a:p>
            <a:pPr marL="741363" lvl="1" indent="-284163">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Use, compare and contrast theories about business so that you are able to critically evaluate their applicability to a specific issue/problem</a:t>
            </a:r>
          </a:p>
          <a:p>
            <a:pPr marL="741363" lvl="1" indent="-284163">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Carry out relevant desk and field research, using appropriate methodology</a:t>
            </a:r>
          </a:p>
          <a:p>
            <a:pPr marL="741363" lvl="1" indent="-284163">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Produce a substantial, written research-based report of high quality</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86980105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Purpose of Research</a:t>
            </a:r>
          </a:p>
        </p:txBody>
      </p:sp>
      <p:sp>
        <p:nvSpPr>
          <p:cNvPr id="4" name="Content Placeholder 3"/>
          <p:cNvSpPr>
            <a:spLocks noGrp="1"/>
          </p:cNvSpPr>
          <p:nvPr>
            <p:ph idx="1"/>
          </p:nvPr>
        </p:nvSpPr>
        <p:spPr>
          <a:xfrm>
            <a:off x="419634" y="1056626"/>
            <a:ext cx="7886700" cy="3263504"/>
          </a:xfrm>
        </p:spPr>
        <p:txBody>
          <a:bodyPr>
            <a:normAutofit/>
          </a:bodyPr>
          <a:lstStyle/>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review and synthesise existing knowledge</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investigate some existing situation or problem</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provide solutions to problems</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explore or analyse more general issues</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construct or create new procedures or systems</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explain a new phenomenon</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To generate new knowledge</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A combination of any of the above</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27706268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 in a nutshell… it shows you can…</a:t>
            </a:r>
          </a:p>
        </p:txBody>
      </p:sp>
      <p:sp>
        <p:nvSpPr>
          <p:cNvPr id="4" name="Content Placeholder 3"/>
          <p:cNvSpPr>
            <a:spLocks noGrp="1"/>
          </p:cNvSpPr>
          <p:nvPr>
            <p:ph idx="1"/>
          </p:nvPr>
        </p:nvSpPr>
        <p:spPr>
          <a:xfrm>
            <a:off x="419634" y="876989"/>
            <a:ext cx="7886700" cy="3263504"/>
          </a:xfrm>
        </p:spPr>
        <p:txBody>
          <a:bodyPr>
            <a:normAutofit/>
          </a:bodyPr>
          <a:lstStyle/>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a:solidFill>
                  <a:srgbClr val="000000"/>
                </a:solidFill>
                <a:ea typeface="新細明體" pitchFamily="16" charset="-120"/>
              </a:rPr>
              <a:t>Research independently</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a:solidFill>
                  <a:srgbClr val="000000"/>
                </a:solidFill>
                <a:ea typeface="新細明體" pitchFamily="16" charset="-120"/>
              </a:rPr>
              <a:t>Collect information</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err="1">
                <a:solidFill>
                  <a:srgbClr val="000000"/>
                </a:solidFill>
                <a:ea typeface="新細明體" pitchFamily="16" charset="-120"/>
              </a:rPr>
              <a:t>Organise</a:t>
            </a:r>
            <a:r>
              <a:rPr lang="en-US" sz="2000" dirty="0">
                <a:solidFill>
                  <a:srgbClr val="000000"/>
                </a:solidFill>
                <a:ea typeface="新細明體" pitchFamily="16" charset="-120"/>
              </a:rPr>
              <a:t> information</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a:solidFill>
                  <a:srgbClr val="000000"/>
                </a:solidFill>
                <a:ea typeface="新細明體" pitchFamily="16" charset="-120"/>
              </a:rPr>
              <a:t>Apply theories</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err="1">
                <a:solidFill>
                  <a:srgbClr val="000000"/>
                </a:solidFill>
                <a:ea typeface="新細明體" pitchFamily="16" charset="-120"/>
              </a:rPr>
              <a:t>Analyse</a:t>
            </a:r>
            <a:r>
              <a:rPr lang="en-US" sz="2000" dirty="0">
                <a:solidFill>
                  <a:srgbClr val="000000"/>
                </a:solidFill>
                <a:ea typeface="新細明體" pitchFamily="16" charset="-120"/>
              </a:rPr>
              <a:t> and evaluate the information collected</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000" dirty="0">
                <a:solidFill>
                  <a:srgbClr val="000000"/>
                </a:solidFill>
                <a:ea typeface="新細明體" pitchFamily="16" charset="-120"/>
              </a:rPr>
              <a:t>Manage your time</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166929513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Research Process</a:t>
            </a:r>
          </a:p>
        </p:txBody>
      </p:sp>
      <p:sp>
        <p:nvSpPr>
          <p:cNvPr id="4" name="Content Placeholder 3"/>
          <p:cNvSpPr>
            <a:spLocks noGrp="1"/>
          </p:cNvSpPr>
          <p:nvPr>
            <p:ph idx="1"/>
          </p:nvPr>
        </p:nvSpPr>
        <p:spPr>
          <a:xfrm>
            <a:off x="419634" y="876989"/>
            <a:ext cx="7886700" cy="3263504"/>
          </a:xfrm>
        </p:spPr>
        <p:txBody>
          <a:bodyPr>
            <a:normAutofit/>
          </a:bodyPr>
          <a:lstStyle/>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Identify research topic</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Define research problem</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Determine how to conduct research</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Collect research data</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Analyse and interpret research data</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Write dissertation</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417016260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Typical structure of a dissertation</a:t>
            </a:r>
          </a:p>
        </p:txBody>
      </p:sp>
      <p:sp>
        <p:nvSpPr>
          <p:cNvPr id="4" name="Content Placeholder 3"/>
          <p:cNvSpPr>
            <a:spLocks noGrp="1"/>
          </p:cNvSpPr>
          <p:nvPr>
            <p:ph idx="1"/>
          </p:nvPr>
        </p:nvSpPr>
        <p:spPr>
          <a:xfrm>
            <a:off x="419634" y="939998"/>
            <a:ext cx="7886700" cy="3263504"/>
          </a:xfrm>
        </p:spPr>
        <p:txBody>
          <a:bodyPr>
            <a:normAutofit/>
          </a:bodyPr>
          <a:lstStyle/>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Introduction 10-15%</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Literature review 25%</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Methodology 20%</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Results/findings 15-20%</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Analysis and discussion 20-25%</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Conclusions and Recommendation 10-15%</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References</a:t>
            </a:r>
            <a:r>
              <a:rPr lang="en-GB" sz="1800" strike="sngStrike" dirty="0">
                <a:solidFill>
                  <a:srgbClr val="000000"/>
                </a:solidFill>
                <a:ea typeface="ＭＳ Ｐゴシック" pitchFamily="32" charset="0"/>
                <a:cs typeface="ＭＳ Ｐゴシック" pitchFamily="32" charset="0"/>
              </a:rPr>
              <a:t>/bibliography</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ＭＳ Ｐゴシック" pitchFamily="32" charset="0"/>
                <a:cs typeface="ＭＳ Ｐゴシック" pitchFamily="32" charset="0"/>
              </a:rPr>
              <a:t>Appendices</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24219160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Choosing a dissertation topic</a:t>
            </a:r>
          </a:p>
        </p:txBody>
      </p:sp>
      <p:sp>
        <p:nvSpPr>
          <p:cNvPr id="4" name="Content Placeholder 3"/>
          <p:cNvSpPr>
            <a:spLocks noGrp="1"/>
          </p:cNvSpPr>
          <p:nvPr>
            <p:ph idx="1"/>
          </p:nvPr>
        </p:nvSpPr>
        <p:spPr>
          <a:xfrm>
            <a:off x="419634" y="939998"/>
            <a:ext cx="7886700" cy="3263504"/>
          </a:xfrm>
        </p:spPr>
        <p:txBody>
          <a:bodyPr>
            <a:normAutofit lnSpcReduction="10000"/>
          </a:bodyPr>
          <a:lstStyle/>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zh-TW" sz="2000" dirty="0">
                <a:solidFill>
                  <a:srgbClr val="000000"/>
                </a:solidFill>
                <a:ea typeface="ＭＳ Ｐゴシック" pitchFamily="32" charset="0"/>
                <a:cs typeface="ＭＳ Ｐゴシック" pitchFamily="32" charset="0"/>
              </a:rPr>
              <a:t>List any business problems that you/your company want to find answers for</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zh-TW" sz="2000" dirty="0">
                <a:solidFill>
                  <a:srgbClr val="000000"/>
                </a:solidFill>
                <a:ea typeface="ＭＳ Ｐゴシック" pitchFamily="32" charset="0"/>
                <a:cs typeface="ＭＳ Ｐゴシック" pitchFamily="32" charset="0"/>
              </a:rPr>
              <a:t>Use brainstorming or secondary research to generate a list of the most promising topic areas</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List any personal objectives that your project might be made to serve </a:t>
            </a:r>
          </a:p>
          <a:p>
            <a:pPr marL="0" indent="0">
              <a:lnSpc>
                <a:spcPct val="90000"/>
              </a:lnSpc>
              <a:spcBef>
                <a:spcPts val="8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e.g. choose a sector/company that you would like to work for next</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List any personal criteria which are important to you in your choice of topic</a:t>
            </a:r>
          </a:p>
          <a:p>
            <a:pPr marL="0" indent="0">
              <a:lnSpc>
                <a:spcPct val="90000"/>
              </a:lnSpc>
              <a:spcBef>
                <a:spcPts val="8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e.g. use survey data or interview data</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329444535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Choosing a dissertation topic</a:t>
            </a:r>
          </a:p>
        </p:txBody>
      </p:sp>
      <p:sp>
        <p:nvSpPr>
          <p:cNvPr id="4" name="Content Placeholder 3"/>
          <p:cNvSpPr>
            <a:spLocks noGrp="1"/>
          </p:cNvSpPr>
          <p:nvPr>
            <p:ph idx="1"/>
          </p:nvPr>
        </p:nvSpPr>
        <p:spPr>
          <a:xfrm>
            <a:off x="419634" y="939998"/>
            <a:ext cx="7886700" cy="3263504"/>
          </a:xfrm>
        </p:spPr>
        <p:txBody>
          <a:bodyPr>
            <a:normAutofit/>
          </a:bodyPr>
          <a:lstStyle/>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Draw a mind map or a diagram to represent the field of related topics in which you are considering doing research</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List three business problems of which you have been aware of during the last six months and which are faced by one or more organisations with which you are familiar</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1075012444"/>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E85893-27AF-44D6-8E7A-5B6B917D4448}"/>
              </a:ext>
            </a:extLst>
          </p:cNvPr>
          <p:cNvSpPr>
            <a:spLocks noGrp="1"/>
          </p:cNvSpPr>
          <p:nvPr>
            <p:ph type="title"/>
          </p:nvPr>
        </p:nvSpPr>
        <p:spPr/>
        <p:txBody>
          <a:bodyPr/>
          <a:lstStyle/>
          <a:p>
            <a:r>
              <a:rPr lang="en-GB" altLang="zh-TW" sz="2400" dirty="0">
                <a:solidFill>
                  <a:srgbClr val="000000"/>
                </a:solidFill>
                <a:ea typeface="ＭＳ Ｐゴシック" pitchFamily="32" charset="0"/>
                <a:cs typeface="ＭＳ Ｐゴシック" pitchFamily="32" charset="0"/>
              </a:rPr>
              <a:t>Mind map - example</a:t>
            </a:r>
            <a:endParaRPr lang="zh-TW" altLang="en-US" dirty="0"/>
          </a:p>
        </p:txBody>
      </p:sp>
      <p:pic>
        <p:nvPicPr>
          <p:cNvPr id="6" name="内容占位符 5" descr="图示&#10;&#10;描述已自动生成">
            <a:extLst>
              <a:ext uri="{FF2B5EF4-FFF2-40B4-BE49-F238E27FC236}">
                <a16:creationId xmlns:a16="http://schemas.microsoft.com/office/drawing/2014/main" id="{AFCE626A-6C50-4A51-B923-7B33F570F8E2}"/>
              </a:ext>
            </a:extLst>
          </p:cNvPr>
          <p:cNvPicPr>
            <a:picLocks noGrp="1" noChangeAspect="1"/>
          </p:cNvPicPr>
          <p:nvPr>
            <p:ph idx="1"/>
          </p:nvPr>
        </p:nvPicPr>
        <p:blipFill>
          <a:blip r:embed="rId2"/>
          <a:stretch>
            <a:fillRect/>
          </a:stretch>
        </p:blipFill>
        <p:spPr>
          <a:xfrm>
            <a:off x="1998511" y="1056626"/>
            <a:ext cx="4728946" cy="3263900"/>
          </a:xfrm>
        </p:spPr>
      </p:pic>
    </p:spTree>
    <p:extLst>
      <p:ext uri="{BB962C8B-B14F-4D97-AF65-F5344CB8AC3E}">
        <p14:creationId xmlns:p14="http://schemas.microsoft.com/office/powerpoint/2010/main" val="2571240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170" y="642135"/>
            <a:ext cx="3420438" cy="846051"/>
          </a:xfrm>
        </p:spPr>
        <p:txBody>
          <a:bodyPr anchor="ctr">
            <a:normAutofit fontScale="90000"/>
          </a:bodyPr>
          <a:lstStyle/>
          <a:p>
            <a:r>
              <a:rPr lang="en-GB" sz="2600"/>
              <a:t>Identifying a Research problem</a:t>
            </a:r>
          </a:p>
        </p:txBody>
      </p:sp>
      <p:sp>
        <p:nvSpPr>
          <p:cNvPr id="4" name="Content Placeholder 3"/>
          <p:cNvSpPr>
            <a:spLocks noGrp="1"/>
          </p:cNvSpPr>
          <p:nvPr>
            <p:ph idx="1"/>
          </p:nvPr>
        </p:nvSpPr>
        <p:spPr>
          <a:xfrm>
            <a:off x="443039" y="1747878"/>
            <a:ext cx="3419569" cy="2984689"/>
          </a:xfrm>
        </p:spPr>
        <p:txBody>
          <a:bodyPr anchor="ctr">
            <a:normAutofit/>
          </a:bodyPr>
          <a:lstStyle/>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500" dirty="0">
                <a:ea typeface="ＭＳ Ｐゴシック" pitchFamily="32" charset="0"/>
                <a:cs typeface="ＭＳ Ｐゴシック" pitchFamily="32" charset="0"/>
              </a:rPr>
              <a:t>Research must address a specific research problem or issue</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500" dirty="0">
                <a:ea typeface="ＭＳ Ｐゴシック" pitchFamily="32" charset="0"/>
                <a:cs typeface="ＭＳ Ｐゴシック" pitchFamily="32" charset="0"/>
              </a:rPr>
              <a:t>Classic approach</a:t>
            </a:r>
          </a:p>
          <a:p>
            <a:pPr marL="741363" lvl="1" indent="-284163">
              <a:lnSpc>
                <a:spcPct val="90000"/>
              </a:lnSpc>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500" dirty="0">
                <a:ea typeface="ＭＳ Ｐゴシック" pitchFamily="32" charset="0"/>
                <a:cs typeface="ＭＳ Ｐゴシック" pitchFamily="32" charset="0"/>
              </a:rPr>
              <a:t>Consider the literature on your area of research and identify any </a:t>
            </a:r>
            <a:r>
              <a:rPr lang="en-GB" sz="1500" b="1" dirty="0">
                <a:ea typeface="ＭＳ Ｐゴシック" pitchFamily="32" charset="0"/>
                <a:cs typeface="ＭＳ Ｐゴシック" pitchFamily="32" charset="0"/>
              </a:rPr>
              <a:t>gaps</a:t>
            </a:r>
          </a:p>
          <a:p>
            <a:pPr marL="457200" lvl="1" indent="0">
              <a:lnSpc>
                <a:spcPct val="90000"/>
              </a:lnSpc>
              <a:spcBef>
                <a:spcPts val="7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1500" b="1" dirty="0">
              <a:ea typeface="ＭＳ Ｐゴシック" pitchFamily="32" charset="0"/>
              <a:cs typeface="ＭＳ Ｐゴシック" pitchFamily="32" charset="0"/>
            </a:endParaRPr>
          </a:p>
          <a:p>
            <a:pPr marL="457200" lvl="1" indent="0">
              <a:lnSpc>
                <a:spcPct val="90000"/>
              </a:lnSpc>
              <a:spcBef>
                <a:spcPts val="7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500" dirty="0">
                <a:ea typeface="ＭＳ Ｐゴシック" pitchFamily="32" charset="0"/>
                <a:cs typeface="ＭＳ Ｐゴシック" pitchFamily="32" charset="0"/>
              </a:rPr>
              <a:t>e.g. How Covid-19 is changing consumer </a:t>
            </a:r>
            <a:r>
              <a:rPr lang="en-GB" sz="1500" dirty="0" err="1">
                <a:ea typeface="ＭＳ Ｐゴシック" pitchFamily="32" charset="0"/>
                <a:cs typeface="ＭＳ Ｐゴシック" pitchFamily="32" charset="0"/>
              </a:rPr>
              <a:t>behavior</a:t>
            </a:r>
            <a:r>
              <a:rPr lang="en-GB" sz="1500" dirty="0">
                <a:ea typeface="ＭＳ Ｐゴシック" pitchFamily="32" charset="0"/>
                <a:cs typeface="ＭＳ Ｐゴシック" pitchFamily="32" charset="0"/>
              </a:rPr>
              <a:t> now and forever</a:t>
            </a:r>
          </a:p>
          <a:p>
            <a:pPr marL="0" indent="0">
              <a:lnSpc>
                <a:spcPct val="90000"/>
              </a:lnSpc>
              <a:spcBef>
                <a:spcPts val="600"/>
              </a:spcBef>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1500" dirty="0">
              <a:ea typeface="ＭＳ Ｐゴシック" pitchFamily="32" charset="0"/>
              <a:cs typeface="ＭＳ Ｐゴシック" pitchFamily="32" charset="0"/>
            </a:endParaRPr>
          </a:p>
        </p:txBody>
      </p:sp>
      <p:pic>
        <p:nvPicPr>
          <p:cNvPr id="6" name="Picture 5" descr="Graphical user interface&#10;&#10;Description automatically generated with medium confidence">
            <a:hlinkClick r:id="rId2"/>
            <a:extLst>
              <a:ext uri="{FF2B5EF4-FFF2-40B4-BE49-F238E27FC236}">
                <a16:creationId xmlns:a16="http://schemas.microsoft.com/office/drawing/2014/main" id="{8419D1B3-8950-7D2A-3E18-4AC56D9087E8}"/>
              </a:ext>
            </a:extLst>
          </p:cNvPr>
          <p:cNvPicPr>
            <a:picLocks noChangeAspect="1"/>
          </p:cNvPicPr>
          <p:nvPr/>
        </p:nvPicPr>
        <p:blipFill rotWithShape="1">
          <a:blip r:embed="rId3"/>
          <a:srcRect r="-4" b="25113"/>
          <a:stretch/>
        </p:blipFill>
        <p:spPr>
          <a:xfrm>
            <a:off x="4399521" y="0"/>
            <a:ext cx="4066507" cy="3942000"/>
          </a:xfrm>
          <a:prstGeom prst="rect">
            <a:avLst/>
          </a:prstGeom>
        </p:spPr>
      </p:pic>
    </p:spTree>
    <p:extLst>
      <p:ext uri="{BB962C8B-B14F-4D97-AF65-F5344CB8AC3E}">
        <p14:creationId xmlns:p14="http://schemas.microsoft.com/office/powerpoint/2010/main" val="321079752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Choosing a dissertation topic</a:t>
            </a:r>
          </a:p>
        </p:txBody>
      </p:sp>
      <p:sp>
        <p:nvSpPr>
          <p:cNvPr id="4" name="Content Placeholder 3"/>
          <p:cNvSpPr>
            <a:spLocks noGrp="1"/>
          </p:cNvSpPr>
          <p:nvPr>
            <p:ph idx="1"/>
          </p:nvPr>
        </p:nvSpPr>
        <p:spPr>
          <a:xfrm>
            <a:off x="419634" y="1156018"/>
            <a:ext cx="7886700" cy="3263504"/>
          </a:xfrm>
        </p:spPr>
        <p:txBody>
          <a:bodyPr>
            <a:normAutofit/>
          </a:bodyPr>
          <a:lstStyle/>
          <a:p>
            <a:pPr marL="341313" indent="-341313" algn="just">
              <a:lnSpc>
                <a:spcPct val="90000"/>
              </a:lnSpc>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Think of </a:t>
            </a:r>
            <a:r>
              <a:rPr lang="en-GB" sz="2000" u="sng" dirty="0">
                <a:solidFill>
                  <a:srgbClr val="000000"/>
                </a:solidFill>
                <a:ea typeface="ＭＳ Ｐゴシック" pitchFamily="32" charset="0"/>
                <a:cs typeface="ＭＳ Ｐゴシック" pitchFamily="32" charset="0"/>
              </a:rPr>
              <a:t>three changes </a:t>
            </a:r>
            <a:r>
              <a:rPr lang="en-GB" sz="2000" dirty="0">
                <a:solidFill>
                  <a:srgbClr val="000000"/>
                </a:solidFill>
                <a:ea typeface="ＭＳ Ｐゴシック" pitchFamily="32" charset="0"/>
                <a:cs typeface="ＭＳ Ｐゴシック" pitchFamily="32" charset="0"/>
              </a:rPr>
              <a:t>within </a:t>
            </a:r>
            <a:r>
              <a:rPr lang="en-GB" sz="2000" b="1" dirty="0">
                <a:solidFill>
                  <a:srgbClr val="000000"/>
                </a:solidFill>
                <a:ea typeface="ＭＳ Ｐゴシック" pitchFamily="32" charset="0"/>
                <a:cs typeface="ＭＳ Ｐゴシック" pitchFamily="32" charset="0"/>
              </a:rPr>
              <a:t>an organisation you know</a:t>
            </a:r>
            <a:r>
              <a:rPr lang="en-GB" sz="2000" dirty="0">
                <a:solidFill>
                  <a:srgbClr val="000000"/>
                </a:solidFill>
                <a:ea typeface="ＭＳ Ｐゴシック" pitchFamily="32" charset="0"/>
                <a:cs typeface="ＭＳ Ｐゴシック" pitchFamily="32" charset="0"/>
              </a:rPr>
              <a:t>, or to which you might be able to gain access, and consider whether they are important and what are their causes and consequences</a:t>
            </a:r>
          </a:p>
          <a:p>
            <a:pPr marL="341313" indent="-341313" algn="just">
              <a:lnSpc>
                <a:spcPct val="90000"/>
              </a:lnSpc>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2000" dirty="0">
              <a:solidFill>
                <a:srgbClr val="000000"/>
              </a:solidFill>
              <a:ea typeface="ＭＳ Ｐゴシック" pitchFamily="32" charset="0"/>
              <a:cs typeface="ＭＳ Ｐゴシック" pitchFamily="32" charset="0"/>
            </a:endParaRPr>
          </a:p>
          <a:p>
            <a:pPr marL="341313" indent="-341313" algn="just">
              <a:lnSpc>
                <a:spcPct val="90000"/>
              </a:lnSpc>
              <a:spcBef>
                <a:spcPts val="7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ＭＳ Ｐゴシック" pitchFamily="32" charset="0"/>
                <a:cs typeface="ＭＳ Ｐゴシック" pitchFamily="32" charset="0"/>
              </a:rPr>
              <a:t>Think of </a:t>
            </a:r>
            <a:r>
              <a:rPr lang="en-GB" sz="2000" u="sng" dirty="0">
                <a:solidFill>
                  <a:srgbClr val="000000"/>
                </a:solidFill>
                <a:ea typeface="ＭＳ Ｐゴシック" pitchFamily="32" charset="0"/>
                <a:cs typeface="ＭＳ Ｐゴシック" pitchFamily="32" charset="0"/>
              </a:rPr>
              <a:t>three changes </a:t>
            </a:r>
            <a:r>
              <a:rPr lang="en-GB" sz="2000" dirty="0">
                <a:solidFill>
                  <a:srgbClr val="000000"/>
                </a:solidFill>
                <a:ea typeface="ＭＳ Ｐゴシック" pitchFamily="32" charset="0"/>
                <a:cs typeface="ＭＳ Ｐゴシック" pitchFamily="32" charset="0"/>
              </a:rPr>
              <a:t>within </a:t>
            </a:r>
            <a:r>
              <a:rPr lang="en-GB" sz="2000" b="1" dirty="0">
                <a:solidFill>
                  <a:srgbClr val="000000"/>
                </a:solidFill>
                <a:ea typeface="ＭＳ Ｐゴシック" pitchFamily="32" charset="0"/>
                <a:cs typeface="ＭＳ Ｐゴシック" pitchFamily="32" charset="0"/>
              </a:rPr>
              <a:t>the business environment </a:t>
            </a:r>
            <a:r>
              <a:rPr lang="en-GB" sz="2000" dirty="0">
                <a:solidFill>
                  <a:srgbClr val="000000"/>
                </a:solidFill>
                <a:ea typeface="ＭＳ Ｐゴシック" pitchFamily="32" charset="0"/>
                <a:cs typeface="ＭＳ Ｐゴシック" pitchFamily="32" charset="0"/>
              </a:rPr>
              <a:t>(local, national or international) and consider why they are important, what is their cause, and what might be their consequences</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2969900348"/>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D74412A-1B0D-4F07-AD29-8A6FB90B835F}"/>
              </a:ext>
            </a:extLst>
          </p:cNvPr>
          <p:cNvSpPr>
            <a:spLocks noGrp="1"/>
          </p:cNvSpPr>
          <p:nvPr>
            <p:ph type="title"/>
          </p:nvPr>
        </p:nvSpPr>
        <p:spPr/>
        <p:txBody>
          <a:bodyPr/>
          <a:lstStyle/>
          <a:p>
            <a:r>
              <a:rPr lang="en-US" altLang="zh-TW" dirty="0">
                <a:latin typeface="Arial" panose="020B0604020202020204" pitchFamily="34" charset="0"/>
                <a:cs typeface="Arial" panose="020B0604020202020204" pitchFamily="34" charset="0"/>
              </a:rPr>
              <a:t>McDonald’s examples</a:t>
            </a:r>
            <a:endParaRPr lang="zh-TW" altLang="en-US" dirty="0">
              <a:latin typeface="Arial" panose="020B0604020202020204" pitchFamily="34" charset="0"/>
              <a:cs typeface="Arial" panose="020B0604020202020204" pitchFamily="34" charset="0"/>
            </a:endParaRPr>
          </a:p>
        </p:txBody>
      </p:sp>
      <p:sp>
        <p:nvSpPr>
          <p:cNvPr id="3" name="内容占位符 2">
            <a:extLst>
              <a:ext uri="{FF2B5EF4-FFF2-40B4-BE49-F238E27FC236}">
                <a16:creationId xmlns:a16="http://schemas.microsoft.com/office/drawing/2014/main" id="{016F48DA-DCEA-4AD5-A43B-8068F8D53E9F}"/>
              </a:ext>
            </a:extLst>
          </p:cNvPr>
          <p:cNvSpPr>
            <a:spLocks noGrp="1"/>
          </p:cNvSpPr>
          <p:nvPr>
            <p:ph idx="1"/>
          </p:nvPr>
        </p:nvSpPr>
        <p:spPr/>
        <p:txBody>
          <a:bodyPr>
            <a:normAutofit fontScale="92500" lnSpcReduction="10000"/>
          </a:bodyPr>
          <a:lstStyle/>
          <a:p>
            <a:pPr fontAlgn="base"/>
            <a:r>
              <a:rPr lang="en-US" altLang="zh-TW" dirty="0">
                <a:latin typeface="Arial" panose="020B0604020202020204" pitchFamily="34" charset="0"/>
                <a:cs typeface="Arial" panose="020B0604020202020204" pitchFamily="34" charset="0"/>
              </a:rPr>
              <a:t>McDonald’s is designing </a:t>
            </a:r>
            <a:r>
              <a:rPr lang="en-US" altLang="zh-TW" dirty="0">
                <a:solidFill>
                  <a:srgbClr val="FFC000"/>
                </a:solidFill>
                <a:latin typeface="Arial" panose="020B0604020202020204" pitchFamily="34" charset="0"/>
                <a:cs typeface="Arial" panose="020B0604020202020204" pitchFamily="34" charset="0"/>
              </a:rPr>
              <a:t>voice-activated drive-throughs </a:t>
            </a:r>
            <a:r>
              <a:rPr lang="en-US" altLang="zh-TW" dirty="0">
                <a:latin typeface="Arial" panose="020B0604020202020204" pitchFamily="34" charset="0"/>
                <a:cs typeface="Arial" panose="020B0604020202020204" pitchFamily="34" charset="0"/>
              </a:rPr>
              <a:t>and </a:t>
            </a:r>
            <a:r>
              <a:rPr lang="en-US" altLang="zh-TW" dirty="0">
                <a:solidFill>
                  <a:srgbClr val="FFC000"/>
                </a:solidFill>
                <a:latin typeface="Arial" panose="020B0604020202020204" pitchFamily="34" charset="0"/>
                <a:cs typeface="Arial" panose="020B0604020202020204" pitchFamily="34" charset="0"/>
              </a:rPr>
              <a:t>robotic deep-fryers, </a:t>
            </a:r>
            <a:r>
              <a:rPr lang="en-US" altLang="zh-TW" dirty="0">
                <a:latin typeface="Arial" panose="020B0604020202020204" pitchFamily="34" charset="0"/>
                <a:cs typeface="Arial" panose="020B0604020202020204" pitchFamily="34" charset="0"/>
              </a:rPr>
              <a:t>as the burger giant works to</a:t>
            </a:r>
            <a:r>
              <a:rPr lang="en-US" altLang="zh-TW" dirty="0">
                <a:solidFill>
                  <a:srgbClr val="FFC000"/>
                </a:solidFill>
                <a:latin typeface="Arial" panose="020B0604020202020204" pitchFamily="34" charset="0"/>
                <a:cs typeface="Arial" panose="020B0604020202020204" pitchFamily="34" charset="0"/>
              </a:rPr>
              <a:t> streamline its menu and operations </a:t>
            </a:r>
            <a:r>
              <a:rPr lang="en-US" altLang="zh-TW" dirty="0">
                <a:latin typeface="Arial" panose="020B0604020202020204" pitchFamily="34" charset="0"/>
                <a:cs typeface="Arial" panose="020B0604020202020204" pitchFamily="34" charset="0"/>
              </a:rPr>
              <a:t>to speed up service.</a:t>
            </a:r>
          </a:p>
          <a:p>
            <a:pPr marL="385763" indent="-385763" fontAlgn="base">
              <a:buFont typeface="+mj-lt"/>
              <a:buAutoNum type="arabicPeriod"/>
            </a:pPr>
            <a:r>
              <a:rPr lang="en-US" altLang="zh-TW" dirty="0">
                <a:latin typeface="Arial" panose="020B0604020202020204" pitchFamily="34" charset="0"/>
                <a:cs typeface="Arial" panose="020B0604020202020204" pitchFamily="34" charset="0"/>
              </a:rPr>
              <a:t>The company is testing voice-recognition software at a drive-through in suburban Chicago. </a:t>
            </a:r>
          </a:p>
          <a:p>
            <a:pPr marL="385763" indent="-385763" fontAlgn="base">
              <a:buFont typeface="+mj-lt"/>
              <a:buAutoNum type="arabicPeriod"/>
            </a:pPr>
            <a:r>
              <a:rPr lang="en-US" altLang="zh-TW" dirty="0">
                <a:latin typeface="Arial" panose="020B0604020202020204" pitchFamily="34" charset="0"/>
                <a:cs typeface="Arial" panose="020B0604020202020204" pitchFamily="34" charset="0"/>
              </a:rPr>
              <a:t>Inside the restaurant, a robot also tosses chicken, fish and fries into vats of oil. </a:t>
            </a:r>
          </a:p>
          <a:p>
            <a:pPr marL="385763" indent="-385763" fontAlgn="base">
              <a:buFont typeface="+mj-lt"/>
              <a:buAutoNum type="arabicPeriod"/>
            </a:pPr>
            <a:r>
              <a:rPr lang="en-US" altLang="zh-TW" dirty="0">
                <a:latin typeface="Arial" panose="020B0604020202020204" pitchFamily="34" charset="0"/>
                <a:cs typeface="Arial" panose="020B0604020202020204" pitchFamily="34" charset="0"/>
              </a:rPr>
              <a:t>Both technologies are meant to </a:t>
            </a:r>
            <a:r>
              <a:rPr lang="en-US" altLang="zh-TW" u="sng" dirty="0">
                <a:latin typeface="Arial" panose="020B0604020202020204" pitchFamily="34" charset="0"/>
                <a:cs typeface="Arial" panose="020B0604020202020204" pitchFamily="34" charset="0"/>
              </a:rPr>
              <a:t>shorten customer wait times. </a:t>
            </a:r>
          </a:p>
        </p:txBody>
      </p:sp>
    </p:spTree>
    <p:extLst>
      <p:ext uri="{BB962C8B-B14F-4D97-AF65-F5344CB8AC3E}">
        <p14:creationId xmlns:p14="http://schemas.microsoft.com/office/powerpoint/2010/main" val="3312164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EE20DEE-97B8-4073-9244-F31075543964}"/>
              </a:ext>
            </a:extLst>
          </p:cNvPr>
          <p:cNvSpPr>
            <a:spLocks noGrp="1"/>
          </p:cNvSpPr>
          <p:nvPr>
            <p:ph type="title"/>
          </p:nvPr>
        </p:nvSpPr>
        <p:spPr>
          <a:xfrm>
            <a:off x="1547664" y="195486"/>
            <a:ext cx="6172200" cy="857250"/>
          </a:xfrm>
        </p:spPr>
        <p:txBody>
          <a:bodyPr>
            <a:normAutofit fontScale="90000"/>
          </a:bodyPr>
          <a:lstStyle/>
          <a:p>
            <a:r>
              <a:rPr lang="en-GB" altLang="zh-TW" dirty="0">
                <a:latin typeface="Arial" panose="020B0604020202020204" pitchFamily="34" charset="0"/>
                <a:cs typeface="Arial" panose="020B0604020202020204" pitchFamily="34" charset="0"/>
              </a:rPr>
              <a:t>New store format &amp; </a:t>
            </a:r>
            <a:br>
              <a:rPr lang="en-GB" altLang="zh-TW" dirty="0">
                <a:latin typeface="Arial" panose="020B0604020202020204" pitchFamily="34" charset="0"/>
                <a:cs typeface="Arial" panose="020B0604020202020204" pitchFamily="34" charset="0"/>
              </a:rPr>
            </a:br>
            <a:r>
              <a:rPr lang="en-GB" altLang="zh-TW" dirty="0">
                <a:latin typeface="Arial" panose="020B0604020202020204" pitchFamily="34" charset="0"/>
                <a:cs typeface="Arial" panose="020B0604020202020204" pitchFamily="34" charset="0"/>
              </a:rPr>
              <a:t>the use of high-tech</a:t>
            </a:r>
            <a:endParaRPr lang="zh-TW" altLang="en-US" dirty="0">
              <a:latin typeface="Arial" panose="020B0604020202020204" pitchFamily="34" charset="0"/>
              <a:cs typeface="Arial" panose="020B0604020202020204" pitchFamily="34" charset="0"/>
            </a:endParaRPr>
          </a:p>
        </p:txBody>
      </p:sp>
      <p:sp>
        <p:nvSpPr>
          <p:cNvPr id="3" name="内容占位符 2">
            <a:extLst>
              <a:ext uri="{FF2B5EF4-FFF2-40B4-BE49-F238E27FC236}">
                <a16:creationId xmlns:a16="http://schemas.microsoft.com/office/drawing/2014/main" id="{035DB646-1027-4291-B718-8724BDB26D79}"/>
              </a:ext>
            </a:extLst>
          </p:cNvPr>
          <p:cNvSpPr>
            <a:spLocks noGrp="1"/>
          </p:cNvSpPr>
          <p:nvPr>
            <p:ph idx="1"/>
          </p:nvPr>
        </p:nvSpPr>
        <p:spPr>
          <a:xfrm>
            <a:off x="1547664" y="1144083"/>
            <a:ext cx="6172200" cy="3394472"/>
          </a:xfrm>
        </p:spPr>
        <p:txBody>
          <a:bodyPr>
            <a:normAutofit/>
          </a:bodyPr>
          <a:lstStyle/>
          <a:p>
            <a:r>
              <a:rPr lang="en-GB" altLang="zh-TW" sz="2250" dirty="0">
                <a:hlinkClick r:id="rId2"/>
              </a:rPr>
              <a:t>McDonald‘s to Go</a:t>
            </a:r>
            <a:r>
              <a:rPr lang="zh-TW" altLang="en-US" sz="2250" dirty="0"/>
              <a:t> </a:t>
            </a:r>
            <a:r>
              <a:rPr lang="en-GB" altLang="zh-TW" sz="2250" dirty="0"/>
              <a:t>-</a:t>
            </a:r>
            <a:r>
              <a:rPr lang="zh-TW" altLang="en-US" sz="2250" dirty="0"/>
              <a:t> </a:t>
            </a:r>
            <a:r>
              <a:rPr lang="en-GB" altLang="zh-TW" sz="2250" dirty="0"/>
              <a:t>A  new store format in London, with n</a:t>
            </a:r>
            <a:r>
              <a:rPr lang="en-US" altLang="zh-TW" sz="2250" dirty="0"/>
              <a:t>o seating areas and serves only takeout.</a:t>
            </a:r>
          </a:p>
          <a:p>
            <a:r>
              <a:rPr lang="en-US" altLang="zh-TW" sz="2250" dirty="0">
                <a:hlinkClick r:id="rId3"/>
              </a:rPr>
              <a:t>McDonald's Investment in High-Tech</a:t>
            </a:r>
            <a:r>
              <a:rPr lang="en-US" altLang="zh-TW" sz="2250" dirty="0"/>
              <a:t> 2min – </a:t>
            </a:r>
          </a:p>
          <a:p>
            <a:pPr marL="0" indent="0">
              <a:buNone/>
            </a:pPr>
            <a:r>
              <a:rPr lang="en-US" altLang="zh-TW" sz="2250" dirty="0"/>
              <a:t>McDonald’s Corp., in its largest acquisition in 20 years, bought </a:t>
            </a:r>
            <a:r>
              <a:rPr lang="en-US" altLang="zh-TW" sz="2250" u="sng" dirty="0"/>
              <a:t>a decision-logic technology company</a:t>
            </a:r>
            <a:r>
              <a:rPr lang="en-US" altLang="zh-TW" sz="2250" dirty="0"/>
              <a:t> to </a:t>
            </a:r>
            <a:r>
              <a:rPr lang="en-US" altLang="zh-TW" sz="2250" dirty="0">
                <a:solidFill>
                  <a:srgbClr val="FFC000"/>
                </a:solidFill>
              </a:rPr>
              <a:t>better personalized menus </a:t>
            </a:r>
            <a:r>
              <a:rPr lang="en-US" altLang="zh-TW" sz="2250" dirty="0"/>
              <a:t>in its digital push.</a:t>
            </a:r>
            <a:endParaRPr lang="en-US" altLang="zh-TW" sz="2250" b="1" dirty="0"/>
          </a:p>
          <a:p>
            <a:endParaRPr lang="en-GB" altLang="zh-TW" dirty="0"/>
          </a:p>
          <a:p>
            <a:endParaRPr lang="zh-TW" altLang="en-US" dirty="0"/>
          </a:p>
        </p:txBody>
      </p:sp>
    </p:spTree>
    <p:extLst>
      <p:ext uri="{BB962C8B-B14F-4D97-AF65-F5344CB8AC3E}">
        <p14:creationId xmlns:p14="http://schemas.microsoft.com/office/powerpoint/2010/main" val="15369673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GB" dirty="0">
                <a:latin typeface="Arial" pitchFamily="34" charset="0"/>
                <a:cs typeface="Arial" pitchFamily="34" charset="0"/>
              </a:rPr>
              <a:t>Service </a:t>
            </a:r>
            <a:r>
              <a:rPr lang="en-US" altLang="zh-TW" dirty="0">
                <a:latin typeface="Arial" panose="020B0604020202020204" pitchFamily="34" charset="0"/>
                <a:cs typeface="Arial" panose="020B0604020202020204" pitchFamily="34" charset="0"/>
              </a:rPr>
              <a:t>innovations</a:t>
            </a:r>
            <a:endParaRPr lang="en-GB" dirty="0">
              <a:latin typeface="Arial" pitchFamily="34" charset="0"/>
              <a:cs typeface="Arial" pitchFamily="34" charset="0"/>
            </a:endParaRPr>
          </a:p>
        </p:txBody>
      </p:sp>
      <p:sp>
        <p:nvSpPr>
          <p:cNvPr id="3" name="內容版面配置區 2"/>
          <p:cNvSpPr>
            <a:spLocks noGrp="1"/>
          </p:cNvSpPr>
          <p:nvPr>
            <p:ph idx="1"/>
          </p:nvPr>
        </p:nvSpPr>
        <p:spPr>
          <a:xfrm>
            <a:off x="1485900" y="951570"/>
            <a:ext cx="6172200" cy="3985952"/>
          </a:xfrm>
        </p:spPr>
        <p:txBody>
          <a:bodyPr>
            <a:normAutofit/>
          </a:bodyPr>
          <a:lstStyle/>
          <a:p>
            <a:pPr marL="0" indent="0">
              <a:buNone/>
            </a:pPr>
            <a:r>
              <a:rPr lang="en-US" altLang="zh-TW" sz="2700" dirty="0"/>
              <a:t>McDonald’s previous innovations, such as </a:t>
            </a:r>
            <a:r>
              <a:rPr lang="en-US" altLang="zh-TW" sz="2700" b="1" dirty="0"/>
              <a:t>drive-throughs, </a:t>
            </a:r>
            <a:r>
              <a:rPr lang="en-US" altLang="zh-TW" sz="2700" b="1" dirty="0" err="1"/>
              <a:t>McCafe</a:t>
            </a:r>
            <a:r>
              <a:rPr lang="en-US" altLang="zh-TW" sz="2700" b="1" dirty="0"/>
              <a:t>, and healthier menu choices</a:t>
            </a:r>
            <a:r>
              <a:rPr lang="en-US" altLang="zh-TW" sz="2700" dirty="0"/>
              <a:t>, have helped the brand to maintain competitive advantage in the sector of fast-food restaurants.</a:t>
            </a:r>
          </a:p>
          <a:p>
            <a:pPr marL="0" indent="0">
              <a:buNone/>
            </a:pPr>
            <a:r>
              <a:rPr lang="en-US" altLang="zh-TW" sz="2700" dirty="0"/>
              <a:t>  </a:t>
            </a:r>
            <a:endParaRPr lang="en-GB" altLang="zh-TW" sz="2700" dirty="0"/>
          </a:p>
          <a:p>
            <a:pPr>
              <a:buNone/>
            </a:pPr>
            <a:endParaRPr lang="en-GB" dirty="0">
              <a:latin typeface="Arial" pitchFamily="34" charset="0"/>
              <a:cs typeface="Arial" pitchFamily="34" charset="0"/>
            </a:endParaRPr>
          </a:p>
          <a:p>
            <a:pPr>
              <a:buNone/>
            </a:pPr>
            <a:endParaRPr lang="en-GB" dirty="0">
              <a:latin typeface="Arial" pitchFamily="34" charset="0"/>
              <a:cs typeface="Arial" pitchFamily="34" charset="0"/>
            </a:endParaRPr>
          </a:p>
        </p:txBody>
      </p:sp>
    </p:spTree>
    <p:extLst>
      <p:ext uri="{BB962C8B-B14F-4D97-AF65-F5344CB8AC3E}">
        <p14:creationId xmlns:p14="http://schemas.microsoft.com/office/powerpoint/2010/main" val="4269326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D463F3-232B-48AF-B54F-38C151E7C447}"/>
              </a:ext>
            </a:extLst>
          </p:cNvPr>
          <p:cNvSpPr>
            <a:spLocks noGrp="1"/>
          </p:cNvSpPr>
          <p:nvPr>
            <p:ph type="title"/>
          </p:nvPr>
        </p:nvSpPr>
        <p:spPr/>
        <p:txBody>
          <a:bodyPr>
            <a:normAutofit fontScale="90000"/>
          </a:bodyPr>
          <a:lstStyle/>
          <a:p>
            <a:r>
              <a:rPr lang="en-US" altLang="zh-TW" b="0" i="0" dirty="0">
                <a:solidFill>
                  <a:srgbClr val="000000"/>
                </a:solidFill>
                <a:effectLst/>
              </a:rPr>
              <a:t>Example - Tesla overtakes Toyota as the world’s </a:t>
            </a:r>
            <a:br>
              <a:rPr lang="en-US" altLang="zh-TW" b="0" i="0" dirty="0">
                <a:solidFill>
                  <a:srgbClr val="000000"/>
                </a:solidFill>
                <a:effectLst/>
              </a:rPr>
            </a:br>
            <a:r>
              <a:rPr lang="en-US" altLang="zh-TW" b="0" i="0" dirty="0">
                <a:solidFill>
                  <a:srgbClr val="000000"/>
                </a:solidFill>
                <a:effectLst/>
              </a:rPr>
              <a:t>most valuable automaker</a:t>
            </a:r>
            <a:endParaRPr lang="zh-TW" altLang="en-US" sz="1800" dirty="0"/>
          </a:p>
        </p:txBody>
      </p:sp>
      <p:sp>
        <p:nvSpPr>
          <p:cNvPr id="3" name="内容占位符 2">
            <a:extLst>
              <a:ext uri="{FF2B5EF4-FFF2-40B4-BE49-F238E27FC236}">
                <a16:creationId xmlns:a16="http://schemas.microsoft.com/office/drawing/2014/main" id="{24A7E48A-C1B9-4E96-8279-C749A59EAF3D}"/>
              </a:ext>
            </a:extLst>
          </p:cNvPr>
          <p:cNvSpPr>
            <a:spLocks noGrp="1"/>
          </p:cNvSpPr>
          <p:nvPr>
            <p:ph idx="1"/>
          </p:nvPr>
        </p:nvSpPr>
        <p:spPr>
          <a:xfrm>
            <a:off x="432695" y="1333742"/>
            <a:ext cx="7886700" cy="3472069"/>
          </a:xfrm>
        </p:spPr>
        <p:txBody>
          <a:bodyPr>
            <a:normAutofit lnSpcReduction="10000"/>
          </a:bodyPr>
          <a:lstStyle/>
          <a:p>
            <a:r>
              <a:rPr lang="en-US" altLang="zh-TW" sz="2100" b="0" i="0" dirty="0">
                <a:solidFill>
                  <a:srgbClr val="000000"/>
                </a:solidFill>
                <a:effectLst/>
              </a:rPr>
              <a:t>Tesla Inc. displaced Toyota Motor Corp. as the world’s most </a:t>
            </a:r>
            <a:r>
              <a:rPr lang="en-US" altLang="zh-TW" sz="2100" dirty="0">
                <a:solidFill>
                  <a:srgbClr val="000000"/>
                </a:solidFill>
              </a:rPr>
              <a:t>valuable automaker (The Economic Times, 2020).</a:t>
            </a:r>
            <a:endParaRPr lang="en-US" altLang="zh-TW" sz="2100" b="0" i="0" dirty="0">
              <a:solidFill>
                <a:srgbClr val="000000"/>
              </a:solidFill>
              <a:effectLst/>
            </a:endParaRPr>
          </a:p>
          <a:p>
            <a:r>
              <a:rPr lang="en-US" altLang="zh-TW" sz="2100" b="0" i="0" dirty="0">
                <a:solidFill>
                  <a:srgbClr val="000000"/>
                </a:solidFill>
                <a:effectLst/>
              </a:rPr>
              <a:t>Chief Executive Officer Elon Musk has ignored or broken many of the established auto industry’s rules and norms in the 10 years since he took Tesla public, selling cars online and assembling vehicles in high-cost California.</a:t>
            </a:r>
          </a:p>
          <a:p>
            <a:r>
              <a:rPr lang="en-US" altLang="zh-TW" sz="2100" dirty="0"/>
              <a:t>A possible research topic – Business strategies of Tesla versus Toyota</a:t>
            </a:r>
            <a:br>
              <a:rPr lang="en-US" altLang="zh-TW" dirty="0"/>
            </a:br>
            <a:br>
              <a:rPr lang="en-US" altLang="zh-TW" dirty="0"/>
            </a:br>
            <a:endParaRPr lang="zh-TW" altLang="en-US" dirty="0"/>
          </a:p>
        </p:txBody>
      </p:sp>
    </p:spTree>
    <p:extLst>
      <p:ext uri="{BB962C8B-B14F-4D97-AF65-F5344CB8AC3E}">
        <p14:creationId xmlns:p14="http://schemas.microsoft.com/office/powerpoint/2010/main" val="431284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9CE437-9020-4D13-87D4-26E21AE4DD76}"/>
              </a:ext>
            </a:extLst>
          </p:cNvPr>
          <p:cNvSpPr>
            <a:spLocks noGrp="1"/>
          </p:cNvSpPr>
          <p:nvPr>
            <p:ph type="title"/>
          </p:nvPr>
        </p:nvSpPr>
        <p:spPr>
          <a:xfrm>
            <a:off x="457200" y="576950"/>
            <a:ext cx="8229600" cy="857250"/>
          </a:xfrm>
        </p:spPr>
        <p:txBody>
          <a:bodyPr>
            <a:normAutofit fontScale="90000"/>
          </a:bodyPr>
          <a:lstStyle/>
          <a:p>
            <a:r>
              <a:rPr lang="en-US" altLang="zh-TW" i="0" dirty="0">
                <a:solidFill>
                  <a:schemeClr val="tx1"/>
                </a:solidFill>
                <a:effectLst/>
                <a:ea typeface="+mn-ea"/>
              </a:rPr>
              <a:t>You can choose a topic related to </a:t>
            </a:r>
            <a:br>
              <a:rPr lang="en-US" altLang="zh-TW" i="0" dirty="0">
                <a:solidFill>
                  <a:schemeClr val="tx1"/>
                </a:solidFill>
                <a:effectLst/>
                <a:ea typeface="+mn-ea"/>
              </a:rPr>
            </a:br>
            <a:r>
              <a:rPr lang="en-US" altLang="zh-TW" i="0" dirty="0">
                <a:solidFill>
                  <a:schemeClr val="tx1"/>
                </a:solidFill>
                <a:effectLst/>
                <a:ea typeface="+mn-ea"/>
              </a:rPr>
              <a:t>an innovative product </a:t>
            </a:r>
            <a:br>
              <a:rPr lang="en-US" altLang="zh-TW" i="0" dirty="0">
                <a:solidFill>
                  <a:schemeClr val="tx1"/>
                </a:solidFill>
                <a:effectLst/>
                <a:ea typeface="+mn-ea"/>
              </a:rPr>
            </a:br>
            <a:endParaRPr lang="zh-TW" altLang="en-US" dirty="0">
              <a:solidFill>
                <a:schemeClr val="tx1"/>
              </a:solidFill>
              <a:ea typeface="+mn-ea"/>
            </a:endParaRPr>
          </a:p>
        </p:txBody>
      </p:sp>
      <p:sp>
        <p:nvSpPr>
          <p:cNvPr id="3" name="内容占位符 2">
            <a:extLst>
              <a:ext uri="{FF2B5EF4-FFF2-40B4-BE49-F238E27FC236}">
                <a16:creationId xmlns:a16="http://schemas.microsoft.com/office/drawing/2014/main" id="{3FF52513-422C-413C-8BD1-D9281A4135DB}"/>
              </a:ext>
            </a:extLst>
          </p:cNvPr>
          <p:cNvSpPr>
            <a:spLocks noGrp="1"/>
          </p:cNvSpPr>
          <p:nvPr>
            <p:ph idx="1"/>
          </p:nvPr>
        </p:nvSpPr>
        <p:spPr/>
        <p:txBody>
          <a:bodyPr/>
          <a:lstStyle/>
          <a:p>
            <a:pPr marL="0" indent="0">
              <a:buNone/>
            </a:pPr>
            <a:endParaRPr lang="en-GB" altLang="zh-TW" sz="2100" dirty="0">
              <a:latin typeface="+mn-ea"/>
            </a:endParaRPr>
          </a:p>
          <a:p>
            <a:r>
              <a:rPr lang="en-US" altLang="zh-TW" sz="2000" dirty="0"/>
              <a:t>What is the most </a:t>
            </a:r>
            <a:r>
              <a:rPr lang="en-US" altLang="zh-TW" sz="2000" dirty="0">
                <a:hlinkClick r:id="rId2"/>
              </a:rPr>
              <a:t>innovative product </a:t>
            </a:r>
            <a:r>
              <a:rPr lang="en-US" altLang="zh-TW" sz="2000" dirty="0"/>
              <a:t>in your opinion?</a:t>
            </a:r>
            <a:endParaRPr lang="zh-TW" altLang="en-US" sz="2000" dirty="0"/>
          </a:p>
        </p:txBody>
      </p:sp>
    </p:spTree>
    <p:extLst>
      <p:ext uri="{BB962C8B-B14F-4D97-AF65-F5344CB8AC3E}">
        <p14:creationId xmlns:p14="http://schemas.microsoft.com/office/powerpoint/2010/main" val="1712917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7C0F9D-FC68-4C0E-82A7-C0D9A9C95C1B}"/>
              </a:ext>
            </a:extLst>
          </p:cNvPr>
          <p:cNvSpPr>
            <a:spLocks noGrp="1"/>
          </p:cNvSpPr>
          <p:nvPr>
            <p:ph type="title"/>
          </p:nvPr>
        </p:nvSpPr>
        <p:spPr/>
        <p:txBody>
          <a:bodyPr>
            <a:normAutofit/>
          </a:bodyPr>
          <a:lstStyle/>
          <a:p>
            <a:r>
              <a:rPr lang="en-US" altLang="zh-TW" i="0" dirty="0">
                <a:effectLst/>
              </a:rPr>
              <a:t>Customer Experience Trends</a:t>
            </a:r>
            <a:endParaRPr lang="zh-TW" altLang="en-US" dirty="0"/>
          </a:p>
        </p:txBody>
      </p:sp>
      <p:sp>
        <p:nvSpPr>
          <p:cNvPr id="3" name="内容占位符 2">
            <a:extLst>
              <a:ext uri="{FF2B5EF4-FFF2-40B4-BE49-F238E27FC236}">
                <a16:creationId xmlns:a16="http://schemas.microsoft.com/office/drawing/2014/main" id="{C43F9B98-3991-4169-ABDC-761BBA45B58B}"/>
              </a:ext>
            </a:extLst>
          </p:cNvPr>
          <p:cNvSpPr>
            <a:spLocks noGrp="1"/>
          </p:cNvSpPr>
          <p:nvPr>
            <p:ph idx="1"/>
          </p:nvPr>
        </p:nvSpPr>
        <p:spPr>
          <a:xfrm>
            <a:off x="272818" y="1384851"/>
            <a:ext cx="8162191" cy="2930387"/>
          </a:xfrm>
        </p:spPr>
        <p:txBody>
          <a:bodyPr>
            <a:normAutofit/>
          </a:bodyPr>
          <a:lstStyle/>
          <a:p>
            <a:r>
              <a:rPr lang="en-US" altLang="zh-TW" sz="1800" dirty="0"/>
              <a:t>You can choose </a:t>
            </a:r>
            <a:r>
              <a:rPr lang="en-US" altLang="zh-TW" sz="1800" b="1" dirty="0"/>
              <a:t>one</a:t>
            </a:r>
            <a:r>
              <a:rPr lang="en-US" altLang="zh-TW" sz="1800" dirty="0"/>
              <a:t> of the </a:t>
            </a:r>
            <a:r>
              <a:rPr lang="en-US" altLang="zh-TW" sz="1800" b="0" i="0" dirty="0">
                <a:effectLst/>
                <a:hlinkClick r:id="rId2"/>
              </a:rPr>
              <a:t>8 Customer Experience Trends </a:t>
            </a:r>
            <a:r>
              <a:rPr lang="en-US" altLang="zh-TW" sz="1800" b="0" i="0" dirty="0">
                <a:effectLst/>
              </a:rPr>
              <a:t>(Forbes, 2021) </a:t>
            </a:r>
          </a:p>
          <a:p>
            <a:endParaRPr lang="en-US" altLang="zh-TW" sz="1800" b="0" i="0" dirty="0">
              <a:effectLst/>
            </a:endParaRPr>
          </a:p>
          <a:p>
            <a:r>
              <a:rPr lang="en-US" altLang="zh-TW" sz="1800" b="0" i="0" dirty="0">
                <a:effectLst/>
              </a:rPr>
              <a:t>Think about </a:t>
            </a:r>
            <a:r>
              <a:rPr lang="en-US" altLang="zh-TW" sz="1800" dirty="0"/>
              <a:t>what </a:t>
            </a:r>
            <a:r>
              <a:rPr lang="en-US" altLang="zh-TW" sz="1800" b="1" dirty="0"/>
              <a:t>Research Objectives </a:t>
            </a:r>
            <a:r>
              <a:rPr lang="en-US" altLang="zh-TW" sz="1800" dirty="0"/>
              <a:t>you can form to understand </a:t>
            </a:r>
            <a:r>
              <a:rPr lang="en-US" altLang="zh-TW" sz="1800" b="1" u="sng" dirty="0"/>
              <a:t>the impact </a:t>
            </a:r>
            <a:r>
              <a:rPr lang="en-US" altLang="zh-TW" sz="1800" u="sng" dirty="0"/>
              <a:t>of your chosen trend </a:t>
            </a:r>
            <a:r>
              <a:rPr lang="en-US" altLang="zh-TW" sz="1800" b="1" u="sng" dirty="0"/>
              <a:t>on consumer </a:t>
            </a:r>
            <a:r>
              <a:rPr lang="en-US" altLang="zh-TW" sz="1800" b="1" u="sng" dirty="0" err="1"/>
              <a:t>behaviour</a:t>
            </a:r>
            <a:r>
              <a:rPr lang="en-US" altLang="zh-TW" sz="1800" b="1" u="sng" dirty="0"/>
              <a:t> </a:t>
            </a:r>
          </a:p>
        </p:txBody>
      </p:sp>
    </p:spTree>
    <p:extLst>
      <p:ext uri="{BB962C8B-B14F-4D97-AF65-F5344CB8AC3E}">
        <p14:creationId xmlns:p14="http://schemas.microsoft.com/office/powerpoint/2010/main" val="2208676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good project idea</a:t>
            </a:r>
          </a:p>
        </p:txBody>
      </p:sp>
      <p:sp>
        <p:nvSpPr>
          <p:cNvPr id="4" name="Content Placeholder 3"/>
          <p:cNvSpPr>
            <a:spLocks noGrp="1"/>
          </p:cNvSpPr>
          <p:nvPr>
            <p:ph idx="1"/>
          </p:nvPr>
        </p:nvSpPr>
        <p:spPr>
          <a:xfrm>
            <a:off x="419634" y="939998"/>
            <a:ext cx="7886700" cy="3263504"/>
          </a:xfrm>
        </p:spPr>
        <p:txBody>
          <a:bodyPr>
            <a:normAutofit/>
          </a:bodyPr>
          <a:lstStyle/>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Focuses on a </a:t>
            </a:r>
            <a:r>
              <a:rPr lang="en-US" sz="1800" u="sng" dirty="0">
                <a:solidFill>
                  <a:srgbClr val="000000"/>
                </a:solidFill>
                <a:ea typeface="新細明體" pitchFamily="16" charset="-120"/>
              </a:rPr>
              <a:t>narrow</a:t>
            </a:r>
            <a:r>
              <a:rPr lang="en-US" sz="1800" dirty="0">
                <a:solidFill>
                  <a:srgbClr val="000000"/>
                </a:solidFill>
                <a:ea typeface="新細明體" pitchFamily="16" charset="-120"/>
              </a:rPr>
              <a:t> area</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Can gain information easily</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Can be related to previous research</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Provides a clear research question</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Makes some use of academic theory</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Provides “new ideas”</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Can be studied in the given time </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1800" dirty="0">
                <a:solidFill>
                  <a:srgbClr val="000000"/>
                </a:solidFill>
                <a:ea typeface="新細明體" pitchFamily="16" charset="-120"/>
              </a:rPr>
              <a:t>Keeps you interested</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1382281601"/>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worked example</a:t>
            </a:r>
          </a:p>
        </p:txBody>
      </p:sp>
      <p:sp>
        <p:nvSpPr>
          <p:cNvPr id="4" name="Content Placeholder 3"/>
          <p:cNvSpPr>
            <a:spLocks noGrp="1"/>
          </p:cNvSpPr>
          <p:nvPr>
            <p:ph idx="1"/>
          </p:nvPr>
        </p:nvSpPr>
        <p:spPr>
          <a:xfrm>
            <a:off x="419634" y="876989"/>
            <a:ext cx="7886700" cy="3263504"/>
          </a:xfrm>
        </p:spPr>
        <p:txBody>
          <a:bodyPr>
            <a:normAutofit/>
          </a:bodyPr>
          <a:lstStyle/>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新細明體" pitchFamily="16" charset="-120"/>
              </a:rPr>
              <a:t>The re-branding of some McDonalds outlets to include </a:t>
            </a:r>
            <a:r>
              <a:rPr lang="en-GB" sz="1800" dirty="0" err="1">
                <a:solidFill>
                  <a:srgbClr val="000000"/>
                </a:solidFill>
                <a:ea typeface="新細明體" pitchFamily="16" charset="-120"/>
              </a:rPr>
              <a:t>McCafe</a:t>
            </a:r>
            <a:endParaRPr lang="en-GB" sz="1800" dirty="0">
              <a:solidFill>
                <a:srgbClr val="000000"/>
              </a:solidFill>
              <a:ea typeface="新細明體" pitchFamily="16" charset="-120"/>
            </a:endParaRPr>
          </a:p>
          <a:p>
            <a:pPr>
              <a:spcBef>
                <a:spcPts val="8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新細明體" pitchFamily="16" charset="-120"/>
              </a:rPr>
              <a:t>TITLE:</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ea typeface="新細明體" pitchFamily="16" charset="-120"/>
              </a:rPr>
              <a:t>The localisation of McCafe in Hong Kong. How to change a winning formula?</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i="1" dirty="0">
                <a:solidFill>
                  <a:srgbClr val="000000"/>
                </a:solidFill>
                <a:ea typeface="新細明體" pitchFamily="16" charset="-120"/>
              </a:rPr>
              <a:t>The title asks a question </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3422768117"/>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a:t>
            </a:r>
          </a:p>
        </p:txBody>
      </p:sp>
      <p:sp>
        <p:nvSpPr>
          <p:cNvPr id="4" name="Content Placeholder 3"/>
          <p:cNvSpPr>
            <a:spLocks noGrp="1"/>
          </p:cNvSpPr>
          <p:nvPr>
            <p:ph idx="1"/>
          </p:nvPr>
        </p:nvSpPr>
        <p:spPr/>
        <p:txBody>
          <a:bodyPr>
            <a:normAutofit/>
          </a:bodyPr>
          <a:lstStyle/>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新細明體" pitchFamily="16" charset="-120"/>
              </a:rPr>
              <a:t>The reasoning behind the </a:t>
            </a:r>
            <a:r>
              <a:rPr lang="en-GB" altLang="zh-TW" sz="2000" dirty="0">
                <a:solidFill>
                  <a:srgbClr val="000000"/>
                </a:solidFill>
                <a:ea typeface="新細明體" pitchFamily="16" charset="-120"/>
              </a:rPr>
              <a:t>localisation </a:t>
            </a:r>
            <a:r>
              <a:rPr lang="en-GB" sz="2000" dirty="0">
                <a:solidFill>
                  <a:srgbClr val="000000"/>
                </a:solidFill>
                <a:ea typeface="新細明體" pitchFamily="16" charset="-120"/>
              </a:rPr>
              <a:t>of the McCafe brand in Hong Kong. </a:t>
            </a:r>
          </a:p>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新細明體" pitchFamily="16" charset="-120"/>
              </a:rPr>
              <a:t>Why has the most successful fast food chain in the world felt the need to introduce a new brand? Has the brand been successful? </a:t>
            </a:r>
          </a:p>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ea typeface="新細明體" pitchFamily="16" charset="-120"/>
              </a:rPr>
              <a:t>To what extent should McCafe be localised in Hong Kong? </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2760506857"/>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Draft dissertation objectives</a:t>
            </a:r>
          </a:p>
        </p:txBody>
      </p:sp>
      <p:sp>
        <p:nvSpPr>
          <p:cNvPr id="4" name="Content Placeholder 3"/>
          <p:cNvSpPr>
            <a:spLocks noGrp="1"/>
          </p:cNvSpPr>
          <p:nvPr>
            <p:ph idx="1"/>
          </p:nvPr>
        </p:nvSpPr>
        <p:spPr/>
        <p:txBody>
          <a:bodyPr>
            <a:normAutofit/>
          </a:bodyPr>
          <a:lstStyle/>
          <a:p>
            <a:pPr marL="457200" indent="-457200">
              <a:spcBef>
                <a:spcPts val="600"/>
              </a:spcBef>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dirty="0">
                <a:solidFill>
                  <a:srgbClr val="000000"/>
                </a:solidFill>
                <a:ea typeface="新細明體" pitchFamily="16" charset="-120"/>
              </a:rPr>
              <a:t>To understand the reasons behind the introduction and </a:t>
            </a:r>
            <a:r>
              <a:rPr lang="en-GB" altLang="zh-TW" sz="2000" dirty="0">
                <a:solidFill>
                  <a:srgbClr val="000000"/>
                </a:solidFill>
                <a:ea typeface="新細明體" pitchFamily="16" charset="-120"/>
              </a:rPr>
              <a:t>localisation</a:t>
            </a:r>
            <a:r>
              <a:rPr lang="en-GB" sz="2000" dirty="0">
                <a:solidFill>
                  <a:srgbClr val="000000"/>
                </a:solidFill>
                <a:ea typeface="新細明體" pitchFamily="16" charset="-120"/>
              </a:rPr>
              <a:t> of the McCafe brand</a:t>
            </a:r>
          </a:p>
          <a:p>
            <a:pPr marL="457200" indent="-457200">
              <a:spcBef>
                <a:spcPts val="600"/>
              </a:spcBef>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dirty="0">
                <a:solidFill>
                  <a:srgbClr val="000000"/>
                </a:solidFill>
                <a:ea typeface="新細明體" pitchFamily="16" charset="-120"/>
              </a:rPr>
              <a:t>To assess the success of the McCafe brand</a:t>
            </a:r>
          </a:p>
          <a:p>
            <a:pPr marL="341313" indent="-341313">
              <a:lnSpc>
                <a:spcPct val="8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2000"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2386246192"/>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SMART</a:t>
            </a:r>
          </a:p>
        </p:txBody>
      </p:sp>
      <p:sp>
        <p:nvSpPr>
          <p:cNvPr id="5" name="Text Box 2"/>
          <p:cNvSpPr txBox="1">
            <a:spLocks noChangeArrowheads="1"/>
          </p:cNvSpPr>
          <p:nvPr/>
        </p:nvSpPr>
        <p:spPr bwMode="auto">
          <a:xfrm>
            <a:off x="419634" y="842870"/>
            <a:ext cx="8229600" cy="3194441"/>
          </a:xfrm>
          <a:prstGeom prst="rect">
            <a:avLst/>
          </a:prstGeom>
          <a:noFill/>
          <a:ln w="9525" cap="flat">
            <a:noFill/>
            <a:round/>
            <a:headEnd/>
            <a:tailEnd/>
          </a:ln>
          <a:effectLst/>
        </p:spPr>
        <p:txBody>
          <a:bodyPr lIns="90000" tIns="46800" rIns="90000" bIns="46800"/>
          <a:lstStyle/>
          <a:p>
            <a:pPr marL="342900" indent="-341313">
              <a:spcBef>
                <a:spcPts val="800"/>
              </a:spcBef>
              <a:buClrTx/>
              <a:buFontTx/>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dirty="0">
                <a:solidFill>
                  <a:srgbClr val="000000"/>
                </a:solidFill>
                <a:latin typeface="Arial" panose="020B0604020202020204" pitchFamily="34" charset="0"/>
                <a:ea typeface="新細明體" pitchFamily="16" charset="-120"/>
                <a:cs typeface="Arial" panose="020B0604020202020204" pitchFamily="34" charset="0"/>
              </a:rPr>
              <a:t>Are the objectives, </a:t>
            </a:r>
          </a:p>
          <a:p>
            <a:pPr marL="342900" indent="-341313">
              <a:spcBef>
                <a:spcPts val="800"/>
              </a:spcBef>
              <a:buFont typeface="Arial" charset="0"/>
              <a:buChar char="•"/>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b="1" dirty="0">
                <a:solidFill>
                  <a:srgbClr val="000000"/>
                </a:solidFill>
                <a:latin typeface="Arial" panose="020B0604020202020204" pitchFamily="34" charset="0"/>
                <a:ea typeface="新細明體" pitchFamily="16" charset="-120"/>
                <a:cs typeface="Arial" panose="020B0604020202020204" pitchFamily="34" charset="0"/>
              </a:rPr>
              <a:t>S </a:t>
            </a:r>
            <a:r>
              <a:rPr lang="en-GB" sz="2000" dirty="0">
                <a:solidFill>
                  <a:srgbClr val="000000"/>
                </a:solidFill>
                <a:latin typeface="Arial" panose="020B0604020202020204" pitchFamily="34" charset="0"/>
                <a:ea typeface="新細明體" pitchFamily="16" charset="-120"/>
                <a:cs typeface="Arial" panose="020B0604020202020204" pitchFamily="34" charset="0"/>
              </a:rPr>
              <a:t>– specific?</a:t>
            </a:r>
          </a:p>
          <a:p>
            <a:pPr marL="342900" indent="-341313">
              <a:spcBef>
                <a:spcPts val="800"/>
              </a:spcBef>
              <a:buFont typeface="Arial" charset="0"/>
              <a:buChar char="•"/>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b="1" dirty="0">
                <a:solidFill>
                  <a:srgbClr val="000000"/>
                </a:solidFill>
                <a:latin typeface="Arial" panose="020B0604020202020204" pitchFamily="34" charset="0"/>
                <a:ea typeface="新細明體" pitchFamily="16" charset="-120"/>
                <a:cs typeface="Arial" panose="020B0604020202020204" pitchFamily="34" charset="0"/>
              </a:rPr>
              <a:t>M</a:t>
            </a:r>
            <a:r>
              <a:rPr lang="en-GB" sz="2000" dirty="0">
                <a:solidFill>
                  <a:srgbClr val="000000"/>
                </a:solidFill>
                <a:latin typeface="Arial" panose="020B0604020202020204" pitchFamily="34" charset="0"/>
                <a:ea typeface="新細明體" pitchFamily="16" charset="-120"/>
                <a:cs typeface="Arial" panose="020B0604020202020204" pitchFamily="34" charset="0"/>
              </a:rPr>
              <a:t> – measurable?</a:t>
            </a:r>
          </a:p>
          <a:p>
            <a:pPr marL="342900" indent="-341313">
              <a:spcBef>
                <a:spcPts val="800"/>
              </a:spcBef>
              <a:buFont typeface="Arial" charset="0"/>
              <a:buChar char="•"/>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b="1" dirty="0">
                <a:solidFill>
                  <a:srgbClr val="000000"/>
                </a:solidFill>
                <a:latin typeface="Arial" panose="020B0604020202020204" pitchFamily="34" charset="0"/>
                <a:ea typeface="新細明體" pitchFamily="16" charset="-120"/>
                <a:cs typeface="Arial" panose="020B0604020202020204" pitchFamily="34" charset="0"/>
              </a:rPr>
              <a:t>A </a:t>
            </a:r>
            <a:r>
              <a:rPr lang="en-GB" sz="2000" dirty="0">
                <a:solidFill>
                  <a:srgbClr val="000000"/>
                </a:solidFill>
                <a:latin typeface="Arial" panose="020B0604020202020204" pitchFamily="34" charset="0"/>
                <a:ea typeface="新細明體" pitchFamily="16" charset="-120"/>
                <a:cs typeface="Arial" panose="020B0604020202020204" pitchFamily="34" charset="0"/>
              </a:rPr>
              <a:t>– achievable?</a:t>
            </a:r>
          </a:p>
          <a:p>
            <a:pPr marL="342900" indent="-341313">
              <a:spcBef>
                <a:spcPts val="800"/>
              </a:spcBef>
              <a:buFont typeface="Arial" charset="0"/>
              <a:buChar char="•"/>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b="1" dirty="0">
                <a:solidFill>
                  <a:srgbClr val="000000"/>
                </a:solidFill>
                <a:latin typeface="Arial" panose="020B0604020202020204" pitchFamily="34" charset="0"/>
                <a:ea typeface="新細明體" pitchFamily="16" charset="-120"/>
                <a:cs typeface="Arial" panose="020B0604020202020204" pitchFamily="34" charset="0"/>
              </a:rPr>
              <a:t>R</a:t>
            </a:r>
            <a:r>
              <a:rPr lang="en-GB" sz="2000" dirty="0">
                <a:solidFill>
                  <a:srgbClr val="000000"/>
                </a:solidFill>
                <a:latin typeface="Arial" panose="020B0604020202020204" pitchFamily="34" charset="0"/>
                <a:ea typeface="新細明體" pitchFamily="16" charset="-120"/>
                <a:cs typeface="Arial" panose="020B0604020202020204" pitchFamily="34" charset="0"/>
              </a:rPr>
              <a:t> – realistic?</a:t>
            </a:r>
          </a:p>
          <a:p>
            <a:pPr marL="342900" indent="-341313">
              <a:spcBef>
                <a:spcPts val="800"/>
              </a:spcBef>
              <a:buFont typeface="Arial" charset="0"/>
              <a:buChar char="•"/>
              <a:tabLst>
                <a:tab pos="912813" algn="l"/>
                <a:tab pos="1827213" algn="l"/>
                <a:tab pos="2741613" algn="l"/>
                <a:tab pos="3656013" algn="l"/>
                <a:tab pos="4570413" algn="l"/>
                <a:tab pos="5484813" algn="l"/>
                <a:tab pos="6399213" algn="l"/>
                <a:tab pos="7313613" algn="l"/>
                <a:tab pos="8228013" algn="l"/>
                <a:tab pos="9142413" algn="l"/>
                <a:tab pos="10056813" algn="l"/>
              </a:tabLst>
            </a:pPr>
            <a:r>
              <a:rPr lang="en-GB" sz="2000" b="1" dirty="0">
                <a:solidFill>
                  <a:srgbClr val="000000"/>
                </a:solidFill>
                <a:latin typeface="Arial" panose="020B0604020202020204" pitchFamily="34" charset="0"/>
                <a:ea typeface="新細明體" pitchFamily="16" charset="-120"/>
                <a:cs typeface="Arial" panose="020B0604020202020204" pitchFamily="34" charset="0"/>
              </a:rPr>
              <a:t>T</a:t>
            </a:r>
            <a:r>
              <a:rPr lang="en-GB" sz="2000" dirty="0">
                <a:solidFill>
                  <a:srgbClr val="000000"/>
                </a:solidFill>
                <a:latin typeface="Arial" panose="020B0604020202020204" pitchFamily="34" charset="0"/>
                <a:ea typeface="新細明體" pitchFamily="16" charset="-120"/>
                <a:cs typeface="Arial" panose="020B0604020202020204" pitchFamily="34" charset="0"/>
              </a:rPr>
              <a:t> – time based?</a:t>
            </a:r>
          </a:p>
        </p:txBody>
      </p:sp>
    </p:spTree>
    <p:extLst>
      <p:ext uri="{BB962C8B-B14F-4D97-AF65-F5344CB8AC3E}">
        <p14:creationId xmlns:p14="http://schemas.microsoft.com/office/powerpoint/2010/main" val="328803612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Dissertation objectives (revised and finalised!)</a:t>
            </a:r>
          </a:p>
        </p:txBody>
      </p:sp>
      <p:sp>
        <p:nvSpPr>
          <p:cNvPr id="5" name="Text Box 2"/>
          <p:cNvSpPr txBox="1">
            <a:spLocks noChangeArrowheads="1"/>
          </p:cNvSpPr>
          <p:nvPr/>
        </p:nvSpPr>
        <p:spPr bwMode="auto">
          <a:xfrm>
            <a:off x="494766" y="806348"/>
            <a:ext cx="8158904" cy="3270827"/>
          </a:xfrm>
          <a:prstGeom prst="rect">
            <a:avLst/>
          </a:prstGeom>
          <a:noFill/>
          <a:ln w="9525" cap="flat">
            <a:noFill/>
            <a:round/>
            <a:headEnd/>
            <a:tailEnd/>
          </a:ln>
          <a:effectLst/>
        </p:spPr>
        <p:txBody>
          <a:bodyPr lIns="90000" tIns="46800" rIns="90000" bIns="46800"/>
          <a:lstStyle/>
          <a:p>
            <a:pPr marL="457200" indent="-457200">
              <a:spcBef>
                <a:spcPts val="800"/>
              </a:spcBef>
              <a:buFont typeface="Times New Roman" pitchFamily="16" charset="0"/>
              <a:buAutoNum type="arabicPeriod"/>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dirty="0">
                <a:solidFill>
                  <a:srgbClr val="000000"/>
                </a:solidFill>
                <a:latin typeface="Arial" panose="020B0604020202020204" pitchFamily="34" charset="0"/>
                <a:ea typeface="新細明體" pitchFamily="16" charset="-120"/>
                <a:cs typeface="Arial" panose="020B0604020202020204" pitchFamily="34" charset="0"/>
              </a:rPr>
              <a:t>To evaluate the reasoning behind the introduction of the McCafe brand</a:t>
            </a:r>
          </a:p>
          <a:p>
            <a:pPr marL="457200" indent="-457200">
              <a:spcBef>
                <a:spcPts val="800"/>
              </a:spcBef>
              <a:buFont typeface="Times New Roman" pitchFamily="16" charset="0"/>
              <a:buAutoNum type="arabicPeriod"/>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altLang="zh-TW" sz="2000" dirty="0">
                <a:solidFill>
                  <a:srgbClr val="000000"/>
                </a:solidFill>
                <a:latin typeface="Arial" panose="020B0604020202020204" pitchFamily="34" charset="0"/>
                <a:ea typeface="新細明體" pitchFamily="16" charset="-120"/>
                <a:cs typeface="Arial" panose="020B0604020202020204" pitchFamily="34" charset="0"/>
              </a:rPr>
              <a:t>To assess the financial performance of the McCafe brand in Hong Kong in 2020</a:t>
            </a:r>
          </a:p>
          <a:p>
            <a:pPr marL="457200" indent="-457200">
              <a:spcBef>
                <a:spcPts val="800"/>
              </a:spcBef>
              <a:buFont typeface="Times New Roman" pitchFamily="16" charset="0"/>
              <a:buAutoNum type="arabicPeriod"/>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altLang="zh-TW" sz="2000" dirty="0">
                <a:solidFill>
                  <a:srgbClr val="000000"/>
                </a:solidFill>
                <a:latin typeface="Arial" panose="020B0604020202020204" pitchFamily="34" charset="0"/>
                <a:ea typeface="新細明體" pitchFamily="16" charset="-120"/>
                <a:cs typeface="Arial" panose="020B0604020202020204" pitchFamily="34" charset="0"/>
              </a:rPr>
              <a:t>To assess whether the customers regard the McCafe brand as a success in Hong Kong</a:t>
            </a:r>
          </a:p>
          <a:p>
            <a:pPr marL="457200" indent="-457200">
              <a:spcBef>
                <a:spcPts val="800"/>
              </a:spcBef>
              <a:buFont typeface="Times New Roman" pitchFamily="16" charset="0"/>
              <a:buAutoNum type="arabicPeriod"/>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dirty="0">
                <a:solidFill>
                  <a:srgbClr val="000000"/>
                </a:solidFill>
                <a:latin typeface="Arial" panose="020B0604020202020204" pitchFamily="34" charset="0"/>
                <a:ea typeface="新細明體" pitchFamily="16" charset="-120"/>
                <a:cs typeface="Arial" panose="020B0604020202020204" pitchFamily="34" charset="0"/>
              </a:rPr>
              <a:t>To examine to what extent should McCafe localise its menu choices in Hong Kong</a:t>
            </a:r>
          </a:p>
          <a:p>
            <a:pPr marL="457200" indent="-457200" algn="ctr">
              <a:spcBef>
                <a:spcPts val="600"/>
              </a:spcBef>
              <a:buClrTx/>
              <a:buFontTx/>
              <a:buNone/>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i="1" dirty="0">
                <a:solidFill>
                  <a:schemeClr val="accent1"/>
                </a:solidFill>
                <a:latin typeface="Arial" panose="020B0604020202020204" pitchFamily="34" charset="0"/>
                <a:ea typeface="新細明體" pitchFamily="16" charset="-120"/>
                <a:cs typeface="Arial" panose="020B0604020202020204" pitchFamily="34" charset="0"/>
              </a:rPr>
              <a:t>Note the use of verbs, such as evaluate /assess, indicate a higher</a:t>
            </a:r>
          </a:p>
          <a:p>
            <a:pPr marL="457200" indent="-457200" algn="ctr">
              <a:spcBef>
                <a:spcPts val="600"/>
              </a:spcBef>
              <a:buClrTx/>
              <a:buFontTx/>
              <a:buNone/>
              <a:tabLst>
                <a:tab pos="1027113" algn="l"/>
                <a:tab pos="1941513" algn="l"/>
                <a:tab pos="2855913" algn="l"/>
                <a:tab pos="3770313" algn="l"/>
                <a:tab pos="4684713" algn="l"/>
                <a:tab pos="5599113" algn="l"/>
                <a:tab pos="6513513" algn="l"/>
                <a:tab pos="7427913" algn="l"/>
                <a:tab pos="8342313" algn="l"/>
                <a:tab pos="9256713" algn="l"/>
                <a:tab pos="10171113" algn="l"/>
              </a:tabLst>
            </a:pPr>
            <a:r>
              <a:rPr lang="en-GB" sz="2000" i="1" dirty="0">
                <a:solidFill>
                  <a:schemeClr val="accent1"/>
                </a:solidFill>
                <a:latin typeface="Arial" panose="020B0604020202020204" pitchFamily="34" charset="0"/>
                <a:ea typeface="新細明體" pitchFamily="16" charset="-120"/>
                <a:cs typeface="Arial" panose="020B0604020202020204" pitchFamily="34" charset="0"/>
              </a:rPr>
              <a:t>level of analysis than: what/ explain/ identify</a:t>
            </a:r>
          </a:p>
          <a:p>
            <a:pPr marL="457200" indent="-457200">
              <a:spcBef>
                <a:spcPts val="600"/>
              </a:spcBef>
              <a:buFont typeface="Arial" charset="0"/>
              <a:buNone/>
              <a:tabLst>
                <a:tab pos="1027113" algn="l"/>
                <a:tab pos="1941513" algn="l"/>
                <a:tab pos="2855913" algn="l"/>
                <a:tab pos="3770313" algn="l"/>
                <a:tab pos="4684713" algn="l"/>
                <a:tab pos="5599113" algn="l"/>
                <a:tab pos="6513513" algn="l"/>
                <a:tab pos="7427913" algn="l"/>
                <a:tab pos="8342313" algn="l"/>
                <a:tab pos="9256713" algn="l"/>
                <a:tab pos="10171113" algn="l"/>
              </a:tabLst>
            </a:pPr>
            <a:endParaRPr lang="en-GB" i="1" dirty="0">
              <a:solidFill>
                <a:srgbClr val="000000"/>
              </a:solidFill>
              <a:ea typeface="新細明體" pitchFamily="16" charset="-120"/>
            </a:endParaRPr>
          </a:p>
        </p:txBody>
      </p:sp>
    </p:spTree>
    <p:extLst>
      <p:ext uri="{BB962C8B-B14F-4D97-AF65-F5344CB8AC3E}">
        <p14:creationId xmlns:p14="http://schemas.microsoft.com/office/powerpoint/2010/main" val="791261089"/>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96348" y="1213887"/>
            <a:ext cx="7795934" cy="3263504"/>
          </a:xfrm>
        </p:spPr>
        <p:txBody>
          <a:bodyPr>
            <a:normAutofit/>
          </a:bodyPr>
          <a:lstStyle/>
          <a:p>
            <a:pPr marL="385763" indent="-385763" fontAlgn="base">
              <a:buNone/>
            </a:pPr>
            <a:r>
              <a:rPr lang="en-GB" sz="2000" b="1" dirty="0"/>
              <a:t>Research objectives:</a:t>
            </a:r>
          </a:p>
          <a:p>
            <a:pPr marL="385763" indent="-385763" fontAlgn="base">
              <a:buFont typeface="+mj-lt"/>
              <a:buAutoNum type="arabicPeriod"/>
            </a:pPr>
            <a:r>
              <a:rPr lang="en-GB" sz="2000" dirty="0"/>
              <a:t>To evaluate consumer attitudes on sports fashion</a:t>
            </a:r>
          </a:p>
          <a:p>
            <a:pPr marL="385763" indent="-385763" fontAlgn="base">
              <a:buFont typeface="+mj-lt"/>
              <a:buAutoNum type="arabicPeriod"/>
            </a:pPr>
            <a:r>
              <a:rPr lang="en-GB" sz="2000" dirty="0"/>
              <a:t>To examine consumer interest in experiences and see if that helps drive athleisure market</a:t>
            </a:r>
          </a:p>
          <a:p>
            <a:pPr marL="385763" indent="-385763" fontAlgn="base">
              <a:buFont typeface="+mj-lt"/>
              <a:buAutoNum type="arabicPeriod"/>
            </a:pPr>
            <a:r>
              <a:rPr lang="en-GB" sz="2000" dirty="0"/>
              <a:t>To identify if athleisure has gone from a trend to a permanent fixture</a:t>
            </a:r>
          </a:p>
          <a:p>
            <a:pPr marL="385763" indent="-385763" fontAlgn="base">
              <a:buFont typeface="+mj-lt"/>
              <a:buAutoNum type="arabicPeriod"/>
            </a:pPr>
            <a:r>
              <a:rPr lang="en-GB" sz="2000" dirty="0"/>
              <a:t>To investigate ……..</a:t>
            </a:r>
          </a:p>
          <a:p>
            <a:pPr marL="385763" indent="-385763" fontAlgn="base">
              <a:buNone/>
            </a:pPr>
            <a:endParaRPr lang="en-GB" b="1" dirty="0"/>
          </a:p>
        </p:txBody>
      </p:sp>
      <p:sp>
        <p:nvSpPr>
          <p:cNvPr id="5" name="Title 4"/>
          <p:cNvSpPr>
            <a:spLocks noGrp="1"/>
          </p:cNvSpPr>
          <p:nvPr>
            <p:ph type="title"/>
          </p:nvPr>
        </p:nvSpPr>
        <p:spPr/>
        <p:txBody>
          <a:bodyPr>
            <a:normAutofit/>
          </a:bodyPr>
          <a:lstStyle/>
          <a:p>
            <a:r>
              <a:rPr lang="en-GB" sz="2400" dirty="0"/>
              <a:t>Example: Sports Fashion in the UK   </a:t>
            </a:r>
            <a:br>
              <a:rPr lang="en-GB" sz="2400" dirty="0"/>
            </a:br>
            <a:r>
              <a:rPr lang="en-GB" sz="2400" dirty="0"/>
              <a:t>(Mintel report)</a:t>
            </a:r>
          </a:p>
        </p:txBody>
      </p:sp>
    </p:spTree>
    <p:extLst>
      <p:ext uri="{BB962C8B-B14F-4D97-AF65-F5344CB8AC3E}">
        <p14:creationId xmlns:p14="http://schemas.microsoft.com/office/powerpoint/2010/main" val="32530352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38C9C4-8410-48A4-99CD-22B856BA5B00}"/>
              </a:ext>
            </a:extLst>
          </p:cNvPr>
          <p:cNvSpPr>
            <a:spLocks noGrp="1"/>
          </p:cNvSpPr>
          <p:nvPr>
            <p:ph type="title"/>
          </p:nvPr>
        </p:nvSpPr>
        <p:spPr/>
        <p:txBody>
          <a:bodyPr/>
          <a:lstStyle/>
          <a:p>
            <a:r>
              <a:rPr lang="en-GB" altLang="zh-TW" dirty="0"/>
              <a:t>Summary </a:t>
            </a:r>
            <a:endParaRPr lang="zh-TW" altLang="en-US" dirty="0"/>
          </a:p>
        </p:txBody>
      </p:sp>
      <p:sp>
        <p:nvSpPr>
          <p:cNvPr id="3" name="内容占位符 2">
            <a:extLst>
              <a:ext uri="{FF2B5EF4-FFF2-40B4-BE49-F238E27FC236}">
                <a16:creationId xmlns:a16="http://schemas.microsoft.com/office/drawing/2014/main" id="{B11B4A9C-37F1-4E94-99B6-2513746318E7}"/>
              </a:ext>
            </a:extLst>
          </p:cNvPr>
          <p:cNvSpPr>
            <a:spLocks noGrp="1"/>
          </p:cNvSpPr>
          <p:nvPr>
            <p:ph idx="1"/>
          </p:nvPr>
        </p:nvSpPr>
        <p:spPr/>
        <p:txBody>
          <a:bodyPr/>
          <a:lstStyle/>
          <a:p>
            <a:r>
              <a:rPr lang="en-GB" altLang="zh-TW" dirty="0">
                <a:hlinkClick r:id="rId2"/>
              </a:rPr>
              <a:t>What is research? </a:t>
            </a:r>
            <a:r>
              <a:rPr lang="en-GB" altLang="zh-TW" dirty="0"/>
              <a:t>4min</a:t>
            </a:r>
            <a:endParaRPr lang="zh-TW" altLang="en-US" dirty="0"/>
          </a:p>
        </p:txBody>
      </p:sp>
      <p:pic>
        <p:nvPicPr>
          <p:cNvPr id="5" name="图片 4" descr="手机屏幕的截图&#10;&#10;描述已自动生成">
            <a:extLst>
              <a:ext uri="{FF2B5EF4-FFF2-40B4-BE49-F238E27FC236}">
                <a16:creationId xmlns:a16="http://schemas.microsoft.com/office/drawing/2014/main" id="{01C9D311-0403-41EF-9783-8DD523BBA14B}"/>
              </a:ext>
            </a:extLst>
          </p:cNvPr>
          <p:cNvPicPr>
            <a:picLocks noChangeAspect="1"/>
          </p:cNvPicPr>
          <p:nvPr/>
        </p:nvPicPr>
        <p:blipFill>
          <a:blip r:embed="rId3"/>
          <a:stretch>
            <a:fillRect/>
          </a:stretch>
        </p:blipFill>
        <p:spPr>
          <a:xfrm>
            <a:off x="3723861" y="1854994"/>
            <a:ext cx="3044034" cy="2081582"/>
          </a:xfrm>
          <a:prstGeom prst="rect">
            <a:avLst/>
          </a:prstGeom>
        </p:spPr>
      </p:pic>
    </p:spTree>
    <p:extLst>
      <p:ext uri="{BB962C8B-B14F-4D97-AF65-F5344CB8AC3E}">
        <p14:creationId xmlns:p14="http://schemas.microsoft.com/office/powerpoint/2010/main" val="1305047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E01DA0A1-11FE-4685-ABBD-2BC78EC680C5}"/>
              </a:ext>
            </a:extLst>
          </p:cNvPr>
          <p:cNvSpPr>
            <a:spLocks noGrp="1"/>
          </p:cNvSpPr>
          <p:nvPr>
            <p:ph type="title"/>
          </p:nvPr>
        </p:nvSpPr>
        <p:spPr/>
        <p:txBody>
          <a:bodyPr/>
          <a:lstStyle/>
          <a:p>
            <a:r>
              <a:rPr lang="en-GB" altLang="zh-TW" dirty="0"/>
              <a:t>Questions - </a:t>
            </a:r>
            <a:endParaRPr lang="zh-TW" altLang="en-US" dirty="0"/>
          </a:p>
        </p:txBody>
      </p:sp>
      <p:sp>
        <p:nvSpPr>
          <p:cNvPr id="6" name="内容占位符 5">
            <a:extLst>
              <a:ext uri="{FF2B5EF4-FFF2-40B4-BE49-F238E27FC236}">
                <a16:creationId xmlns:a16="http://schemas.microsoft.com/office/drawing/2014/main" id="{6B2D3F76-9696-4F80-8AEB-B751E282EF06}"/>
              </a:ext>
            </a:extLst>
          </p:cNvPr>
          <p:cNvSpPr>
            <a:spLocks noGrp="1"/>
          </p:cNvSpPr>
          <p:nvPr>
            <p:ph idx="1"/>
          </p:nvPr>
        </p:nvSpPr>
        <p:spPr/>
        <p:txBody>
          <a:bodyPr>
            <a:normAutofit lnSpcReduction="10000"/>
          </a:bodyPr>
          <a:lstStyle/>
          <a:p>
            <a:pPr marL="342900" indent="-342900">
              <a:buFont typeface="+mj-lt"/>
              <a:buAutoNum type="arabicPeriod"/>
            </a:pPr>
            <a:r>
              <a:rPr lang="en-GB" altLang="zh-TW" dirty="0"/>
              <a:t>Do you have any research ideas for your dissertation? </a:t>
            </a:r>
          </a:p>
          <a:p>
            <a:pPr marL="342900" indent="-342900">
              <a:buFont typeface="+mj-lt"/>
              <a:buAutoNum type="arabicPeriod"/>
            </a:pPr>
            <a:r>
              <a:rPr lang="en-GB" altLang="zh-TW" dirty="0"/>
              <a:t>What research aims and objectives do you have for that research idea?</a:t>
            </a:r>
          </a:p>
          <a:p>
            <a:pPr marL="0" indent="0">
              <a:buNone/>
            </a:pPr>
            <a:endParaRPr lang="en-GB" altLang="zh-TW" dirty="0"/>
          </a:p>
          <a:p>
            <a:pPr marL="0" indent="0">
              <a:buNone/>
            </a:pPr>
            <a:r>
              <a:rPr lang="en-GB" altLang="zh-TW" dirty="0"/>
              <a:t>Think about…</a:t>
            </a:r>
          </a:p>
          <a:p>
            <a:pPr marL="0" indent="0">
              <a:buNone/>
            </a:pPr>
            <a:r>
              <a:rPr lang="en-GB" altLang="zh-TW" dirty="0"/>
              <a:t>Who can be benefited by the findings of your research project?  </a:t>
            </a:r>
            <a:endParaRPr lang="zh-TW" altLang="en-US" dirty="0"/>
          </a:p>
        </p:txBody>
      </p:sp>
      <p:pic>
        <p:nvPicPr>
          <p:cNvPr id="8" name="图片 7" descr="图片包含 游戏机, 站, 年轻, 人们&#10;&#10;描述已自动生成">
            <a:extLst>
              <a:ext uri="{FF2B5EF4-FFF2-40B4-BE49-F238E27FC236}">
                <a16:creationId xmlns:a16="http://schemas.microsoft.com/office/drawing/2014/main" id="{9148669D-E365-402F-A599-5B9371A611E1}"/>
              </a:ext>
            </a:extLst>
          </p:cNvPr>
          <p:cNvPicPr>
            <a:picLocks noChangeAspect="1"/>
          </p:cNvPicPr>
          <p:nvPr/>
        </p:nvPicPr>
        <p:blipFill>
          <a:blip r:embed="rId2"/>
          <a:stretch>
            <a:fillRect/>
          </a:stretch>
        </p:blipFill>
        <p:spPr>
          <a:xfrm>
            <a:off x="6289218" y="2746248"/>
            <a:ext cx="2854782" cy="1427391"/>
          </a:xfrm>
          <a:prstGeom prst="rect">
            <a:avLst/>
          </a:prstGeom>
        </p:spPr>
      </p:pic>
    </p:spTree>
    <p:extLst>
      <p:ext uri="{BB962C8B-B14F-4D97-AF65-F5344CB8AC3E}">
        <p14:creationId xmlns:p14="http://schemas.microsoft.com/office/powerpoint/2010/main" val="39834947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1C011A1-83AE-44FD-9C20-428A61AA2F35}"/>
              </a:ext>
            </a:extLst>
          </p:cNvPr>
          <p:cNvSpPr>
            <a:spLocks noGrp="1"/>
          </p:cNvSpPr>
          <p:nvPr>
            <p:ph type="title"/>
          </p:nvPr>
        </p:nvSpPr>
        <p:spPr/>
        <p:txBody>
          <a:bodyPr/>
          <a:lstStyle/>
          <a:p>
            <a:r>
              <a:rPr lang="en-GB" altLang="zh-TW" dirty="0"/>
              <a:t>Question - </a:t>
            </a:r>
            <a:endParaRPr lang="zh-TW" altLang="en-US" dirty="0"/>
          </a:p>
        </p:txBody>
      </p:sp>
      <p:sp>
        <p:nvSpPr>
          <p:cNvPr id="3" name="内容占位符 2">
            <a:extLst>
              <a:ext uri="{FF2B5EF4-FFF2-40B4-BE49-F238E27FC236}">
                <a16:creationId xmlns:a16="http://schemas.microsoft.com/office/drawing/2014/main" id="{AAF181F2-C39A-4D73-9E07-0D6FEC5F5255}"/>
              </a:ext>
            </a:extLst>
          </p:cNvPr>
          <p:cNvSpPr>
            <a:spLocks noGrp="1"/>
          </p:cNvSpPr>
          <p:nvPr>
            <p:ph idx="1"/>
          </p:nvPr>
        </p:nvSpPr>
        <p:spPr/>
        <p:txBody>
          <a:bodyPr/>
          <a:lstStyle/>
          <a:p>
            <a:pPr marL="0" indent="0">
              <a:buNone/>
            </a:pPr>
            <a:r>
              <a:rPr lang="en-US" altLang="zh-TW" dirty="0">
                <a:solidFill>
                  <a:srgbClr val="222222"/>
                </a:solidFill>
                <a:latin typeface="arial" panose="020B0604020202020204" pitchFamily="34" charset="0"/>
              </a:rPr>
              <a:t>Y</a:t>
            </a:r>
            <a:r>
              <a:rPr lang="en-US" altLang="zh-TW" b="0" i="0" dirty="0">
                <a:solidFill>
                  <a:srgbClr val="222222"/>
                </a:solidFill>
                <a:effectLst/>
                <a:latin typeface="arial" panose="020B0604020202020204" pitchFamily="34" charset="0"/>
              </a:rPr>
              <a:t>ou can use your proposal in your dissertation. </a:t>
            </a:r>
          </a:p>
          <a:p>
            <a:pPr marL="0" indent="0">
              <a:buNone/>
            </a:pPr>
            <a:r>
              <a:rPr lang="en-US" altLang="zh-TW" b="0" i="0" dirty="0">
                <a:solidFill>
                  <a:srgbClr val="222222"/>
                </a:solidFill>
                <a:effectLst/>
                <a:latin typeface="arial" panose="020B0604020202020204" pitchFamily="34" charset="0"/>
              </a:rPr>
              <a:t>True or false?</a:t>
            </a:r>
          </a:p>
          <a:p>
            <a:pPr marL="0" indent="0">
              <a:buNone/>
            </a:pPr>
            <a:endParaRPr lang="en-US" altLang="zh-TW" b="0" i="0" dirty="0">
              <a:solidFill>
                <a:srgbClr val="222222"/>
              </a:solidFill>
              <a:effectLst/>
              <a:latin typeface="arial" panose="020B0604020202020204" pitchFamily="34" charset="0"/>
            </a:endParaRPr>
          </a:p>
          <a:p>
            <a:pPr marL="0" indent="0">
              <a:buNone/>
            </a:pPr>
            <a:r>
              <a:rPr lang="en-US" altLang="zh-TW" b="0" i="0" dirty="0">
                <a:solidFill>
                  <a:srgbClr val="222222"/>
                </a:solidFill>
                <a:effectLst/>
                <a:latin typeface="arial" panose="020B0604020202020204" pitchFamily="34" charset="0"/>
              </a:rPr>
              <a:t>Think about….</a:t>
            </a:r>
          </a:p>
          <a:p>
            <a:pPr marL="0" indent="0">
              <a:buNone/>
            </a:pPr>
            <a:r>
              <a:rPr lang="en-US" altLang="zh-TW" b="0" i="0" dirty="0">
                <a:solidFill>
                  <a:srgbClr val="222222"/>
                </a:solidFill>
                <a:effectLst/>
                <a:latin typeface="arial" panose="020B0604020202020204" pitchFamily="34" charset="0"/>
              </a:rPr>
              <a:t>What is the difference between proposal and dissertation?</a:t>
            </a:r>
            <a:endParaRPr lang="zh-TW" altLang="en-US" dirty="0"/>
          </a:p>
        </p:txBody>
      </p:sp>
    </p:spTree>
    <p:extLst>
      <p:ext uri="{BB962C8B-B14F-4D97-AF65-F5344CB8AC3E}">
        <p14:creationId xmlns:p14="http://schemas.microsoft.com/office/powerpoint/2010/main" val="1860274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Literature Review</a:t>
            </a:r>
          </a:p>
        </p:txBody>
      </p:sp>
      <p:sp>
        <p:nvSpPr>
          <p:cNvPr id="5" name="Text Box 2"/>
          <p:cNvSpPr txBox="1">
            <a:spLocks noChangeArrowheads="1"/>
          </p:cNvSpPr>
          <p:nvPr/>
        </p:nvSpPr>
        <p:spPr bwMode="auto">
          <a:xfrm>
            <a:off x="468313" y="791771"/>
            <a:ext cx="8229600" cy="2450194"/>
          </a:xfrm>
          <a:prstGeom prst="rect">
            <a:avLst/>
          </a:prstGeom>
          <a:noFill/>
          <a:ln w="9525" cap="flat">
            <a:noFill/>
            <a:round/>
            <a:headEnd/>
            <a:tailEnd/>
          </a:ln>
          <a:effectLst/>
        </p:spPr>
        <p:txBody>
          <a:bodyPr lIns="90000" tIns="46800" rIns="90000" bIns="46800"/>
          <a:lstStyle/>
          <a:p>
            <a:pPr marL="341313" indent="-341313">
              <a:spcBef>
                <a:spcPts val="800"/>
              </a:spcBef>
              <a:buFont typeface="Arial" charset="0"/>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2000" dirty="0">
              <a:solidFill>
                <a:srgbClr val="000000"/>
              </a:solidFill>
              <a:latin typeface="Arial" panose="020B0604020202020204" pitchFamily="34" charset="0"/>
              <a:ea typeface="ＭＳ Ｐゴシック" pitchFamily="32" charset="0"/>
              <a:cs typeface="Arial" panose="020B0604020202020204" pitchFamily="34" charset="0"/>
            </a:endParaRP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A summary of  previous research studies that is relevant to your proposed project</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Understanding of a variety of theories, concepts and models which you may be able to use (test, apply etc.) in your project</a:t>
            </a:r>
          </a:p>
        </p:txBody>
      </p:sp>
    </p:spTree>
    <p:extLst>
      <p:ext uri="{BB962C8B-B14F-4D97-AF65-F5344CB8AC3E}">
        <p14:creationId xmlns:p14="http://schemas.microsoft.com/office/powerpoint/2010/main" val="109983599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6C4B16-47D3-C4D1-C977-E9B508049FD1}"/>
              </a:ext>
            </a:extLst>
          </p:cNvPr>
          <p:cNvPicPr>
            <a:picLocks noChangeAspect="1"/>
          </p:cNvPicPr>
          <p:nvPr/>
        </p:nvPicPr>
        <p:blipFill rotWithShape="1">
          <a:blip r:embed="rId2"/>
          <a:srcRect l="9417" t="16370" r="61143" b="7185"/>
          <a:stretch/>
        </p:blipFill>
        <p:spPr>
          <a:xfrm>
            <a:off x="861060" y="0"/>
            <a:ext cx="7239000" cy="4323921"/>
          </a:xfrm>
          <a:prstGeom prst="rect">
            <a:avLst/>
          </a:prstGeom>
        </p:spPr>
      </p:pic>
    </p:spTree>
    <p:extLst>
      <p:ext uri="{BB962C8B-B14F-4D97-AF65-F5344CB8AC3E}">
        <p14:creationId xmlns:p14="http://schemas.microsoft.com/office/powerpoint/2010/main" val="14852199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AB8A-E503-E3B7-DFB4-429480D98628}"/>
              </a:ext>
            </a:extLst>
          </p:cNvPr>
          <p:cNvSpPr>
            <a:spLocks noGrp="1"/>
          </p:cNvSpPr>
          <p:nvPr>
            <p:ph type="title"/>
          </p:nvPr>
        </p:nvSpPr>
        <p:spPr/>
        <p:txBody>
          <a:bodyPr/>
          <a:lstStyle/>
          <a:p>
            <a:r>
              <a:rPr lang="en-GB" dirty="0"/>
              <a:t>What is critical literature review?</a:t>
            </a:r>
          </a:p>
        </p:txBody>
      </p:sp>
      <p:pic>
        <p:nvPicPr>
          <p:cNvPr id="3" name="Picture 2">
            <a:extLst>
              <a:ext uri="{FF2B5EF4-FFF2-40B4-BE49-F238E27FC236}">
                <a16:creationId xmlns:a16="http://schemas.microsoft.com/office/drawing/2014/main" id="{BCF0AC94-D8FC-D5D1-2DDC-30E7D9777221}"/>
              </a:ext>
            </a:extLst>
          </p:cNvPr>
          <p:cNvPicPr>
            <a:picLocks noChangeAspect="1"/>
          </p:cNvPicPr>
          <p:nvPr/>
        </p:nvPicPr>
        <p:blipFill rotWithShape="1">
          <a:blip r:embed="rId2"/>
          <a:srcRect l="9405" t="16342" r="61230" b="21539"/>
          <a:stretch/>
        </p:blipFill>
        <p:spPr>
          <a:xfrm>
            <a:off x="1254034" y="1151965"/>
            <a:ext cx="6838406" cy="3074896"/>
          </a:xfrm>
          <a:prstGeom prst="rect">
            <a:avLst/>
          </a:prstGeom>
        </p:spPr>
      </p:pic>
    </p:spTree>
    <p:extLst>
      <p:ext uri="{BB962C8B-B14F-4D97-AF65-F5344CB8AC3E}">
        <p14:creationId xmlns:p14="http://schemas.microsoft.com/office/powerpoint/2010/main" val="18124959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possible projects</a:t>
            </a:r>
          </a:p>
        </p:txBody>
      </p:sp>
      <p:sp>
        <p:nvSpPr>
          <p:cNvPr id="4" name="Text Box 2"/>
          <p:cNvSpPr txBox="1">
            <a:spLocks noChangeArrowheads="1"/>
          </p:cNvSpPr>
          <p:nvPr/>
        </p:nvSpPr>
        <p:spPr bwMode="auto">
          <a:xfrm>
            <a:off x="468313" y="1205948"/>
            <a:ext cx="8229600" cy="3104794"/>
          </a:xfrm>
          <a:prstGeom prst="rect">
            <a:avLst/>
          </a:prstGeom>
          <a:noFill/>
          <a:ln w="9525" cap="flat">
            <a:noFill/>
            <a:round/>
            <a:headEnd/>
            <a:tailEnd/>
          </a:ln>
          <a:effectLst/>
        </p:spPr>
        <p:txBody>
          <a:bodyPr lIns="90000" tIns="46800" rIns="90000" bIns="46800"/>
          <a:lstStyle/>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Is the project researchable, given time, resources and availability of the data?</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Is it sufficiently interesting to you?</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Will the project contribute towards your career goals?</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Is data available? </a:t>
            </a:r>
          </a:p>
          <a:p>
            <a:pPr marL="341313" indent="-341313">
              <a:lnSpc>
                <a:spcPct val="90000"/>
              </a:lnSpc>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000" dirty="0">
                <a:solidFill>
                  <a:srgbClr val="000000"/>
                </a:solidFill>
                <a:latin typeface="Arial" panose="020B0604020202020204" pitchFamily="34" charset="0"/>
                <a:ea typeface="ＭＳ Ｐゴシック" pitchFamily="32" charset="0"/>
                <a:cs typeface="Arial" panose="020B0604020202020204" pitchFamily="34" charset="0"/>
              </a:rPr>
              <a:t>Are there any barriers to its data collection? i.e. online questionnaire response rate</a:t>
            </a:r>
          </a:p>
          <a:p>
            <a:pPr marL="341313" indent="-341313">
              <a:lnSpc>
                <a:spcPct val="90000"/>
              </a:lnSpc>
              <a:spcBef>
                <a:spcPts val="800"/>
              </a:spcBef>
              <a:buFont typeface="Arial" charset="0"/>
              <a:buNone/>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sz="2000" dirty="0">
              <a:solidFill>
                <a:srgbClr val="000000"/>
              </a:solidFill>
              <a:ea typeface="ＭＳ Ｐゴシック" pitchFamily="32" charset="0"/>
              <a:cs typeface="ＭＳ Ｐゴシック" pitchFamily="32" charset="0"/>
            </a:endParaRPr>
          </a:p>
        </p:txBody>
      </p:sp>
    </p:spTree>
    <p:extLst>
      <p:ext uri="{BB962C8B-B14F-4D97-AF65-F5344CB8AC3E}">
        <p14:creationId xmlns:p14="http://schemas.microsoft.com/office/powerpoint/2010/main" val="3281985974"/>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5B018-CD37-497B-C965-376BC171646A}"/>
              </a:ext>
            </a:extLst>
          </p:cNvPr>
          <p:cNvSpPr>
            <a:spLocks noGrp="1"/>
          </p:cNvSpPr>
          <p:nvPr>
            <p:ph type="title"/>
          </p:nvPr>
        </p:nvSpPr>
        <p:spPr>
          <a:xfrm>
            <a:off x="457200" y="205979"/>
            <a:ext cx="8229600" cy="718447"/>
          </a:xfrm>
        </p:spPr>
        <p:txBody>
          <a:bodyPr>
            <a:normAutofit fontScale="90000"/>
          </a:bodyPr>
          <a:lstStyle/>
          <a:p>
            <a:r>
              <a:rPr lang="en-GB" dirty="0"/>
              <a:t>Critical literature review is different from preliminary literature reading…</a:t>
            </a:r>
          </a:p>
        </p:txBody>
      </p:sp>
      <p:pic>
        <p:nvPicPr>
          <p:cNvPr id="5" name="Picture 4">
            <a:extLst>
              <a:ext uri="{FF2B5EF4-FFF2-40B4-BE49-F238E27FC236}">
                <a16:creationId xmlns:a16="http://schemas.microsoft.com/office/drawing/2014/main" id="{A78D61C9-1749-E201-E2D7-B87C5FAAD58D}"/>
              </a:ext>
            </a:extLst>
          </p:cNvPr>
          <p:cNvPicPr>
            <a:picLocks noChangeAspect="1"/>
          </p:cNvPicPr>
          <p:nvPr/>
        </p:nvPicPr>
        <p:blipFill rotWithShape="1">
          <a:blip r:embed="rId2"/>
          <a:srcRect l="5715" t="16779" r="56641" b="9131"/>
          <a:stretch/>
        </p:blipFill>
        <p:spPr>
          <a:xfrm>
            <a:off x="940525" y="1063229"/>
            <a:ext cx="7262950" cy="3155845"/>
          </a:xfrm>
          <a:prstGeom prst="rect">
            <a:avLst/>
          </a:prstGeom>
        </p:spPr>
      </p:pic>
    </p:spTree>
    <p:extLst>
      <p:ext uri="{BB962C8B-B14F-4D97-AF65-F5344CB8AC3E}">
        <p14:creationId xmlns:p14="http://schemas.microsoft.com/office/powerpoint/2010/main" val="27693172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FBCAB-4C30-5211-166F-7DF0FFA5365A}"/>
              </a:ext>
            </a:extLst>
          </p:cNvPr>
          <p:cNvSpPr>
            <a:spLocks noGrp="1"/>
          </p:cNvSpPr>
          <p:nvPr>
            <p:ph type="title"/>
          </p:nvPr>
        </p:nvSpPr>
        <p:spPr/>
        <p:txBody>
          <a:bodyPr/>
          <a:lstStyle/>
          <a:p>
            <a:r>
              <a:rPr lang="en-GB" dirty="0"/>
              <a:t>Types of critical reviews</a:t>
            </a:r>
          </a:p>
        </p:txBody>
      </p:sp>
      <p:pic>
        <p:nvPicPr>
          <p:cNvPr id="5" name="Picture 4">
            <a:extLst>
              <a:ext uri="{FF2B5EF4-FFF2-40B4-BE49-F238E27FC236}">
                <a16:creationId xmlns:a16="http://schemas.microsoft.com/office/drawing/2014/main" id="{F43E8503-16A9-DE4F-90DC-51DDF85D3ECD}"/>
              </a:ext>
            </a:extLst>
          </p:cNvPr>
          <p:cNvPicPr>
            <a:picLocks noChangeAspect="1"/>
          </p:cNvPicPr>
          <p:nvPr/>
        </p:nvPicPr>
        <p:blipFill rotWithShape="1">
          <a:blip r:embed="rId2"/>
          <a:srcRect l="1750" t="20519" r="53917" b="7185"/>
          <a:stretch/>
        </p:blipFill>
        <p:spPr>
          <a:xfrm>
            <a:off x="922020" y="985499"/>
            <a:ext cx="7155180" cy="3281701"/>
          </a:xfrm>
          <a:prstGeom prst="rect">
            <a:avLst/>
          </a:prstGeom>
        </p:spPr>
      </p:pic>
    </p:spTree>
    <p:extLst>
      <p:ext uri="{BB962C8B-B14F-4D97-AF65-F5344CB8AC3E}">
        <p14:creationId xmlns:p14="http://schemas.microsoft.com/office/powerpoint/2010/main" val="20662380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A9C0-BD95-8DE1-E745-C1D6E1BE0A02}"/>
              </a:ext>
            </a:extLst>
          </p:cNvPr>
          <p:cNvSpPr>
            <a:spLocks noGrp="1"/>
          </p:cNvSpPr>
          <p:nvPr>
            <p:ph type="title"/>
          </p:nvPr>
        </p:nvSpPr>
        <p:spPr/>
        <p:txBody>
          <a:bodyPr/>
          <a:lstStyle/>
          <a:p>
            <a:r>
              <a:rPr lang="en-GB" dirty="0"/>
              <a:t>Useful steps for creating a literature review</a:t>
            </a:r>
          </a:p>
        </p:txBody>
      </p:sp>
      <p:sp>
        <p:nvSpPr>
          <p:cNvPr id="3" name="Content Placeholder 2">
            <a:extLst>
              <a:ext uri="{FF2B5EF4-FFF2-40B4-BE49-F238E27FC236}">
                <a16:creationId xmlns:a16="http://schemas.microsoft.com/office/drawing/2014/main" id="{684C8A68-CA10-108E-9374-540EE5AB1264}"/>
              </a:ext>
            </a:extLst>
          </p:cNvPr>
          <p:cNvSpPr>
            <a:spLocks noGrp="1"/>
          </p:cNvSpPr>
          <p:nvPr>
            <p:ph idx="1"/>
          </p:nvPr>
        </p:nvSpPr>
        <p:spPr/>
        <p:txBody>
          <a:bodyPr/>
          <a:lstStyle/>
          <a:p>
            <a:r>
              <a:rPr lang="en-GB" dirty="0"/>
              <a:t>9 useful steps for creating a literature review</a:t>
            </a:r>
          </a:p>
          <a:p>
            <a:endParaRPr lang="en-GB" dirty="0"/>
          </a:p>
          <a:p>
            <a:r>
              <a:rPr lang="en-GB" dirty="0"/>
              <a:t>https://www.linkedin.com/pulse/9-steps-creating-research-essay-literature-review-paper-rosenberg/</a:t>
            </a:r>
          </a:p>
        </p:txBody>
      </p:sp>
    </p:spTree>
    <p:extLst>
      <p:ext uri="{BB962C8B-B14F-4D97-AF65-F5344CB8AC3E}">
        <p14:creationId xmlns:p14="http://schemas.microsoft.com/office/powerpoint/2010/main" val="3263234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Sequence</a:t>
            </a:r>
          </a:p>
        </p:txBody>
      </p:sp>
      <p:pic>
        <p:nvPicPr>
          <p:cNvPr id="4" name="Picture 1"/>
          <p:cNvPicPr>
            <a:picLocks noChangeAspect="1" noChangeArrowheads="1"/>
          </p:cNvPicPr>
          <p:nvPr/>
        </p:nvPicPr>
        <p:blipFill>
          <a:blip r:embed="rId2" cstate="print"/>
          <a:srcRect/>
          <a:stretch>
            <a:fillRect/>
          </a:stretch>
        </p:blipFill>
        <p:spPr bwMode="auto">
          <a:xfrm>
            <a:off x="3283970" y="145194"/>
            <a:ext cx="3670282" cy="3511940"/>
          </a:xfrm>
          <a:prstGeom prst="rect">
            <a:avLst/>
          </a:prstGeom>
          <a:noFill/>
          <a:ln w="9525" cap="flat">
            <a:noFill/>
            <a:round/>
            <a:headEnd/>
            <a:tailEnd/>
          </a:ln>
          <a:effectLst/>
        </p:spPr>
      </p:pic>
      <p:sp>
        <p:nvSpPr>
          <p:cNvPr id="6" name="Rectangle 2"/>
          <p:cNvSpPr>
            <a:spLocks noChangeArrowheads="1"/>
          </p:cNvSpPr>
          <p:nvPr/>
        </p:nvSpPr>
        <p:spPr bwMode="auto">
          <a:xfrm>
            <a:off x="516247" y="3769642"/>
            <a:ext cx="8077200" cy="381000"/>
          </a:xfrm>
          <a:prstGeom prst="rect">
            <a:avLst/>
          </a:prstGeom>
          <a:solidFill>
            <a:srgbClr val="BBE0E3"/>
          </a:solidFill>
          <a:ln w="9360" cap="sq">
            <a:solidFill>
              <a:srgbClr val="000000"/>
            </a:solidFill>
            <a:miter lim="800000"/>
            <a:headEnd/>
            <a:tailEnd/>
          </a:ln>
          <a:effectLst/>
        </p:spPr>
        <p:txBody>
          <a:bodyPr wrap="none" lIns="90000" tIns="46800" rIns="90000" bIns="46800" anchor="ctr"/>
          <a:lstStyle/>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1800" dirty="0">
                <a:solidFill>
                  <a:srgbClr val="000000"/>
                </a:solidFill>
                <a:ea typeface="新細明體" pitchFamily="16" charset="-120"/>
              </a:rPr>
              <a:t>Source: Gill &amp; Johnson Research Methods for Mangers, 2</a:t>
            </a:r>
            <a:r>
              <a:rPr lang="en-US" sz="1800" baseline="30000" dirty="0">
                <a:solidFill>
                  <a:srgbClr val="000000"/>
                </a:solidFill>
                <a:ea typeface="新細明體" pitchFamily="16" charset="-120"/>
              </a:rPr>
              <a:t>nd</a:t>
            </a:r>
            <a:r>
              <a:rPr lang="en-US" sz="1800" dirty="0">
                <a:solidFill>
                  <a:srgbClr val="000000"/>
                </a:solidFill>
                <a:ea typeface="新細明體" pitchFamily="16" charset="-120"/>
              </a:rPr>
              <a:t> edition, p3</a:t>
            </a:r>
          </a:p>
        </p:txBody>
      </p:sp>
    </p:spTree>
    <p:extLst>
      <p:ext uri="{BB962C8B-B14F-4D97-AF65-F5344CB8AC3E}">
        <p14:creationId xmlns:p14="http://schemas.microsoft.com/office/powerpoint/2010/main" val="2623620380"/>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Two questions to ask yourself</a:t>
            </a:r>
          </a:p>
        </p:txBody>
      </p:sp>
      <p:sp>
        <p:nvSpPr>
          <p:cNvPr id="4" name="Text Box 2"/>
          <p:cNvSpPr txBox="1">
            <a:spLocks noChangeArrowheads="1"/>
          </p:cNvSpPr>
          <p:nvPr/>
        </p:nvSpPr>
        <p:spPr bwMode="auto">
          <a:xfrm>
            <a:off x="132522" y="1056626"/>
            <a:ext cx="9011478" cy="2948370"/>
          </a:xfrm>
          <a:prstGeom prst="rect">
            <a:avLst/>
          </a:prstGeom>
          <a:noFill/>
          <a:ln w="9525" cap="flat">
            <a:noFill/>
            <a:round/>
            <a:headEnd/>
            <a:tailEnd/>
          </a:ln>
          <a:effectLst/>
        </p:spPr>
        <p:txBody>
          <a:bodyPr lIns="90000" tIns="46800" rIns="90000" bIns="46800"/>
          <a:lstStyle/>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400" dirty="0">
                <a:solidFill>
                  <a:srgbClr val="000000"/>
                </a:solidFill>
                <a:latin typeface="Arial" panose="020B0604020202020204" pitchFamily="34" charset="0"/>
                <a:ea typeface="ＭＳ Ｐゴシック" pitchFamily="32" charset="0"/>
                <a:cs typeface="Arial" panose="020B0604020202020204" pitchFamily="34" charset="0"/>
              </a:rPr>
              <a:t>Is there literature on the topic area?</a:t>
            </a:r>
          </a:p>
          <a:p>
            <a:pPr marL="341313" indent="-341313">
              <a:spcBef>
                <a:spcPts val="8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400" dirty="0">
                <a:solidFill>
                  <a:srgbClr val="000000"/>
                </a:solidFill>
                <a:latin typeface="Arial" panose="020B0604020202020204" pitchFamily="34" charset="0"/>
                <a:ea typeface="ＭＳ Ｐゴシック" pitchFamily="32" charset="0"/>
                <a:cs typeface="Arial" panose="020B0604020202020204" pitchFamily="34" charset="0"/>
              </a:rPr>
              <a:t>Is data available?</a:t>
            </a:r>
          </a:p>
          <a:p>
            <a:pPr marL="341313" indent="-341313" algn="ctr">
              <a:spcBef>
                <a:spcPts val="800"/>
              </a:spcBef>
              <a:buClrTx/>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400" i="1" dirty="0">
                <a:solidFill>
                  <a:srgbClr val="000000"/>
                </a:solidFill>
                <a:latin typeface="Arial" panose="020B0604020202020204" pitchFamily="34" charset="0"/>
                <a:ea typeface="ＭＳ Ｐゴシック" pitchFamily="32" charset="0"/>
                <a:cs typeface="Arial" panose="020B0604020202020204" pitchFamily="34" charset="0"/>
              </a:rPr>
              <a:t>If the answer to these two questions is yes, </a:t>
            </a:r>
          </a:p>
          <a:p>
            <a:pPr marL="341313" indent="-341313" algn="ctr">
              <a:spcBef>
                <a:spcPts val="800"/>
              </a:spcBef>
              <a:buClrTx/>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400" i="1" dirty="0">
                <a:solidFill>
                  <a:srgbClr val="000000"/>
                </a:solidFill>
                <a:latin typeface="Arial" panose="020B0604020202020204" pitchFamily="34" charset="0"/>
                <a:ea typeface="ＭＳ Ｐゴシック" pitchFamily="32" charset="0"/>
                <a:cs typeface="Arial" panose="020B0604020202020204" pitchFamily="34" charset="0"/>
              </a:rPr>
              <a:t>then you have a topic that you can </a:t>
            </a:r>
          </a:p>
          <a:p>
            <a:pPr marL="341313" indent="-341313" algn="ctr">
              <a:spcBef>
                <a:spcPts val="800"/>
              </a:spcBef>
              <a:buClrTx/>
              <a:buFontTx/>
              <a:buNone/>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2400" i="1" dirty="0">
                <a:solidFill>
                  <a:srgbClr val="000000"/>
                </a:solidFill>
                <a:latin typeface="Arial" panose="020B0604020202020204" pitchFamily="34" charset="0"/>
                <a:ea typeface="ＭＳ Ｐゴシック" pitchFamily="32" charset="0"/>
                <a:cs typeface="Arial" panose="020B0604020202020204" pitchFamily="34" charset="0"/>
              </a:rPr>
              <a:t>successfully complete a piece of research on</a:t>
            </a:r>
          </a:p>
        </p:txBody>
      </p:sp>
    </p:spTree>
    <p:extLst>
      <p:ext uri="{BB962C8B-B14F-4D97-AF65-F5344CB8AC3E}">
        <p14:creationId xmlns:p14="http://schemas.microsoft.com/office/powerpoint/2010/main" val="289056661"/>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Projects that go wrong</a:t>
            </a:r>
          </a:p>
        </p:txBody>
      </p:sp>
      <p:sp>
        <p:nvSpPr>
          <p:cNvPr id="4" name="Text Box 2"/>
          <p:cNvSpPr txBox="1">
            <a:spLocks noChangeArrowheads="1"/>
          </p:cNvSpPr>
          <p:nvPr/>
        </p:nvSpPr>
        <p:spPr bwMode="auto">
          <a:xfrm>
            <a:off x="642729" y="908050"/>
            <a:ext cx="7597983" cy="3224563"/>
          </a:xfrm>
          <a:prstGeom prst="rect">
            <a:avLst/>
          </a:prstGeom>
          <a:noFill/>
          <a:ln w="9525" cap="flat">
            <a:noFill/>
            <a:round/>
            <a:headEnd/>
            <a:tailEnd/>
          </a:ln>
          <a:effectLst/>
        </p:spPr>
        <p:txBody>
          <a:bodyPr lIns="90360" tIns="44280" rIns="90360" bIns="44280"/>
          <a:lstStyle/>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Structure</a:t>
            </a:r>
          </a:p>
          <a:p>
            <a:pPr marL="741363" lvl="1" indent="-28416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Weak projects have little or no evidence of:</a:t>
            </a:r>
          </a:p>
          <a:p>
            <a:pPr lvl="2">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Academic content</a:t>
            </a:r>
          </a:p>
          <a:p>
            <a:pPr lvl="2">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Analysis</a:t>
            </a:r>
          </a:p>
          <a:p>
            <a:pPr lvl="2">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Conclusions</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Descriptive, not analytical</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Plagiarism</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Poor time management</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Ineffective use of supervisor</a:t>
            </a:r>
          </a:p>
          <a:p>
            <a:pPr marL="341313" indent="-341313">
              <a:lnSpc>
                <a:spcPct val="90000"/>
              </a:lnSpc>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sz="1800" dirty="0">
                <a:solidFill>
                  <a:srgbClr val="000000"/>
                </a:solidFill>
                <a:latin typeface="Arial" panose="020B0604020202020204" pitchFamily="34" charset="0"/>
                <a:ea typeface="新細明體" pitchFamily="16" charset="-120"/>
                <a:cs typeface="Arial" panose="020B0604020202020204" pitchFamily="34" charset="0"/>
              </a:rPr>
              <a:t>Cover too wide of an area</a:t>
            </a:r>
          </a:p>
        </p:txBody>
      </p:sp>
    </p:spTree>
    <p:extLst>
      <p:ext uri="{BB962C8B-B14F-4D97-AF65-F5344CB8AC3E}">
        <p14:creationId xmlns:p14="http://schemas.microsoft.com/office/powerpoint/2010/main" val="337595961"/>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99316" y="124661"/>
            <a:ext cx="6571500" cy="1074747"/>
          </a:xfrm>
          <a:prstGeom prst="rect">
            <a:avLst/>
          </a:prstGeom>
          <a:solidFill>
            <a:schemeClr val="tx1">
              <a:alpha val="43000"/>
            </a:schemeClr>
          </a:solidFill>
          <a:ln w="57150" cmpd="sng">
            <a:solidFill>
              <a:schemeClr val="bg1"/>
            </a:solidFill>
          </a:ln>
        </p:spPr>
        <p:txBody>
          <a:bodyPr/>
          <a:lstStyle>
            <a:lvl1pPr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2pPr>
            <a:lvl3pPr marL="1143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3pPr>
            <a:lvl4pPr marL="1600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4pPr>
            <a:lvl5pPr marL="20574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ＭＳ Ｐゴシック" pitchFamily="32" charset="0"/>
                <a:cs typeface="ＭＳ Ｐゴシック" pitchFamily="32" charset="0"/>
              </a:defRPr>
            </a:lvl9pPr>
          </a:lstStyle>
          <a:p>
            <a:r>
              <a:rPr lang="en-GB" b="1" kern="0" dirty="0">
                <a:solidFill>
                  <a:schemeClr val="bg1"/>
                </a:solidFill>
                <a:latin typeface="Helvetica Neue"/>
                <a:cs typeface="Helvetica Neue"/>
              </a:rPr>
              <a:t>Research textbooks…</a:t>
            </a:r>
            <a:endParaRPr lang="en-US" b="1" kern="0" dirty="0">
              <a:solidFill>
                <a:schemeClr val="bg1"/>
              </a:solidFill>
              <a:latin typeface="Helvetica Neue"/>
              <a:cs typeface="Helvetica Neue"/>
            </a:endParaRP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935" y="1693430"/>
            <a:ext cx="1685280" cy="2316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9014" y="1798827"/>
            <a:ext cx="1637387" cy="2210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5066" y="1673088"/>
            <a:ext cx="1960665" cy="2462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13" y="1735195"/>
            <a:ext cx="1587973" cy="2338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75151" y="1762454"/>
            <a:ext cx="1538220" cy="2178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4766697"/>
      </p:ext>
    </p:extLst>
  </p:cSld>
  <p:clrMapOvr>
    <a:masterClrMapping/>
  </p:clrMapOvr>
  <p:transition spd="slow">
    <p:push dir="u"/>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ategory xmlns="45a54956-5542-43d9-ac47-a995b3238053">Guidelines</category>
    <Description0 xmlns="45a54956-5542-43d9-ac47-a995b3238053" xsi:nil="true"/>
    <PublishingExpirationDate xmlns="http://schemas.microsoft.com/sharepoint/v3" xsi:nil="true"/>
    <PublishingStartDate xmlns="http://schemas.microsoft.com/sharepoint/v3" xsi:nil="true"/>
    <Section xmlns="45a54956-5542-43d9-ac47-a995b3238053">Communications</Section>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AB61D547102A40B3DCD8DF810C7541" ma:contentTypeVersion="5" ma:contentTypeDescription="Create a new document." ma:contentTypeScope="" ma:versionID="d90759d418bb5d41bc7e25eea1805fee">
  <xsd:schema xmlns:xsd="http://www.w3.org/2001/XMLSchema" xmlns:xs="http://www.w3.org/2001/XMLSchema" xmlns:p="http://schemas.microsoft.com/office/2006/metadata/properties" xmlns:ns1="http://schemas.microsoft.com/sharepoint/v3" xmlns:ns2="45a54956-5542-43d9-ac47-a995b3238053" targetNamespace="http://schemas.microsoft.com/office/2006/metadata/properties" ma:root="true" ma:fieldsID="29706e5d2b474fa6293d013d0fa9f0a5" ns1:_="" ns2:_="">
    <xsd:import namespace="http://schemas.microsoft.com/sharepoint/v3"/>
    <xsd:import namespace="45a54956-5542-43d9-ac47-a995b3238053"/>
    <xsd:element name="properties">
      <xsd:complexType>
        <xsd:sequence>
          <xsd:element name="documentManagement">
            <xsd:complexType>
              <xsd:all>
                <xsd:element ref="ns1:PublishingStartDate" minOccurs="0"/>
                <xsd:element ref="ns1:PublishingExpirationDate" minOccurs="0"/>
                <xsd:element ref="ns2:category" minOccurs="0"/>
                <xsd:element ref="ns2:Description0" minOccurs="0"/>
                <xsd:element ref="ns2:Se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5a54956-5542-43d9-ac47-a995b3238053" elementFormDefault="qualified">
    <xsd:import namespace="http://schemas.microsoft.com/office/2006/documentManagement/types"/>
    <xsd:import namespace="http://schemas.microsoft.com/office/infopath/2007/PartnerControls"/>
    <xsd:element name="category" ma:index="10" nillable="true" ma:displayName="category" ma:default="General" ma:format="Dropdown" ma:internalName="category">
      <xsd:simpleType>
        <xsd:restriction base="dms:Choice">
          <xsd:enumeration value="General"/>
          <xsd:enumeration value="Polopoly user guides"/>
          <xsd:enumeration value="Guidelines"/>
          <xsd:enumeration value="Forms"/>
          <xsd:enumeration value="Catch Up"/>
        </xsd:restriction>
      </xsd:simpleType>
    </xsd:element>
    <xsd:element name="Description0" ma:index="11" nillable="true" ma:displayName="Description" ma:internalName="Description0">
      <xsd:simpleType>
        <xsd:restriction base="dms:Note">
          <xsd:maxLength value="255"/>
        </xsd:restriction>
      </xsd:simpleType>
    </xsd:element>
    <xsd:element name="Section" ma:index="12" nillable="true" ma:displayName="Section" ma:default="Communications" ma:format="Dropdown" ma:internalName="Section">
      <xsd:simpleType>
        <xsd:restriction base="dms:Choice">
          <xsd:enumeration value="Communications"/>
          <xsd:enumeration value="Design Team"/>
          <xsd:enumeration value="Development Office"/>
          <xsd:enumeration value="Director's Office"/>
          <xsd:enumeration value="Marketing Services"/>
          <xsd:enumeration value="Multimedia"/>
          <xsd:enumeration value="Reception"/>
          <xsd:enumeration value="Web Team"/>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E842DC-3503-4CF7-B471-4C0193FE82C3}">
  <ds:schemaRefs>
    <ds:schemaRef ds:uri="http://schemas.microsoft.com/office/infopath/2007/PartnerControls"/>
    <ds:schemaRef ds:uri="45a54956-5542-43d9-ac47-a995b3238053"/>
    <ds:schemaRef ds:uri="http://purl.org/dc/terms/"/>
    <ds:schemaRef ds:uri="http://schemas.microsoft.com/sharepoint/v3"/>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462C4351-F6CB-47B8-A919-3B862909DA17}">
  <ds:schemaRefs>
    <ds:schemaRef ds:uri="http://schemas.microsoft.com/sharepoint/v3/contenttype/forms"/>
  </ds:schemaRefs>
</ds:datastoreItem>
</file>

<file path=customXml/itemProps3.xml><?xml version="1.0" encoding="utf-8"?>
<ds:datastoreItem xmlns:ds="http://schemas.openxmlformats.org/officeDocument/2006/customXml" ds:itemID="{9D2269A9-296C-43BB-86F1-CAB7AC185D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5a54956-5542-43d9-ac47-a995b32380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7223</TotalTime>
  <Words>1524</Words>
  <Application>Microsoft Office PowerPoint</Application>
  <PresentationFormat>On-screen Show (16:9)</PresentationFormat>
  <Paragraphs>197</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vt:lpstr>
      <vt:lpstr>Calibri</vt:lpstr>
      <vt:lpstr>Helvetica Neue</vt:lpstr>
      <vt:lpstr>Myriad Pro</vt:lpstr>
      <vt:lpstr>Times New Roman</vt:lpstr>
      <vt:lpstr>20140311PresentationUWTSDTemplate</vt:lpstr>
      <vt:lpstr>  Dissertation Module   (LCMB7020)  Literature Review </vt:lpstr>
      <vt:lpstr>Learning Outcomes</vt:lpstr>
      <vt:lpstr>Topics of Discussion</vt:lpstr>
      <vt:lpstr>Objectives of Dissertation</vt:lpstr>
      <vt:lpstr>The Purpose of Research</vt:lpstr>
      <vt:lpstr>Or in a nutshell… it shows you can…</vt:lpstr>
      <vt:lpstr>The Research Process</vt:lpstr>
      <vt:lpstr>Typical structure of a dissertation</vt:lpstr>
      <vt:lpstr>Choosing a dissertation topic</vt:lpstr>
      <vt:lpstr>Choosing a dissertation topic</vt:lpstr>
      <vt:lpstr>Mind map - example</vt:lpstr>
      <vt:lpstr>Identifying a Research problem</vt:lpstr>
      <vt:lpstr>Choosing a dissertation topic</vt:lpstr>
      <vt:lpstr>McDonald’s examples</vt:lpstr>
      <vt:lpstr>New store format &amp;  the use of high-tech</vt:lpstr>
      <vt:lpstr>Service innovations</vt:lpstr>
      <vt:lpstr>Example - Tesla overtakes Toyota as the world’s  most valuable automaker</vt:lpstr>
      <vt:lpstr>You can choose a topic related to  an innovative product  </vt:lpstr>
      <vt:lpstr>Customer Experience Trends</vt:lpstr>
      <vt:lpstr>A good project idea</vt:lpstr>
      <vt:lpstr>A worked example</vt:lpstr>
      <vt:lpstr>Aims</vt:lpstr>
      <vt:lpstr>Draft dissertation objectives</vt:lpstr>
      <vt:lpstr>SMART</vt:lpstr>
      <vt:lpstr>Dissertation objectives (revised and finalised!)</vt:lpstr>
      <vt:lpstr>Example: Sports Fashion in the UK    (Mintel report)</vt:lpstr>
      <vt:lpstr>Summary </vt:lpstr>
      <vt:lpstr>Questions - </vt:lpstr>
      <vt:lpstr>Question - </vt:lpstr>
      <vt:lpstr>Literature Review</vt:lpstr>
      <vt:lpstr>PowerPoint Presentation</vt:lpstr>
      <vt:lpstr>What is critical literature review?</vt:lpstr>
      <vt:lpstr>Evaluating possible projects</vt:lpstr>
      <vt:lpstr>Critical literature review is different from preliminary literature reading…</vt:lpstr>
      <vt:lpstr>Types of critical reviews</vt:lpstr>
      <vt:lpstr>Useful steps for creating a literature review</vt:lpstr>
      <vt:lpstr>Research Sequence</vt:lpstr>
      <vt:lpstr>Two questions to ask yourself</vt:lpstr>
      <vt:lpstr>Projects that go wrong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EHSAN KHAJEH</dc:creator>
  <cp:lastModifiedBy>Ehsan Khajeh</cp:lastModifiedBy>
  <cp:revision>309</cp:revision>
  <dcterms:created xsi:type="dcterms:W3CDTF">2016-12-06T13:06:50Z</dcterms:created>
  <dcterms:modified xsi:type="dcterms:W3CDTF">2024-02-02T13:57:59Z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0x0101006AAB61D547102A40B3DCD8DF810C7541</vt:lpwstr>
  </property>
</Properties>
</file>