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sldIdLst>
    <p:sldId id="256" r:id="rId3"/>
    <p:sldId id="259" r:id="rId4"/>
    <p:sldId id="296" r:id="rId5"/>
    <p:sldId id="297" r:id="rId6"/>
    <p:sldId id="260" r:id="rId7"/>
    <p:sldId id="258" r:id="rId8"/>
    <p:sldId id="298" r:id="rId9"/>
    <p:sldId id="299" r:id="rId10"/>
    <p:sldId id="257" r:id="rId11"/>
    <p:sldId id="300" r:id="rId12"/>
    <p:sldId id="301" r:id="rId13"/>
    <p:sldId id="302" r:id="rId14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eodor Katrandzhiev" initials="TK" lastIdx="2" clrIdx="0">
    <p:extLst>
      <p:ext uri="{19B8F6BF-5375-455C-9EA6-DF929625EA0E}">
        <p15:presenceInfo xmlns:p15="http://schemas.microsoft.com/office/powerpoint/2012/main" userId="S-1-5-21-1835498548-1823763826-1967665865-19020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4DED75-FD2E-49C6-A10A-265836D8D3D8}" v="86" dt="2022-03-28T11:24:45.93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505491089929533E-2"/>
          <c:y val="2.43501312335958E-2"/>
          <c:w val="0.89737170189252657"/>
          <c:h val="0.83112703412073485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ln w="7620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Sheet1!$A$2:$A$46</c:f>
              <c:numCache>
                <c:formatCode>General</c:formatCode>
                <c:ptCount val="45"/>
                <c:pt idx="0">
                  <c:v>1977</c:v>
                </c:pt>
                <c:pt idx="1">
                  <c:v>1978</c:v>
                </c:pt>
                <c:pt idx="2">
                  <c:v>1979</c:v>
                </c:pt>
                <c:pt idx="3">
                  <c:v>1980</c:v>
                </c:pt>
                <c:pt idx="4">
                  <c:v>1981</c:v>
                </c:pt>
                <c:pt idx="5">
                  <c:v>1982</c:v>
                </c:pt>
                <c:pt idx="6">
                  <c:v>1983</c:v>
                </c:pt>
                <c:pt idx="7">
                  <c:v>1984</c:v>
                </c:pt>
                <c:pt idx="8">
                  <c:v>1985</c:v>
                </c:pt>
                <c:pt idx="9">
                  <c:v>1986</c:v>
                </c:pt>
                <c:pt idx="10">
                  <c:v>1987</c:v>
                </c:pt>
                <c:pt idx="11">
                  <c:v>1988</c:v>
                </c:pt>
                <c:pt idx="12">
                  <c:v>1989</c:v>
                </c:pt>
                <c:pt idx="13">
                  <c:v>1990</c:v>
                </c:pt>
                <c:pt idx="14">
                  <c:v>1991</c:v>
                </c:pt>
                <c:pt idx="15">
                  <c:v>1992</c:v>
                </c:pt>
                <c:pt idx="16">
                  <c:v>1993</c:v>
                </c:pt>
                <c:pt idx="17">
                  <c:v>1994</c:v>
                </c:pt>
                <c:pt idx="18">
                  <c:v>1995</c:v>
                </c:pt>
                <c:pt idx="19">
                  <c:v>1996</c:v>
                </c:pt>
                <c:pt idx="20">
                  <c:v>1997</c:v>
                </c:pt>
                <c:pt idx="21">
                  <c:v>1998</c:v>
                </c:pt>
                <c:pt idx="22">
                  <c:v>1999</c:v>
                </c:pt>
                <c:pt idx="23">
                  <c:v>2000</c:v>
                </c:pt>
                <c:pt idx="24">
                  <c:v>2001</c:v>
                </c:pt>
                <c:pt idx="25">
                  <c:v>2002</c:v>
                </c:pt>
                <c:pt idx="26">
                  <c:v>2003</c:v>
                </c:pt>
                <c:pt idx="27">
                  <c:v>2004</c:v>
                </c:pt>
                <c:pt idx="28">
                  <c:v>2005</c:v>
                </c:pt>
                <c:pt idx="29">
                  <c:v>2006</c:v>
                </c:pt>
                <c:pt idx="30">
                  <c:v>2007</c:v>
                </c:pt>
                <c:pt idx="31">
                  <c:v>2008</c:v>
                </c:pt>
                <c:pt idx="32">
                  <c:v>2009</c:v>
                </c:pt>
                <c:pt idx="33">
                  <c:v>2010</c:v>
                </c:pt>
                <c:pt idx="34">
                  <c:v>2011</c:v>
                </c:pt>
                <c:pt idx="35">
                  <c:v>2012</c:v>
                </c:pt>
                <c:pt idx="36">
                  <c:v>2013</c:v>
                </c:pt>
                <c:pt idx="37">
                  <c:v>2014</c:v>
                </c:pt>
                <c:pt idx="38">
                  <c:v>2015</c:v>
                </c:pt>
                <c:pt idx="39">
                  <c:v>2016</c:v>
                </c:pt>
                <c:pt idx="40">
                  <c:v>2017</c:v>
                </c:pt>
                <c:pt idx="41">
                  <c:v>2018</c:v>
                </c:pt>
                <c:pt idx="42">
                  <c:v>2019</c:v>
                </c:pt>
                <c:pt idx="43">
                  <c:v>2020</c:v>
                </c:pt>
                <c:pt idx="44">
                  <c:v>2021</c:v>
                </c:pt>
              </c:numCache>
            </c:numRef>
          </c:cat>
          <c:val>
            <c:numRef>
              <c:f>Sheet1!$B$2:$B$46</c:f>
              <c:numCache>
                <c:formatCode>General</c:formatCode>
                <c:ptCount val="4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1.5</c:v>
                </c:pt>
                <c:pt idx="13">
                  <c:v>1.8</c:v>
                </c:pt>
                <c:pt idx="14">
                  <c:v>3</c:v>
                </c:pt>
                <c:pt idx="15">
                  <c:v>4</c:v>
                </c:pt>
                <c:pt idx="16">
                  <c:v>5</c:v>
                </c:pt>
                <c:pt idx="17">
                  <c:v>4</c:v>
                </c:pt>
                <c:pt idx="18">
                  <c:v>8</c:v>
                </c:pt>
                <c:pt idx="19">
                  <c:v>6</c:v>
                </c:pt>
                <c:pt idx="20">
                  <c:v>4</c:v>
                </c:pt>
                <c:pt idx="21">
                  <c:v>6</c:v>
                </c:pt>
                <c:pt idx="22">
                  <c:v>8</c:v>
                </c:pt>
                <c:pt idx="23">
                  <c:v>8</c:v>
                </c:pt>
                <c:pt idx="24">
                  <c:v>5</c:v>
                </c:pt>
                <c:pt idx="25">
                  <c:v>6</c:v>
                </c:pt>
                <c:pt idx="26">
                  <c:v>6</c:v>
                </c:pt>
                <c:pt idx="27">
                  <c:v>8</c:v>
                </c:pt>
                <c:pt idx="28">
                  <c:v>14</c:v>
                </c:pt>
                <c:pt idx="29">
                  <c:v>19</c:v>
                </c:pt>
                <c:pt idx="30">
                  <c:v>24</c:v>
                </c:pt>
                <c:pt idx="31">
                  <c:v>32</c:v>
                </c:pt>
                <c:pt idx="32">
                  <c:v>42</c:v>
                </c:pt>
                <c:pt idx="33">
                  <c:v>65</c:v>
                </c:pt>
                <c:pt idx="34">
                  <c:v>108</c:v>
                </c:pt>
                <c:pt idx="35">
                  <c:v>156</c:v>
                </c:pt>
                <c:pt idx="36">
                  <c:v>170</c:v>
                </c:pt>
                <c:pt idx="37">
                  <c:v>182</c:v>
                </c:pt>
                <c:pt idx="38">
                  <c:v>233</c:v>
                </c:pt>
                <c:pt idx="39">
                  <c:v>215</c:v>
                </c:pt>
                <c:pt idx="40">
                  <c:v>229</c:v>
                </c:pt>
                <c:pt idx="41">
                  <c:v>265</c:v>
                </c:pt>
                <c:pt idx="42">
                  <c:v>260</c:v>
                </c:pt>
                <c:pt idx="43">
                  <c:v>274</c:v>
                </c:pt>
                <c:pt idx="44">
                  <c:v>365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07-4341-8A7A-D4A1044567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512115887"/>
        <c:axId val="1512119631"/>
      </c:lineChart>
      <c:catAx>
        <c:axId val="15121158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12119631"/>
        <c:crosses val="autoZero"/>
        <c:auto val="1"/>
        <c:lblAlgn val="ctr"/>
        <c:lblOffset val="100"/>
        <c:noMultiLvlLbl val="0"/>
      </c:catAx>
      <c:valAx>
        <c:axId val="1512119631"/>
        <c:scaling>
          <c:orientation val="minMax"/>
          <c:max val="4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121158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67460" y="2383612"/>
            <a:ext cx="7609078" cy="11233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200" b="0" i="0">
                <a:solidFill>
                  <a:srgbClr val="D5DCE4"/>
                </a:solidFill>
                <a:latin typeface="TeXGyreAdventor"/>
                <a:cs typeface="TeXGyreAdvento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1CACE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82879" y="182879"/>
            <a:ext cx="8778240" cy="6492240"/>
          </a:xfrm>
          <a:custGeom>
            <a:avLst/>
            <a:gdLst/>
            <a:ahLst/>
            <a:cxnLst/>
            <a:rect l="l" t="t" r="r" b="b"/>
            <a:pathLst>
              <a:path w="8778240" h="6492240">
                <a:moveTo>
                  <a:pt x="8778240" y="0"/>
                </a:moveTo>
                <a:lnTo>
                  <a:pt x="0" y="0"/>
                </a:lnTo>
                <a:lnTo>
                  <a:pt x="0" y="6492240"/>
                </a:lnTo>
                <a:lnTo>
                  <a:pt x="8778240" y="6492240"/>
                </a:lnTo>
                <a:lnTo>
                  <a:pt x="877824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D9D9D9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700" b="0" i="0">
                <a:solidFill>
                  <a:srgbClr val="0D567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D9D9D9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D9D9D9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052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227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74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475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392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69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482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580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1373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3694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57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13713" y="144221"/>
            <a:ext cx="660273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D9D9D9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99456" y="1976199"/>
            <a:ext cx="8422005" cy="36106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0" i="0">
                <a:solidFill>
                  <a:srgbClr val="0D567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675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5" Type="http://schemas.openxmlformats.org/officeDocument/2006/relationships/chart" Target="../charts/char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8315">
              <a:lnSpc>
                <a:spcPct val="100000"/>
              </a:lnSpc>
              <a:spcBef>
                <a:spcPts val="100"/>
              </a:spcBef>
            </a:pPr>
            <a:r>
              <a:rPr dirty="0"/>
              <a:t>Apple</a:t>
            </a:r>
            <a:r>
              <a:rPr spc="-85" dirty="0"/>
              <a:t> </a:t>
            </a:r>
            <a:r>
              <a:rPr spc="-5" dirty="0"/>
              <a:t>Inc.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969026" y="4821115"/>
            <a:ext cx="4407512" cy="1358834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262255" marR="5080" indent="-250190">
              <a:lnSpc>
                <a:spcPct val="121700"/>
              </a:lnSpc>
              <a:spcBef>
                <a:spcPts val="100"/>
              </a:spcBef>
            </a:pPr>
            <a:r>
              <a:rPr lang="en-GB" sz="2400" spc="-5" dirty="0">
                <a:solidFill>
                  <a:srgbClr val="D5DCE4"/>
                </a:solidFill>
                <a:latin typeface="TeXGyreAdventor"/>
                <a:cs typeface="TeXGyreAdventor"/>
              </a:rPr>
              <a:t>Teodor </a:t>
            </a:r>
            <a:r>
              <a:rPr lang="en-GB" sz="2400" spc="-5" dirty="0" err="1">
                <a:solidFill>
                  <a:srgbClr val="D5DCE4"/>
                </a:solidFill>
                <a:latin typeface="TeXGyreAdventor"/>
                <a:cs typeface="TeXGyreAdventor"/>
              </a:rPr>
              <a:t>Katrandzhiev</a:t>
            </a:r>
            <a:r>
              <a:rPr lang="en-GB" sz="2400" spc="-5" dirty="0">
                <a:solidFill>
                  <a:srgbClr val="D5DCE4"/>
                </a:solidFill>
                <a:latin typeface="TeXGyreAdventor"/>
                <a:cs typeface="TeXGyreAdventor"/>
              </a:rPr>
              <a:t> (2124415)</a:t>
            </a:r>
          </a:p>
          <a:p>
            <a:pPr marL="262255" marR="5080" indent="-250190">
              <a:lnSpc>
                <a:spcPct val="121700"/>
              </a:lnSpc>
              <a:spcBef>
                <a:spcPts val="100"/>
              </a:spcBef>
            </a:pPr>
            <a:r>
              <a:rPr lang="en-GB" sz="2400" spc="-5" dirty="0">
                <a:solidFill>
                  <a:srgbClr val="D5DCE4"/>
                </a:solidFill>
                <a:latin typeface="TeXGyreAdventor"/>
                <a:cs typeface="TeXGyreAdventor"/>
              </a:rPr>
              <a:t>Enes </a:t>
            </a:r>
            <a:r>
              <a:rPr lang="en-GB" sz="2400" spc="-5" dirty="0" err="1">
                <a:solidFill>
                  <a:srgbClr val="D5DCE4"/>
                </a:solidFill>
                <a:latin typeface="TeXGyreAdventor"/>
                <a:cs typeface="TeXGyreAdventor"/>
              </a:rPr>
              <a:t>Mustafov</a:t>
            </a:r>
            <a:r>
              <a:rPr lang="en-GB" sz="2400" spc="-5" dirty="0">
                <a:solidFill>
                  <a:srgbClr val="D5DCE4"/>
                </a:solidFill>
                <a:latin typeface="TeXGyreAdventor"/>
                <a:cs typeface="TeXGyreAdventor"/>
              </a:rPr>
              <a:t> (2007660)</a:t>
            </a:r>
          </a:p>
          <a:p>
            <a:pPr marL="262255" marR="5080" indent="-250190">
              <a:lnSpc>
                <a:spcPct val="121700"/>
              </a:lnSpc>
              <a:spcBef>
                <a:spcPts val="100"/>
              </a:spcBef>
            </a:pPr>
            <a:r>
              <a:rPr lang="en-GB" sz="2400" spc="-5" dirty="0">
                <a:solidFill>
                  <a:srgbClr val="D5DCE4"/>
                </a:solidFill>
                <a:latin typeface="TeXGyreAdventor"/>
                <a:cs typeface="TeXGyreAdventor"/>
              </a:rPr>
              <a:t>Marius Mateescu (2029319)</a:t>
            </a:r>
            <a:endParaRPr sz="2400" dirty="0">
              <a:latin typeface="TeXGyreAdventor"/>
              <a:cs typeface="TeXGyreAdventor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06324" y="1094232"/>
            <a:ext cx="3052572" cy="35768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" name="object 4"/>
            <p:cNvSpPr/>
            <p:nvPr/>
          </p:nvSpPr>
          <p:spPr>
            <a:xfrm>
              <a:off x="3819144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34384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03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3" y="399288"/>
                  </a:lnTo>
                  <a:lnTo>
                    <a:pt x="829055" y="199643"/>
                  </a:lnTo>
                  <a:lnTo>
                    <a:pt x="628903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541520" y="2976397"/>
              <a:ext cx="929627" cy="50137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556759" y="3029711"/>
              <a:ext cx="828040" cy="399415"/>
            </a:xfrm>
            <a:custGeom>
              <a:avLst/>
              <a:gdLst/>
              <a:ahLst/>
              <a:cxnLst/>
              <a:rect l="l" t="t" r="r" b="b"/>
              <a:pathLst>
                <a:path w="828039" h="399414">
                  <a:moveTo>
                    <a:pt x="627761" y="0"/>
                  </a:moveTo>
                  <a:lnTo>
                    <a:pt x="0" y="0"/>
                  </a:lnTo>
                  <a:lnTo>
                    <a:pt x="199770" y="199643"/>
                  </a:lnTo>
                  <a:lnTo>
                    <a:pt x="0" y="399288"/>
                  </a:lnTo>
                  <a:lnTo>
                    <a:pt x="627761" y="399288"/>
                  </a:lnTo>
                  <a:lnTo>
                    <a:pt x="827531" y="199643"/>
                  </a:lnTo>
                  <a:lnTo>
                    <a:pt x="627761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262371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277611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03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3" y="399288"/>
                  </a:lnTo>
                  <a:lnTo>
                    <a:pt x="829055" y="199643"/>
                  </a:lnTo>
                  <a:lnTo>
                    <a:pt x="628903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984747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999988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09" h="399414">
                  <a:moveTo>
                    <a:pt x="628904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4" y="399288"/>
                  </a:lnTo>
                  <a:lnTo>
                    <a:pt x="829056" y="199643"/>
                  </a:lnTo>
                  <a:lnTo>
                    <a:pt x="628904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707123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722364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09" h="399414">
                  <a:moveTo>
                    <a:pt x="628903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3" y="399288"/>
                  </a:lnTo>
                  <a:lnTo>
                    <a:pt x="829055" y="199643"/>
                  </a:lnTo>
                  <a:lnTo>
                    <a:pt x="628903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096767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112007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04" y="0"/>
                  </a:moveTo>
                  <a:lnTo>
                    <a:pt x="0" y="0"/>
                  </a:lnTo>
                  <a:lnTo>
                    <a:pt x="200152" y="199643"/>
                  </a:lnTo>
                  <a:lnTo>
                    <a:pt x="0" y="399288"/>
                  </a:lnTo>
                  <a:lnTo>
                    <a:pt x="628904" y="399288"/>
                  </a:lnTo>
                  <a:lnTo>
                    <a:pt x="829056" y="199643"/>
                  </a:lnTo>
                  <a:lnTo>
                    <a:pt x="628904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375916" y="2976397"/>
              <a:ext cx="929627" cy="50137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391155" y="3029711"/>
              <a:ext cx="828040" cy="399415"/>
            </a:xfrm>
            <a:custGeom>
              <a:avLst/>
              <a:gdLst/>
              <a:ahLst/>
              <a:cxnLst/>
              <a:rect l="l" t="t" r="r" b="b"/>
              <a:pathLst>
                <a:path w="828039" h="399414">
                  <a:moveTo>
                    <a:pt x="627761" y="0"/>
                  </a:moveTo>
                  <a:lnTo>
                    <a:pt x="0" y="0"/>
                  </a:lnTo>
                  <a:lnTo>
                    <a:pt x="199770" y="199643"/>
                  </a:lnTo>
                  <a:lnTo>
                    <a:pt x="0" y="399288"/>
                  </a:lnTo>
                  <a:lnTo>
                    <a:pt x="627761" y="399288"/>
                  </a:lnTo>
                  <a:lnTo>
                    <a:pt x="827532" y="199643"/>
                  </a:lnTo>
                  <a:lnTo>
                    <a:pt x="627761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653539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668779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03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3" y="399288"/>
                  </a:lnTo>
                  <a:lnTo>
                    <a:pt x="829056" y="199643"/>
                  </a:lnTo>
                  <a:lnTo>
                    <a:pt x="628903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931163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946403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04" y="0"/>
                  </a:moveTo>
                  <a:lnTo>
                    <a:pt x="0" y="0"/>
                  </a:lnTo>
                  <a:lnTo>
                    <a:pt x="200113" y="199643"/>
                  </a:lnTo>
                  <a:lnTo>
                    <a:pt x="0" y="399288"/>
                  </a:lnTo>
                  <a:lnTo>
                    <a:pt x="628904" y="399288"/>
                  </a:lnTo>
                  <a:lnTo>
                    <a:pt x="829056" y="199643"/>
                  </a:lnTo>
                  <a:lnTo>
                    <a:pt x="628904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208788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224027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10" h="399414">
                  <a:moveTo>
                    <a:pt x="628942" y="0"/>
                  </a:moveTo>
                  <a:lnTo>
                    <a:pt x="0" y="0"/>
                  </a:lnTo>
                  <a:lnTo>
                    <a:pt x="200113" y="199643"/>
                  </a:lnTo>
                  <a:lnTo>
                    <a:pt x="0" y="399288"/>
                  </a:lnTo>
                  <a:lnTo>
                    <a:pt x="628942" y="399288"/>
                  </a:lnTo>
                  <a:lnTo>
                    <a:pt x="829056" y="199643"/>
                  </a:lnTo>
                  <a:lnTo>
                    <a:pt x="628942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1126337" y="3056636"/>
            <a:ext cx="543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252525"/>
                </a:solidFill>
                <a:latin typeface="Carlito"/>
                <a:cs typeface="Carlito"/>
              </a:rPr>
              <a:t>1974</a:t>
            </a:r>
            <a:endParaRPr sz="2000">
              <a:latin typeface="Carlito"/>
              <a:cs typeface="Carlito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361058" y="3477767"/>
            <a:ext cx="0" cy="758190"/>
          </a:xfrm>
          <a:custGeom>
            <a:avLst/>
            <a:gdLst/>
            <a:ahLst/>
            <a:cxnLst/>
            <a:rect l="l" t="t" r="r" b="b"/>
            <a:pathLst>
              <a:path h="758189">
                <a:moveTo>
                  <a:pt x="0" y="0"/>
                </a:moveTo>
                <a:lnTo>
                  <a:pt x="0" y="757808"/>
                </a:lnTo>
              </a:path>
            </a:pathLst>
          </a:custGeom>
          <a:ln w="38100">
            <a:solidFill>
              <a:srgbClr val="D9D9D9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3027" y="4200905"/>
            <a:ext cx="2256790" cy="51809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600" b="1" spc="-14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1600" b="1" spc="-1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 </a:t>
            </a:r>
            <a:r>
              <a:rPr sz="1600" b="1" spc="-1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1600" b="1" spc="-1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39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11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Apple  </a:t>
            </a:r>
            <a:r>
              <a:rPr sz="16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16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</a:p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600" b="1" spc="-5" dirty="0">
                <a:solidFill>
                  <a:srgbClr val="D5DCE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BORN</a:t>
            </a:r>
            <a:endParaRPr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302884" y="3062995"/>
            <a:ext cx="543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dirty="0">
                <a:solidFill>
                  <a:srgbClr val="252525"/>
                </a:solidFill>
                <a:latin typeface="Carlito"/>
                <a:cs typeface="Carlito"/>
              </a:rPr>
              <a:t>1976</a:t>
            </a:r>
            <a:endParaRPr sz="2000" dirty="0">
              <a:latin typeface="Carlito"/>
              <a:cs typeface="Carlito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216467" y="1445042"/>
            <a:ext cx="2425065" cy="6857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ts val="2685"/>
              </a:lnSpc>
              <a:spcBef>
                <a:spcPts val="100"/>
              </a:spcBef>
            </a:pPr>
            <a:r>
              <a:rPr sz="1600" b="1" spc="-14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</a:t>
            </a:r>
            <a:r>
              <a:rPr sz="1600" b="1" spc="-11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</a:t>
            </a:r>
            <a:r>
              <a:rPr sz="1600" b="1" spc="-2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spc="-27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105" dirty="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</a:t>
            </a:r>
            <a:r>
              <a:rPr lang="en-GB" sz="16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</a:p>
          <a:p>
            <a:pPr marL="12700" algn="ctr">
              <a:lnSpc>
                <a:spcPts val="2685"/>
              </a:lnSpc>
              <a:spcBef>
                <a:spcPts val="100"/>
              </a:spcBef>
            </a:pPr>
            <a:r>
              <a:rPr sz="1600" b="1" spc="-5" dirty="0">
                <a:solidFill>
                  <a:srgbClr val="D5DCE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SOLD</a:t>
            </a:r>
            <a:endParaRPr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152400" y="109173"/>
            <a:ext cx="8992107" cy="3368594"/>
            <a:chOff x="152400" y="109173"/>
            <a:chExt cx="8992107" cy="3368594"/>
          </a:xfrm>
        </p:grpSpPr>
        <p:sp>
          <p:nvSpPr>
            <p:cNvPr id="31" name="object 31"/>
            <p:cNvSpPr/>
            <p:nvPr/>
          </p:nvSpPr>
          <p:spPr>
            <a:xfrm>
              <a:off x="7429500" y="2976397"/>
              <a:ext cx="929627" cy="50137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444740" y="3029711"/>
              <a:ext cx="828040" cy="399415"/>
            </a:xfrm>
            <a:custGeom>
              <a:avLst/>
              <a:gdLst/>
              <a:ahLst/>
              <a:cxnLst/>
              <a:rect l="l" t="t" r="r" b="b"/>
              <a:pathLst>
                <a:path w="828040" h="399414">
                  <a:moveTo>
                    <a:pt x="627760" y="0"/>
                  </a:moveTo>
                  <a:lnTo>
                    <a:pt x="0" y="0"/>
                  </a:lnTo>
                  <a:lnTo>
                    <a:pt x="199770" y="199643"/>
                  </a:lnTo>
                  <a:lnTo>
                    <a:pt x="0" y="399288"/>
                  </a:lnTo>
                  <a:lnTo>
                    <a:pt x="627760" y="399288"/>
                  </a:lnTo>
                  <a:lnTo>
                    <a:pt x="827531" y="199643"/>
                  </a:lnTo>
                  <a:lnTo>
                    <a:pt x="627760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150352" y="2976397"/>
              <a:ext cx="931151" cy="50137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165592" y="3029711"/>
              <a:ext cx="829310" cy="399415"/>
            </a:xfrm>
            <a:custGeom>
              <a:avLst/>
              <a:gdLst/>
              <a:ahLst/>
              <a:cxnLst/>
              <a:rect l="l" t="t" r="r" b="b"/>
              <a:pathLst>
                <a:path w="829309" h="399414">
                  <a:moveTo>
                    <a:pt x="628903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628903" y="399288"/>
                  </a:lnTo>
                  <a:lnTo>
                    <a:pt x="829055" y="199643"/>
                  </a:lnTo>
                  <a:lnTo>
                    <a:pt x="628903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872728" y="2976397"/>
              <a:ext cx="271272" cy="501370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887967" y="3029711"/>
              <a:ext cx="256540" cy="399415"/>
            </a:xfrm>
            <a:custGeom>
              <a:avLst/>
              <a:gdLst/>
              <a:ahLst/>
              <a:cxnLst/>
              <a:rect l="l" t="t" r="r" b="b"/>
              <a:pathLst>
                <a:path w="256540" h="399414">
                  <a:moveTo>
                    <a:pt x="256031" y="0"/>
                  </a:moveTo>
                  <a:lnTo>
                    <a:pt x="0" y="0"/>
                  </a:lnTo>
                  <a:lnTo>
                    <a:pt x="200151" y="199643"/>
                  </a:lnTo>
                  <a:lnTo>
                    <a:pt x="0" y="399288"/>
                  </a:lnTo>
                  <a:lnTo>
                    <a:pt x="256031" y="399288"/>
                  </a:lnTo>
                  <a:lnTo>
                    <a:pt x="256031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152400" y="212870"/>
              <a:ext cx="1224305" cy="131112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8" name="object 38"/>
            <p:cNvSpPr/>
            <p:nvPr/>
          </p:nvSpPr>
          <p:spPr>
            <a:xfrm>
              <a:off x="2728720" y="109173"/>
              <a:ext cx="1400557" cy="1223679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9" name="object 25">
            <a:extLst>
              <a:ext uri="{FF2B5EF4-FFF2-40B4-BE49-F238E27FC236}">
                <a16:creationId xmlns:a16="http://schemas.microsoft.com/office/drawing/2014/main" id="{C0886A8D-6788-4C79-8EC1-255219E05B25}"/>
              </a:ext>
            </a:extLst>
          </p:cNvPr>
          <p:cNvSpPr/>
          <p:nvPr/>
        </p:nvSpPr>
        <p:spPr>
          <a:xfrm>
            <a:off x="3429000" y="2262065"/>
            <a:ext cx="0" cy="758190"/>
          </a:xfrm>
          <a:custGeom>
            <a:avLst/>
            <a:gdLst/>
            <a:ahLst/>
            <a:cxnLst/>
            <a:rect l="l" t="t" r="r" b="b"/>
            <a:pathLst>
              <a:path h="758189">
                <a:moveTo>
                  <a:pt x="0" y="0"/>
                </a:moveTo>
                <a:lnTo>
                  <a:pt x="0" y="757808"/>
                </a:lnTo>
              </a:path>
            </a:pathLst>
          </a:custGeom>
          <a:ln w="38100">
            <a:solidFill>
              <a:srgbClr val="D9D9D9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88D890A-80A4-4D7C-B363-EB1793C82222}"/>
              </a:ext>
            </a:extLst>
          </p:cNvPr>
          <p:cNvSpPr txBox="1"/>
          <p:nvPr/>
        </p:nvSpPr>
        <p:spPr>
          <a:xfrm>
            <a:off x="5384799" y="3043998"/>
            <a:ext cx="458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800" b="1" dirty="0">
                <a:solidFill>
                  <a:srgbClr val="252525"/>
                </a:solidFill>
                <a:latin typeface="Carlito"/>
                <a:cs typeface="Carlito"/>
              </a:rPr>
              <a:t>1984</a:t>
            </a:r>
            <a:endParaRPr lang="en-GB" sz="1800" dirty="0">
              <a:latin typeface="Carlito"/>
              <a:cs typeface="Carlito"/>
            </a:endParaRPr>
          </a:p>
        </p:txBody>
      </p:sp>
      <p:sp>
        <p:nvSpPr>
          <p:cNvPr id="43" name="object 32">
            <a:extLst>
              <a:ext uri="{FF2B5EF4-FFF2-40B4-BE49-F238E27FC236}">
                <a16:creationId xmlns:a16="http://schemas.microsoft.com/office/drawing/2014/main" id="{BC97E5D1-66B7-4690-A49C-48DDEC84EBF9}"/>
              </a:ext>
            </a:extLst>
          </p:cNvPr>
          <p:cNvSpPr/>
          <p:nvPr/>
        </p:nvSpPr>
        <p:spPr>
          <a:xfrm>
            <a:off x="4787801" y="5182185"/>
            <a:ext cx="1808928" cy="141768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4" name="object 33">
            <a:extLst>
              <a:ext uri="{FF2B5EF4-FFF2-40B4-BE49-F238E27FC236}">
                <a16:creationId xmlns:a16="http://schemas.microsoft.com/office/drawing/2014/main" id="{C4964400-B11A-466E-9E98-8CE98A09C2AA}"/>
              </a:ext>
            </a:extLst>
          </p:cNvPr>
          <p:cNvSpPr txBox="1">
            <a:spLocks/>
          </p:cNvSpPr>
          <p:nvPr/>
        </p:nvSpPr>
        <p:spPr>
          <a:xfrm>
            <a:off x="4041583" y="4200905"/>
            <a:ext cx="3301365" cy="72314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R="10160" algn="ctr">
              <a:lnSpc>
                <a:spcPts val="2850"/>
              </a:lnSpc>
              <a:spcBef>
                <a:spcPts val="100"/>
              </a:spcBef>
            </a:pPr>
            <a:r>
              <a:rPr lang="en-GB" sz="1600" b="1" kern="0" spc="-14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1600" b="1" kern="0" spc="-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Macintosh</a:t>
            </a:r>
            <a:r>
              <a:rPr lang="en-GB" sz="1600" b="1" kern="0" spc="-2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kern="0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 </a:t>
            </a:r>
          </a:p>
          <a:p>
            <a:pPr marR="10160" algn="ctr">
              <a:lnSpc>
                <a:spcPts val="2850"/>
              </a:lnSpc>
              <a:spcBef>
                <a:spcPts val="100"/>
              </a:spcBef>
            </a:pPr>
            <a:r>
              <a:rPr lang="en-GB" sz="1600" b="1" kern="0" spc="-5" dirty="0">
                <a:solidFill>
                  <a:srgbClr val="DEEBF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INTRODUCED</a:t>
            </a:r>
            <a:endParaRPr lang="en-GB" sz="1600" b="1" kern="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object 25">
            <a:extLst>
              <a:ext uri="{FF2B5EF4-FFF2-40B4-BE49-F238E27FC236}">
                <a16:creationId xmlns:a16="http://schemas.microsoft.com/office/drawing/2014/main" id="{33C34143-CDA9-4217-9846-49A89169A3C1}"/>
              </a:ext>
            </a:extLst>
          </p:cNvPr>
          <p:cNvSpPr/>
          <p:nvPr/>
        </p:nvSpPr>
        <p:spPr>
          <a:xfrm>
            <a:off x="5692266" y="3477767"/>
            <a:ext cx="0" cy="758190"/>
          </a:xfrm>
          <a:custGeom>
            <a:avLst/>
            <a:gdLst/>
            <a:ahLst/>
            <a:cxnLst/>
            <a:rect l="l" t="t" r="r" b="b"/>
            <a:pathLst>
              <a:path h="758189">
                <a:moveTo>
                  <a:pt x="0" y="0"/>
                </a:moveTo>
                <a:lnTo>
                  <a:pt x="0" y="757808"/>
                </a:lnTo>
              </a:path>
            </a:pathLst>
          </a:custGeom>
          <a:ln w="38100">
            <a:solidFill>
              <a:srgbClr val="D9D9D9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37">
            <a:extLst>
              <a:ext uri="{FF2B5EF4-FFF2-40B4-BE49-F238E27FC236}">
                <a16:creationId xmlns:a16="http://schemas.microsoft.com/office/drawing/2014/main" id="{9567D682-163B-4EC7-83A5-69A25DAA8158}"/>
              </a:ext>
            </a:extLst>
          </p:cNvPr>
          <p:cNvSpPr/>
          <p:nvPr/>
        </p:nvSpPr>
        <p:spPr>
          <a:xfrm>
            <a:off x="7230588" y="52649"/>
            <a:ext cx="1073650" cy="185225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7AC304A-7C07-47A7-A777-FD468CAD70A5}"/>
              </a:ext>
            </a:extLst>
          </p:cNvPr>
          <p:cNvSpPr txBox="1"/>
          <p:nvPr/>
        </p:nvSpPr>
        <p:spPr>
          <a:xfrm>
            <a:off x="7551674" y="3028202"/>
            <a:ext cx="458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1800" b="1" dirty="0">
                <a:solidFill>
                  <a:srgbClr val="252525"/>
                </a:solidFill>
                <a:latin typeface="Carlito"/>
                <a:cs typeface="Carlito"/>
              </a:rPr>
              <a:t>1985</a:t>
            </a:r>
            <a:endParaRPr lang="en-GB" sz="1800" dirty="0">
              <a:latin typeface="Carlito"/>
              <a:cs typeface="Carlito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1FD2CA5-BCED-4CCA-B2D1-8A7F2FEA82EF}"/>
              </a:ext>
            </a:extLst>
          </p:cNvPr>
          <p:cNvSpPr txBox="1"/>
          <p:nvPr/>
        </p:nvSpPr>
        <p:spPr>
          <a:xfrm>
            <a:off x="5074404" y="1404046"/>
            <a:ext cx="5364124" cy="7257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075"/>
              </a:lnSpc>
              <a:spcBef>
                <a:spcPts val="100"/>
              </a:spcBef>
            </a:pPr>
            <a:r>
              <a:rPr lang="en-GB" sz="1600" b="1" spc="-10" dirty="0">
                <a:solidFill>
                  <a:srgbClr val="D5DCE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Steve</a:t>
            </a:r>
            <a:r>
              <a:rPr lang="en-GB" sz="1600" b="1" spc="-80" dirty="0">
                <a:solidFill>
                  <a:srgbClr val="D5DCE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dirty="0">
                <a:solidFill>
                  <a:srgbClr val="D5DCE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Jobs </a:t>
            </a:r>
            <a:r>
              <a:rPr lang="en-GB" sz="1600" b="1" spc="-10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</a:t>
            </a:r>
            <a:r>
              <a:rPr lang="en-GB" sz="1600" b="1" spc="-2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b="1" spc="-11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discharged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7" name="Picture 56" descr="A picture containing blur, light&#10;&#10;Description automatically generated">
            <a:extLst>
              <a:ext uri="{FF2B5EF4-FFF2-40B4-BE49-F238E27FC236}">
                <a16:creationId xmlns:a16="http://schemas.microsoft.com/office/drawing/2014/main" id="{78C07F90-89DF-4DD4-A878-DA96AF6352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35" y="4706807"/>
            <a:ext cx="1527527" cy="2221986"/>
          </a:xfrm>
          <a:prstGeom prst="rect">
            <a:avLst/>
          </a:prstGeom>
        </p:spPr>
      </p:pic>
      <p:sp>
        <p:nvSpPr>
          <p:cNvPr id="65" name="object 25">
            <a:extLst>
              <a:ext uri="{FF2B5EF4-FFF2-40B4-BE49-F238E27FC236}">
                <a16:creationId xmlns:a16="http://schemas.microsoft.com/office/drawing/2014/main" id="{3366FAEF-A8C4-4447-BE96-5F73777ED840}"/>
              </a:ext>
            </a:extLst>
          </p:cNvPr>
          <p:cNvSpPr/>
          <p:nvPr/>
        </p:nvSpPr>
        <p:spPr>
          <a:xfrm>
            <a:off x="7767413" y="2262065"/>
            <a:ext cx="0" cy="758190"/>
          </a:xfrm>
          <a:custGeom>
            <a:avLst/>
            <a:gdLst/>
            <a:ahLst/>
            <a:cxnLst/>
            <a:rect l="l" t="t" r="r" b="b"/>
            <a:pathLst>
              <a:path h="758189">
                <a:moveTo>
                  <a:pt x="0" y="0"/>
                </a:moveTo>
                <a:lnTo>
                  <a:pt x="0" y="757808"/>
                </a:lnTo>
              </a:path>
            </a:pathLst>
          </a:custGeom>
          <a:ln w="38100">
            <a:solidFill>
              <a:srgbClr val="D9D9D9"/>
            </a:solidFill>
            <a:prstDash val="lgDash"/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">
            <a:extLst>
              <a:ext uri="{FF2B5EF4-FFF2-40B4-BE49-F238E27FC236}">
                <a16:creationId xmlns:a16="http://schemas.microsoft.com/office/drawing/2014/main" id="{645B9A65-A6D6-40D3-A24F-BB569F939A5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7">
            <a:extLst>
              <a:ext uri="{FF2B5EF4-FFF2-40B4-BE49-F238E27FC236}">
                <a16:creationId xmlns:a16="http://schemas.microsoft.com/office/drawing/2014/main" id="{620C4D54-8CC4-44C9-8F86-3249C1A34739}"/>
              </a:ext>
            </a:extLst>
          </p:cNvPr>
          <p:cNvSpPr/>
          <p:nvPr/>
        </p:nvSpPr>
        <p:spPr>
          <a:xfrm>
            <a:off x="152400" y="212870"/>
            <a:ext cx="1224305" cy="131112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6" name="Picture 5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642EAC3C-013B-47B0-9955-FDFB888818C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336" y="4419600"/>
            <a:ext cx="2422864" cy="2422864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3C89411C-66B5-47C9-AFE0-6A90C0E3E9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327196"/>
              </p:ext>
            </p:extLst>
          </p:nvPr>
        </p:nvGraphicFramePr>
        <p:xfrm>
          <a:off x="1376705" y="1219200"/>
          <a:ext cx="6014695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94604158-CD24-4D18-B2F4-2FD763D57656}"/>
              </a:ext>
            </a:extLst>
          </p:cNvPr>
          <p:cNvSpPr/>
          <p:nvPr/>
        </p:nvSpPr>
        <p:spPr>
          <a:xfrm>
            <a:off x="5080251" y="2295139"/>
            <a:ext cx="685800" cy="152400"/>
          </a:xfrm>
          <a:prstGeom prst="ellipse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err="1">
                <a:solidFill>
                  <a:schemeClr val="bg1"/>
                </a:solidFill>
              </a:rPr>
              <a:t>Iphone</a:t>
            </a:r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889FE01-EA78-4887-B3F0-F98F42C80FD8}"/>
              </a:ext>
            </a:extLst>
          </p:cNvPr>
          <p:cNvSpPr/>
          <p:nvPr/>
        </p:nvSpPr>
        <p:spPr>
          <a:xfrm>
            <a:off x="2439154" y="3871451"/>
            <a:ext cx="888497" cy="202707"/>
          </a:xfrm>
          <a:prstGeom prst="ellipse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bg1"/>
                </a:solidFill>
              </a:rPr>
              <a:t>Macintosh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9AA3D77-4824-4477-A077-8D4AA2BB80CC}"/>
              </a:ext>
            </a:extLst>
          </p:cNvPr>
          <p:cNvSpPr/>
          <p:nvPr/>
        </p:nvSpPr>
        <p:spPr>
          <a:xfrm>
            <a:off x="4457700" y="2743200"/>
            <a:ext cx="685800" cy="152400"/>
          </a:xfrm>
          <a:prstGeom prst="ellipse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err="1">
                <a:solidFill>
                  <a:schemeClr val="bg1"/>
                </a:solidFill>
              </a:rPr>
              <a:t>IPod</a:t>
            </a:r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D2220FE-2D8E-4FF1-A800-E6206FDDB445}"/>
              </a:ext>
            </a:extLst>
          </p:cNvPr>
          <p:cNvSpPr/>
          <p:nvPr/>
        </p:nvSpPr>
        <p:spPr>
          <a:xfrm>
            <a:off x="4038600" y="3221210"/>
            <a:ext cx="685800" cy="152400"/>
          </a:xfrm>
          <a:prstGeom prst="ellipse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err="1">
                <a:solidFill>
                  <a:schemeClr val="bg1"/>
                </a:solidFill>
              </a:rPr>
              <a:t>IMac</a:t>
            </a:r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295F612-20BE-4937-A857-77E140D7D65F}"/>
              </a:ext>
            </a:extLst>
          </p:cNvPr>
          <p:cNvSpPr/>
          <p:nvPr/>
        </p:nvSpPr>
        <p:spPr>
          <a:xfrm>
            <a:off x="5448300" y="1918859"/>
            <a:ext cx="685800" cy="152400"/>
          </a:xfrm>
          <a:prstGeom prst="ellipse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err="1">
                <a:solidFill>
                  <a:schemeClr val="bg1"/>
                </a:solidFill>
              </a:rPr>
              <a:t>IPad</a:t>
            </a:r>
            <a:endParaRPr lang="en-GB" sz="800" dirty="0">
              <a:solidFill>
                <a:schemeClr val="bg1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FE2896B-821A-4F10-8B2D-46496BB8F1F3}"/>
              </a:ext>
            </a:extLst>
          </p:cNvPr>
          <p:cNvCxnSpPr>
            <a:cxnSpLocks/>
          </p:cNvCxnSpPr>
          <p:nvPr/>
        </p:nvCxnSpPr>
        <p:spPr>
          <a:xfrm>
            <a:off x="2895601" y="4074158"/>
            <a:ext cx="0" cy="56600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72A66A0-5576-4A75-805A-44D94AD1EC02}"/>
              </a:ext>
            </a:extLst>
          </p:cNvPr>
          <p:cNvCxnSpPr>
            <a:cxnSpLocks/>
            <a:stCxn id="13" idx="4"/>
          </p:cNvCxnSpPr>
          <p:nvPr/>
        </p:nvCxnSpPr>
        <p:spPr>
          <a:xfrm>
            <a:off x="4381500" y="3373610"/>
            <a:ext cx="0" cy="126655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B5E3A7-BCF9-4411-8FD6-17A6955994CB}"/>
              </a:ext>
            </a:extLst>
          </p:cNvPr>
          <p:cNvCxnSpPr>
            <a:cxnSpLocks/>
          </p:cNvCxnSpPr>
          <p:nvPr/>
        </p:nvCxnSpPr>
        <p:spPr>
          <a:xfrm>
            <a:off x="4800600" y="2895600"/>
            <a:ext cx="0" cy="174456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BF8368A-9680-46BC-AAFA-3560AFC15EF9}"/>
              </a:ext>
            </a:extLst>
          </p:cNvPr>
          <p:cNvCxnSpPr>
            <a:cxnSpLocks/>
            <a:stCxn id="10" idx="4"/>
          </p:cNvCxnSpPr>
          <p:nvPr/>
        </p:nvCxnSpPr>
        <p:spPr>
          <a:xfrm>
            <a:off x="5423151" y="2447539"/>
            <a:ext cx="20342" cy="219262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7D0F7F6C-2E59-456F-A203-6B76459453C8}"/>
              </a:ext>
            </a:extLst>
          </p:cNvPr>
          <p:cNvCxnSpPr>
            <a:cxnSpLocks/>
            <a:stCxn id="14" idx="4"/>
          </p:cNvCxnSpPr>
          <p:nvPr/>
        </p:nvCxnSpPr>
        <p:spPr>
          <a:xfrm>
            <a:off x="5791200" y="2071259"/>
            <a:ext cx="0" cy="256890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1328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9838" y="943476"/>
            <a:ext cx="6858000" cy="17907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  <a:cs typeface="Calibri Light"/>
              </a:rPr>
              <a:t>New Product and Services </a:t>
            </a:r>
            <a:br>
              <a:rPr lang="en-GB" dirty="0">
                <a:solidFill>
                  <a:schemeClr val="bg1"/>
                </a:solidFill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cs typeface="Calibri Light"/>
              </a:rPr>
              <a:t>for</a:t>
            </a:r>
            <a:br>
              <a:rPr lang="en-GB" dirty="0">
                <a:solidFill>
                  <a:schemeClr val="bg1"/>
                </a:solidFill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cs typeface="Calibri Light"/>
              </a:rPr>
              <a:t>Apple</a:t>
            </a:r>
            <a:endParaRPr lang="en-GB">
              <a:solidFill>
                <a:schemeClr val="bg1"/>
              </a:solidFill>
              <a:cs typeface="Calibri Light"/>
            </a:endParaRPr>
          </a:p>
        </p:txBody>
      </p:sp>
      <p:pic>
        <p:nvPicPr>
          <p:cNvPr id="4" name="Graphic 4" descr="Lights On with solid fill">
            <a:extLst>
              <a:ext uri="{FF2B5EF4-FFF2-40B4-BE49-F238E27FC236}">
                <a16:creationId xmlns:a16="http://schemas.microsoft.com/office/drawing/2014/main" id="{FE5A7B84-E3F1-4126-8E08-62C6759A8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60658" y="4055777"/>
            <a:ext cx="1632054" cy="16320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F8005-F5E0-4DF8-8794-16C38DDB59D6}"/>
              </a:ext>
            </a:extLst>
          </p:cNvPr>
          <p:cNvSpPr txBox="1"/>
          <p:nvPr/>
        </p:nvSpPr>
        <p:spPr>
          <a:xfrm>
            <a:off x="5932359" y="3220075"/>
            <a:ext cx="2057400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2250" dirty="0">
                <a:solidFill>
                  <a:prstClr val="white"/>
                </a:solidFill>
                <a:latin typeface="Calibri" panose="020F0502020204030204"/>
                <a:cs typeface="Calibri"/>
              </a:rPr>
              <a:t>New Function for their devices.</a:t>
            </a:r>
          </a:p>
        </p:txBody>
      </p:sp>
      <p:pic>
        <p:nvPicPr>
          <p:cNvPr id="7" name="Graphic 7" descr="Browser window outline">
            <a:extLst>
              <a:ext uri="{FF2B5EF4-FFF2-40B4-BE49-F238E27FC236}">
                <a16:creationId xmlns:a16="http://schemas.microsoft.com/office/drawing/2014/main" id="{3B7CCA07-D8EA-4655-A90E-450EBCB55F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98580" y="2050843"/>
            <a:ext cx="3065488" cy="3065488"/>
          </a:xfrm>
          <a:prstGeom prst="rect">
            <a:avLst/>
          </a:prstGeom>
        </p:spPr>
      </p:pic>
      <p:pic>
        <p:nvPicPr>
          <p:cNvPr id="10" name="Graphic 7" descr="Browser window outline">
            <a:extLst>
              <a:ext uri="{FF2B5EF4-FFF2-40B4-BE49-F238E27FC236}">
                <a16:creationId xmlns:a16="http://schemas.microsoft.com/office/drawing/2014/main" id="{E76CD432-AB2B-432E-837C-03265094F2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84616" y="2050842"/>
            <a:ext cx="3065488" cy="306548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344580B-189C-409A-A830-69B3DAF51226}"/>
              </a:ext>
            </a:extLst>
          </p:cNvPr>
          <p:cNvSpPr txBox="1"/>
          <p:nvPr/>
        </p:nvSpPr>
        <p:spPr>
          <a:xfrm>
            <a:off x="558735" y="3429889"/>
            <a:ext cx="3031760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 defTabSz="685800"/>
            <a:r>
              <a:rPr lang="en-GB" sz="2250" dirty="0">
                <a:solidFill>
                  <a:prstClr val="white"/>
                </a:solidFill>
                <a:latin typeface="Calibri" panose="020F0502020204030204"/>
              </a:rPr>
              <a:t>Apple Electric Cars.</a:t>
            </a:r>
            <a:endParaRPr lang="en-GB" sz="2250" dirty="0">
              <a:solidFill>
                <a:prstClr val="white"/>
              </a:solidFill>
              <a:latin typeface="Calibri" panose="020F0502020204030204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3BF7F-9332-44D1-904D-F9877002D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646381"/>
            <a:ext cx="7886700" cy="99417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cs typeface="Calibri Light"/>
              </a:rPr>
              <a:t>Apple Electric Cars</a:t>
            </a:r>
            <a:endParaRPr lang="en-US" dirty="0">
              <a:solidFill>
                <a:schemeClr val="bg1"/>
              </a:solidFill>
              <a:cs typeface="Calibri Light" panose="020F0302020204030204"/>
            </a:endParaRPr>
          </a:p>
        </p:txBody>
      </p:sp>
      <p:pic>
        <p:nvPicPr>
          <p:cNvPr id="4" name="Graphic 4" descr="Signpost outline">
            <a:extLst>
              <a:ext uri="{FF2B5EF4-FFF2-40B4-BE49-F238E27FC236}">
                <a16:creationId xmlns:a16="http://schemas.microsoft.com/office/drawing/2014/main" id="{91CAE170-EB7F-4BB4-8D5C-C8DC3EFFF1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57600" y="2214797"/>
            <a:ext cx="1959964" cy="19599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E3EDACE-8F80-4C11-B3D5-E0FB083252AD}"/>
              </a:ext>
            </a:extLst>
          </p:cNvPr>
          <p:cNvSpPr txBox="1"/>
          <p:nvPr/>
        </p:nvSpPr>
        <p:spPr>
          <a:xfrm>
            <a:off x="4086693" y="2643890"/>
            <a:ext cx="2057400" cy="3462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Pros</a:t>
            </a:r>
            <a:endParaRPr lang="en-GB" dirty="0">
              <a:solidFill>
                <a:prstClr val="white"/>
              </a:solidFill>
              <a:latin typeface="Calibri" panose="020F0502020204030204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B6F047-ED29-454A-8472-6009D5835757}"/>
              </a:ext>
            </a:extLst>
          </p:cNvPr>
          <p:cNvSpPr txBox="1"/>
          <p:nvPr/>
        </p:nvSpPr>
        <p:spPr>
          <a:xfrm>
            <a:off x="4638870" y="3121116"/>
            <a:ext cx="2057400" cy="3462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Cons</a:t>
            </a:r>
          </a:p>
        </p:txBody>
      </p:sp>
    </p:spTree>
    <p:extLst>
      <p:ext uri="{BB962C8B-B14F-4D97-AF65-F5344CB8AC3E}">
        <p14:creationId xmlns:p14="http://schemas.microsoft.com/office/powerpoint/2010/main" val="15625364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720DC-F53A-4559-8628-B46C6FBE3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06242"/>
            <a:ext cx="7886700" cy="994172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cs typeface="Calibri Light"/>
              </a:rPr>
              <a:t>New Function for their devices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6" descr="A picture containing accessory, case, bag&#10;&#10;Description automatically generated">
            <a:extLst>
              <a:ext uri="{FF2B5EF4-FFF2-40B4-BE49-F238E27FC236}">
                <a16:creationId xmlns:a16="http://schemas.microsoft.com/office/drawing/2014/main" id="{D063AF26-7345-4338-8CDA-68CE6CB88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7665" y="3217800"/>
            <a:ext cx="2338466" cy="2375807"/>
          </a:xfrm>
          <a:prstGeom prst="rect">
            <a:avLst/>
          </a:prstGeom>
        </p:spPr>
      </p:pic>
      <p:pic>
        <p:nvPicPr>
          <p:cNvPr id="7" name="Picture 7" descr="A picture containing case, accessory, seat&#10;&#10;Description automatically generated">
            <a:extLst>
              <a:ext uri="{FF2B5EF4-FFF2-40B4-BE49-F238E27FC236}">
                <a16:creationId xmlns:a16="http://schemas.microsoft.com/office/drawing/2014/main" id="{C37D7756-3571-47FF-8AA0-8F14B3BF5A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6101" y="3222991"/>
            <a:ext cx="2746010" cy="2370109"/>
          </a:xfrm>
          <a:prstGeom prst="rect">
            <a:avLst/>
          </a:prstGeom>
        </p:spPr>
      </p:pic>
      <p:pic>
        <p:nvPicPr>
          <p:cNvPr id="10" name="Graphic 10" descr="Line arrow: Rotate right outline">
            <a:extLst>
              <a:ext uri="{FF2B5EF4-FFF2-40B4-BE49-F238E27FC236}">
                <a16:creationId xmlns:a16="http://schemas.microsoft.com/office/drawing/2014/main" id="{B7054875-0332-4231-9A79-EB808E698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920614" y="2181030"/>
            <a:ext cx="5304644" cy="1041816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DECD824-D9F6-4210-A731-83FAD2028424}"/>
              </a:ext>
            </a:extLst>
          </p:cNvPr>
          <p:cNvSpPr txBox="1"/>
          <p:nvPr/>
        </p:nvSpPr>
        <p:spPr>
          <a:xfrm>
            <a:off x="948128" y="2142657"/>
            <a:ext cx="2057400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2700" dirty="0">
                <a:solidFill>
                  <a:prstClr val="white"/>
                </a:solidFill>
                <a:latin typeface="Calibri" panose="020F0502020204030204"/>
              </a:rPr>
              <a:t>From this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A1705D-4308-4504-BBBD-B5FB9BE0C53D}"/>
              </a:ext>
            </a:extLst>
          </p:cNvPr>
          <p:cNvSpPr txBox="1"/>
          <p:nvPr/>
        </p:nvSpPr>
        <p:spPr>
          <a:xfrm>
            <a:off x="6536063" y="2142072"/>
            <a:ext cx="2057400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2700" dirty="0">
                <a:solidFill>
                  <a:prstClr val="white"/>
                </a:solidFill>
                <a:latin typeface="Calibri" panose="020F0502020204030204"/>
              </a:rPr>
              <a:t>To this</a:t>
            </a:r>
          </a:p>
        </p:txBody>
      </p:sp>
    </p:spTree>
    <p:extLst>
      <p:ext uri="{BB962C8B-B14F-4D97-AF65-F5344CB8AC3E}">
        <p14:creationId xmlns:p14="http://schemas.microsoft.com/office/powerpoint/2010/main" val="3227336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BFA9F-B1FA-4524-BF6B-E292DA23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cs typeface="Calibri Light"/>
              </a:rPr>
              <a:t>Remove Background</a:t>
            </a:r>
            <a:br>
              <a:rPr lang="en-GB" dirty="0">
                <a:solidFill>
                  <a:schemeClr val="bg1"/>
                </a:solidFill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cs typeface="Calibri Light"/>
              </a:rPr>
              <a:t>(</a:t>
            </a:r>
            <a:r>
              <a:rPr lang="en-GB" dirty="0" err="1">
                <a:solidFill>
                  <a:schemeClr val="bg1"/>
                </a:solidFill>
                <a:cs typeface="Calibri Light"/>
              </a:rPr>
              <a:t>Iphone</a:t>
            </a:r>
            <a:r>
              <a:rPr lang="en-GB" dirty="0">
                <a:solidFill>
                  <a:schemeClr val="bg1"/>
                </a:solidFill>
                <a:cs typeface="Calibri Light"/>
              </a:rPr>
              <a:t> Camera Function)</a:t>
            </a:r>
          </a:p>
        </p:txBody>
      </p:sp>
      <p:pic>
        <p:nvPicPr>
          <p:cNvPr id="4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9255D72D-C04E-4D76-886D-79978E949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8546" y="2460534"/>
            <a:ext cx="2806908" cy="315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5560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13CCFE6-AEC1-7927-6EDE-45F08948784D}"/>
              </a:ext>
            </a:extLst>
          </p:cNvPr>
          <p:cNvSpPr txBox="1"/>
          <p:nvPr/>
        </p:nvSpPr>
        <p:spPr>
          <a:xfrm>
            <a:off x="2372194" y="1439992"/>
            <a:ext cx="5092908" cy="5309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Potential Growth for Apple</a:t>
            </a:r>
            <a:endParaRPr lang="en-US" sz="300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6D291A4-121D-1DD1-2D63-70324DD7F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6708" y="2357890"/>
            <a:ext cx="6404131" cy="3277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258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226E5-D903-EB69-C78C-4D1D9B4FC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970" y="1955554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  <a:t>New services/Products </a:t>
            </a:r>
            <a:b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  <a:t>= </a:t>
            </a:r>
            <a:b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  <a:t>More Customers</a:t>
            </a:r>
            <a:b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</a:br>
            <a: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  <a:t>(Business Growth)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Graphic 4" descr="Upward trend with solid fill">
            <a:extLst>
              <a:ext uri="{FF2B5EF4-FFF2-40B4-BE49-F238E27FC236}">
                <a16:creationId xmlns:a16="http://schemas.microsoft.com/office/drawing/2014/main" id="{640C3559-FB20-1078-D983-366E7CECAC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48428" y="3385903"/>
            <a:ext cx="2615784" cy="261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460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2586FE5-8D18-CD00-19C1-5C6E6CA5C5B2}"/>
              </a:ext>
            </a:extLst>
          </p:cNvPr>
          <p:cNvSpPr txBox="1"/>
          <p:nvPr/>
        </p:nvSpPr>
        <p:spPr>
          <a:xfrm>
            <a:off x="2423723" y="1402518"/>
            <a:ext cx="4296555" cy="9925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685800"/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(Electric Cars)</a:t>
            </a:r>
            <a:br>
              <a:rPr lang="en-GB" sz="3000" dirty="0">
                <a:solidFill>
                  <a:prstClr val="black"/>
                </a:solidFill>
                <a:latin typeface="Calibri" panose="020F0502020204030204"/>
                <a:ea typeface="Calibri"/>
                <a:cs typeface="Calibri"/>
              </a:rPr>
            </a:br>
            <a:r>
              <a:rPr lang="en-GB" sz="3000" dirty="0">
                <a:solidFill>
                  <a:prstClr val="white"/>
                </a:solidFill>
                <a:latin typeface="Calibri" panose="020F0502020204030204"/>
                <a:ea typeface="Calibri"/>
                <a:cs typeface="Calibri"/>
              </a:rPr>
              <a:t>Big opportunity for Apple</a:t>
            </a:r>
            <a:endParaRPr lang="en-US" sz="135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5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DB48A931-051D-3C4C-BCD0-A51FB83975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2778126"/>
            <a:ext cx="3734424" cy="2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64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0EF1E-10CE-A3CC-687B-B06450E4E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96677"/>
            <a:ext cx="788670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  <a:t>Apple Stock (AAPL)</a:t>
            </a:r>
            <a:br>
              <a:rPr lang="en-GB" dirty="0">
                <a:solidFill>
                  <a:schemeClr val="bg1"/>
                </a:solidFill>
                <a:ea typeface="Calibri Light"/>
                <a:cs typeface="Calibri Light"/>
              </a:rPr>
            </a:br>
            <a:endParaRPr lang="en-GB">
              <a:solidFill>
                <a:schemeClr val="bg1"/>
              </a:solidFill>
              <a:ea typeface="Calibri Light" panose="020F0302020204030204"/>
              <a:cs typeface="Calibri Light" panose="020F03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9EE14A-286F-BA8C-FCB5-F1782141D42B}"/>
              </a:ext>
            </a:extLst>
          </p:cNvPr>
          <p:cNvSpPr txBox="1"/>
          <p:nvPr/>
        </p:nvSpPr>
        <p:spPr>
          <a:xfrm>
            <a:off x="1350989" y="2461198"/>
            <a:ext cx="2057400" cy="3924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2100" dirty="0">
                <a:solidFill>
                  <a:prstClr val="white"/>
                </a:solidFill>
                <a:latin typeface="Calibri" panose="020F0502020204030204"/>
              </a:rPr>
              <a:t>New Ideas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6746A4-8531-8C6D-C7F6-B2CD9E03262B}"/>
              </a:ext>
            </a:extLst>
          </p:cNvPr>
          <p:cNvSpPr txBox="1"/>
          <p:nvPr/>
        </p:nvSpPr>
        <p:spPr>
          <a:xfrm>
            <a:off x="4118899" y="2390345"/>
            <a:ext cx="2057400" cy="5309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3000" dirty="0">
                <a:solidFill>
                  <a:prstClr val="white"/>
                </a:solidFill>
                <a:latin typeface="Calibri" panose="020F0502020204030204"/>
              </a:rPr>
              <a:t>=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C0DF3B-369C-3458-04DF-D0D556DC200F}"/>
              </a:ext>
            </a:extLst>
          </p:cNvPr>
          <p:cNvSpPr txBox="1"/>
          <p:nvPr/>
        </p:nvSpPr>
        <p:spPr>
          <a:xfrm>
            <a:off x="5818760" y="2460026"/>
            <a:ext cx="2057400" cy="3924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685800"/>
            <a:r>
              <a:rPr lang="en-GB" sz="2100" dirty="0">
                <a:solidFill>
                  <a:prstClr val="white"/>
                </a:solidFill>
                <a:latin typeface="Calibri" panose="020F0502020204030204"/>
              </a:rPr>
              <a:t>More Investors</a:t>
            </a:r>
          </a:p>
        </p:txBody>
      </p:sp>
      <p:pic>
        <p:nvPicPr>
          <p:cNvPr id="7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6337E143-C664-79FA-45A8-1489563124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973" y="3118762"/>
            <a:ext cx="2057400" cy="267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808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63FCC-82CB-07A3-650B-E57CFF545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2710830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cs typeface="Calibri Light"/>
              </a:rPr>
              <a:t>Thank you for your time!</a:t>
            </a:r>
          </a:p>
        </p:txBody>
      </p:sp>
      <p:pic>
        <p:nvPicPr>
          <p:cNvPr id="4" name="Graphic 4" descr="Man waving with his hand">
            <a:extLst>
              <a:ext uri="{FF2B5EF4-FFF2-40B4-BE49-F238E27FC236}">
                <a16:creationId xmlns:a16="http://schemas.microsoft.com/office/drawing/2014/main" id="{ED4BB309-2313-ED8B-079B-C0FA5CA445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137784" y="3072640"/>
            <a:ext cx="4434094" cy="353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9862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115</Words>
  <Application>Microsoft Office PowerPoint</Application>
  <PresentationFormat>On-screen Show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Office Theme</vt:lpstr>
      <vt:lpstr>1_office theme</vt:lpstr>
      <vt:lpstr>Apple Inc.</vt:lpstr>
      <vt:lpstr>PowerPoint Presentation</vt:lpstr>
      <vt:lpstr>PowerPoint Presentation</vt:lpstr>
      <vt:lpstr>New Product and Services  for Apple</vt:lpstr>
      <vt:lpstr>Apple Electric Cars</vt:lpstr>
      <vt:lpstr>New Function for their devices</vt:lpstr>
      <vt:lpstr>Remove Background (Iphone Camera Function)</vt:lpstr>
      <vt:lpstr>PowerPoint Presentation</vt:lpstr>
      <vt:lpstr>New services/Products  =  More Customers (Business Growth)</vt:lpstr>
      <vt:lpstr>PowerPoint Presentation</vt:lpstr>
      <vt:lpstr>Apple Stock (AAPL) </vt:lpstr>
      <vt:lpstr>Thank you for your time!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Atif</dc:creator>
  <cp:lastModifiedBy>Teodor Katrandzhiev</cp:lastModifiedBy>
  <cp:revision>32</cp:revision>
  <dcterms:created xsi:type="dcterms:W3CDTF">2022-03-20T23:09:40Z</dcterms:created>
  <dcterms:modified xsi:type="dcterms:W3CDTF">2022-03-28T11:25:11Z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2018-04-01T00:00:00Z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2022-03-20T00:00:00Z</vt:filetime>
  </property>
</Properties>
</file>