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49" r:id="rId6"/>
    <p:sldId id="352" r:id="rId7"/>
    <p:sldId id="350" r:id="rId8"/>
    <p:sldId id="353" r:id="rId9"/>
    <p:sldId id="376" r:id="rId10"/>
    <p:sldId id="354" r:id="rId11"/>
    <p:sldId id="355" r:id="rId12"/>
    <p:sldId id="378" r:id="rId13"/>
    <p:sldId id="379" r:id="rId14"/>
    <p:sldId id="356" r:id="rId15"/>
    <p:sldId id="377" r:id="rId16"/>
    <p:sldId id="357" r:id="rId17"/>
    <p:sldId id="358" r:id="rId18"/>
    <p:sldId id="359" r:id="rId19"/>
    <p:sldId id="360" r:id="rId20"/>
    <p:sldId id="380" r:id="rId21"/>
    <p:sldId id="382" r:id="rId22"/>
    <p:sldId id="361" r:id="rId23"/>
    <p:sldId id="362" r:id="rId24"/>
    <p:sldId id="363" r:id="rId25"/>
    <p:sldId id="383" r:id="rId26"/>
    <p:sldId id="36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>
      <p:cViewPr varScale="1">
        <p:scale>
          <a:sx n="81" d="100"/>
          <a:sy n="81" d="100"/>
        </p:scale>
        <p:origin x="106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MBA 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Resource Management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LCMB7000 </a:t>
            </a:r>
            <a:endParaRPr lang="en-GB" altLang="en-US" sz="36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B66A-FA10-4854-AE54-B3DD6B54B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2E91C-765A-4D1E-A716-4C31ED1A2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/>
              <a:t>Able to define Human resource management 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what distinguishes their approach to people management and human resources management 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Understand HRM functions  and process </a:t>
            </a:r>
          </a:p>
          <a:p>
            <a:pPr algn="just">
              <a:lnSpc>
                <a:spcPct val="150000"/>
              </a:lnSpc>
            </a:pPr>
            <a:r>
              <a:rPr lang="en-GB" sz="2400" dirty="0"/>
              <a:t>Understand HRM models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022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CB9EA-5889-4967-A7D0-B57AC04C7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is meant by ‘Human Resource Management’?</a:t>
            </a:r>
            <a:endParaRPr lang="en-US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E3CE5D-0377-4E66-80DA-2426ED4F87B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388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Strategic</a:t>
            </a:r>
          </a:p>
          <a:p>
            <a:r>
              <a:rPr lang="en-GB" dirty="0"/>
              <a:t>Viewing employees as a resource rather than a cost</a:t>
            </a:r>
          </a:p>
          <a:p>
            <a:r>
              <a:rPr lang="en-GB" dirty="0"/>
              <a:t>Role of the Line Manager</a:t>
            </a:r>
          </a:p>
          <a:p>
            <a:r>
              <a:rPr lang="en-GB" dirty="0"/>
              <a:t>Viewed as a continuum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34156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70239-FE6C-4580-91C9-142B22D45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Human resources management (HRM)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260E3-A099-4854-833C-6C7F9982D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Resource Management (HRM) is a process  concerned with the management of personnel  along with their energies and competencies for the  achievement of organization objectives by the  process of acquiring, developing and utilizing such  personnel.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115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5504A-FC5E-4E43-81B6-29352907A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Human Resource Management’?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55712-E23C-485F-B549-89024275A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61950" marR="79375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61950" algn="l"/>
              </a:tabLst>
            </a:pPr>
            <a:r>
              <a:rPr lang="en-US" sz="3200" spc="-5" dirty="0">
                <a:latin typeface="Georgia"/>
                <a:cs typeface="Georgia"/>
              </a:rPr>
              <a:t>An essential function of management; and also, </a:t>
            </a:r>
            <a:r>
              <a:rPr lang="en-US" sz="3200" dirty="0">
                <a:latin typeface="Georgia"/>
                <a:cs typeface="Georgia"/>
              </a:rPr>
              <a:t>an  </a:t>
            </a:r>
            <a:r>
              <a:rPr lang="en-US" sz="3200" spc="-5" dirty="0">
                <a:latin typeface="Georgia"/>
                <a:cs typeface="Georgia"/>
              </a:rPr>
              <a:t>important part of every manager’s</a:t>
            </a:r>
            <a:r>
              <a:rPr lang="en-US" sz="3200" spc="-15" dirty="0">
                <a:latin typeface="Georgia"/>
                <a:cs typeface="Georgia"/>
              </a:rPr>
              <a:t> </a:t>
            </a:r>
            <a:r>
              <a:rPr lang="en-US" sz="3200" spc="-5" dirty="0">
                <a:latin typeface="Georgia"/>
                <a:cs typeface="Georgia"/>
              </a:rPr>
              <a:t>job.</a:t>
            </a:r>
            <a:endParaRPr lang="en-US" sz="3200" dirty="0">
              <a:latin typeface="Georgia"/>
              <a:cs typeface="Georgia"/>
            </a:endParaRPr>
          </a:p>
          <a:p>
            <a:pPr marL="361950" marR="79375" indent="-27305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61950" algn="l"/>
              </a:tabLst>
            </a:pPr>
            <a:r>
              <a:rPr lang="en-US" sz="3200" spc="-5" dirty="0">
                <a:latin typeface="Georgia"/>
                <a:cs typeface="Georgia"/>
              </a:rPr>
              <a:t>HRM </a:t>
            </a:r>
            <a:r>
              <a:rPr lang="en-US" sz="3200" dirty="0">
                <a:latin typeface="Georgia"/>
                <a:cs typeface="Georgia"/>
              </a:rPr>
              <a:t>is </a:t>
            </a:r>
            <a:r>
              <a:rPr lang="en-US" sz="3200" spc="-5" dirty="0">
                <a:latin typeface="Georgia"/>
                <a:cs typeface="Georgia"/>
              </a:rPr>
              <a:t>concerned </a:t>
            </a:r>
            <a:r>
              <a:rPr lang="en-US" sz="3200" dirty="0">
                <a:latin typeface="Georgia"/>
                <a:cs typeface="Georgia"/>
              </a:rPr>
              <a:t>with </a:t>
            </a:r>
            <a:r>
              <a:rPr lang="en-US" sz="3200" spc="-5" dirty="0">
                <a:latin typeface="Georgia"/>
                <a:cs typeface="Georgia"/>
              </a:rPr>
              <a:t>managing people </a:t>
            </a:r>
            <a:r>
              <a:rPr lang="en-US" sz="3200" dirty="0">
                <a:latin typeface="Georgia"/>
                <a:cs typeface="Georgia"/>
              </a:rPr>
              <a:t>in  </a:t>
            </a:r>
            <a:r>
              <a:rPr lang="en-US" sz="3200" spc="-5" dirty="0">
                <a:latin typeface="Georgia"/>
                <a:cs typeface="Georgia"/>
              </a:rPr>
              <a:t>organizations.</a:t>
            </a:r>
            <a:endParaRPr lang="en-US" sz="3200" dirty="0">
              <a:latin typeface="Georgia"/>
              <a:cs typeface="Georgia"/>
            </a:endParaRPr>
          </a:p>
          <a:p>
            <a:pPr marL="361950" marR="80645" indent="-273050" algn="just">
              <a:lnSpc>
                <a:spcPct val="100000"/>
              </a:lnSpc>
              <a:spcBef>
                <a:spcPts val="68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61950" algn="l"/>
              </a:tabLst>
            </a:pPr>
            <a:r>
              <a:rPr lang="en-US" sz="3200" dirty="0">
                <a:latin typeface="Georgia"/>
                <a:cs typeface="Georgia"/>
              </a:rPr>
              <a:t>It is </a:t>
            </a:r>
            <a:r>
              <a:rPr lang="en-US" sz="3200" spc="-5" dirty="0">
                <a:latin typeface="Georgia"/>
                <a:cs typeface="Georgia"/>
              </a:rPr>
              <a:t>concerned </a:t>
            </a:r>
            <a:r>
              <a:rPr lang="en-US" sz="3200" dirty="0">
                <a:latin typeface="Georgia"/>
                <a:cs typeface="Georgia"/>
              </a:rPr>
              <a:t>with </a:t>
            </a:r>
            <a:r>
              <a:rPr lang="en-US" sz="3200" spc="-5" dirty="0">
                <a:latin typeface="Georgia"/>
                <a:cs typeface="Georgia"/>
              </a:rPr>
              <a:t>philosophy, principles, policies  and practices related </a:t>
            </a:r>
            <a:r>
              <a:rPr lang="en-US" sz="3200" dirty="0">
                <a:latin typeface="Georgia"/>
                <a:cs typeface="Georgia"/>
              </a:rPr>
              <a:t>to </a:t>
            </a:r>
            <a:r>
              <a:rPr lang="en-US" sz="3200" spc="-5" dirty="0">
                <a:latin typeface="Georgia"/>
                <a:cs typeface="Georgia"/>
              </a:rPr>
              <a:t>human </a:t>
            </a:r>
            <a:r>
              <a:rPr lang="en-US" sz="3200" dirty="0">
                <a:latin typeface="Georgia"/>
                <a:cs typeface="Georgia"/>
              </a:rPr>
              <a:t>aspect </a:t>
            </a:r>
            <a:r>
              <a:rPr lang="en-US" sz="3200" spc="-5" dirty="0">
                <a:latin typeface="Georgia"/>
                <a:cs typeface="Georgia"/>
              </a:rPr>
              <a:t>of  management.</a:t>
            </a:r>
            <a:endParaRPr lang="en-US" sz="3200" dirty="0">
              <a:latin typeface="Georgia"/>
              <a:cs typeface="Georgia"/>
            </a:endParaRPr>
          </a:p>
          <a:p>
            <a:pPr marL="361950" marR="80010" indent="-27305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61950" algn="l"/>
              </a:tabLst>
            </a:pPr>
            <a:r>
              <a:rPr lang="en-US" sz="3200" dirty="0">
                <a:latin typeface="Georgia"/>
                <a:cs typeface="Georgia"/>
              </a:rPr>
              <a:t>It aims at </a:t>
            </a:r>
            <a:r>
              <a:rPr lang="en-US" sz="3200" spc="-5" dirty="0">
                <a:latin typeface="Georgia"/>
                <a:cs typeface="Georgia"/>
              </a:rPr>
              <a:t>achieving organizational objectives  through the efficient and effective mobilization of  human</a:t>
            </a:r>
            <a:r>
              <a:rPr lang="en-US" sz="3200" spc="-15" dirty="0">
                <a:latin typeface="Georgia"/>
                <a:cs typeface="Georgia"/>
              </a:rPr>
              <a:t> </a:t>
            </a:r>
            <a:r>
              <a:rPr lang="en-US" sz="3200" spc="-5" dirty="0">
                <a:latin typeface="Georgia"/>
                <a:cs typeface="Georgia"/>
              </a:rPr>
              <a:t>resources.</a:t>
            </a:r>
            <a:endParaRPr lang="en-US" sz="3200" dirty="0">
              <a:latin typeface="Georgia"/>
              <a:cs typeface="Georgi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90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1F54F-93E7-47D7-8854-5B82BED39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Definitions of HRM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02975-2E39-4382-A71D-7D34530EE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What does HRM look like in an organization?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covers many different areas… </a:t>
            </a:r>
            <a:r>
              <a:rPr lang="en-US" dirty="0" err="1"/>
              <a:t>Labour</a:t>
            </a:r>
            <a:r>
              <a:rPr lang="en-US" dirty="0"/>
              <a:t> Planning, R&amp;S, L&amp;D, Pay and Reward, Employment conditions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FA16A9-1E04-48DF-958C-01234F4FC48B}"/>
              </a:ext>
            </a:extLst>
          </p:cNvPr>
          <p:cNvSpPr txBox="1"/>
          <p:nvPr/>
        </p:nvSpPr>
        <p:spPr>
          <a:xfrm>
            <a:off x="1331640" y="2204864"/>
            <a:ext cx="69128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‘The process of analysing and managing an organisation’s human resource needs to ensure satisfaction of its strategic objectives’</a:t>
            </a:r>
          </a:p>
          <a:p>
            <a:r>
              <a:rPr lang="en-GB" sz="2400" dirty="0"/>
              <a:t>(</a:t>
            </a:r>
            <a:r>
              <a:rPr lang="en-GB" sz="2400" dirty="0" err="1"/>
              <a:t>Hellriegel</a:t>
            </a:r>
            <a:r>
              <a:rPr lang="en-GB" sz="2400" dirty="0"/>
              <a:t>, Jackson, Slocum and </a:t>
            </a:r>
            <a:r>
              <a:rPr lang="en-GB" sz="2400" dirty="0" err="1"/>
              <a:t>Staude</a:t>
            </a:r>
            <a:r>
              <a:rPr lang="en-GB" sz="2400" dirty="0"/>
              <a:t>, 2009)</a:t>
            </a:r>
          </a:p>
        </p:txBody>
      </p:sp>
    </p:spTree>
    <p:extLst>
      <p:ext uri="{BB962C8B-B14F-4D97-AF65-F5344CB8AC3E}">
        <p14:creationId xmlns:p14="http://schemas.microsoft.com/office/powerpoint/2010/main" val="194938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7B3B9-0C72-4976-905A-E33CBB3B8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pc="-5" dirty="0"/>
              <a:t>Evolution </a:t>
            </a:r>
            <a:r>
              <a:rPr lang="en-US" sz="4400" b="1" spc="5" dirty="0"/>
              <a:t>of</a:t>
            </a:r>
            <a:r>
              <a:rPr lang="en-US" sz="4400" b="1" spc="-85" dirty="0"/>
              <a:t> </a:t>
            </a:r>
            <a:r>
              <a:rPr lang="en-US" sz="4400" b="1" spc="-5" dirty="0"/>
              <a:t>HRM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EE4AF-BBB1-4393-BFFA-552C70825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7500" lnSpcReduction="20000"/>
          </a:bodyPr>
          <a:lstStyle/>
          <a:p>
            <a:pPr marL="361950" marR="81280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61950" algn="l"/>
              </a:tabLst>
            </a:pPr>
            <a:r>
              <a:rPr lang="en-US" sz="3200" dirty="0">
                <a:latin typeface="Georgia"/>
                <a:cs typeface="Georgia"/>
              </a:rPr>
              <a:t>Several</a:t>
            </a:r>
            <a:r>
              <a:rPr lang="en-US" sz="3200" spc="-5" dirty="0">
                <a:latin typeface="Georgia"/>
                <a:cs typeface="Georgia"/>
              </a:rPr>
              <a:t> </a:t>
            </a:r>
            <a:r>
              <a:rPr lang="en-US" sz="3200" dirty="0">
                <a:latin typeface="Georgia"/>
                <a:cs typeface="Georgia"/>
              </a:rPr>
              <a:t>academics and practitioners in the past  </a:t>
            </a:r>
            <a:r>
              <a:rPr lang="en-US" sz="3200" spc="-5" dirty="0">
                <a:latin typeface="Georgia"/>
                <a:cs typeface="Georgia"/>
              </a:rPr>
              <a:t>have </a:t>
            </a:r>
            <a:r>
              <a:rPr lang="en-US" sz="3200" dirty="0">
                <a:latin typeface="Georgia"/>
                <a:cs typeface="Georgia"/>
              </a:rPr>
              <a:t>contributed a great deal to </a:t>
            </a:r>
            <a:r>
              <a:rPr lang="en-US" sz="3200" spc="-5" dirty="0">
                <a:latin typeface="Georgia"/>
                <a:cs typeface="Georgia"/>
              </a:rPr>
              <a:t>the development of  HRM.</a:t>
            </a:r>
          </a:p>
          <a:p>
            <a:pPr marL="361950" marR="81280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61950" algn="l"/>
              </a:tabLst>
            </a:pPr>
            <a:endParaRPr lang="en-US" sz="3200" dirty="0">
              <a:latin typeface="Georgia"/>
              <a:cs typeface="Georgia"/>
            </a:endParaRPr>
          </a:p>
          <a:p>
            <a:pPr marL="361950" marR="82550" indent="-273050" algn="just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61950" algn="l"/>
              </a:tabLst>
            </a:pP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history of its </a:t>
            </a:r>
            <a:r>
              <a:rPr lang="en-US" sz="3200" spc="-5" dirty="0">
                <a:latin typeface="Georgia"/>
                <a:cs typeface="Georgia"/>
              </a:rPr>
              <a:t>development </a:t>
            </a:r>
            <a:r>
              <a:rPr lang="en-US" sz="3200" dirty="0">
                <a:latin typeface="Georgia"/>
                <a:cs typeface="Georgia"/>
              </a:rPr>
              <a:t>goes back to </a:t>
            </a: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early  </a:t>
            </a:r>
            <a:r>
              <a:rPr lang="en-US" sz="3200" spc="-5" dirty="0">
                <a:latin typeface="Georgia"/>
                <a:cs typeface="Georgia"/>
              </a:rPr>
              <a:t>management </a:t>
            </a:r>
            <a:r>
              <a:rPr lang="en-US" sz="3200" dirty="0">
                <a:latin typeface="Georgia"/>
                <a:cs typeface="Georgia"/>
              </a:rPr>
              <a:t>pioneers, </a:t>
            </a:r>
            <a:r>
              <a:rPr lang="en-US" sz="3200" spc="-5" dirty="0">
                <a:latin typeface="Georgia"/>
                <a:cs typeface="Georgia"/>
              </a:rPr>
              <a:t>Robert Owen (1771 </a:t>
            </a:r>
            <a:r>
              <a:rPr lang="en-US" sz="3200" dirty="0">
                <a:latin typeface="Georgia"/>
                <a:cs typeface="Georgia"/>
              </a:rPr>
              <a:t>– </a:t>
            </a:r>
            <a:r>
              <a:rPr lang="en-US" sz="3200" spc="-5" dirty="0">
                <a:latin typeface="Georgia"/>
                <a:cs typeface="Georgia"/>
              </a:rPr>
              <a:t>1858) and  Charles </a:t>
            </a:r>
            <a:r>
              <a:rPr lang="en-US" sz="3200" dirty="0">
                <a:latin typeface="Georgia"/>
                <a:cs typeface="Georgia"/>
              </a:rPr>
              <a:t>Babbage </a:t>
            </a:r>
            <a:r>
              <a:rPr lang="en-US" sz="3200" spc="-5" dirty="0">
                <a:latin typeface="Georgia"/>
                <a:cs typeface="Georgia"/>
              </a:rPr>
              <a:t>(1792 </a:t>
            </a:r>
            <a:r>
              <a:rPr lang="en-US" sz="3200" dirty="0">
                <a:latin typeface="Georgia"/>
                <a:cs typeface="Georgia"/>
              </a:rPr>
              <a:t>–</a:t>
            </a:r>
            <a:r>
              <a:rPr lang="en-US" sz="3200" spc="-5" dirty="0">
                <a:latin typeface="Georgia"/>
                <a:cs typeface="Georgia"/>
              </a:rPr>
              <a:t> 1871).</a:t>
            </a:r>
          </a:p>
          <a:p>
            <a:pPr marL="361950" marR="82550" indent="-273050" algn="just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61950" algn="l"/>
              </a:tabLst>
            </a:pPr>
            <a:endParaRPr lang="en-US" sz="3200" dirty="0">
              <a:latin typeface="Georgia"/>
              <a:cs typeface="Georgia"/>
            </a:endParaRPr>
          </a:p>
          <a:p>
            <a:pPr marL="361950" marR="80645" indent="-273050" algn="just">
              <a:lnSpc>
                <a:spcPct val="100000"/>
              </a:lnSpc>
              <a:spcBef>
                <a:spcPts val="65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61950" algn="l"/>
              </a:tabLst>
            </a:pPr>
            <a:r>
              <a:rPr lang="en-US" sz="3200" dirty="0">
                <a:latin typeface="Georgia"/>
                <a:cs typeface="Georgia"/>
              </a:rPr>
              <a:t>Similarly, </a:t>
            </a:r>
            <a:r>
              <a:rPr lang="en-US" sz="3200" spc="-5" dirty="0">
                <a:latin typeface="Georgia"/>
                <a:cs typeface="Georgia"/>
              </a:rPr>
              <a:t>other </a:t>
            </a:r>
            <a:r>
              <a:rPr lang="en-US" sz="3200" dirty="0">
                <a:latin typeface="Georgia"/>
                <a:cs typeface="Georgia"/>
              </a:rPr>
              <a:t>developments such as the industrial  revolution, the principles </a:t>
            </a:r>
            <a:r>
              <a:rPr lang="en-US" sz="3200" spc="-5" dirty="0">
                <a:latin typeface="Georgia"/>
                <a:cs typeface="Georgia"/>
              </a:rPr>
              <a:t>of </a:t>
            </a:r>
            <a:r>
              <a:rPr lang="en-US" sz="3200" dirty="0">
                <a:latin typeface="Georgia"/>
                <a:cs typeface="Georgia"/>
              </a:rPr>
              <a:t>scientific management,  </a:t>
            </a: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classical organization theory and more recently,  </a:t>
            </a: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behavioral science </a:t>
            </a:r>
            <a:r>
              <a:rPr lang="en-US" sz="3200" spc="-5" dirty="0">
                <a:latin typeface="Georgia"/>
                <a:cs typeface="Georgia"/>
              </a:rPr>
              <a:t>movement and the </a:t>
            </a:r>
            <a:r>
              <a:rPr lang="en-US" sz="3200" dirty="0">
                <a:latin typeface="Georgia"/>
                <a:cs typeface="Georgia"/>
              </a:rPr>
              <a:t>organization  </a:t>
            </a:r>
            <a:r>
              <a:rPr lang="en-US" sz="3200" spc="-5" dirty="0">
                <a:latin typeface="Georgia"/>
                <a:cs typeface="Georgia"/>
              </a:rPr>
              <a:t>development </a:t>
            </a:r>
            <a:r>
              <a:rPr lang="en-US" sz="3200" dirty="0">
                <a:latin typeface="Georgia"/>
                <a:cs typeface="Georgia"/>
              </a:rPr>
              <a:t>movement have influenced the  </a:t>
            </a:r>
            <a:r>
              <a:rPr lang="en-US" sz="3200" spc="-5" dirty="0">
                <a:latin typeface="Georgia"/>
                <a:cs typeface="Georgia"/>
              </a:rPr>
              <a:t>development </a:t>
            </a:r>
            <a:r>
              <a:rPr lang="en-US" sz="3200" dirty="0">
                <a:latin typeface="Georgia"/>
                <a:cs typeface="Georgia"/>
              </a:rPr>
              <a:t>of </a:t>
            </a:r>
            <a:r>
              <a:rPr lang="en-US" sz="3200" spc="-5" dirty="0">
                <a:latin typeface="Georgia"/>
                <a:cs typeface="Georgia"/>
              </a:rPr>
              <a:t>personnel management and</a:t>
            </a:r>
            <a:r>
              <a:rPr lang="en-US" sz="3200" spc="10" dirty="0">
                <a:latin typeface="Georgia"/>
                <a:cs typeface="Georgia"/>
              </a:rPr>
              <a:t> </a:t>
            </a:r>
            <a:r>
              <a:rPr lang="en-US" sz="3200" spc="-5" dirty="0">
                <a:latin typeface="Georgia"/>
                <a:cs typeface="Georgia"/>
              </a:rPr>
              <a:t>HRM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367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DED90-6EA7-45B0-A0D0-156DB0FA5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pc="-5" dirty="0"/>
              <a:t>Evolution </a:t>
            </a:r>
            <a:r>
              <a:rPr lang="en-US" sz="4400" b="1" spc="5" dirty="0"/>
              <a:t>of</a:t>
            </a:r>
            <a:r>
              <a:rPr lang="en-US" sz="4400" b="1" spc="-85" dirty="0"/>
              <a:t> </a:t>
            </a:r>
            <a:r>
              <a:rPr lang="en-US" sz="4400" b="1" spc="-5" dirty="0"/>
              <a:t>HRM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112D7-557D-44E0-BF29-4BD64E74A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3200" dirty="0"/>
              <a:t>Personnel approach previously, based on the idea of staff welfare </a:t>
            </a:r>
            <a:r>
              <a:rPr lang="en-GB" sz="3200" dirty="0" err="1"/>
              <a:t>eg</a:t>
            </a:r>
            <a:r>
              <a:rPr lang="en-GB" sz="3200" dirty="0"/>
              <a:t> companies such as Cadbury’s and Rowntree who realised the link between staff welfare and productivity and also driven by </a:t>
            </a:r>
            <a:r>
              <a:rPr lang="en-GB" sz="3200" u="sng" dirty="0"/>
              <a:t>ideology</a:t>
            </a:r>
          </a:p>
          <a:p>
            <a:pPr marL="0" indent="0" algn="just">
              <a:buNone/>
            </a:pPr>
            <a:endParaRPr lang="en-GB" sz="3200" dirty="0"/>
          </a:p>
          <a:p>
            <a:pPr marL="0" indent="0" algn="just">
              <a:buNone/>
            </a:pPr>
            <a:endParaRPr lang="en-GB" sz="3200" dirty="0"/>
          </a:p>
          <a:p>
            <a:pPr marL="0" indent="0" algn="just">
              <a:buNone/>
            </a:pPr>
            <a:r>
              <a:rPr lang="en-GB" sz="3200" dirty="0"/>
              <a:t>HRM is a move away from welfare to viewing employees as an </a:t>
            </a:r>
            <a:r>
              <a:rPr lang="en-GB" sz="3200" u="sng" dirty="0"/>
              <a:t>asset</a:t>
            </a:r>
            <a:r>
              <a:rPr lang="en-GB" sz="3200" dirty="0"/>
              <a:t> to be managed and a resource to be capitalised on .. or exploited… knowledge economy and human capital management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662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F7E8B-9722-41A4-8CFF-0C695F0FD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    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b="1" dirty="0"/>
              <a:t>    </a:t>
            </a:r>
            <a:r>
              <a:rPr lang="en-GB" sz="3200" b="1" dirty="0"/>
              <a:t> How Do HRM Differs from Personnel           Management in the following ways?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539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BE0C1-938D-4A40-8EE9-4E6A550C2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pc="-5" dirty="0"/>
              <a:t>Early Scientific</a:t>
            </a:r>
            <a:r>
              <a:rPr lang="en-US" b="1" spc="-40" dirty="0"/>
              <a:t> </a:t>
            </a:r>
            <a:r>
              <a:rPr lang="en-US" b="1" spc="-5" dirty="0"/>
              <a:t>Management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A5A37-9042-414F-A2E7-7E293554F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history can be traced back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the </a:t>
            </a:r>
            <a:r>
              <a:rPr lang="en-US" sz="2000" b="1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Origin of  </a:t>
            </a:r>
            <a:r>
              <a:rPr lang="en-US" sz="2000" b="1" i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Personnel </a:t>
            </a:r>
            <a:r>
              <a:rPr lang="en-US" sz="2000" b="1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beginning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US" sz="2000" baseline="28673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century, many masons, carpenters, leather workers  and people of other crafts organized themselves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into 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guilds.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later part of century,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b="1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Welfare Concept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 developed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prominent family  business houses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UK.</a:t>
            </a:r>
          </a:p>
          <a:p>
            <a:pPr algn="just">
              <a:lnSpc>
                <a:spcPct val="150000"/>
              </a:lnSpc>
            </a:pPr>
            <a:r>
              <a:rPr lang="en-US" sz="2000" b="1" i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Industrial Revolution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started from the late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US" sz="2000" baseline="28673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century. Labor was treated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commodity to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bought or </a:t>
            </a:r>
            <a:r>
              <a:rPr lang="en-US"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sold. </a:t>
            </a:r>
            <a:r>
              <a:rPr lang="en-US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was strict system of  punctuality and rigorous working rules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90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B86FB-8E02-4E3D-9CF6-30DB9526F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29"/>
          </a:xfrm>
        </p:spPr>
        <p:txBody>
          <a:bodyPr>
            <a:normAutofit/>
          </a:bodyPr>
          <a:lstStyle/>
          <a:p>
            <a:r>
              <a:rPr lang="en-GB" sz="3100" b="1" dirty="0"/>
              <a:t>HRM Differs from Personnel Management in the following ways…</a:t>
            </a:r>
            <a:endParaRPr lang="en-US" sz="31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DC0D4-87E4-47E5-8F69-FAB8D5488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algn="just"/>
            <a:r>
              <a:rPr lang="en-GB" sz="3000" dirty="0"/>
              <a:t>The degree of identification with management interests and the extent of involvement with employee’s needs.</a:t>
            </a:r>
          </a:p>
          <a:p>
            <a:pPr lvl="0" algn="just"/>
            <a:endParaRPr lang="en-GB" sz="3000" dirty="0"/>
          </a:p>
          <a:p>
            <a:pPr lvl="0" algn="just"/>
            <a:r>
              <a:rPr lang="en-GB" sz="3000" dirty="0"/>
              <a:t>The degree of emphasis on planning, monitoring and control, fire-fighting and problem solving.</a:t>
            </a:r>
          </a:p>
          <a:p>
            <a:pPr lvl="0" algn="just"/>
            <a:endParaRPr lang="en-GB" sz="3000" dirty="0"/>
          </a:p>
          <a:p>
            <a:pPr lvl="0" algn="just"/>
            <a:r>
              <a:rPr lang="en-GB" sz="3000" dirty="0"/>
              <a:t>The extent of the focus on human resources rather than employees.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5264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42756-5971-4865-BCFE-A12866945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595" y="390273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b="1" dirty="0"/>
              <a:t>HRM Differs from Personnel Management in the following ways…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BF65C-97CB-4C67-941E-E61E5F74F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The emphasis on people as a high potential, strategic resource for achieving competitive advantage.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The development of integrated personnel strategies, linked to clearly defined corporate goals and culture.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The emphasis on mutuality of interests between management and employees.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7522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FFFE-93C2-4B35-982E-8DB2CF77E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sz="4400" b="1" spc="-5" dirty="0"/>
              <a:t>The HRM</a:t>
            </a:r>
            <a:r>
              <a:rPr lang="en-US" sz="4400" b="1" spc="-75" dirty="0"/>
              <a:t> </a:t>
            </a:r>
            <a:r>
              <a:rPr lang="en-US" sz="4400" b="1" spc="-5" dirty="0"/>
              <a:t>Era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8D15A-A270-43DF-92B1-8F92C0B68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25000" lnSpcReduction="20000"/>
          </a:bodyPr>
          <a:lstStyle/>
          <a:p>
            <a:pPr marL="323850" marR="43180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r>
              <a:rPr lang="en-US" sz="9600" dirty="0">
                <a:latin typeface="Georgia"/>
                <a:cs typeface="Georgia"/>
              </a:rPr>
              <a:t>It </a:t>
            </a:r>
            <a:r>
              <a:rPr lang="en-US" sz="9600" spc="-5" dirty="0">
                <a:latin typeface="Georgia"/>
                <a:cs typeface="Georgia"/>
              </a:rPr>
              <a:t>was by 1920s, personnel management began to  taught </a:t>
            </a:r>
            <a:r>
              <a:rPr lang="en-US" sz="9600" dirty="0">
                <a:latin typeface="Georgia"/>
                <a:cs typeface="Georgia"/>
              </a:rPr>
              <a:t>at </a:t>
            </a:r>
            <a:r>
              <a:rPr lang="en-US" sz="9600" spc="-5" dirty="0">
                <a:latin typeface="Georgia"/>
                <a:cs typeface="Georgia"/>
              </a:rPr>
              <a:t>university level </a:t>
            </a:r>
            <a:r>
              <a:rPr lang="en-US" sz="9600" dirty="0">
                <a:latin typeface="Georgia"/>
                <a:cs typeface="Georgia"/>
              </a:rPr>
              <a:t>in</a:t>
            </a:r>
            <a:r>
              <a:rPr lang="en-US" sz="9600" spc="-10" dirty="0">
                <a:latin typeface="Georgia"/>
                <a:cs typeface="Georgia"/>
              </a:rPr>
              <a:t> </a:t>
            </a:r>
            <a:r>
              <a:rPr lang="en-US" sz="9600" spc="-5" dirty="0">
                <a:latin typeface="Georgia"/>
                <a:cs typeface="Georgia"/>
              </a:rPr>
              <a:t>US.</a:t>
            </a:r>
          </a:p>
          <a:p>
            <a:pPr marL="323850" marR="43180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endParaRPr lang="en-US" sz="9600" dirty="0">
              <a:latin typeface="Georgia"/>
              <a:cs typeface="Georgia"/>
            </a:endParaRPr>
          </a:p>
          <a:p>
            <a:pPr marL="323850" marR="43180" indent="-273050" algn="just">
              <a:lnSpc>
                <a:spcPct val="100000"/>
              </a:lnSpc>
              <a:spcBef>
                <a:spcPts val="68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r>
              <a:rPr lang="en-US" sz="9600" spc="-5" dirty="0">
                <a:latin typeface="Georgia"/>
                <a:cs typeface="Georgia"/>
              </a:rPr>
              <a:t>At </a:t>
            </a:r>
            <a:r>
              <a:rPr lang="en-US" sz="9600" dirty="0">
                <a:latin typeface="Georgia"/>
                <a:cs typeface="Georgia"/>
              </a:rPr>
              <a:t>the </a:t>
            </a:r>
            <a:r>
              <a:rPr lang="en-US" sz="9600" spc="-5" dirty="0">
                <a:latin typeface="Georgia"/>
                <a:cs typeface="Georgia"/>
              </a:rPr>
              <a:t>period of 1920s, </a:t>
            </a:r>
            <a:r>
              <a:rPr lang="en-US" sz="9600" dirty="0">
                <a:latin typeface="Georgia"/>
                <a:cs typeface="Georgia"/>
              </a:rPr>
              <a:t>a </a:t>
            </a:r>
            <a:r>
              <a:rPr lang="en-US" sz="9600" spc="-5" dirty="0">
                <a:latin typeface="Georgia"/>
                <a:cs typeface="Georgia"/>
              </a:rPr>
              <a:t>number of large companies  established personnel</a:t>
            </a:r>
            <a:r>
              <a:rPr lang="en-US" sz="9600" spc="-10" dirty="0">
                <a:latin typeface="Georgia"/>
                <a:cs typeface="Georgia"/>
              </a:rPr>
              <a:t> </a:t>
            </a:r>
            <a:r>
              <a:rPr lang="en-US" sz="9600" spc="-5" dirty="0">
                <a:latin typeface="Georgia"/>
                <a:cs typeface="Georgia"/>
              </a:rPr>
              <a:t>departments.</a:t>
            </a:r>
          </a:p>
          <a:p>
            <a:pPr marL="323850" marR="43180" indent="-273050" algn="just">
              <a:lnSpc>
                <a:spcPct val="100000"/>
              </a:lnSpc>
              <a:spcBef>
                <a:spcPts val="68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endParaRPr lang="en-US" sz="9600" dirty="0">
              <a:latin typeface="Georgia"/>
              <a:cs typeface="Georgia"/>
            </a:endParaRPr>
          </a:p>
          <a:p>
            <a:pPr marL="323850" marR="44450" indent="-27305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r>
              <a:rPr lang="en-US" sz="9600" spc="-5" dirty="0">
                <a:latin typeface="Georgia"/>
                <a:cs typeface="Georgia"/>
              </a:rPr>
              <a:t>During 1930 </a:t>
            </a:r>
            <a:r>
              <a:rPr lang="en-US" sz="9600" dirty="0">
                <a:latin typeface="Georgia"/>
                <a:cs typeface="Georgia"/>
              </a:rPr>
              <a:t>– </a:t>
            </a:r>
            <a:r>
              <a:rPr lang="en-US" sz="9600" spc="-5" dirty="0">
                <a:latin typeface="Georgia"/>
                <a:cs typeface="Georgia"/>
              </a:rPr>
              <a:t>1950, many instances of exploitation  of labor</a:t>
            </a:r>
            <a:r>
              <a:rPr lang="en-US" sz="9600" spc="-20" dirty="0">
                <a:latin typeface="Georgia"/>
                <a:cs typeface="Georgia"/>
              </a:rPr>
              <a:t> </a:t>
            </a:r>
            <a:r>
              <a:rPr lang="en-US" sz="9600" spc="-5" dirty="0">
                <a:latin typeface="Georgia"/>
                <a:cs typeface="Georgia"/>
              </a:rPr>
              <a:t>appeared.</a:t>
            </a:r>
            <a:endParaRPr lang="en-US" sz="9600" dirty="0">
              <a:latin typeface="Georgia"/>
              <a:cs typeface="Georgia"/>
            </a:endParaRPr>
          </a:p>
          <a:p>
            <a:pPr marL="323850" marR="44450" indent="-273050" algn="just">
              <a:lnSpc>
                <a:spcPct val="100000"/>
              </a:lnSpc>
              <a:spcBef>
                <a:spcPts val="68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r>
              <a:rPr lang="en-US" sz="9600" spc="-5" dirty="0">
                <a:latin typeface="Georgia"/>
                <a:cs typeface="Georgia"/>
              </a:rPr>
              <a:t>Subsequently, </a:t>
            </a:r>
            <a:r>
              <a:rPr lang="en-US" sz="9600" dirty="0">
                <a:latin typeface="Georgia"/>
                <a:cs typeface="Georgia"/>
              </a:rPr>
              <a:t>a </a:t>
            </a:r>
            <a:r>
              <a:rPr lang="en-US" sz="9600" spc="-5" dirty="0">
                <a:latin typeface="Georgia"/>
                <a:cs typeface="Georgia"/>
              </a:rPr>
              <a:t>labor relations movement </a:t>
            </a:r>
            <a:r>
              <a:rPr lang="en-US" sz="9600" dirty="0">
                <a:latin typeface="Georgia"/>
                <a:cs typeface="Georgia"/>
              </a:rPr>
              <a:t>in the  </a:t>
            </a:r>
            <a:r>
              <a:rPr lang="en-US" sz="9600" spc="-5" dirty="0">
                <a:latin typeface="Georgia"/>
                <a:cs typeface="Georgia"/>
              </a:rPr>
              <a:t>form of </a:t>
            </a:r>
            <a:r>
              <a:rPr lang="en-US" sz="9600" b="1" i="1" spc="-5" dirty="0" err="1">
                <a:latin typeface="Georgia"/>
                <a:cs typeface="Georgia"/>
              </a:rPr>
              <a:t>Labour</a:t>
            </a:r>
            <a:r>
              <a:rPr lang="en-US" sz="9600" b="1" i="1" spc="-5" dirty="0">
                <a:latin typeface="Georgia"/>
                <a:cs typeface="Georgia"/>
              </a:rPr>
              <a:t> Unions </a:t>
            </a:r>
            <a:r>
              <a:rPr lang="en-US" sz="9600" spc="-5" dirty="0">
                <a:latin typeface="Georgia"/>
                <a:cs typeface="Georgia"/>
              </a:rPr>
              <a:t>and collective bargaining  emerged </a:t>
            </a:r>
            <a:r>
              <a:rPr lang="en-US" sz="9600" dirty="0">
                <a:latin typeface="Georgia"/>
                <a:cs typeface="Georgia"/>
              </a:rPr>
              <a:t>and </a:t>
            </a:r>
            <a:r>
              <a:rPr lang="en-US" sz="9600" spc="-5" dirty="0">
                <a:latin typeface="Georgia"/>
                <a:cs typeface="Georgia"/>
              </a:rPr>
              <a:t>remained successful during </a:t>
            </a:r>
            <a:r>
              <a:rPr lang="en-US" sz="9600" dirty="0">
                <a:latin typeface="Georgia"/>
                <a:cs typeface="Georgia"/>
              </a:rPr>
              <a:t>1935 –  </a:t>
            </a:r>
            <a:r>
              <a:rPr lang="en-US" sz="9600" spc="-5" dirty="0">
                <a:latin typeface="Georgia"/>
                <a:cs typeface="Georgia"/>
              </a:rPr>
              <a:t>1960.</a:t>
            </a:r>
          </a:p>
          <a:p>
            <a:pPr marL="323850" marR="44450" indent="-273050" algn="just">
              <a:lnSpc>
                <a:spcPct val="100000"/>
              </a:lnSpc>
              <a:spcBef>
                <a:spcPts val="68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endParaRPr lang="en-US" sz="9600" dirty="0">
              <a:latin typeface="Georgia"/>
              <a:cs typeface="Georgia"/>
            </a:endParaRPr>
          </a:p>
          <a:p>
            <a:pPr marL="323850" marR="43815" indent="-27305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23850" algn="l"/>
              </a:tabLst>
            </a:pPr>
            <a:r>
              <a:rPr lang="en-US" sz="9600" spc="-5" dirty="0">
                <a:latin typeface="Georgia"/>
                <a:cs typeface="Georgia"/>
              </a:rPr>
              <a:t>Personnel department started </a:t>
            </a:r>
            <a:r>
              <a:rPr lang="en-US" sz="9600" dirty="0">
                <a:latin typeface="Georgia"/>
                <a:cs typeface="Georgia"/>
              </a:rPr>
              <a:t>to </a:t>
            </a:r>
            <a:r>
              <a:rPr lang="en-US" sz="9600" spc="-10" dirty="0">
                <a:latin typeface="Georgia"/>
                <a:cs typeface="Georgia"/>
              </a:rPr>
              <a:t>work </a:t>
            </a:r>
            <a:r>
              <a:rPr lang="en-US" sz="9600" dirty="0">
                <a:latin typeface="Georgia"/>
                <a:cs typeface="Georgia"/>
              </a:rPr>
              <a:t>in  </a:t>
            </a:r>
            <a:r>
              <a:rPr lang="en-US" sz="9600" spc="-5" dirty="0">
                <a:latin typeface="Georgia"/>
                <a:cs typeface="Georgia"/>
              </a:rPr>
              <a:t>collaboration </a:t>
            </a:r>
            <a:r>
              <a:rPr lang="en-US" sz="9600" dirty="0">
                <a:latin typeface="Georgia"/>
                <a:cs typeface="Georgia"/>
              </a:rPr>
              <a:t>with </a:t>
            </a:r>
            <a:r>
              <a:rPr lang="en-US" sz="9600" spc="-5" dirty="0">
                <a:latin typeface="Georgia"/>
                <a:cs typeface="Georgia"/>
              </a:rPr>
              <a:t>union</a:t>
            </a:r>
            <a:r>
              <a:rPr lang="en-US" sz="9600" spc="-10" dirty="0">
                <a:latin typeface="Georgia"/>
                <a:cs typeface="Georgia"/>
              </a:rPr>
              <a:t> </a:t>
            </a:r>
            <a:r>
              <a:rPr lang="en-US" sz="9600" spc="-5" dirty="0">
                <a:latin typeface="Georgia"/>
                <a:cs typeface="Georgia"/>
              </a:rPr>
              <a:t>representatives.</a:t>
            </a:r>
            <a:endParaRPr lang="en-US" sz="9600" dirty="0">
              <a:latin typeface="Georgia"/>
              <a:cs typeface="Georgi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005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25EF4-9652-4DDD-9337-150CEF59F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US" sz="4400" b="1" spc="-5" dirty="0"/>
              <a:t>The HRM</a:t>
            </a:r>
            <a:r>
              <a:rPr lang="en-US" sz="4400" b="1" spc="-75" dirty="0"/>
              <a:t> </a:t>
            </a:r>
            <a:r>
              <a:rPr lang="en-US" sz="4400" b="1" spc="-5" dirty="0"/>
              <a:t>Era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41B60-C175-4A42-86B0-218AA5B36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36550" marR="57150" indent="-273050" algn="just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r>
              <a:rPr lang="en-US" sz="3200" dirty="0">
                <a:latin typeface="Georgia"/>
                <a:cs typeface="Georgia"/>
              </a:rPr>
              <a:t>In academic literature, at </a:t>
            </a:r>
            <a:r>
              <a:rPr lang="en-US" sz="3200" spc="-5" dirty="0">
                <a:latin typeface="Georgia"/>
                <a:cs typeface="Georgia"/>
              </a:rPr>
              <a:t>least, the </a:t>
            </a:r>
            <a:r>
              <a:rPr lang="en-US" sz="3200" dirty="0">
                <a:latin typeface="Georgia"/>
                <a:cs typeface="Georgia"/>
              </a:rPr>
              <a:t>terms </a:t>
            </a:r>
            <a:r>
              <a:rPr lang="en-US" sz="3200" spc="-5" dirty="0">
                <a:latin typeface="Georgia"/>
                <a:cs typeface="Georgia"/>
              </a:rPr>
              <a:t>‘personnel  management’ and ‘personnel </a:t>
            </a:r>
            <a:r>
              <a:rPr lang="en-US" sz="3200" dirty="0">
                <a:latin typeface="Georgia"/>
                <a:cs typeface="Georgia"/>
              </a:rPr>
              <a:t>administration’ have been  virtually replaced </a:t>
            </a:r>
            <a:r>
              <a:rPr lang="en-US" sz="3200" spc="5" dirty="0">
                <a:latin typeface="Georgia"/>
                <a:cs typeface="Georgia"/>
              </a:rPr>
              <a:t>by </a:t>
            </a: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term</a:t>
            </a:r>
            <a:r>
              <a:rPr lang="en-US" sz="3200" spc="-30" dirty="0">
                <a:latin typeface="Georgia"/>
                <a:cs typeface="Georgia"/>
              </a:rPr>
              <a:t> </a:t>
            </a:r>
            <a:r>
              <a:rPr lang="en-US" sz="3200" spc="-5" dirty="0">
                <a:latin typeface="Georgia"/>
                <a:cs typeface="Georgia"/>
              </a:rPr>
              <a:t>‘HRM’.</a:t>
            </a:r>
          </a:p>
          <a:p>
            <a:pPr marL="336550" marR="57150" indent="-273050" algn="just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endParaRPr lang="en-US" spc="-5" dirty="0">
              <a:latin typeface="Georgia"/>
              <a:cs typeface="Georgia"/>
            </a:endParaRPr>
          </a:p>
          <a:p>
            <a:pPr marL="336550" marR="57150" indent="-273050" algn="just"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r>
              <a:rPr lang="en-GB" sz="3200" dirty="0"/>
              <a:t>Gained a foothold in UK in 1980s partly as a result of the political climate at the time</a:t>
            </a:r>
          </a:p>
          <a:p>
            <a:pPr marL="336550" marR="57150" indent="-273050" algn="just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endParaRPr lang="en-US" sz="3200" dirty="0">
              <a:latin typeface="Georgia"/>
              <a:cs typeface="Georgia"/>
            </a:endParaRPr>
          </a:p>
          <a:p>
            <a:pPr marL="336550" marR="56515" indent="-273050" algn="just">
              <a:lnSpc>
                <a:spcPct val="100000"/>
              </a:lnSpc>
              <a:spcBef>
                <a:spcPts val="59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r>
              <a:rPr lang="en-US" sz="3200" dirty="0">
                <a:latin typeface="Georgia"/>
                <a:cs typeface="Georgia"/>
              </a:rPr>
              <a:t>In UK, </a:t>
            </a:r>
            <a:r>
              <a:rPr lang="en-US" sz="3200" spc="-5" dirty="0">
                <a:latin typeface="Georgia"/>
                <a:cs typeface="Georgia"/>
              </a:rPr>
              <a:t>the </a:t>
            </a:r>
            <a:r>
              <a:rPr lang="en-US" sz="3200" dirty="0">
                <a:latin typeface="Georgia"/>
                <a:cs typeface="Georgia"/>
              </a:rPr>
              <a:t>concept of HRM arrived around </a:t>
            </a:r>
            <a:r>
              <a:rPr lang="en-US" sz="3200" spc="-5" dirty="0">
                <a:latin typeface="Georgia"/>
                <a:cs typeface="Georgia"/>
              </a:rPr>
              <a:t>1985 </a:t>
            </a:r>
            <a:r>
              <a:rPr lang="en-US" sz="3200" dirty="0">
                <a:latin typeface="Georgia"/>
                <a:cs typeface="Georgia"/>
              </a:rPr>
              <a:t>– 86,  </a:t>
            </a:r>
            <a:r>
              <a:rPr lang="en-US" sz="3200" spc="-5" dirty="0">
                <a:latin typeface="Georgia"/>
                <a:cs typeface="Georgia"/>
              </a:rPr>
              <a:t>when </a:t>
            </a:r>
            <a:r>
              <a:rPr lang="en-US" sz="2800" spc="-5" dirty="0">
                <a:latin typeface="Georgia"/>
                <a:cs typeface="Georgia"/>
              </a:rPr>
              <a:t>the British industry was suffering </a:t>
            </a:r>
            <a:r>
              <a:rPr lang="en-US" sz="2800" dirty="0">
                <a:latin typeface="Georgia"/>
                <a:cs typeface="Georgia"/>
              </a:rPr>
              <a:t>from </a:t>
            </a:r>
            <a:r>
              <a:rPr lang="en-US" sz="2800" spc="-5" dirty="0">
                <a:latin typeface="Georgia"/>
                <a:cs typeface="Georgia"/>
              </a:rPr>
              <a:t>restructuring  effects </a:t>
            </a:r>
            <a:r>
              <a:rPr lang="en-US" sz="2800" dirty="0">
                <a:latin typeface="Georgia"/>
                <a:cs typeface="Georgia"/>
              </a:rPr>
              <a:t>due </a:t>
            </a:r>
            <a:r>
              <a:rPr lang="en-US" sz="2800" spc="-5" dirty="0">
                <a:latin typeface="Georgia"/>
                <a:cs typeface="Georgia"/>
              </a:rPr>
              <a:t>to recession </a:t>
            </a:r>
            <a:r>
              <a:rPr lang="en-US" sz="2800" dirty="0">
                <a:latin typeface="Georgia"/>
                <a:cs typeface="Georgia"/>
              </a:rPr>
              <a:t>&amp; </a:t>
            </a:r>
            <a:r>
              <a:rPr lang="en-US" sz="2800" spc="-5" dirty="0">
                <a:latin typeface="Georgia"/>
                <a:cs typeface="Georgia"/>
              </a:rPr>
              <a:t>loss of</a:t>
            </a:r>
            <a:r>
              <a:rPr lang="en-US" sz="2800" spc="-20" dirty="0">
                <a:latin typeface="Georgia"/>
                <a:cs typeface="Georgia"/>
              </a:rPr>
              <a:t> </a:t>
            </a:r>
            <a:r>
              <a:rPr lang="en-US" sz="2800" spc="-5" dirty="0">
                <a:latin typeface="Georgia"/>
                <a:cs typeface="Georgia"/>
              </a:rPr>
              <a:t>competitiveness.</a:t>
            </a:r>
            <a:endParaRPr lang="en-US" sz="2800" dirty="0">
              <a:latin typeface="Georgia"/>
              <a:cs typeface="Georgia"/>
            </a:endParaRPr>
          </a:p>
          <a:p>
            <a:pPr marL="336550" marR="57150" indent="-273050" algn="just">
              <a:lnSpc>
                <a:spcPct val="99800"/>
              </a:lnSpc>
              <a:spcBef>
                <a:spcPts val="655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36550" algn="l"/>
              </a:tabLst>
            </a:pPr>
            <a:r>
              <a:rPr lang="en-US" sz="3200" dirty="0">
                <a:latin typeface="Georgia"/>
                <a:cs typeface="Georgia"/>
              </a:rPr>
              <a:t>Anti-union legislation </a:t>
            </a:r>
            <a:r>
              <a:rPr lang="en-US" sz="3200" spc="-5" dirty="0">
                <a:latin typeface="Georgia"/>
                <a:cs typeface="Georgia"/>
              </a:rPr>
              <a:t>of the Thatcher </a:t>
            </a:r>
            <a:r>
              <a:rPr lang="en-US" sz="3200" dirty="0">
                <a:latin typeface="Georgia"/>
                <a:cs typeface="Georgia"/>
              </a:rPr>
              <a:t>government  encouraged firms </a:t>
            </a:r>
            <a:r>
              <a:rPr lang="en-US" sz="3200" spc="-5" dirty="0">
                <a:latin typeface="Georgia"/>
                <a:cs typeface="Georgia"/>
              </a:rPr>
              <a:t>to </a:t>
            </a:r>
            <a:r>
              <a:rPr lang="en-US" sz="3200" dirty="0">
                <a:latin typeface="Georgia"/>
                <a:cs typeface="Georgia"/>
              </a:rPr>
              <a:t>introduce new labor practices </a:t>
            </a:r>
            <a:r>
              <a:rPr lang="en-US" sz="3200" spc="-5" dirty="0">
                <a:latin typeface="Georgia"/>
                <a:cs typeface="Georgia"/>
              </a:rPr>
              <a:t>and  </a:t>
            </a:r>
            <a:r>
              <a:rPr lang="en-US" sz="3200" dirty="0">
                <a:latin typeface="Georgia"/>
                <a:cs typeface="Georgia"/>
              </a:rPr>
              <a:t>re-order their collective bargaining</a:t>
            </a:r>
            <a:r>
              <a:rPr lang="en-US" sz="3200" spc="-15" dirty="0">
                <a:latin typeface="Georgia"/>
                <a:cs typeface="Georgia"/>
              </a:rPr>
              <a:t> </a:t>
            </a:r>
            <a:r>
              <a:rPr lang="en-US" sz="3200" spc="-5" dirty="0">
                <a:latin typeface="Georgia"/>
                <a:cs typeface="Georgia"/>
              </a:rPr>
              <a:t>arrangements.</a:t>
            </a:r>
            <a:endParaRPr lang="en-US" sz="3200" dirty="0">
              <a:latin typeface="Georgia"/>
              <a:cs typeface="Georgi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592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2959B-AA0B-4912-A8F1-E696E5281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4400" b="1" spc="-5" dirty="0"/>
              <a:t>Nature </a:t>
            </a:r>
            <a:r>
              <a:rPr lang="en-US" sz="4400" b="1" spc="5" dirty="0"/>
              <a:t>of</a:t>
            </a:r>
            <a:r>
              <a:rPr lang="en-US" sz="4400" b="1" spc="-80" dirty="0"/>
              <a:t> </a:t>
            </a:r>
            <a:r>
              <a:rPr lang="en-US" sz="4400" b="1" spc="-5" dirty="0"/>
              <a:t>HRM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FF9A4-9381-4D14-BE2B-40DA4D4EB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32048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spcBef>
                <a:spcPts val="750"/>
              </a:spcBef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Focus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23850" marR="43180" indent="-273050">
              <a:lnSpc>
                <a:spcPct val="100000"/>
              </a:lnSpc>
              <a:spcBef>
                <a:spcPts val="65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23850" algn="l"/>
                <a:tab pos="1466850" algn="l"/>
                <a:tab pos="2881630" algn="l"/>
                <a:tab pos="4323080" algn="l"/>
                <a:tab pos="4718685" algn="l"/>
                <a:tab pos="5780405" algn="l"/>
                <a:tab pos="6975475" algn="l"/>
              </a:tabLst>
            </a:pP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</a:t>
            </a:r>
            <a:r>
              <a:rPr lang="en-US" sz="72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72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7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 &amp; ut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z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uman p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tent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 regard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</a:t>
            </a:r>
            <a:r>
              <a:rPr lang="en-US" sz="7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an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 asset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72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40"/>
              </a:spcBef>
              <a:buNone/>
            </a:pPr>
            <a:r>
              <a:rPr lang="en-US" sz="7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Function</a:t>
            </a:r>
          </a:p>
          <a:p>
            <a:pPr marL="0" indent="0">
              <a:lnSpc>
                <a:spcPct val="100000"/>
              </a:lnSpc>
              <a:spcBef>
                <a:spcPts val="640"/>
              </a:spcBef>
              <a:buNone/>
            </a:pPr>
            <a:endParaRPr lang="en-US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40"/>
              </a:spcBef>
              <a:buNone/>
            </a:pP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 management p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72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ples	&amp; </a:t>
            </a:r>
            <a:r>
              <a:rPr lang="en-US" sz="72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7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72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</a:t>
            </a:r>
            <a:r>
              <a:rPr lang="en-US" sz="72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72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	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a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  level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managers</a:t>
            </a:r>
          </a:p>
          <a:p>
            <a:pPr marL="50800" marR="43815" indent="0">
              <a:lnSpc>
                <a:spcPct val="100000"/>
              </a:lnSpc>
              <a:spcBef>
                <a:spcPts val="650"/>
              </a:spcBef>
              <a:buClr>
                <a:srgbClr val="525389"/>
              </a:buClr>
              <a:buSzPct val="84615"/>
              <a:buNone/>
              <a:tabLst>
                <a:tab pos="323850" algn="l"/>
                <a:tab pos="1567180" algn="l"/>
                <a:tab pos="2581910" algn="l"/>
                <a:tab pos="4182110" algn="l"/>
                <a:tab pos="4564380" algn="l"/>
                <a:tab pos="6174105" algn="l"/>
                <a:tab pos="7520940" algn="l"/>
                <a:tab pos="8017509" algn="l"/>
              </a:tabLst>
            </a:pPr>
            <a:endParaRPr lang="en-US" sz="7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0800" marR="43815" indent="0">
              <a:lnSpc>
                <a:spcPct val="100000"/>
              </a:lnSpc>
              <a:spcBef>
                <a:spcPts val="650"/>
              </a:spcBef>
              <a:buClr>
                <a:srgbClr val="525389"/>
              </a:buClr>
              <a:buSzPct val="84615"/>
              <a:buNone/>
              <a:tabLst>
                <a:tab pos="323850" algn="l"/>
                <a:tab pos="1567180" algn="l"/>
                <a:tab pos="2581910" algn="l"/>
                <a:tab pos="4182110" algn="l"/>
                <a:tab pos="4564380" algn="l"/>
                <a:tab pos="6174105" algn="l"/>
                <a:tab pos="7520940" algn="l"/>
                <a:tab pos="8017509" algn="l"/>
              </a:tabLst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Dynamic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23850" marR="43180" indent="-273050">
              <a:lnSpc>
                <a:spcPct val="100000"/>
              </a:lnSpc>
              <a:spcBef>
                <a:spcPts val="65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23850" algn="l"/>
              </a:tabLst>
            </a:pP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Affected </a:t>
            </a:r>
            <a:r>
              <a:rPr lang="en-US" sz="72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in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 (political-legal,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economic,  socio-cultural &amp;</a:t>
            </a:r>
            <a:r>
              <a:rPr lang="en-US" sz="72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technological)</a:t>
            </a:r>
          </a:p>
          <a:p>
            <a:pPr marL="0" indent="0">
              <a:lnSpc>
                <a:spcPct val="100000"/>
              </a:lnSpc>
              <a:spcBef>
                <a:spcPts val="650"/>
              </a:spcBef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Mutually oriented</a:t>
            </a:r>
          </a:p>
          <a:p>
            <a:pPr marL="0" indent="0">
              <a:lnSpc>
                <a:spcPct val="100000"/>
              </a:lnSpc>
              <a:spcBef>
                <a:spcPts val="650"/>
              </a:spcBef>
              <a:buNone/>
            </a:pP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23850" indent="-273050">
              <a:lnSpc>
                <a:spcPct val="100000"/>
              </a:lnSpc>
              <a:spcBef>
                <a:spcPts val="640"/>
              </a:spcBef>
              <a:buClr>
                <a:srgbClr val="525389"/>
              </a:buClr>
              <a:buSzPct val="84615"/>
              <a:buFont typeface="Wingdings 2"/>
              <a:buChar char=""/>
              <a:tabLst>
                <a:tab pos="323850" algn="l"/>
              </a:tabLst>
            </a:pP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Mutuality </a:t>
            </a:r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between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employer and</a:t>
            </a:r>
            <a:r>
              <a:rPr lang="en-US" sz="72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72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employees.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50"/>
              </a:spcBef>
              <a:buNone/>
            </a:pPr>
            <a:r>
              <a:rPr lang="en-US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Continuous-ongoing</a:t>
            </a:r>
            <a:r>
              <a:rPr lang="en-US" sz="72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activity</a:t>
            </a:r>
            <a:endParaRPr lang="en-US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616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16FB3-088F-4472-ADB9-CF50CB96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pc="-5" dirty="0"/>
              <a:t>HRM</a:t>
            </a:r>
            <a:r>
              <a:rPr lang="en-US" sz="4400" b="1" spc="-65" dirty="0"/>
              <a:t> </a:t>
            </a:r>
            <a:r>
              <a:rPr lang="en-US" sz="4400" b="1" spc="-5" dirty="0"/>
              <a:t>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6DB66-E452-4089-81F1-9DE2D5E80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11150" marR="33020" indent="-273050" algn="just">
              <a:lnSpc>
                <a:spcPct val="100000"/>
              </a:lnSpc>
              <a:spcBef>
                <a:spcPts val="10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11150" algn="l"/>
              </a:tabLst>
            </a:pPr>
            <a:r>
              <a:rPr lang="en-US" sz="2600" spc="-5" dirty="0">
                <a:latin typeface="Georgia"/>
                <a:cs typeface="Georgia"/>
              </a:rPr>
              <a:t>The process of HRM involves attracting, developing  and </a:t>
            </a:r>
            <a:r>
              <a:rPr lang="en-US" sz="2600" dirty="0">
                <a:latin typeface="Georgia"/>
                <a:cs typeface="Georgia"/>
              </a:rPr>
              <a:t>maintaining a </a:t>
            </a:r>
            <a:r>
              <a:rPr lang="en-US" sz="2600" spc="-5" dirty="0">
                <a:latin typeface="Georgia"/>
                <a:cs typeface="Georgia"/>
              </a:rPr>
              <a:t>talented and energetic</a:t>
            </a:r>
            <a:r>
              <a:rPr lang="en-US" sz="2600" spc="-35" dirty="0">
                <a:latin typeface="Georgia"/>
                <a:cs typeface="Georgia"/>
              </a:rPr>
              <a:t> </a:t>
            </a:r>
            <a:r>
              <a:rPr lang="en-US" sz="2600" spc="-5" dirty="0">
                <a:latin typeface="Georgia"/>
                <a:cs typeface="Georgia"/>
              </a:rPr>
              <a:t>workforce.</a:t>
            </a:r>
            <a:endParaRPr lang="en-US" sz="2600" dirty="0">
              <a:latin typeface="Georgia"/>
              <a:cs typeface="Georgia"/>
            </a:endParaRPr>
          </a:p>
          <a:p>
            <a:pPr marL="311150" marR="30480" indent="-27305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Font typeface="Wingdings 2"/>
              <a:buChar char=""/>
              <a:tabLst>
                <a:tab pos="311150" algn="l"/>
              </a:tabLst>
            </a:pPr>
            <a:r>
              <a:rPr lang="en-US" sz="2600" spc="-5" dirty="0">
                <a:latin typeface="Georgia"/>
                <a:cs typeface="Georgia"/>
              </a:rPr>
              <a:t>The basic goal of HRM </a:t>
            </a:r>
            <a:r>
              <a:rPr lang="en-US" sz="2600" dirty="0">
                <a:latin typeface="Georgia"/>
                <a:cs typeface="Georgia"/>
              </a:rPr>
              <a:t>is </a:t>
            </a:r>
            <a:r>
              <a:rPr lang="en-US" sz="2600" spc="-5" dirty="0">
                <a:latin typeface="Georgia"/>
                <a:cs typeface="Georgia"/>
              </a:rPr>
              <a:t>to build organizational  performance capacity by raising human capital, to  ensure that highly capable </a:t>
            </a:r>
            <a:r>
              <a:rPr lang="en-US" sz="2600" dirty="0">
                <a:latin typeface="Georgia"/>
                <a:cs typeface="Georgia"/>
              </a:rPr>
              <a:t>and </a:t>
            </a:r>
            <a:r>
              <a:rPr lang="en-US" sz="2600" spc="-5" dirty="0">
                <a:latin typeface="Georgia"/>
                <a:cs typeface="Georgia"/>
              </a:rPr>
              <a:t>enthusiastic people  are always</a:t>
            </a:r>
            <a:r>
              <a:rPr lang="en-US" sz="2600" spc="-20" dirty="0">
                <a:latin typeface="Georgia"/>
                <a:cs typeface="Georgia"/>
              </a:rPr>
              <a:t> </a:t>
            </a:r>
            <a:r>
              <a:rPr lang="en-US" sz="2600" spc="-5" dirty="0">
                <a:latin typeface="Georgia"/>
                <a:cs typeface="Georgia"/>
              </a:rPr>
              <a:t>available.</a:t>
            </a:r>
          </a:p>
          <a:p>
            <a:pPr marL="38100" marR="30480" indent="0" algn="just">
              <a:lnSpc>
                <a:spcPct val="100000"/>
              </a:lnSpc>
              <a:spcBef>
                <a:spcPts val="670"/>
              </a:spcBef>
              <a:buClr>
                <a:srgbClr val="525389"/>
              </a:buClr>
              <a:buSzPct val="85185"/>
              <a:buNone/>
              <a:tabLst>
                <a:tab pos="311150" algn="l"/>
              </a:tabLst>
            </a:pPr>
            <a:endParaRPr lang="en-US" sz="2600" b="1" dirty="0">
              <a:latin typeface="Georgia"/>
              <a:cs typeface="Georgia"/>
            </a:endParaRPr>
          </a:p>
          <a:p>
            <a:pPr marL="0" marR="1998345" indent="0" algn="just">
              <a:lnSpc>
                <a:spcPct val="120800"/>
              </a:lnSpc>
              <a:spcBef>
                <a:spcPts val="5"/>
              </a:spcBef>
              <a:buClr>
                <a:srgbClr val="525389"/>
              </a:buClr>
              <a:buSzPct val="85185"/>
              <a:buNone/>
              <a:tabLst>
                <a:tab pos="311150" algn="l"/>
              </a:tabLst>
            </a:pPr>
            <a:r>
              <a:rPr lang="en-US" sz="2600" b="1" spc="-5" dirty="0">
                <a:latin typeface="Georgia"/>
                <a:cs typeface="Georgia"/>
              </a:rPr>
              <a:t>The </a:t>
            </a:r>
            <a:r>
              <a:rPr lang="en-US" sz="2600" b="1" dirty="0">
                <a:latin typeface="Georgia"/>
                <a:cs typeface="Georgia"/>
              </a:rPr>
              <a:t>3 </a:t>
            </a:r>
            <a:r>
              <a:rPr lang="en-US" sz="2600" b="1" spc="-5" dirty="0">
                <a:latin typeface="Georgia"/>
                <a:cs typeface="Georgia"/>
              </a:rPr>
              <a:t>major responsibilities of </a:t>
            </a:r>
            <a:r>
              <a:rPr lang="en-US" sz="2600" b="1" dirty="0">
                <a:latin typeface="Georgia"/>
                <a:cs typeface="Georgia"/>
              </a:rPr>
              <a:t>HRM </a:t>
            </a:r>
            <a:r>
              <a:rPr lang="en-US" sz="2600" b="1" spc="-5" dirty="0">
                <a:latin typeface="Georgia"/>
                <a:cs typeface="Georgia"/>
              </a:rPr>
              <a:t>are</a:t>
            </a:r>
          </a:p>
          <a:p>
            <a:pPr marR="1998345" algn="just">
              <a:lnSpc>
                <a:spcPct val="120800"/>
              </a:lnSpc>
              <a:spcBef>
                <a:spcPts val="5"/>
              </a:spcBef>
              <a:buClr>
                <a:srgbClr val="525389"/>
              </a:buClr>
              <a:buSzPct val="85185"/>
              <a:buFont typeface="Wingdings" panose="05000000000000000000" pitchFamily="2" charset="2"/>
              <a:buChar char="ü"/>
              <a:tabLst>
                <a:tab pos="311150" algn="l"/>
              </a:tabLst>
            </a:pPr>
            <a:r>
              <a:rPr lang="en-US" sz="2600" spc="-5" dirty="0">
                <a:latin typeface="Georgia"/>
                <a:cs typeface="Georgia"/>
              </a:rPr>
              <a:t>Attracting </a:t>
            </a:r>
            <a:r>
              <a:rPr lang="en-US" sz="2600" dirty="0">
                <a:latin typeface="Georgia"/>
                <a:cs typeface="Georgia"/>
              </a:rPr>
              <a:t>a </a:t>
            </a:r>
            <a:r>
              <a:rPr lang="en-US" sz="2600" spc="-5" dirty="0">
                <a:latin typeface="Georgia"/>
                <a:cs typeface="Georgia"/>
              </a:rPr>
              <a:t>quality workforce  </a:t>
            </a:r>
          </a:p>
          <a:p>
            <a:pPr marR="1998345" algn="just">
              <a:lnSpc>
                <a:spcPct val="120800"/>
              </a:lnSpc>
              <a:spcBef>
                <a:spcPts val="5"/>
              </a:spcBef>
              <a:buClr>
                <a:srgbClr val="525389"/>
              </a:buClr>
              <a:buSzPct val="85185"/>
              <a:buFont typeface="Wingdings" panose="05000000000000000000" pitchFamily="2" charset="2"/>
              <a:buChar char="ü"/>
              <a:tabLst>
                <a:tab pos="311150" algn="l"/>
              </a:tabLst>
            </a:pPr>
            <a:r>
              <a:rPr lang="en-US" sz="2600" spc="-5" dirty="0">
                <a:latin typeface="Georgia"/>
                <a:cs typeface="Georgia"/>
              </a:rPr>
              <a:t>Developing </a:t>
            </a:r>
            <a:r>
              <a:rPr lang="en-US" sz="2600" dirty="0">
                <a:latin typeface="Georgia"/>
                <a:cs typeface="Georgia"/>
              </a:rPr>
              <a:t>a </a:t>
            </a:r>
            <a:r>
              <a:rPr lang="en-US" sz="2600" spc="-5" dirty="0">
                <a:latin typeface="Georgia"/>
                <a:cs typeface="Georgia"/>
              </a:rPr>
              <a:t>quality workforce</a:t>
            </a:r>
          </a:p>
          <a:p>
            <a:pPr marR="1998345" algn="just">
              <a:lnSpc>
                <a:spcPct val="120800"/>
              </a:lnSpc>
              <a:spcBef>
                <a:spcPts val="5"/>
              </a:spcBef>
              <a:buClr>
                <a:srgbClr val="525389"/>
              </a:buClr>
              <a:buSzPct val="85185"/>
              <a:buFont typeface="Wingdings" panose="05000000000000000000" pitchFamily="2" charset="2"/>
              <a:buChar char="ü"/>
              <a:tabLst>
                <a:tab pos="311150" algn="l"/>
              </a:tabLst>
            </a:pPr>
            <a:r>
              <a:rPr lang="en-US" sz="2600" dirty="0">
                <a:latin typeface="Georgia"/>
                <a:cs typeface="Georgia"/>
              </a:rPr>
              <a:t>Maintaining a </a:t>
            </a:r>
            <a:r>
              <a:rPr lang="en-US" sz="2600" spc="-5" dirty="0">
                <a:latin typeface="Georgia"/>
                <a:cs typeface="Georgia"/>
              </a:rPr>
              <a:t>quality</a:t>
            </a:r>
            <a:r>
              <a:rPr lang="en-US" sz="2600" spc="-30" dirty="0">
                <a:latin typeface="Georgia"/>
                <a:cs typeface="Georgia"/>
              </a:rPr>
              <a:t> </a:t>
            </a:r>
            <a:r>
              <a:rPr lang="en-US" sz="2600" spc="-5" dirty="0">
                <a:latin typeface="Georgia"/>
                <a:cs typeface="Georgia"/>
              </a:rPr>
              <a:t>workforce</a:t>
            </a:r>
            <a:endParaRPr lang="en-US" sz="2600" dirty="0">
              <a:latin typeface="Georgia"/>
              <a:cs typeface="Georgi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091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117FE-AE76-4AFF-9593-ED1BC4D48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spc="-5" dirty="0"/>
              <a:t>HRM</a:t>
            </a:r>
            <a:r>
              <a:rPr lang="en-US" sz="4400" b="1" spc="-65" dirty="0"/>
              <a:t> </a:t>
            </a:r>
            <a:r>
              <a:rPr lang="en-US" sz="4400" b="1" spc="-5" dirty="0"/>
              <a:t>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34C71-05FB-490A-9E1C-3F73A0FC7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sz="2800" b="1" spc="-5" dirty="0">
                <a:latin typeface="Georgia"/>
                <a:cs typeface="Georgia"/>
              </a:rPr>
              <a:t>Attracting </a:t>
            </a:r>
            <a:r>
              <a:rPr lang="en-US" sz="2800" b="1" dirty="0">
                <a:latin typeface="Georgia"/>
                <a:cs typeface="Georgia"/>
              </a:rPr>
              <a:t>a </a:t>
            </a:r>
            <a:r>
              <a:rPr lang="en-US" sz="2800" b="1" spc="-5" dirty="0">
                <a:latin typeface="Georgia"/>
                <a:cs typeface="Georgia"/>
              </a:rPr>
              <a:t>quality</a:t>
            </a:r>
            <a:r>
              <a:rPr lang="en-US" sz="2800" b="1" spc="-55" dirty="0">
                <a:latin typeface="Georgia"/>
                <a:cs typeface="Georgia"/>
              </a:rPr>
              <a:t> </a:t>
            </a:r>
            <a:r>
              <a:rPr lang="en-US" sz="2800" b="1" spc="-5" dirty="0">
                <a:latin typeface="Georgia"/>
                <a:cs typeface="Georgia"/>
              </a:rPr>
              <a:t>workforce</a:t>
            </a:r>
            <a:endParaRPr lang="en-US" sz="2800" dirty="0">
              <a:latin typeface="Georgia"/>
              <a:cs typeface="Georgia"/>
            </a:endParaRPr>
          </a:p>
          <a:p>
            <a:pPr marL="469900" marR="5080" indent="-457200" algn="just">
              <a:spcBef>
                <a:spcPts val="100"/>
              </a:spcBef>
              <a:buClr>
                <a:srgbClr val="525389"/>
              </a:buClr>
              <a:buSzPct val="85185"/>
              <a:buFont typeface="Wingdings" panose="05000000000000000000" pitchFamily="2" charset="2"/>
              <a:buChar char="ü"/>
              <a:tabLst>
                <a:tab pos="285750" algn="l"/>
                <a:tab pos="1938020" algn="l"/>
                <a:tab pos="3388995" algn="l"/>
                <a:tab pos="5064125" algn="l"/>
              </a:tabLst>
            </a:pPr>
            <a:r>
              <a:rPr lang="en-US" sz="2800" spc="5" dirty="0">
                <a:latin typeface="Georgia"/>
                <a:cs typeface="Georgia"/>
              </a:rPr>
              <a:t>I</a:t>
            </a:r>
            <a:r>
              <a:rPr lang="en-US" sz="2800" spc="-5" dirty="0">
                <a:latin typeface="Georgia"/>
                <a:cs typeface="Georgia"/>
              </a:rPr>
              <a:t>n</a:t>
            </a:r>
            <a:r>
              <a:rPr lang="en-US" sz="2800" spc="5" dirty="0">
                <a:latin typeface="Georgia"/>
                <a:cs typeface="Georgia"/>
              </a:rPr>
              <a:t>v</a:t>
            </a:r>
            <a:r>
              <a:rPr lang="en-US" sz="2800" spc="-10" dirty="0">
                <a:latin typeface="Georgia"/>
                <a:cs typeface="Georgia"/>
              </a:rPr>
              <a:t>o</a:t>
            </a:r>
            <a:r>
              <a:rPr lang="en-US" sz="2800" spc="-15" dirty="0">
                <a:latin typeface="Georgia"/>
                <a:cs typeface="Georgia"/>
              </a:rPr>
              <a:t>l</a:t>
            </a:r>
            <a:r>
              <a:rPr lang="en-US" sz="2800" spc="5" dirty="0">
                <a:latin typeface="Georgia"/>
                <a:cs typeface="Georgia"/>
              </a:rPr>
              <a:t>v</a:t>
            </a:r>
            <a:r>
              <a:rPr lang="en-US" sz="2800" dirty="0">
                <a:latin typeface="Georgia"/>
                <a:cs typeface="Georgia"/>
              </a:rPr>
              <a:t>es  </a:t>
            </a:r>
            <a:r>
              <a:rPr lang="en-US" sz="2800" spc="-5" dirty="0">
                <a:latin typeface="Georgia"/>
                <a:cs typeface="Georgia"/>
              </a:rPr>
              <a:t>hu</a:t>
            </a:r>
            <a:r>
              <a:rPr lang="en-US" sz="2800" dirty="0">
                <a:latin typeface="Georgia"/>
                <a:cs typeface="Georgia"/>
              </a:rPr>
              <a:t>m</a:t>
            </a:r>
            <a:r>
              <a:rPr lang="en-US" sz="2800" spc="-15" dirty="0">
                <a:latin typeface="Georgia"/>
                <a:cs typeface="Georgia"/>
              </a:rPr>
              <a:t>a</a:t>
            </a:r>
            <a:r>
              <a:rPr lang="en-US" sz="2800" dirty="0">
                <a:latin typeface="Georgia"/>
                <a:cs typeface="Georgia"/>
              </a:rPr>
              <a:t>n </a:t>
            </a:r>
            <a:r>
              <a:rPr lang="en-US" sz="2800" spc="-10" dirty="0">
                <a:latin typeface="Georgia"/>
                <a:cs typeface="Georgia"/>
              </a:rPr>
              <a:t>r</a:t>
            </a:r>
            <a:r>
              <a:rPr lang="en-US" sz="2800" dirty="0">
                <a:latin typeface="Georgia"/>
                <a:cs typeface="Georgia"/>
              </a:rPr>
              <a:t>es</a:t>
            </a:r>
            <a:r>
              <a:rPr lang="en-US" sz="2800" spc="-10" dirty="0">
                <a:latin typeface="Georgia"/>
                <a:cs typeface="Georgia"/>
              </a:rPr>
              <a:t>o</a:t>
            </a:r>
            <a:r>
              <a:rPr lang="en-US" sz="2800" spc="-5" dirty="0">
                <a:latin typeface="Georgia"/>
                <a:cs typeface="Georgia"/>
              </a:rPr>
              <a:t>u</a:t>
            </a:r>
            <a:r>
              <a:rPr lang="en-US" sz="2800" spc="-10" dirty="0">
                <a:latin typeface="Georgia"/>
                <a:cs typeface="Georgia"/>
              </a:rPr>
              <a:t>r</a:t>
            </a:r>
            <a:r>
              <a:rPr lang="en-US" sz="2800" spc="5" dirty="0">
                <a:latin typeface="Georgia"/>
                <a:cs typeface="Georgia"/>
              </a:rPr>
              <a:t>c</a:t>
            </a:r>
            <a:r>
              <a:rPr lang="en-US" sz="2800" dirty="0">
                <a:latin typeface="Georgia"/>
                <a:cs typeface="Georgia"/>
              </a:rPr>
              <a:t>e	</a:t>
            </a:r>
            <a:r>
              <a:rPr lang="en-US" sz="2800" spc="5" dirty="0">
                <a:latin typeface="Georgia"/>
                <a:cs typeface="Georgia"/>
              </a:rPr>
              <a:t>p</a:t>
            </a:r>
            <a:r>
              <a:rPr lang="en-US" sz="2800" spc="-5" dirty="0">
                <a:latin typeface="Georgia"/>
                <a:cs typeface="Georgia"/>
              </a:rPr>
              <a:t>l</a:t>
            </a:r>
            <a:r>
              <a:rPr lang="en-US" sz="2800" spc="-15" dirty="0">
                <a:latin typeface="Georgia"/>
                <a:cs typeface="Georgia"/>
              </a:rPr>
              <a:t>a</a:t>
            </a:r>
            <a:r>
              <a:rPr lang="en-US" sz="2800" spc="5" dirty="0">
                <a:latin typeface="Georgia"/>
                <a:cs typeface="Georgia"/>
              </a:rPr>
              <a:t>nn</a:t>
            </a:r>
            <a:r>
              <a:rPr lang="en-US" sz="2800" dirty="0">
                <a:latin typeface="Georgia"/>
                <a:cs typeface="Georgia"/>
              </a:rPr>
              <a:t>i</a:t>
            </a:r>
            <a:r>
              <a:rPr lang="en-US" sz="2800" spc="5" dirty="0">
                <a:latin typeface="Georgia"/>
                <a:cs typeface="Georgia"/>
              </a:rPr>
              <a:t>n</a:t>
            </a:r>
            <a:r>
              <a:rPr lang="en-US" sz="2800" spc="-10" dirty="0">
                <a:latin typeface="Georgia"/>
                <a:cs typeface="Georgia"/>
              </a:rPr>
              <a:t>g</a:t>
            </a:r>
            <a:r>
              <a:rPr lang="en-US" sz="2800" dirty="0">
                <a:latin typeface="Georgia"/>
                <a:cs typeface="Georgia"/>
              </a:rPr>
              <a:t>, employee  </a:t>
            </a:r>
            <a:r>
              <a:rPr lang="en-US" sz="2800" spc="-5" dirty="0">
                <a:latin typeface="Georgia"/>
                <a:cs typeface="Georgia"/>
              </a:rPr>
              <a:t>recruitment and</a:t>
            </a:r>
            <a:r>
              <a:rPr lang="en-US" sz="2800" spc="-10" dirty="0">
                <a:latin typeface="Georgia"/>
                <a:cs typeface="Georgia"/>
              </a:rPr>
              <a:t> </a:t>
            </a:r>
            <a:r>
              <a:rPr lang="en-US" sz="2800" spc="-5" dirty="0">
                <a:latin typeface="Georgia"/>
                <a:cs typeface="Georgia"/>
              </a:rPr>
              <a:t>selection.</a:t>
            </a:r>
          </a:p>
          <a:p>
            <a:pPr marL="12700" marR="5080" indent="0" algn="just">
              <a:spcBef>
                <a:spcPts val="100"/>
              </a:spcBef>
              <a:buClr>
                <a:srgbClr val="525389"/>
              </a:buClr>
              <a:buSzPct val="85185"/>
              <a:buNone/>
              <a:tabLst>
                <a:tab pos="285750" algn="l"/>
                <a:tab pos="1938020" algn="l"/>
                <a:tab pos="3388995" algn="l"/>
                <a:tab pos="5064125" algn="l"/>
              </a:tabLst>
            </a:pPr>
            <a:endParaRPr lang="en-US" sz="2800" dirty="0">
              <a:latin typeface="Georgia"/>
              <a:cs typeface="Georgia"/>
            </a:endParaRPr>
          </a:p>
          <a:p>
            <a:pPr marL="12700" algn="just">
              <a:lnSpc>
                <a:spcPct val="100000"/>
              </a:lnSpc>
              <a:spcBef>
                <a:spcPts val="680"/>
              </a:spcBef>
            </a:pPr>
            <a:r>
              <a:rPr lang="en-US" sz="2800" b="1" spc="-5" dirty="0">
                <a:latin typeface="Georgia"/>
                <a:cs typeface="Georgia"/>
              </a:rPr>
              <a:t>Developing </a:t>
            </a:r>
            <a:r>
              <a:rPr lang="en-US" sz="2800" b="1" dirty="0">
                <a:latin typeface="Georgia"/>
                <a:cs typeface="Georgia"/>
              </a:rPr>
              <a:t>a </a:t>
            </a:r>
            <a:r>
              <a:rPr lang="en-US" sz="2800" b="1" spc="-5" dirty="0">
                <a:latin typeface="Georgia"/>
                <a:cs typeface="Georgia"/>
              </a:rPr>
              <a:t>quality</a:t>
            </a:r>
            <a:r>
              <a:rPr lang="en-US" sz="2800" b="1" spc="-15" dirty="0">
                <a:latin typeface="Georgia"/>
                <a:cs typeface="Georgia"/>
              </a:rPr>
              <a:t> </a:t>
            </a:r>
            <a:r>
              <a:rPr lang="en-US" sz="2800" b="1" spc="-5" dirty="0">
                <a:latin typeface="Georgia"/>
                <a:cs typeface="Georgia"/>
              </a:rPr>
              <a:t>workforce</a:t>
            </a:r>
          </a:p>
          <a:p>
            <a:pPr marL="127000" indent="-457200" algn="just">
              <a:lnSpc>
                <a:spcPct val="100000"/>
              </a:lnSpc>
              <a:spcBef>
                <a:spcPts val="680"/>
              </a:spcBef>
              <a:buFont typeface="Wingdings" panose="05000000000000000000" pitchFamily="2" charset="2"/>
              <a:buChar char="ü"/>
            </a:pPr>
            <a:r>
              <a:rPr lang="en-US" sz="2800" spc="-5" dirty="0">
                <a:latin typeface="Georgia"/>
                <a:cs typeface="Georgia"/>
              </a:rPr>
              <a:t>Involves employee orientation, training </a:t>
            </a:r>
            <a:r>
              <a:rPr lang="en-US" sz="2800" dirty="0">
                <a:latin typeface="Georgia"/>
                <a:cs typeface="Georgia"/>
              </a:rPr>
              <a:t>&amp;  </a:t>
            </a:r>
            <a:r>
              <a:rPr lang="en-US" sz="2800" spc="-5" dirty="0">
                <a:latin typeface="Georgia"/>
                <a:cs typeface="Georgia"/>
              </a:rPr>
              <a:t>development and performance</a:t>
            </a:r>
            <a:r>
              <a:rPr lang="en-US" sz="2800" spc="5" dirty="0">
                <a:latin typeface="Georgia"/>
                <a:cs typeface="Georgia"/>
              </a:rPr>
              <a:t> </a:t>
            </a:r>
            <a:r>
              <a:rPr lang="en-US" sz="2800" spc="-5" dirty="0">
                <a:latin typeface="Georgia"/>
                <a:cs typeface="Georgia"/>
              </a:rPr>
              <a:t>appraisal</a:t>
            </a:r>
            <a:endParaRPr lang="en-US" sz="2800" dirty="0">
              <a:latin typeface="Georgia"/>
              <a:cs typeface="Georgia"/>
            </a:endParaRPr>
          </a:p>
          <a:p>
            <a:pPr marL="25400" algn="just">
              <a:lnSpc>
                <a:spcPct val="100000"/>
              </a:lnSpc>
              <a:spcBef>
                <a:spcPts val="680"/>
              </a:spcBef>
            </a:pPr>
            <a:r>
              <a:rPr lang="en-US" sz="2800" b="1" spc="-5" dirty="0">
                <a:latin typeface="Georgia"/>
                <a:cs typeface="Georgia"/>
              </a:rPr>
              <a:t>Maintaining </a:t>
            </a:r>
            <a:r>
              <a:rPr lang="en-US" sz="2800" b="1" dirty="0">
                <a:latin typeface="Georgia"/>
                <a:cs typeface="Georgia"/>
              </a:rPr>
              <a:t>a </a:t>
            </a:r>
            <a:r>
              <a:rPr lang="en-US" sz="2800" b="1" spc="-5" dirty="0">
                <a:latin typeface="Georgia"/>
                <a:cs typeface="Georgia"/>
              </a:rPr>
              <a:t>quality</a:t>
            </a:r>
            <a:r>
              <a:rPr lang="en-US" sz="2800" b="1" spc="-15" dirty="0">
                <a:latin typeface="Georgia"/>
                <a:cs typeface="Georgia"/>
              </a:rPr>
              <a:t> </a:t>
            </a:r>
            <a:r>
              <a:rPr lang="en-US" sz="2800" b="1" spc="-5" dirty="0">
                <a:latin typeface="Georgia"/>
                <a:cs typeface="Georgia"/>
              </a:rPr>
              <a:t>workforce</a:t>
            </a:r>
            <a:endParaRPr lang="en-US" sz="2800" b="1" dirty="0">
              <a:latin typeface="Georgia"/>
              <a:cs typeface="Georgia"/>
            </a:endParaRPr>
          </a:p>
          <a:p>
            <a:pPr algn="just">
              <a:spcBef>
                <a:spcPts val="680"/>
              </a:spcBef>
              <a:buFont typeface="Wingdings" panose="05000000000000000000" pitchFamily="2" charset="2"/>
              <a:buChar char="ü"/>
            </a:pPr>
            <a:r>
              <a:rPr lang="en-US" sz="2800" spc="-5" dirty="0">
                <a:latin typeface="Georgia"/>
                <a:cs typeface="Georgia"/>
              </a:rPr>
              <a:t>Involves career development, work life balance,  compensation and benefits, retention and turnover,  and labor-management</a:t>
            </a:r>
            <a:r>
              <a:rPr lang="en-US" sz="2800" spc="-10" dirty="0">
                <a:latin typeface="Georgia"/>
                <a:cs typeface="Georgia"/>
              </a:rPr>
              <a:t> </a:t>
            </a:r>
            <a:r>
              <a:rPr lang="en-US" sz="2800" spc="-5" dirty="0">
                <a:latin typeface="Georgia"/>
                <a:cs typeface="Georgia"/>
              </a:rPr>
              <a:t>relations</a:t>
            </a:r>
            <a:r>
              <a:rPr lang="en-US" sz="3200" spc="-5" dirty="0">
                <a:latin typeface="Georgia"/>
                <a:cs typeface="Georgia"/>
              </a:rPr>
              <a:t>.</a:t>
            </a:r>
            <a:endParaRPr lang="en-US" sz="3200" dirty="0">
              <a:latin typeface="Georgia"/>
              <a:cs typeface="Georgia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0008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EDA6B-997D-4139-B626-7DF6CF2AF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New Human Resource Manager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889D-98BE-4923-96A6-CAD4C3C61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/>
            <a:r>
              <a:rPr lang="en-GB" sz="2400" dirty="0"/>
              <a:t>Focus More on Strategic, Big-Picture Issues</a:t>
            </a:r>
          </a:p>
          <a:p>
            <a:r>
              <a:rPr lang="en-GB" sz="2400" dirty="0"/>
              <a:t>Focus on Improving Performance</a:t>
            </a:r>
          </a:p>
          <a:p>
            <a:pPr marL="342900" lvl="1" indent="-342900"/>
            <a:r>
              <a:rPr lang="en-GB" sz="2400" dirty="0"/>
              <a:t>Measure HR Performance and Results</a:t>
            </a:r>
          </a:p>
          <a:p>
            <a:pPr lvl="0"/>
            <a:r>
              <a:rPr lang="en-GB" sz="2400" dirty="0"/>
              <a:t>Use Evidence-Based Human Resource Management</a:t>
            </a:r>
          </a:p>
          <a:p>
            <a:pPr lvl="0"/>
            <a:r>
              <a:rPr lang="en-GB" sz="2400" dirty="0"/>
              <a:t>Add Value</a:t>
            </a:r>
          </a:p>
          <a:p>
            <a:pPr lvl="0"/>
            <a:r>
              <a:rPr lang="en-GB" sz="2400" dirty="0"/>
              <a:t>Use New Ways to Provide HR Services</a:t>
            </a:r>
          </a:p>
          <a:p>
            <a:pPr lvl="0"/>
            <a:r>
              <a:rPr lang="en-GB" sz="2400" dirty="0"/>
              <a:t>Take a Talent Management Approach to Managing Human Resources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211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DCF20-E544-4873-85D5-C115660A3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en-US" sz="2000" b="1" dirty="0"/>
              <a:t>Steps in strategic Human Resources Planning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62A0E26-C21E-4064-9B35-B80DB078D5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052736"/>
            <a:ext cx="7704856" cy="5316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1810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14400-60D9-448B-B38A-851F663FA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System model of HRM</a:t>
            </a:r>
          </a:p>
        </p:txBody>
      </p:sp>
      <p:pic>
        <p:nvPicPr>
          <p:cNvPr id="1026" name="Picture 2" descr="1 HUMAN RESOURCE MANAGEMENT HRM Introduction 2 Organization">
            <a:extLst>
              <a:ext uri="{FF2B5EF4-FFF2-40B4-BE49-F238E27FC236}">
                <a16:creationId xmlns:a16="http://schemas.microsoft.com/office/drawing/2014/main" id="{EB5B2A7D-09CF-4826-A0EB-48D9B667D73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1600200"/>
            <a:ext cx="6336704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200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F2CBA-A5B5-47A6-8BD6-E0544C5A4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spc="-5" dirty="0">
                <a:latin typeface="Georgia"/>
                <a:cs typeface="Georgia"/>
              </a:rPr>
              <a:t>Elements </a:t>
            </a:r>
            <a:r>
              <a:rPr lang="en-US" sz="4400" b="1" dirty="0">
                <a:latin typeface="Georgia"/>
                <a:cs typeface="Georgia"/>
              </a:rPr>
              <a:t>&amp; Model of</a:t>
            </a:r>
            <a:r>
              <a:rPr lang="en-US" sz="4400" b="1" spc="-75" dirty="0">
                <a:latin typeface="Georgia"/>
                <a:cs typeface="Georgia"/>
              </a:rPr>
              <a:t> </a:t>
            </a:r>
            <a:r>
              <a:rPr lang="en-US" sz="4400" b="1" spc="-5" dirty="0">
                <a:latin typeface="Georgia"/>
                <a:cs typeface="Georgia"/>
              </a:rPr>
              <a:t>HRM</a:t>
            </a:r>
            <a:br>
              <a:rPr lang="en-US" sz="4400" dirty="0">
                <a:latin typeface="Georgia"/>
                <a:cs typeface="Georgia"/>
              </a:rPr>
            </a:b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0A6E70-1FBB-4EE1-943D-EC78EBFB63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7789" y="1600200"/>
            <a:ext cx="662842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644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A6F3C25-10E0-4B8F-AE83-640CC8B4B5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8" y="628055"/>
            <a:ext cx="8963025" cy="56018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79196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4F8B0-8517-41B8-AED3-CB6FF63D3F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</a:t>
            </a: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SEMINAIR ACTIVITES </a:t>
            </a:r>
          </a:p>
        </p:txBody>
      </p:sp>
    </p:spTree>
    <p:extLst>
      <p:ext uri="{BB962C8B-B14F-4D97-AF65-F5344CB8AC3E}">
        <p14:creationId xmlns:p14="http://schemas.microsoft.com/office/powerpoint/2010/main" val="18688757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e2529e2e-246e-4beb-bcc0-0746cc8768a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42145</TotalTime>
  <Words>1037</Words>
  <Application>Microsoft Office PowerPoint</Application>
  <PresentationFormat>On-screen Show (4:3)</PresentationFormat>
  <Paragraphs>117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Georgia</vt:lpstr>
      <vt:lpstr>Myriad Pro</vt:lpstr>
      <vt:lpstr>Times New Roman</vt:lpstr>
      <vt:lpstr>Wingdings</vt:lpstr>
      <vt:lpstr>Wingdings 2</vt:lpstr>
      <vt:lpstr>20140311PresentationUWTSDTemplate</vt:lpstr>
      <vt:lpstr>MBA  Human Resource Management LCMB7000 </vt:lpstr>
      <vt:lpstr>Learning outcome </vt:lpstr>
      <vt:lpstr>What is meant by ‘Human Resource Management’?</vt:lpstr>
      <vt:lpstr>Human resources management (HRM) </vt:lpstr>
      <vt:lpstr>Human Resource Management’?</vt:lpstr>
      <vt:lpstr>Definitions of HRM </vt:lpstr>
      <vt:lpstr>Evolution of HRM</vt:lpstr>
      <vt:lpstr>Evolution of HRM</vt:lpstr>
      <vt:lpstr>PowerPoint Presentation</vt:lpstr>
      <vt:lpstr>Early Scientific Management</vt:lpstr>
      <vt:lpstr>HRM Differs from Personnel Management in the following ways…</vt:lpstr>
      <vt:lpstr>HRM Differs from Personnel Management in the following ways…</vt:lpstr>
      <vt:lpstr>The HRM Era</vt:lpstr>
      <vt:lpstr>The HRM Era</vt:lpstr>
      <vt:lpstr>Nature of HRM</vt:lpstr>
      <vt:lpstr>HRM Process</vt:lpstr>
      <vt:lpstr>HRM Process</vt:lpstr>
      <vt:lpstr>The New Human Resource Manager</vt:lpstr>
      <vt:lpstr>Steps in strategic Human Resources Planning </vt:lpstr>
      <vt:lpstr>System model of HRM</vt:lpstr>
      <vt:lpstr>Elements &amp; Model of HRM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Uju Ugochukwu</cp:lastModifiedBy>
  <cp:revision>193</cp:revision>
  <dcterms:created xsi:type="dcterms:W3CDTF">2015-04-14T15:21:28Z</dcterms:created>
  <dcterms:modified xsi:type="dcterms:W3CDTF">2021-09-21T19:58:48Z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