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8"/>
  </p:notesMasterIdLst>
  <p:handoutMasterIdLst>
    <p:handoutMasterId r:id="rId19"/>
  </p:handoutMasterIdLst>
  <p:sldIdLst>
    <p:sldId id="256" r:id="rId5"/>
    <p:sldId id="257" r:id="rId6"/>
    <p:sldId id="258" r:id="rId7"/>
    <p:sldId id="259" r:id="rId8"/>
    <p:sldId id="260" r:id="rId9"/>
    <p:sldId id="261" r:id="rId10"/>
    <p:sldId id="269" r:id="rId11"/>
    <p:sldId id="263" r:id="rId12"/>
    <p:sldId id="270" r:id="rId13"/>
    <p:sldId id="265" r:id="rId14"/>
    <p:sldId id="271" r:id="rId15"/>
    <p:sldId id="267" r:id="rId16"/>
    <p:sldId id="272" r:id="rId17"/>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BDE1C8-F3E2-4235-A990-CC5C98F2465D}" v="168" dt="2019-12-18T10:35:38.685"/>
  </p1510:revLst>
</p1510:revInfo>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35" autoAdjust="0"/>
  </p:normalViewPr>
  <p:slideViewPr>
    <p:cSldViewPr snapToGrid="0" showGuides="1">
      <p:cViewPr varScale="1">
        <p:scale>
          <a:sx n="66" d="100"/>
          <a:sy n="66" d="100"/>
        </p:scale>
        <p:origin x="668" y="60"/>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AE13EE4-78C3-490F-AD03-4491C37A8796}" type="datetimeFigureOut">
              <a:rPr lang="en-US" smtClean="0"/>
              <a:t>12/18/2019</a:t>
            </a:fld>
            <a:endParaRPr lang="en-US"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D432166-D667-4383-B839-F1433620BE4D}" type="slidenum">
              <a:rPr lang="en-US" smtClean="0"/>
              <a:t>‹#›</a:t>
            </a:fld>
            <a:endParaRPr lang="en-US"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354B81-F76C-4130-A3A6-053208F3BF56}" type="datetimeFigureOut">
              <a:rPr lang="en-US" noProof="0" smtClean="0"/>
              <a:t>12/18/2019</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4B48B0-85B2-40C4-A05A-571C99C8AB57}" type="slidenum">
              <a:rPr lang="en-US" noProof="0" smtClean="0"/>
              <a:t>‹#›</a:t>
            </a:fld>
            <a:endParaRPr lang="en-US"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1</a:t>
            </a:fld>
            <a:endParaRPr lang="en-US" dirty="0"/>
          </a:p>
        </p:txBody>
      </p:sp>
    </p:spTree>
    <p:extLst>
      <p:ext uri="{BB962C8B-B14F-4D97-AF65-F5344CB8AC3E}">
        <p14:creationId xmlns:p14="http://schemas.microsoft.com/office/powerpoint/2010/main" val="251884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2</a:t>
            </a:fld>
            <a:endParaRPr lang="en-US" dirty="0"/>
          </a:p>
        </p:txBody>
      </p:sp>
    </p:spTree>
    <p:extLst>
      <p:ext uri="{BB962C8B-B14F-4D97-AF65-F5344CB8AC3E}">
        <p14:creationId xmlns:p14="http://schemas.microsoft.com/office/powerpoint/2010/main" val="3046576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3</a:t>
            </a:fld>
            <a:endParaRPr lang="en-US" dirty="0"/>
          </a:p>
        </p:txBody>
      </p:sp>
    </p:spTree>
    <p:extLst>
      <p:ext uri="{BB962C8B-B14F-4D97-AF65-F5344CB8AC3E}">
        <p14:creationId xmlns:p14="http://schemas.microsoft.com/office/powerpoint/2010/main" val="2508915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4</a:t>
            </a:fld>
            <a:endParaRPr lang="en-US" dirty="0"/>
          </a:p>
        </p:txBody>
      </p:sp>
    </p:spTree>
    <p:extLst>
      <p:ext uri="{BB962C8B-B14F-4D97-AF65-F5344CB8AC3E}">
        <p14:creationId xmlns:p14="http://schemas.microsoft.com/office/powerpoint/2010/main" val="2255721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5</a:t>
            </a:fld>
            <a:endParaRPr lang="en-US" dirty="0"/>
          </a:p>
        </p:txBody>
      </p:sp>
    </p:spTree>
    <p:extLst>
      <p:ext uri="{BB962C8B-B14F-4D97-AF65-F5344CB8AC3E}">
        <p14:creationId xmlns:p14="http://schemas.microsoft.com/office/powerpoint/2010/main" val="2873651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6</a:t>
            </a:fld>
            <a:endParaRPr lang="en-US" dirty="0"/>
          </a:p>
        </p:txBody>
      </p:sp>
    </p:spTree>
    <p:extLst>
      <p:ext uri="{BB962C8B-B14F-4D97-AF65-F5344CB8AC3E}">
        <p14:creationId xmlns:p14="http://schemas.microsoft.com/office/powerpoint/2010/main" val="18100605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7</a:t>
            </a:fld>
            <a:endParaRPr lang="en-US" dirty="0"/>
          </a:p>
        </p:txBody>
      </p:sp>
    </p:spTree>
    <p:extLst>
      <p:ext uri="{BB962C8B-B14F-4D97-AF65-F5344CB8AC3E}">
        <p14:creationId xmlns:p14="http://schemas.microsoft.com/office/powerpoint/2010/main" val="1651408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8</a:t>
            </a:fld>
            <a:endParaRPr lang="en-US" dirty="0"/>
          </a:p>
        </p:txBody>
      </p:sp>
    </p:spTree>
    <p:extLst>
      <p:ext uri="{BB962C8B-B14F-4D97-AF65-F5344CB8AC3E}">
        <p14:creationId xmlns:p14="http://schemas.microsoft.com/office/powerpoint/2010/main" val="2661269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9</a:t>
            </a:fld>
            <a:endParaRPr lang="en-US" dirty="0"/>
          </a:p>
        </p:txBody>
      </p:sp>
    </p:spTree>
    <p:extLst>
      <p:ext uri="{BB962C8B-B14F-4D97-AF65-F5344CB8AC3E}">
        <p14:creationId xmlns:p14="http://schemas.microsoft.com/office/powerpoint/2010/main" val="22821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10</a:t>
            </a:fld>
            <a:endParaRPr lang="en-US" dirty="0"/>
          </a:p>
        </p:txBody>
      </p:sp>
    </p:spTree>
    <p:extLst>
      <p:ext uri="{BB962C8B-B14F-4D97-AF65-F5344CB8AC3E}">
        <p14:creationId xmlns:p14="http://schemas.microsoft.com/office/powerpoint/2010/main" val="11609530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11</a:t>
            </a:fld>
            <a:endParaRPr lang="en-US" dirty="0"/>
          </a:p>
        </p:txBody>
      </p:sp>
    </p:spTree>
    <p:extLst>
      <p:ext uri="{BB962C8B-B14F-4D97-AF65-F5344CB8AC3E}">
        <p14:creationId xmlns:p14="http://schemas.microsoft.com/office/powerpoint/2010/main" val="2702987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12</a:t>
            </a:fld>
            <a:endParaRPr lang="en-US" dirty="0"/>
          </a:p>
        </p:txBody>
      </p:sp>
    </p:spTree>
    <p:extLst>
      <p:ext uri="{BB962C8B-B14F-4D97-AF65-F5344CB8AC3E}">
        <p14:creationId xmlns:p14="http://schemas.microsoft.com/office/powerpoint/2010/main" val="36147353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13</a:t>
            </a:fld>
            <a:endParaRPr lang="en-US" dirty="0"/>
          </a:p>
        </p:txBody>
      </p:sp>
    </p:spTree>
    <p:extLst>
      <p:ext uri="{BB962C8B-B14F-4D97-AF65-F5344CB8AC3E}">
        <p14:creationId xmlns:p14="http://schemas.microsoft.com/office/powerpoint/2010/main" val="18868493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anchor="b">
            <a:normAutofit/>
          </a:bodyPr>
          <a:lstStyle>
            <a:lvl1pPr algn="ctr">
              <a:lnSpc>
                <a:spcPct val="85000"/>
              </a:lnSpc>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anchor="b" anchorCtr="0">
            <a:noAutofit/>
          </a:bodyPr>
          <a:lstStyle>
            <a:lvl1pPr algn="r">
              <a:defRPr sz="5500" b="1"/>
            </a:lvl1pPr>
          </a:lstStyle>
          <a:p>
            <a:r>
              <a:rPr lang="en-US" noProof="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Subtitle Here</a:t>
            </a:r>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a:lstStyle>
            <a:lvl1pPr>
              <a:defRPr b="1"/>
            </a:lvl1pPr>
          </a:lstStyle>
          <a:p>
            <a:r>
              <a:rPr lang="en-US" noProof="0"/>
              <a:t>Click to edit Master title style</a:t>
            </a:r>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a:lstStyle/>
          <a:p>
            <a:fld id="{A8392A16-0E09-486C-9A28-B508902D11B6}" type="datetime1">
              <a:rPr lang="en-US" noProof="0" smtClean="0"/>
              <a:t>12/18/2019</a:t>
            </a:fld>
            <a:endParaRPr lang="en-US"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anchor="b" anchorCtr="0"/>
          <a:lstStyle/>
          <a:p>
            <a:r>
              <a:rPr lang="en-US" noProof="0"/>
              <a:t>Click to edit Master title style</a:t>
            </a:r>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noProof="0" smtClean="0"/>
              <a:t>12/18/2019</a:t>
            </a:fld>
            <a:endParaRPr lang="en-US"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anchor="b" anchorCtr="0"/>
          <a:lstStyle/>
          <a:p>
            <a:r>
              <a:rPr lang="en-US" noProof="0"/>
              <a:t>Click to edit Master title style</a:t>
            </a:r>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noProof="0" smtClean="0"/>
              <a:t>12/18/2019</a:t>
            </a:fld>
            <a:endParaRPr lang="en-US"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r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anchor="ctr" anchorCtr="0">
            <a:no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anchor="ctr" anchorCtr="0">
            <a:no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anchor="ctr" anchorCtr="0">
            <a:normAutofit/>
          </a:bodyPr>
          <a:lstStyle>
            <a:lvl1pPr marL="0" indent="0" algn="ctr">
              <a:buNone/>
              <a:defRPr sz="1400">
                <a:solidFill>
                  <a:schemeClr val="tx2"/>
                </a:solidFill>
              </a:defRPr>
            </a:lvl1pPr>
          </a:lstStyle>
          <a:p>
            <a:r>
              <a:rPr lang="en-US" noProof="0"/>
              <a:t>Click icon to add picture</a:t>
            </a:r>
            <a:endParaRPr lang="en-US"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anchor="b" anchorCtr="0"/>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noProof="0" dirty="0"/>
              <a:t>Competitor 2</a:t>
            </a:r>
          </a:p>
          <a:p>
            <a:r>
              <a:rPr lang="en-US"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noProof="0" dirty="0"/>
              <a:t>Competitor 1</a:t>
            </a:r>
          </a:p>
          <a:p>
            <a:r>
              <a:rPr lang="en-US"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noProof="0" dirty="0"/>
              <a:t>Competitor 3</a:t>
            </a:r>
          </a:p>
          <a:p>
            <a:r>
              <a:rPr lang="en-US"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noProof="0" dirty="0"/>
              <a:t>Competitor 4</a:t>
            </a:r>
          </a:p>
          <a:p>
            <a:r>
              <a:rPr lang="en-US"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noProof="0" dirty="0"/>
              <a:t>Competitor 5</a:t>
            </a:r>
          </a:p>
          <a:p>
            <a:r>
              <a:rPr lang="en-US"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noProof="0" dirty="0"/>
              <a:t>Competitor 6</a:t>
            </a:r>
          </a:p>
          <a:p>
            <a:r>
              <a:rPr lang="en-US"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noProof="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noProof="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noProof="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noProof="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anchor="ctr" anchorCtr="0">
            <a:normAutofit/>
          </a:bodyPr>
          <a:lstStyle>
            <a:lvl1pPr marL="0" indent="0" algn="ctr">
              <a:buNone/>
              <a:defRPr sz="1400"/>
            </a:lvl1pPr>
          </a:lstStyle>
          <a:p>
            <a:r>
              <a:rPr lang="en-US" noProof="0"/>
              <a:t>Click icon to add chart</a:t>
            </a:r>
            <a:endParaRPr lang="en-US"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a:lstStyle/>
          <a:p>
            <a:fld id="{A8392A16-0E09-486C-9A28-B508902D11B6}" type="datetime1">
              <a:rPr lang="en-US" noProof="0" smtClean="0"/>
              <a:t>12/18/2019</a:t>
            </a:fld>
            <a:endParaRPr lang="en-US"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a:lstStyle>
            <a:lvl1pPr>
              <a:defRPr b="1"/>
            </a:lvl1pPr>
          </a:lstStyle>
          <a:p>
            <a:r>
              <a:rPr lang="en-US" noProof="0"/>
              <a:t>Click to edit Master title style</a:t>
            </a:r>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anchor="b" anchorCtr="0">
            <a:noAutofit/>
          </a:bodyPr>
          <a:lstStyle>
            <a:lvl1pPr>
              <a:defRPr sz="5500"/>
            </a:lvl1pPr>
          </a:lstStyle>
          <a:p>
            <a:r>
              <a:rPr lang="en-US" noProof="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noProof="0" smtClean="0"/>
              <a:t>12/18/2019</a:t>
            </a:fld>
            <a:endParaRPr lang="en-US"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Allan Mattsson</a:t>
            </a:r>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Phone:</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Email:</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a:lstStyle>
            <a:lvl1pPr algn="ctr">
              <a:defRPr b="1"/>
            </a:lvl1pPr>
          </a:lstStyle>
          <a:p>
            <a:r>
              <a:rPr lang="en-US" noProof="0"/>
              <a:t>Click to edit Master title style</a:t>
            </a:r>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a:lstStyle/>
          <a:p>
            <a:fld id="{A8392A16-0E09-486C-9A28-B508902D11B6}" type="datetime1">
              <a:rPr lang="en-US" noProof="0" smtClean="0"/>
              <a:t>12/18/2019</a:t>
            </a:fld>
            <a:endParaRPr lang="en-US"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anchor="b">
            <a:normAutofit/>
          </a:bodyPr>
          <a:lstStyle>
            <a:lvl1pPr algn="ctr">
              <a:lnSpc>
                <a:spcPct val="85000"/>
              </a:lnSpc>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anchor="b" anchorCtr="0">
            <a:noAutofit/>
          </a:bodyPr>
          <a:lstStyle>
            <a:lvl1pPr algn="r">
              <a:defRPr sz="5500" b="1"/>
            </a:lvl1pPr>
          </a:lstStyle>
          <a:p>
            <a:r>
              <a:rPr lang="en-US" noProof="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a:lstStyle/>
          <a:p>
            <a:fld id="{DE8A4E7E-06A4-424E-83B2-0F5C45AFEB4E}" type="datetime1">
              <a:rPr lang="en-US" noProof="0" smtClean="0"/>
              <a:pPr/>
              <a:t>12/18/2019</a:t>
            </a:fld>
            <a:endParaRPr lang="en-US"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a:lstStyle/>
          <a:p>
            <a:r>
              <a:rPr lang="en-US"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a:lstStyle/>
          <a:p>
            <a:fld id="{4950F5D8-22E1-4015-8661-E5B1FD28C2DE}" type="slidenum">
              <a:rPr lang="en-US" noProof="0" smtClean="0"/>
              <a:pPr/>
              <a:t>‹#›</a:t>
            </a:fld>
            <a:endParaRPr lang="en-US"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anchor="b" anchorCtr="0"/>
          <a:lstStyle/>
          <a:p>
            <a:r>
              <a:rPr lang="en-US" noProof="0"/>
              <a:t>Click to edit Master title style</a:t>
            </a:r>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noProof="0" smtClean="0"/>
              <a:t>12/18/2019</a:t>
            </a:fld>
            <a:endParaRPr lang="en-US"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noProof="0" smtClean="0"/>
              <a:t>12/18/2019</a:t>
            </a:fld>
            <a:endParaRPr lang="en-US"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a:lstStyle/>
          <a:p>
            <a:fld id="{DE8A4E7E-06A4-424E-83B2-0F5C45AFEB4E}" type="datetime1">
              <a:rPr lang="en-US" noProof="0" smtClean="0"/>
              <a:pPr/>
              <a:t>12/18/2019</a:t>
            </a:fld>
            <a:endParaRPr lang="en-US"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a:lstStyle/>
          <a:p>
            <a:r>
              <a:rPr lang="en-US"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a:lstStyle/>
          <a:p>
            <a:fld id="{4950F5D8-22E1-4015-8661-E5B1FD28C2DE}" type="slidenum">
              <a:rPr lang="en-US" noProof="0" smtClean="0"/>
              <a:pPr/>
              <a:t>‹#›</a:t>
            </a:fld>
            <a:endParaRPr lang="en-US"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anchor="b" anchorCtr="0"/>
          <a:lstStyle/>
          <a:p>
            <a:r>
              <a:rPr lang="en-US" noProof="0"/>
              <a:t>Click to edit Master title style</a:t>
            </a:r>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12/18/2019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a:lstStyle/>
          <a:p>
            <a:fld id="{DBE42BFF-A7D8-4C29-89A0-BC16EA5EFCC1}" type="datetime1">
              <a:rPr lang="en-US" noProof="0" smtClean="0"/>
              <a:t>12/18/2019</a:t>
            </a:fld>
            <a:endParaRPr lang="en-US" noProof="0"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a:lstStyle/>
          <a:p>
            <a:fld id="{D9BB3731-526F-4638-85F8-715D717FFC12}" type="slidenum">
              <a:rPr lang="en-US" noProof="0" smtClean="0"/>
              <a:t>‹#›</a:t>
            </a:fld>
            <a:endParaRPr lang="en-US"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a:r>
              <a:rPr lang="en-US" noProof="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a:r>
              <a:rPr lang="en-US" noProof="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a:r>
              <a:rPr lang="en-US" noProof="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anchor="ctr" anchorCtr="0">
            <a:no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r>
              <a:rPr lang="en-US" noProof="0"/>
              <a:t>CLICK TO EDIT</a:t>
            </a:r>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fld id="{DE8A4E7E-06A4-424E-83B2-0F5C45AFEB4E}" type="datetime1">
              <a:rPr lang="en-US" noProof="0" smtClean="0"/>
              <a:pPr/>
              <a:t>12/18/2019</a:t>
            </a:fld>
            <a:endParaRPr lang="en-US"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fld id="{4950F5D8-22E1-4015-8661-E5B1FD28C2DE}" type="slidenum">
              <a:rPr lang="en-US" noProof="0" smtClean="0"/>
              <a:pPr/>
              <a:t>‹#›</a:t>
            </a:fld>
            <a:endParaRPr lang="en-US"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a:xfrm>
            <a:off x="2781748" y="1277655"/>
            <a:ext cx="6626916" cy="2405819"/>
          </a:xfrm>
        </p:spPr>
        <p:txBody>
          <a:bodyPr>
            <a:normAutofit fontScale="90000"/>
          </a:bodyPr>
          <a:lstStyle/>
          <a:p>
            <a:r>
              <a:rPr lang="en-GB" altLang="en-US" sz="6000" dirty="0">
                <a:latin typeface="Arial" panose="020B0604020202020204" pitchFamily="34" charset="0"/>
                <a:cs typeface="Arial" panose="020B0604020202020204" pitchFamily="34" charset="0"/>
              </a:rPr>
              <a:t>An Appraisal of a Guest Service Experience</a:t>
            </a:r>
            <a:br>
              <a:rPr lang="en-GB" altLang="en-US" sz="6000" dirty="0">
                <a:latin typeface="Arial" panose="020B0604020202020204" pitchFamily="34" charset="0"/>
                <a:cs typeface="Arial" panose="020B0604020202020204" pitchFamily="34" charset="0"/>
              </a:rPr>
            </a:br>
            <a:r>
              <a:rPr lang="en-GB" sz="6000" dirty="0">
                <a:latin typeface="Arial" panose="020B0604020202020204" pitchFamily="34" charset="0"/>
                <a:cs typeface="Arial" panose="020B0604020202020204" pitchFamily="34" charset="0"/>
              </a:rPr>
              <a:t>M4X01915</a:t>
            </a:r>
            <a:br>
              <a:rPr lang="en-GB" altLang="en-US" sz="6000" dirty="0">
                <a:latin typeface="Arial" panose="020B0604020202020204" pitchFamily="34" charset="0"/>
                <a:cs typeface="Arial" panose="020B0604020202020204" pitchFamily="34" charset="0"/>
              </a:rPr>
            </a:br>
            <a:endParaRPr lang="ru-RU"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a:xfrm>
            <a:off x="1876926" y="3542097"/>
            <a:ext cx="8219975" cy="2589196"/>
          </a:xfrm>
        </p:spPr>
        <p:txBody>
          <a:bodyPr/>
          <a:lstStyle/>
          <a:p>
            <a:r>
              <a:rPr lang="en-GB" dirty="0"/>
              <a:t>Student names and numbers:</a:t>
            </a:r>
            <a:br>
              <a:rPr lang="en-GB" dirty="0"/>
            </a:br>
            <a:r>
              <a:rPr lang="en-GB" dirty="0"/>
              <a:t>Harry Bicker 1905858</a:t>
            </a:r>
            <a:br>
              <a:rPr lang="en-GB" dirty="0"/>
            </a:br>
            <a:r>
              <a:rPr lang="en-GB" dirty="0" err="1"/>
              <a:t>Dimitar</a:t>
            </a:r>
            <a:r>
              <a:rPr lang="en-GB" dirty="0"/>
              <a:t> </a:t>
            </a:r>
            <a:r>
              <a:rPr lang="en-GB" dirty="0" err="1"/>
              <a:t>Lazor</a:t>
            </a:r>
            <a:r>
              <a:rPr lang="en-GB" dirty="0"/>
              <a:t> 1818541</a:t>
            </a:r>
            <a:br>
              <a:rPr lang="en-GB" dirty="0"/>
            </a:br>
            <a:r>
              <a:rPr lang="en-GB" dirty="0" err="1"/>
              <a:t>Vladmir</a:t>
            </a:r>
            <a:r>
              <a:rPr lang="en-GB" dirty="0"/>
              <a:t> </a:t>
            </a:r>
            <a:r>
              <a:rPr lang="en-GB" dirty="0" err="1"/>
              <a:t>Bodovschi</a:t>
            </a:r>
            <a:r>
              <a:rPr lang="en-GB" dirty="0"/>
              <a:t> 1909876</a:t>
            </a:r>
            <a:br>
              <a:rPr lang="en-GB" dirty="0"/>
            </a:br>
            <a:r>
              <a:rPr lang="en-GB" dirty="0"/>
              <a:t>Corina Damian 1908250</a:t>
            </a:r>
            <a:endParaRPr lang="ru-RU" dirty="0"/>
          </a:p>
        </p:txBody>
      </p:sp>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B54C2-626D-4E56-A5A3-494CC09D763E}"/>
              </a:ext>
            </a:extLst>
          </p:cNvPr>
          <p:cNvSpPr>
            <a:spLocks noGrp="1"/>
          </p:cNvSpPr>
          <p:nvPr>
            <p:ph type="title"/>
          </p:nvPr>
        </p:nvSpPr>
        <p:spPr>
          <a:xfrm>
            <a:off x="121042" y="630594"/>
            <a:ext cx="5152416" cy="1740445"/>
          </a:xfrm>
        </p:spPr>
        <p:txBody>
          <a:bodyPr/>
          <a:lstStyle/>
          <a:p>
            <a:r>
              <a:rPr lang="en-GB" dirty="0">
                <a:latin typeface="Arial" panose="020B0604020202020204" pitchFamily="34" charset="0"/>
                <a:cs typeface="Arial" panose="020B0604020202020204" pitchFamily="34" charset="0"/>
              </a:rPr>
              <a:t>The Dorchester sector within hospitality </a:t>
            </a:r>
            <a:endParaRPr lang="ru-RU" dirty="0">
              <a:latin typeface="Arial" panose="020B0604020202020204" pitchFamily="34" charset="0"/>
              <a:cs typeface="Arial" panose="020B0604020202020204" pitchFamily="34" charset="0"/>
            </a:endParaRPr>
          </a:p>
        </p:txBody>
      </p:sp>
      <p:sp>
        <p:nvSpPr>
          <p:cNvPr id="7" name="Subtitle 6">
            <a:extLst>
              <a:ext uri="{FF2B5EF4-FFF2-40B4-BE49-F238E27FC236}">
                <a16:creationId xmlns:a16="http://schemas.microsoft.com/office/drawing/2014/main" id="{FA7655FA-C53D-4FB0-9C00-53DFADE92015}"/>
              </a:ext>
            </a:extLst>
          </p:cNvPr>
          <p:cNvSpPr>
            <a:spLocks noGrp="1"/>
          </p:cNvSpPr>
          <p:nvPr>
            <p:ph type="subTitle" idx="1"/>
          </p:nvPr>
        </p:nvSpPr>
        <p:spPr>
          <a:xfrm>
            <a:off x="6764056" y="0"/>
            <a:ext cx="5427944" cy="6858000"/>
          </a:xfrm>
        </p:spPr>
        <p:txBody>
          <a:bodyPr>
            <a:normAutofit lnSpcReduction="10000"/>
          </a:bodyPr>
          <a:lstStyle/>
          <a:p>
            <a:pPr algn="l"/>
            <a:r>
              <a:rPr lang="en-GB" sz="2400" dirty="0">
                <a:latin typeface="Arial" panose="020B0604020202020204" pitchFamily="34" charset="0"/>
                <a:cs typeface="Arial" panose="020B0604020202020204" pitchFamily="34" charset="0"/>
              </a:rPr>
              <a:t>What does The Dorchester specialise in?</a:t>
            </a:r>
          </a:p>
          <a:p>
            <a:pPr algn="l"/>
            <a:endParaRPr lang="en-GB" sz="2400" dirty="0">
              <a:latin typeface="Arial" panose="020B0604020202020204" pitchFamily="34" charset="0"/>
              <a:cs typeface="Arial" panose="020B0604020202020204" pitchFamily="34" charset="0"/>
            </a:endParaRPr>
          </a:p>
          <a:p>
            <a:pPr algn="l"/>
            <a:r>
              <a:rPr lang="en-US" sz="2400" dirty="0">
                <a:latin typeface="Arial" panose="020B0604020202020204" pitchFamily="34" charset="0"/>
                <a:cs typeface="Arial" panose="020B0604020202020204" pitchFamily="34" charset="0"/>
              </a:rPr>
              <a:t>The Dorchester is renowned for its hotel being </a:t>
            </a:r>
            <a:r>
              <a:rPr lang="en-GB" sz="2400" dirty="0">
                <a:latin typeface="Arial" panose="020B0604020202020204" pitchFamily="34" charset="0"/>
                <a:cs typeface="Arial" panose="020B0604020202020204" pitchFamily="34" charset="0"/>
              </a:rPr>
              <a:t>spectacular opulence and their magnificent rooms as highly recommended, scoring a rating of 9.0 by booking.com. </a:t>
            </a:r>
          </a:p>
          <a:p>
            <a:pPr algn="l"/>
            <a:r>
              <a:rPr lang="en-US" sz="2400" dirty="0">
                <a:latin typeface="Arial" panose="020B0604020202020204" pitchFamily="34" charset="0"/>
                <a:cs typeface="Arial" panose="020B0604020202020204" pitchFamily="34" charset="0"/>
              </a:rPr>
              <a:t>It’s Michelin-starred restaurant </a:t>
            </a:r>
            <a:r>
              <a:rPr lang="en-GB" sz="2400" dirty="0">
                <a:latin typeface="Arial" panose="020B0604020202020204" pitchFamily="34" charset="0"/>
                <a:cs typeface="Arial" panose="020B0604020202020204" pitchFamily="34" charset="0"/>
              </a:rPr>
              <a:t>Alain</a:t>
            </a:r>
            <a:r>
              <a:rPr lang="en-GB" sz="2400" dirty="0"/>
              <a:t> </a:t>
            </a:r>
            <a:r>
              <a:rPr lang="en-GB" sz="2400" dirty="0">
                <a:latin typeface="Arial" panose="020B0604020202020204" pitchFamily="34" charset="0"/>
                <a:cs typeface="Arial" panose="020B0604020202020204" pitchFamily="34" charset="0"/>
              </a:rPr>
              <a:t>Ducasse </a:t>
            </a:r>
            <a:r>
              <a:rPr lang="en-US" sz="2400" dirty="0">
                <a:latin typeface="Arial" panose="020B0604020202020204" pitchFamily="34" charset="0"/>
                <a:cs typeface="Arial" panose="020B0604020202020204" pitchFamily="34" charset="0"/>
              </a:rPr>
              <a:t>at The Dorchester exceeds the highest standards as well as its delightful afternoon tea at </a:t>
            </a:r>
            <a:r>
              <a:rPr lang="en-GB" sz="2400" dirty="0">
                <a:latin typeface="Arial" panose="020B0604020202020204" pitchFamily="34" charset="0"/>
                <a:cs typeface="Arial" panose="020B0604020202020204" pitchFamily="34" charset="0"/>
              </a:rPr>
              <a:t>The Promenade</a:t>
            </a:r>
            <a:r>
              <a:rPr lang="en-US" sz="2400" dirty="0">
                <a:latin typeface="Arial" panose="020B0604020202020204" pitchFamily="34" charset="0"/>
                <a:cs typeface="Arial" panose="020B0604020202020204" pitchFamily="34" charset="0"/>
              </a:rPr>
              <a:t>.</a:t>
            </a:r>
          </a:p>
          <a:p>
            <a:pPr algn="l"/>
            <a:r>
              <a:rPr lang="en-US" sz="2400" dirty="0">
                <a:latin typeface="Arial" panose="020B0604020202020204" pitchFamily="34" charset="0"/>
                <a:cs typeface="Arial" panose="020B0604020202020204" pitchFamily="34" charset="0"/>
              </a:rPr>
              <a:t>The Dorchester is positioned in the heart of London along with Hyde Park being a hair’s breadth away.</a:t>
            </a:r>
          </a:p>
          <a:p>
            <a:pPr algn="l"/>
            <a:r>
              <a:rPr lang="en-US" sz="2400" dirty="0">
                <a:latin typeface="Arial" panose="020B0604020202020204" pitchFamily="34" charset="0"/>
                <a:cs typeface="Arial" panose="020B0604020202020204" pitchFamily="34" charset="0"/>
              </a:rPr>
              <a:t>A luxury ride through London in one of The Dorchester classic cars is every sense of elegance. </a:t>
            </a:r>
          </a:p>
        </p:txBody>
      </p:sp>
    </p:spTree>
    <p:extLst>
      <p:ext uri="{BB962C8B-B14F-4D97-AF65-F5344CB8AC3E}">
        <p14:creationId xmlns:p14="http://schemas.microsoft.com/office/powerpoint/2010/main" val="621616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32457-29F4-475F-B58C-80A91C832EA9}"/>
              </a:ext>
            </a:extLst>
          </p:cNvPr>
          <p:cNvSpPr>
            <a:spLocks noGrp="1"/>
          </p:cNvSpPr>
          <p:nvPr>
            <p:ph type="title"/>
          </p:nvPr>
        </p:nvSpPr>
        <p:spPr>
          <a:xfrm>
            <a:off x="205539" y="2638525"/>
            <a:ext cx="10674246" cy="636340"/>
          </a:xfrm>
        </p:spPr>
        <p:txBody>
          <a:bodyPr/>
          <a:lstStyle/>
          <a:p>
            <a:r>
              <a:rPr lang="en-US" dirty="0"/>
              <a:t>The Dorchester </a:t>
            </a:r>
          </a:p>
        </p:txBody>
      </p:sp>
      <p:sp>
        <p:nvSpPr>
          <p:cNvPr id="2" name="Text Placeholder 1">
            <a:extLst>
              <a:ext uri="{FF2B5EF4-FFF2-40B4-BE49-F238E27FC236}">
                <a16:creationId xmlns:a16="http://schemas.microsoft.com/office/drawing/2014/main" id="{F5DC1B5D-1A60-450C-9BD8-9C391E14BCA0}"/>
              </a:ext>
            </a:extLst>
          </p:cNvPr>
          <p:cNvSpPr>
            <a:spLocks noGrp="1"/>
          </p:cNvSpPr>
          <p:nvPr>
            <p:ph type="body" idx="1"/>
          </p:nvPr>
        </p:nvSpPr>
        <p:spPr>
          <a:xfrm>
            <a:off x="205539" y="135438"/>
            <a:ext cx="3552269" cy="636340"/>
          </a:xfrm>
        </p:spPr>
        <p:txBody>
          <a:bodyPr/>
          <a:lstStyle/>
          <a:p>
            <a:r>
              <a:rPr lang="en-US" sz="2400" dirty="0"/>
              <a:t>What are they known for?</a:t>
            </a:r>
          </a:p>
          <a:p>
            <a:endParaRPr lang="en-US" dirty="0"/>
          </a:p>
        </p:txBody>
      </p:sp>
      <p:sp>
        <p:nvSpPr>
          <p:cNvPr id="8" name="TextBox 7">
            <a:extLst>
              <a:ext uri="{FF2B5EF4-FFF2-40B4-BE49-F238E27FC236}">
                <a16:creationId xmlns:a16="http://schemas.microsoft.com/office/drawing/2014/main" id="{47C6D82A-303C-4F78-965C-A8E0F2B48FA3}"/>
              </a:ext>
            </a:extLst>
          </p:cNvPr>
          <p:cNvSpPr txBox="1"/>
          <p:nvPr/>
        </p:nvSpPr>
        <p:spPr>
          <a:xfrm>
            <a:off x="609799" y="3583136"/>
            <a:ext cx="11681661" cy="2954655"/>
          </a:xfrm>
          <a:prstGeom prst="rect">
            <a:avLst/>
          </a:prstGeom>
          <a:noFill/>
        </p:spPr>
        <p:txBody>
          <a:bodyPr wrap="square" rtlCol="0">
            <a:spAutoFit/>
          </a:bodyPr>
          <a:lstStyle/>
          <a:p>
            <a:pPr marL="571500" indent="-571500">
              <a:buFont typeface="Arial" panose="020B0604020202020204" pitchFamily="34" charset="0"/>
              <a:buChar char="•"/>
            </a:pPr>
            <a:r>
              <a:rPr lang="en-GB" sz="3600" dirty="0">
                <a:solidFill>
                  <a:schemeClr val="tx2"/>
                </a:solidFill>
                <a:latin typeface="Arial" panose="020B0604020202020204" pitchFamily="34" charset="0"/>
                <a:cs typeface="Arial" panose="020B0604020202020204" pitchFamily="34" charset="0"/>
              </a:rPr>
              <a:t>A review taken for the telegraph.co.uk.</a:t>
            </a:r>
          </a:p>
          <a:p>
            <a:pPr marL="571500" indent="-571500">
              <a:buFont typeface="Arial" panose="020B0604020202020204" pitchFamily="34" charset="0"/>
              <a:buChar char="•"/>
            </a:pPr>
            <a:r>
              <a:rPr lang="en-GB" sz="3600" dirty="0">
                <a:solidFill>
                  <a:schemeClr val="tx2"/>
                </a:solidFill>
                <a:latin typeface="Arial" panose="020B0604020202020204" pitchFamily="34" charset="0"/>
                <a:cs typeface="Arial" panose="020B0604020202020204" pitchFamily="34" charset="0"/>
              </a:rPr>
              <a:t>A quote taken from thedorcester.com.</a:t>
            </a:r>
          </a:p>
          <a:p>
            <a:pPr marL="571500" indent="-571500">
              <a:buFont typeface="Arial" panose="020B0604020202020204" pitchFamily="34" charset="0"/>
              <a:buChar char="•"/>
            </a:pPr>
            <a:r>
              <a:rPr lang="en-GB" sz="3600" dirty="0">
                <a:solidFill>
                  <a:schemeClr val="tx2"/>
                </a:solidFill>
                <a:latin typeface="Arial" panose="020B0604020202020204" pitchFamily="34" charset="0"/>
                <a:cs typeface="Arial" panose="020B0604020202020204" pitchFamily="34" charset="0"/>
              </a:rPr>
              <a:t>Award winners in 2015 for </a:t>
            </a:r>
            <a:r>
              <a:rPr lang="en-US" sz="3600" dirty="0">
                <a:solidFill>
                  <a:schemeClr val="tx2"/>
                </a:solidFill>
                <a:latin typeface="Arial" panose="020B0604020202020204" pitchFamily="34" charset="0"/>
                <a:cs typeface="Arial" panose="020B0604020202020204" pitchFamily="34" charset="0"/>
              </a:rPr>
              <a:t>Personnel Today Employee Engagement Award.</a:t>
            </a:r>
            <a:br>
              <a:rPr lang="en-GB" sz="2400" dirty="0">
                <a:solidFill>
                  <a:schemeClr val="tx2"/>
                </a:solidFill>
                <a:latin typeface="Arial" panose="020B0604020202020204" pitchFamily="34" charset="0"/>
                <a:cs typeface="Arial" panose="020B0604020202020204" pitchFamily="34" charset="0"/>
              </a:rPr>
            </a:br>
            <a:endParaRPr lang="en-GB" sz="2400" dirty="0">
              <a:solidFill>
                <a:schemeClr val="tx2"/>
              </a:solidFill>
              <a:latin typeface="Arial" panose="020B0604020202020204" pitchFamily="34" charset="0"/>
              <a:cs typeface="Arial" panose="020B0604020202020204" pitchFamily="34" charset="0"/>
            </a:endParaRPr>
          </a:p>
          <a:p>
            <a:r>
              <a:rPr lang="en-GB" dirty="0">
                <a:solidFill>
                  <a:schemeClr val="tx2"/>
                </a:solidFill>
              </a:rPr>
              <a:t> </a:t>
            </a:r>
          </a:p>
        </p:txBody>
      </p:sp>
    </p:spTree>
    <p:extLst>
      <p:ext uri="{BB962C8B-B14F-4D97-AF65-F5344CB8AC3E}">
        <p14:creationId xmlns:p14="http://schemas.microsoft.com/office/powerpoint/2010/main" val="4036697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A7E572-F0AC-4962-AC8B-24DD8CD61D2D}"/>
              </a:ext>
            </a:extLst>
          </p:cNvPr>
          <p:cNvSpPr>
            <a:spLocks noGrp="1"/>
          </p:cNvSpPr>
          <p:nvPr>
            <p:ph type="title"/>
          </p:nvPr>
        </p:nvSpPr>
        <p:spPr>
          <a:xfrm>
            <a:off x="108134" y="306063"/>
            <a:ext cx="5403318" cy="1835887"/>
          </a:xfrm>
        </p:spPr>
        <p:txBody>
          <a:bodyPr>
            <a:normAutofit/>
          </a:bodyPr>
          <a:lstStyle/>
          <a:p>
            <a:pPr algn="r"/>
            <a:r>
              <a:rPr lang="en-GB" altLang="en-US" dirty="0">
                <a:latin typeface="Arial" panose="020B0604020202020204" pitchFamily="34" charset="0"/>
                <a:cs typeface="Arial" panose="020B0604020202020204" pitchFamily="34" charset="0"/>
              </a:rPr>
              <a:t>Products/Services Offered</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USP</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9A97DCF-3682-44C5-A5DA-9D96CF14B628}"/>
              </a:ext>
            </a:extLst>
          </p:cNvPr>
          <p:cNvSpPr>
            <a:spLocks noGrp="1"/>
          </p:cNvSpPr>
          <p:nvPr>
            <p:ph sz="quarter" idx="4"/>
          </p:nvPr>
        </p:nvSpPr>
        <p:spPr>
          <a:xfrm>
            <a:off x="5631230" y="0"/>
            <a:ext cx="6452636" cy="6858000"/>
          </a:xfrm>
        </p:spPr>
        <p:txBody>
          <a:bodyPr>
            <a:normAutofit/>
          </a:bodyPr>
          <a:lstStyle/>
          <a:p>
            <a:r>
              <a:rPr lang="en-US" sz="3600" dirty="0"/>
              <a:t>A unique selling proposition (USP, also seen as unique selling point) </a:t>
            </a:r>
          </a:p>
          <a:p>
            <a:r>
              <a:rPr lang="en-US" sz="3600" dirty="0"/>
              <a:t>A strong unique selling proposition lets you to stand apart from competitors and actively focus your energy on creating things that cater to your ideal group of customers.</a:t>
            </a:r>
          </a:p>
          <a:p>
            <a:r>
              <a:rPr lang="en-US" sz="3600" dirty="0"/>
              <a:t>As Seth Godin put it</a:t>
            </a:r>
          </a:p>
          <a:p>
            <a:r>
              <a:rPr lang="en-US" sz="3600" dirty="0"/>
              <a:t>Why is the Need for a Unique Selling Proposition.</a:t>
            </a:r>
          </a:p>
          <a:p>
            <a:r>
              <a:rPr lang="en-GB" sz="3600" dirty="0"/>
              <a:t>As Theodore Levitt says</a:t>
            </a:r>
            <a:endParaRPr lang="en-US" sz="3600" dirty="0"/>
          </a:p>
        </p:txBody>
      </p:sp>
      <p:sp>
        <p:nvSpPr>
          <p:cNvPr id="7" name="Slide Number Placeholder 6">
            <a:extLst>
              <a:ext uri="{FF2B5EF4-FFF2-40B4-BE49-F238E27FC236}">
                <a16:creationId xmlns:a16="http://schemas.microsoft.com/office/drawing/2014/main" id="{ECD7B63F-6F62-46FC-8E6A-512867B9E479}"/>
              </a:ext>
            </a:extLst>
          </p:cNvPr>
          <p:cNvSpPr>
            <a:spLocks noGrp="1"/>
          </p:cNvSpPr>
          <p:nvPr>
            <p:ph type="sldNum" sz="quarter" idx="12"/>
          </p:nvPr>
        </p:nvSpPr>
        <p:spPr/>
        <p:txBody>
          <a:bodyPr/>
          <a:lstStyle/>
          <a:p>
            <a:fld id="{4950F5D8-22E1-4015-8661-E5B1FD28C2DE}" type="slidenum">
              <a:rPr lang="en-US" smtClean="0"/>
              <a:pPr/>
              <a:t>4</a:t>
            </a:fld>
            <a:endParaRPr lang="en-US" dirty="0"/>
          </a:p>
        </p:txBody>
      </p:sp>
    </p:spTree>
    <p:extLst>
      <p:ext uri="{BB962C8B-B14F-4D97-AF65-F5344CB8AC3E}">
        <p14:creationId xmlns:p14="http://schemas.microsoft.com/office/powerpoint/2010/main" val="3210814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665F-537D-4B74-92F8-96ED80122ADC}"/>
              </a:ext>
            </a:extLst>
          </p:cNvPr>
          <p:cNvSpPr>
            <a:spLocks noGrp="1"/>
          </p:cNvSpPr>
          <p:nvPr>
            <p:ph type="title"/>
          </p:nvPr>
        </p:nvSpPr>
        <p:spPr>
          <a:xfrm>
            <a:off x="6666103" y="712341"/>
            <a:ext cx="4585780" cy="1091078"/>
          </a:xfrm>
        </p:spPr>
        <p:txBody>
          <a:bodyPr>
            <a:normAutofit fontScale="90000"/>
          </a:bodyPr>
          <a:lstStyle/>
          <a:p>
            <a:r>
              <a:rPr lang="en-GB" altLang="en-US" dirty="0">
                <a:latin typeface="Arial" panose="020B0604020202020204" pitchFamily="34" charset="0"/>
                <a:cs typeface="Arial" panose="020B0604020202020204" pitchFamily="34" charset="0"/>
              </a:rPr>
              <a:t>Strategies for Appraising Guest Service</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Experience</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ACFCBA-E6B8-4ECB-B191-23EF3473943C}"/>
              </a:ext>
            </a:extLst>
          </p:cNvPr>
          <p:cNvSpPr>
            <a:spLocks noGrp="1"/>
          </p:cNvSpPr>
          <p:nvPr>
            <p:ph sz="quarter" idx="4"/>
          </p:nvPr>
        </p:nvSpPr>
        <p:spPr>
          <a:xfrm>
            <a:off x="0" y="0"/>
            <a:ext cx="6563638" cy="6858000"/>
          </a:xfrm>
        </p:spPr>
        <p:txBody>
          <a:bodyPr>
            <a:noAutofit/>
          </a:bodyPr>
          <a:lstStyle/>
          <a:p>
            <a:pPr marL="0" indent="0">
              <a:buNone/>
            </a:pPr>
            <a:r>
              <a:rPr lang="en-US" sz="3600" dirty="0">
                <a:latin typeface="Arial" panose="020B0604020202020204" pitchFamily="34" charset="0"/>
                <a:cs typeface="Arial" panose="020B0604020202020204" pitchFamily="34" charset="0"/>
              </a:rPr>
              <a:t>7 Steps to Developing a Customer Service Strategy</a:t>
            </a:r>
          </a:p>
          <a:p>
            <a:pPr marL="0" indent="0">
              <a:buNone/>
            </a:pPr>
            <a:endParaRPr lang="en-US" sz="3200" dirty="0"/>
          </a:p>
          <a:p>
            <a:pPr fontAlgn="base"/>
            <a:r>
              <a:rPr lang="en-GB" sz="3600" dirty="0">
                <a:latin typeface="Arial" panose="020B0604020202020204" pitchFamily="34" charset="0"/>
                <a:cs typeface="Arial" panose="020B0604020202020204" pitchFamily="34" charset="0"/>
              </a:rPr>
              <a:t>Creating customer services</a:t>
            </a:r>
            <a:r>
              <a:rPr lang="en-US" sz="3600" dirty="0">
                <a:latin typeface="Arial" panose="020B0604020202020204" pitchFamily="34" charset="0"/>
                <a:cs typeface="Arial" panose="020B0604020202020204" pitchFamily="34" charset="0"/>
              </a:rPr>
              <a:t>​</a:t>
            </a:r>
          </a:p>
          <a:p>
            <a:pPr fontAlgn="base"/>
            <a:r>
              <a:rPr lang="en-GB" sz="3600" dirty="0" err="1">
                <a:latin typeface="Arial" panose="020B0604020202020204" pitchFamily="34" charset="0"/>
                <a:cs typeface="Arial" panose="020B0604020202020204" pitchFamily="34" charset="0"/>
              </a:rPr>
              <a:t>Analyxes</a:t>
            </a:r>
            <a:r>
              <a:rPr lang="en-GB" sz="3600" dirty="0">
                <a:latin typeface="Arial" panose="020B0604020202020204" pitchFamily="34" charset="0"/>
                <a:cs typeface="Arial" panose="020B0604020202020204" pitchFamily="34" charset="0"/>
              </a:rPr>
              <a:t> customer needs</a:t>
            </a:r>
            <a:r>
              <a:rPr lang="en-US" sz="3600" dirty="0">
                <a:latin typeface="Arial" panose="020B0604020202020204" pitchFamily="34" charset="0"/>
                <a:cs typeface="Arial" panose="020B0604020202020204" pitchFamily="34" charset="0"/>
              </a:rPr>
              <a:t>​</a:t>
            </a:r>
          </a:p>
          <a:p>
            <a:pPr fontAlgn="base"/>
            <a:r>
              <a:rPr lang="en-GB" sz="3600" dirty="0">
                <a:latin typeface="Arial" panose="020B0604020202020204" pitchFamily="34" charset="0"/>
                <a:cs typeface="Arial" panose="020B0604020202020204" pitchFamily="34" charset="0"/>
              </a:rPr>
              <a:t>To have the right employees</a:t>
            </a:r>
            <a:r>
              <a:rPr lang="en-US" sz="3600" dirty="0">
                <a:latin typeface="Arial" panose="020B0604020202020204" pitchFamily="34" charset="0"/>
                <a:cs typeface="Arial" panose="020B0604020202020204" pitchFamily="34" charset="0"/>
              </a:rPr>
              <a:t>​</a:t>
            </a:r>
          </a:p>
          <a:p>
            <a:pPr fontAlgn="base"/>
            <a:r>
              <a:rPr lang="en-US" sz="3600" dirty="0">
                <a:latin typeface="Arial" panose="020B0604020202020204" pitchFamily="34" charset="0"/>
                <a:cs typeface="Arial" panose="020B0604020202020204" pitchFamily="34" charset="0"/>
              </a:rPr>
              <a:t>To have goals for customer service​</a:t>
            </a:r>
          </a:p>
          <a:p>
            <a:pPr fontAlgn="base"/>
            <a:r>
              <a:rPr lang="en-GB" sz="3600" dirty="0">
                <a:latin typeface="Arial" panose="020B0604020202020204" pitchFamily="34" charset="0"/>
                <a:cs typeface="Arial" panose="020B0604020202020204" pitchFamily="34" charset="0"/>
              </a:rPr>
              <a:t>Development of service skills</a:t>
            </a:r>
            <a:r>
              <a:rPr lang="en-US" sz="3600" dirty="0">
                <a:latin typeface="Arial" panose="020B0604020202020204" pitchFamily="34" charset="0"/>
                <a:cs typeface="Arial" panose="020B0604020202020204" pitchFamily="34" charset="0"/>
              </a:rPr>
              <a:t>​</a:t>
            </a:r>
          </a:p>
          <a:p>
            <a:pPr fontAlgn="base"/>
            <a:r>
              <a:rPr lang="en-GB" sz="3600" dirty="0">
                <a:latin typeface="Arial" panose="020B0604020202020204" pitchFamily="34" charset="0"/>
                <a:cs typeface="Arial" panose="020B0604020202020204" pitchFamily="34" charset="0"/>
              </a:rPr>
              <a:t>-Motivate employees</a:t>
            </a:r>
            <a:r>
              <a:rPr lang="en-US" sz="3600" dirty="0">
                <a:latin typeface="Arial" panose="020B0604020202020204" pitchFamily="34" charset="0"/>
                <a:cs typeface="Arial" panose="020B0604020202020204" pitchFamily="34" charset="0"/>
              </a:rPr>
              <a:t>​</a:t>
            </a:r>
          </a:p>
          <a:p>
            <a:pPr fontAlgn="base"/>
            <a:r>
              <a:rPr lang="en-US" sz="3600" dirty="0">
                <a:latin typeface="Arial" panose="020B0604020202020204" pitchFamily="34" charset="0"/>
                <a:cs typeface="Arial" panose="020B0604020202020204" pitchFamily="34" charset="0"/>
              </a:rPr>
              <a:t>Good service must be rewarded and recognized</a:t>
            </a:r>
          </a:p>
          <a:p>
            <a:pPr marL="0" indent="0">
              <a:buNone/>
            </a:pPr>
            <a:endParaRPr lang="en-US" sz="3200" dirty="0"/>
          </a:p>
        </p:txBody>
      </p:sp>
    </p:spTree>
    <p:extLst>
      <p:ext uri="{BB962C8B-B14F-4D97-AF65-F5344CB8AC3E}">
        <p14:creationId xmlns:p14="http://schemas.microsoft.com/office/powerpoint/2010/main" val="2171260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D65C-1076-4F43-B4FA-3B4804E8DF5B}"/>
              </a:ext>
            </a:extLst>
          </p:cNvPr>
          <p:cNvSpPr>
            <a:spLocks noGrp="1"/>
          </p:cNvSpPr>
          <p:nvPr>
            <p:ph type="title"/>
          </p:nvPr>
        </p:nvSpPr>
        <p:spPr>
          <a:xfrm>
            <a:off x="788096" y="1193779"/>
            <a:ext cx="8127212" cy="554400"/>
          </a:xfrm>
        </p:spPr>
        <p:txBody>
          <a:bodyPr>
            <a:normAutofit fontScale="90000"/>
          </a:bodyPr>
          <a:lstStyle/>
          <a:p>
            <a:r>
              <a:rPr lang="en-GB" altLang="en-US" dirty="0">
                <a:latin typeface="Arial" panose="020B0604020202020204" pitchFamily="34" charset="0"/>
                <a:cs typeface="Arial" panose="020B0604020202020204" pitchFamily="34" charset="0"/>
              </a:rPr>
              <a:t>Service Quality </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Service Setting</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Service Delivery by the Organisation</a:t>
            </a:r>
            <a:endParaRPr lang="en-US" dirty="0">
              <a:latin typeface="Arial" panose="020B0604020202020204" pitchFamily="34" charset="0"/>
              <a:cs typeface="Arial" panose="020B0604020202020204" pitchFamily="34" charset="0"/>
            </a:endParaRPr>
          </a:p>
        </p:txBody>
      </p:sp>
      <p:sp>
        <p:nvSpPr>
          <p:cNvPr id="15" name="Text Placeholder 14">
            <a:extLst>
              <a:ext uri="{FF2B5EF4-FFF2-40B4-BE49-F238E27FC236}">
                <a16:creationId xmlns:a16="http://schemas.microsoft.com/office/drawing/2014/main" id="{72ED5FCC-E29C-48DE-84D8-EA34FFE7CE49}"/>
              </a:ext>
            </a:extLst>
          </p:cNvPr>
          <p:cNvSpPr>
            <a:spLocks noGrp="1"/>
          </p:cNvSpPr>
          <p:nvPr>
            <p:ph type="body" sz="quarter" idx="47"/>
          </p:nvPr>
        </p:nvSpPr>
        <p:spPr>
          <a:xfrm>
            <a:off x="661249" y="1841326"/>
            <a:ext cx="10687332" cy="3948155"/>
          </a:xfrm>
        </p:spPr>
        <p:txBody>
          <a:bodyPr>
            <a:noAutofit/>
          </a:bodyPr>
          <a:lstStyle/>
          <a:p>
            <a:r>
              <a:rPr lang="en-US" sz="2400" dirty="0"/>
              <a:t>Quality is the most important competitive advantage of a travel company, it is the "key to competitiveness". In a world of intense competition, the provision of tourism products and services encourages organizations to put consumer needs first and foremost. Customers have more and more accessible information and can easily compare the services offered on the tourist market and buy the best quality products or services at a reasonable price. Managers and employees in the tourism industry should strive to provide only high-quality services at reasonable prices. The quality of tourist services is one of the most important topics of modern management. The quality of the services should be as compatible as possible with the client's requirements. Quality principles must be applied at all levels of the organization. This requires the use of an internal quality control system and management of the various types of activities in the hotel industry, as well as compliance with all regulatory requirements.</a:t>
            </a:r>
          </a:p>
        </p:txBody>
      </p:sp>
    </p:spTree>
    <p:extLst>
      <p:ext uri="{BB962C8B-B14F-4D97-AF65-F5344CB8AC3E}">
        <p14:creationId xmlns:p14="http://schemas.microsoft.com/office/powerpoint/2010/main" val="2570002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665F-537D-4B74-92F8-96ED80122ADC}"/>
              </a:ext>
            </a:extLst>
          </p:cNvPr>
          <p:cNvSpPr>
            <a:spLocks noGrp="1"/>
          </p:cNvSpPr>
          <p:nvPr>
            <p:ph type="title"/>
          </p:nvPr>
        </p:nvSpPr>
        <p:spPr>
          <a:xfrm>
            <a:off x="6590947" y="0"/>
            <a:ext cx="4585780" cy="1091078"/>
          </a:xfrm>
        </p:spPr>
        <p:txBody>
          <a:bodyPr/>
          <a:lstStyle/>
          <a:p>
            <a:r>
              <a:rPr lang="en-GB" altLang="en-US" dirty="0">
                <a:latin typeface="Arial" panose="020B0604020202020204" pitchFamily="34" charset="0"/>
                <a:cs typeface="Arial" panose="020B0604020202020204" pitchFamily="34" charset="0"/>
              </a:rPr>
              <a:t>Guest Service Experience</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ACFCBA-E6B8-4ECB-B191-23EF3473943C}"/>
              </a:ext>
            </a:extLst>
          </p:cNvPr>
          <p:cNvSpPr>
            <a:spLocks noGrp="1"/>
          </p:cNvSpPr>
          <p:nvPr>
            <p:ph sz="quarter" idx="4"/>
          </p:nvPr>
        </p:nvSpPr>
        <p:spPr>
          <a:xfrm>
            <a:off x="0" y="0"/>
            <a:ext cx="6590947" cy="6858000"/>
          </a:xfrm>
        </p:spPr>
        <p:txBody>
          <a:bodyPr/>
          <a:lstStyle/>
          <a:p>
            <a:r>
              <a:rPr lang="en-US" sz="3000" dirty="0">
                <a:latin typeface="Arial" panose="020B0604020202020204" pitchFamily="34" charset="0"/>
                <a:cs typeface="Arial" panose="020B0604020202020204" pitchFamily="34" charset="0"/>
              </a:rPr>
              <a:t>The experience with guest service has shown me some of the key features of service quality</a:t>
            </a:r>
          </a:p>
          <a:p>
            <a:r>
              <a:rPr lang="en-US" sz="3000" dirty="0">
                <a:latin typeface="Arial" panose="020B0604020202020204" pitchFamily="34" charset="0"/>
                <a:cs typeface="Arial" panose="020B0604020202020204" pitchFamily="34" charset="0"/>
              </a:rPr>
              <a:t>The training of service employees has been identified as the most important factor for high quality of service</a:t>
            </a:r>
          </a:p>
          <a:p>
            <a:r>
              <a:rPr lang="en-US" sz="3000" dirty="0">
                <a:latin typeface="Arial" panose="020B0604020202020204" pitchFamily="34" charset="0"/>
                <a:cs typeface="Arial" panose="020B0604020202020204" pitchFamily="34" charset="0"/>
              </a:rPr>
              <a:t>It is important for the Dorchester collection to emphasize its iconic hotels and their unique character and heritage - along with their brand</a:t>
            </a:r>
          </a:p>
          <a:p>
            <a:r>
              <a:rPr lang="en-US" sz="3000" dirty="0">
                <a:latin typeface="Arial" panose="020B0604020202020204" pitchFamily="34" charset="0"/>
                <a:cs typeface="Arial" panose="020B0604020202020204" pitchFamily="34" charset="0"/>
              </a:rPr>
              <a:t>To that end, the Dorchester Collection partnered with </a:t>
            </a:r>
            <a:r>
              <a:rPr lang="en-US" sz="3000" dirty="0" err="1">
                <a:latin typeface="Arial" panose="020B0604020202020204" pitchFamily="34" charset="0"/>
                <a:cs typeface="Arial" panose="020B0604020202020204" pitchFamily="34" charset="0"/>
              </a:rPr>
              <a:t>RicheyTX</a:t>
            </a:r>
            <a:r>
              <a:rPr lang="en-US" sz="3000" dirty="0">
                <a:latin typeface="Arial" panose="020B0604020202020204" pitchFamily="34" charset="0"/>
                <a:cs typeface="Arial" panose="020B0604020202020204" pitchFamily="34" charset="0"/>
              </a:rPr>
              <a:t>, a San Francisco-based technology company, to develop Metis, an artificial intelligence (AI) platform</a:t>
            </a:r>
          </a:p>
          <a:p>
            <a:endParaRPr lang="en-US" dirty="0"/>
          </a:p>
        </p:txBody>
      </p:sp>
    </p:spTree>
    <p:extLst>
      <p:ext uri="{BB962C8B-B14F-4D97-AF65-F5344CB8AC3E}">
        <p14:creationId xmlns:p14="http://schemas.microsoft.com/office/powerpoint/2010/main" val="2591595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D1BD0-74CC-4C57-83FF-66D9D1584C1D}"/>
              </a:ext>
            </a:extLst>
          </p:cNvPr>
          <p:cNvSpPr>
            <a:spLocks noGrp="1"/>
          </p:cNvSpPr>
          <p:nvPr>
            <p:ph type="title"/>
          </p:nvPr>
        </p:nvSpPr>
        <p:spPr>
          <a:xfrm>
            <a:off x="3467100" y="5349048"/>
            <a:ext cx="5451432" cy="552848"/>
          </a:xfrm>
        </p:spPr>
        <p:txBody>
          <a:bodyPr>
            <a:normAutofit fontScale="90000"/>
          </a:bodyPr>
          <a:lstStyle/>
          <a:p>
            <a:r>
              <a:rPr lang="en-US" dirty="0">
                <a:latin typeface="Arial" panose="020B0604020202020204" pitchFamily="34" charset="0"/>
                <a:cs typeface="Arial" panose="020B0604020202020204" pitchFamily="34" charset="0"/>
              </a:rPr>
              <a:t>The Dorchester Appraisal 1</a:t>
            </a:r>
            <a:r>
              <a:rPr lang="en-US" dirty="0"/>
              <a:t>. </a:t>
            </a:r>
          </a:p>
        </p:txBody>
      </p:sp>
      <p:sp>
        <p:nvSpPr>
          <p:cNvPr id="3" name="TextBox 2">
            <a:extLst>
              <a:ext uri="{FF2B5EF4-FFF2-40B4-BE49-F238E27FC236}">
                <a16:creationId xmlns:a16="http://schemas.microsoft.com/office/drawing/2014/main" id="{FF10652A-A913-4A32-A883-D62E3AF6CB2B}"/>
              </a:ext>
            </a:extLst>
          </p:cNvPr>
          <p:cNvSpPr txBox="1"/>
          <p:nvPr/>
        </p:nvSpPr>
        <p:spPr>
          <a:xfrm>
            <a:off x="1126156" y="86628"/>
            <a:ext cx="9721516" cy="4401205"/>
          </a:xfrm>
          <a:prstGeom prst="rect">
            <a:avLst/>
          </a:prstGeom>
          <a:noFill/>
        </p:spPr>
        <p:txBody>
          <a:bodyPr wrap="square" rtlCol="0">
            <a:spAutoFit/>
          </a:bodyPr>
          <a:lstStyle/>
          <a:p>
            <a:endParaRPr lang="en-US" sz="2800" dirty="0">
              <a:solidFill>
                <a:srgbClr val="FFFF00"/>
              </a:solidFill>
            </a:endParaRPr>
          </a:p>
          <a:p>
            <a:pPr marL="457200" indent="-457200">
              <a:buFont typeface="Arial" panose="020B0604020202020204" pitchFamily="34" charset="0"/>
              <a:buChar char="•"/>
            </a:pPr>
            <a:r>
              <a:rPr lang="en-US" sz="2800" dirty="0">
                <a:solidFill>
                  <a:srgbClr val="FFC000"/>
                </a:solidFill>
              </a:rPr>
              <a:t>7 core human values in The Dorchester’s operation:</a:t>
            </a:r>
          </a:p>
          <a:p>
            <a:pPr marL="457200" indent="-457200">
              <a:buFont typeface="Arial" panose="020B0604020202020204" pitchFamily="34" charset="0"/>
              <a:buChar char="•"/>
            </a:pPr>
            <a:r>
              <a:rPr lang="en-US" sz="2800" dirty="0">
                <a:solidFill>
                  <a:srgbClr val="FFC000"/>
                </a:solidFill>
              </a:rPr>
              <a:t>Guests experience.</a:t>
            </a:r>
          </a:p>
          <a:p>
            <a:pPr marL="457200" indent="-457200">
              <a:buFont typeface="Arial" panose="020B0604020202020204" pitchFamily="34" charset="0"/>
              <a:buChar char="•"/>
            </a:pPr>
            <a:r>
              <a:rPr lang="en-US" sz="2800" dirty="0">
                <a:solidFill>
                  <a:srgbClr val="FFC000"/>
                </a:solidFill>
              </a:rPr>
              <a:t>How they achieve.</a:t>
            </a:r>
          </a:p>
          <a:p>
            <a:pPr marL="457200" indent="-457200">
              <a:buFont typeface="Arial" panose="020B0604020202020204" pitchFamily="34" charset="0"/>
              <a:buChar char="•"/>
            </a:pPr>
            <a:r>
              <a:rPr lang="en-US" sz="2800" dirty="0">
                <a:solidFill>
                  <a:srgbClr val="FFC000"/>
                </a:solidFill>
              </a:rPr>
              <a:t>The key performance is the guest.</a:t>
            </a:r>
          </a:p>
          <a:p>
            <a:pPr marL="457200" indent="-457200">
              <a:buFont typeface="Arial" panose="020B0604020202020204" pitchFamily="34" charset="0"/>
              <a:buChar char="•"/>
            </a:pPr>
            <a:r>
              <a:rPr lang="en-US" sz="2800" dirty="0">
                <a:solidFill>
                  <a:srgbClr val="FFC000"/>
                </a:solidFill>
              </a:rPr>
              <a:t>The management know what outstanding service looks like.</a:t>
            </a:r>
          </a:p>
          <a:p>
            <a:pPr marL="457200" indent="-457200">
              <a:buFont typeface="Arial" panose="020B0604020202020204" pitchFamily="34" charset="0"/>
              <a:buChar char="•"/>
            </a:pPr>
            <a:r>
              <a:rPr lang="en-US" sz="2800" dirty="0">
                <a:solidFill>
                  <a:srgbClr val="FFC000"/>
                </a:solidFill>
              </a:rPr>
              <a:t>They build trust with guests.</a:t>
            </a:r>
          </a:p>
          <a:p>
            <a:pPr marL="457200" indent="-457200">
              <a:buFont typeface="Arial" panose="020B0604020202020204" pitchFamily="34" charset="0"/>
              <a:buChar char="•"/>
            </a:pPr>
            <a:r>
              <a:rPr lang="en-US" sz="2800" dirty="0">
                <a:solidFill>
                  <a:srgbClr val="FF0000"/>
                </a:solidFill>
              </a:rPr>
              <a:t>Daily meetings make employees aware of changes.</a:t>
            </a:r>
          </a:p>
          <a:p>
            <a:pPr marL="457200" indent="-457200">
              <a:buFont typeface="Arial" panose="020B0604020202020204" pitchFamily="34" charset="0"/>
              <a:buChar char="•"/>
            </a:pPr>
            <a:r>
              <a:rPr lang="en-US" sz="2800" dirty="0">
                <a:solidFill>
                  <a:srgbClr val="FF0000"/>
                </a:solidFill>
              </a:rPr>
              <a:t>To offer the best experience to the guest.</a:t>
            </a:r>
          </a:p>
          <a:p>
            <a:pPr marL="457200" indent="-457200">
              <a:buFont typeface="Arial" panose="020B0604020202020204" pitchFamily="34" charset="0"/>
              <a:buChar char="•"/>
            </a:pPr>
            <a:r>
              <a:rPr lang="en-US" sz="2800" dirty="0">
                <a:solidFill>
                  <a:srgbClr val="FF0000"/>
                </a:solidFill>
              </a:rPr>
              <a:t>The team take pride in their work.</a:t>
            </a:r>
          </a:p>
        </p:txBody>
      </p:sp>
    </p:spTree>
    <p:extLst>
      <p:ext uri="{BB962C8B-B14F-4D97-AF65-F5344CB8AC3E}">
        <p14:creationId xmlns:p14="http://schemas.microsoft.com/office/powerpoint/2010/main" val="678545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32457-29F4-475F-B58C-80A91C832EA9}"/>
              </a:ext>
            </a:extLst>
          </p:cNvPr>
          <p:cNvSpPr>
            <a:spLocks noGrp="1"/>
          </p:cNvSpPr>
          <p:nvPr>
            <p:ph type="title"/>
          </p:nvPr>
        </p:nvSpPr>
        <p:spPr>
          <a:xfrm>
            <a:off x="424841" y="5519511"/>
            <a:ext cx="10674246" cy="636340"/>
          </a:xfrm>
        </p:spPr>
        <p:txBody>
          <a:bodyPr/>
          <a:lstStyle/>
          <a:p>
            <a:r>
              <a:rPr lang="en-US" dirty="0">
                <a:latin typeface="Arial" panose="020B0604020202020204" pitchFamily="34" charset="0"/>
                <a:cs typeface="Arial" panose="020B0604020202020204" pitchFamily="34" charset="0"/>
              </a:rPr>
              <a:t>The Dorchester Appraisal 2.</a:t>
            </a:r>
          </a:p>
        </p:txBody>
      </p:sp>
      <p:sp>
        <p:nvSpPr>
          <p:cNvPr id="2" name="Text Placeholder 1">
            <a:extLst>
              <a:ext uri="{FF2B5EF4-FFF2-40B4-BE49-F238E27FC236}">
                <a16:creationId xmlns:a16="http://schemas.microsoft.com/office/drawing/2014/main" id="{F5DC1B5D-1A60-450C-9BD8-9C391E14BCA0}"/>
              </a:ext>
            </a:extLst>
          </p:cNvPr>
          <p:cNvSpPr>
            <a:spLocks noGrp="1"/>
          </p:cNvSpPr>
          <p:nvPr>
            <p:ph type="body" idx="1"/>
          </p:nvPr>
        </p:nvSpPr>
        <p:spPr>
          <a:xfrm>
            <a:off x="405956" y="419548"/>
            <a:ext cx="10680596" cy="4797345"/>
          </a:xfrm>
        </p:spPr>
        <p:txBody>
          <a:bodyPr>
            <a:normAutofit fontScale="40000" lnSpcReduction="20000"/>
          </a:bodyPr>
          <a:lstStyle/>
          <a:p>
            <a:r>
              <a:rPr lang="en-US" sz="12800" dirty="0"/>
              <a:t>So as plus Dorchester experience offer:</a:t>
            </a:r>
          </a:p>
          <a:p>
            <a:endParaRPr lang="en-US" sz="12800" dirty="0"/>
          </a:p>
          <a:p>
            <a:pPr marL="685800" indent="-685800">
              <a:buFont typeface="Arial" panose="020B0604020202020204" pitchFamily="34" charset="0"/>
              <a:buChar char="•"/>
            </a:pPr>
            <a:r>
              <a:rPr lang="en-US" sz="9000" dirty="0">
                <a:latin typeface="Arial" panose="020B0604020202020204" pitchFamily="34" charset="0"/>
                <a:cs typeface="Arial" panose="020B0604020202020204" pitchFamily="34" charset="0"/>
              </a:rPr>
              <a:t>The building has over 250 rooms spanning over 9 floors.</a:t>
            </a:r>
          </a:p>
          <a:p>
            <a:pPr marL="685800" indent="-685800">
              <a:buFont typeface="Arial" panose="020B0604020202020204" pitchFamily="34" charset="0"/>
              <a:buChar char="•"/>
            </a:pPr>
            <a:r>
              <a:rPr lang="en-US" sz="9000" dirty="0">
                <a:latin typeface="Arial" panose="020B0604020202020204" pitchFamily="34" charset="0"/>
                <a:cs typeface="Arial" panose="020B0604020202020204" pitchFamily="34" charset="0"/>
              </a:rPr>
              <a:t>94% of guests are pleased with checking in.</a:t>
            </a:r>
          </a:p>
          <a:p>
            <a:pPr marL="685800" indent="-685800">
              <a:buFont typeface="Arial" panose="020B0604020202020204" pitchFamily="34" charset="0"/>
              <a:buChar char="•"/>
            </a:pPr>
            <a:r>
              <a:rPr lang="en-US" sz="9000" dirty="0">
                <a:latin typeface="Arial" panose="020B0604020202020204" pitchFamily="34" charset="0"/>
                <a:cs typeface="Arial" panose="020B0604020202020204" pitchFamily="34" charset="0"/>
              </a:rPr>
              <a:t>Visiting with children has never been easier.</a:t>
            </a:r>
          </a:p>
          <a:p>
            <a:pPr marL="685800" indent="-685800">
              <a:buFont typeface="Arial" panose="020B0604020202020204" pitchFamily="34" charset="0"/>
              <a:buChar char="•"/>
            </a:pPr>
            <a:r>
              <a:rPr lang="en-US" sz="9000" dirty="0">
                <a:latin typeface="Arial" panose="020B0604020202020204" pitchFamily="34" charset="0"/>
                <a:cs typeface="Arial" panose="020B0604020202020204" pitchFamily="34" charset="0"/>
              </a:rPr>
              <a:t>24-hour provisions such as meeting rooms, gym, spa and many others.</a:t>
            </a:r>
          </a:p>
          <a:p>
            <a:pPr marL="685800" indent="-685800">
              <a:buFont typeface="Arial" panose="020B0604020202020204" pitchFamily="34" charset="0"/>
              <a:buChar char="•"/>
            </a:pPr>
            <a:endParaRPr lang="en-US" sz="4500" dirty="0">
              <a:latin typeface="Arial" panose="020B0604020202020204" pitchFamily="34" charset="0"/>
              <a:cs typeface="Arial" panose="020B0604020202020204" pitchFamily="34" charset="0"/>
            </a:endParaRPr>
          </a:p>
          <a:p>
            <a:pPr marL="685800" indent="-685800">
              <a:buFont typeface="Arial" panose="020B0604020202020204" pitchFamily="34" charset="0"/>
              <a:buChar char="•"/>
            </a:pPr>
            <a:endParaRPr lang="en-US" sz="4500" dirty="0">
              <a:latin typeface="Arial" panose="020B0604020202020204" pitchFamily="34" charset="0"/>
              <a:cs typeface="Arial" panose="020B0604020202020204" pitchFamily="34" charset="0"/>
            </a:endParaRPr>
          </a:p>
          <a:p>
            <a:endParaRPr lang="en-US" sz="4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4708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5B773-F60C-4854-83F7-06F0AA7387C9}"/>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The Dorchester Appraisal 3.</a:t>
            </a:r>
          </a:p>
        </p:txBody>
      </p:sp>
      <p:sp>
        <p:nvSpPr>
          <p:cNvPr id="11" name="Text Placeholder 10">
            <a:extLst>
              <a:ext uri="{FF2B5EF4-FFF2-40B4-BE49-F238E27FC236}">
                <a16:creationId xmlns:a16="http://schemas.microsoft.com/office/drawing/2014/main" id="{042B96C2-B574-4A9E-B703-C8AE9F6351A5}"/>
              </a:ext>
            </a:extLst>
          </p:cNvPr>
          <p:cNvSpPr>
            <a:spLocks noGrp="1"/>
          </p:cNvSpPr>
          <p:nvPr>
            <p:ph type="body" sz="quarter" idx="47"/>
          </p:nvPr>
        </p:nvSpPr>
        <p:spPr>
          <a:xfrm>
            <a:off x="838200" y="2037342"/>
            <a:ext cx="10515600" cy="915721"/>
          </a:xfrm>
        </p:spPr>
        <p:txBody>
          <a:bodyPr>
            <a:normAutofit fontScale="25000" lnSpcReduction="20000"/>
          </a:bodyPr>
          <a:lstStyle/>
          <a:p>
            <a:r>
              <a:rPr lang="en-US" sz="16000" u="sng" dirty="0">
                <a:latin typeface="Arial" panose="020B0604020202020204" pitchFamily="34" charset="0"/>
                <a:cs typeface="Arial" panose="020B0604020202020204" pitchFamily="34" charset="0"/>
              </a:rPr>
              <a:t>Services</a:t>
            </a:r>
          </a:p>
          <a:p>
            <a:pPr marL="285750" indent="-285750">
              <a:buFont typeface="Arial" panose="020B0604020202020204" pitchFamily="34" charset="0"/>
              <a:buChar char="•"/>
            </a:pPr>
            <a:r>
              <a:rPr lang="en-GB" sz="16000" dirty="0">
                <a:latin typeface="Arial" panose="020B0604020202020204" pitchFamily="34" charset="0"/>
                <a:cs typeface="Arial" panose="020B0604020202020204" pitchFamily="34" charset="0"/>
              </a:rPr>
              <a:t>24-hour front desk service, excursion assistance, limo and town rides and other facilities.</a:t>
            </a:r>
          </a:p>
          <a:p>
            <a:pPr marL="285750" indent="-285750">
              <a:buFont typeface="Arial" panose="020B0604020202020204" pitchFamily="34" charset="0"/>
              <a:buChar char="•"/>
            </a:pPr>
            <a:r>
              <a:rPr lang="en-GB" sz="16000" dirty="0">
                <a:latin typeface="Arial" panose="020B0604020202020204" pitchFamily="34" charset="0"/>
                <a:cs typeface="Arial" panose="020B0604020202020204" pitchFamily="34" charset="0"/>
              </a:rPr>
              <a:t>Rooms suitable for all guests.</a:t>
            </a:r>
          </a:p>
          <a:p>
            <a:pPr marL="285750" indent="-285750">
              <a:buFont typeface="Arial" panose="020B0604020202020204" pitchFamily="34" charset="0"/>
              <a:buChar char="•"/>
            </a:pPr>
            <a:r>
              <a:rPr lang="en-GB" sz="16000" dirty="0">
                <a:latin typeface="Arial" panose="020B0604020202020204" pitchFamily="34" charset="0"/>
                <a:cs typeface="Arial" panose="020B0604020202020204" pitchFamily="34" charset="0"/>
              </a:rPr>
              <a:t>Majority of employees can speak Several languages  </a:t>
            </a:r>
          </a:p>
          <a:p>
            <a:pPr marL="285750" indent="-285750">
              <a:buFont typeface="Arial" panose="020B0604020202020204" pitchFamily="34" charset="0"/>
              <a:buChar char="•"/>
            </a:pPr>
            <a:r>
              <a:rPr lang="en-GB" sz="16000" dirty="0">
                <a:latin typeface="Arial" panose="020B0604020202020204" pitchFamily="34" charset="0"/>
                <a:cs typeface="Arial" panose="020B0604020202020204" pitchFamily="34" charset="0"/>
              </a:rPr>
              <a:t>In room perks:</a:t>
            </a:r>
          </a:p>
          <a:p>
            <a:pPr marL="285750" indent="-285750">
              <a:buFont typeface="Arial" panose="020B0604020202020204" pitchFamily="34" charset="0"/>
              <a:buChar char="•"/>
            </a:pPr>
            <a:r>
              <a:rPr lang="en-GB" sz="16000" dirty="0">
                <a:latin typeface="Arial" panose="020B0604020202020204" pitchFamily="34" charset="0"/>
                <a:cs typeface="Arial" panose="020B0604020202020204" pitchFamily="34" charset="0"/>
              </a:rPr>
              <a:t>Daily house keeping </a:t>
            </a:r>
            <a:br>
              <a:rPr lang="en-GB" dirty="0"/>
            </a:br>
            <a:endParaRPr lang="en-GB"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224347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32457-29F4-475F-B58C-80A91C832EA9}"/>
              </a:ext>
            </a:extLst>
          </p:cNvPr>
          <p:cNvSpPr>
            <a:spLocks noGrp="1"/>
          </p:cNvSpPr>
          <p:nvPr>
            <p:ph type="title"/>
          </p:nvPr>
        </p:nvSpPr>
        <p:spPr>
          <a:xfrm>
            <a:off x="405590" y="396394"/>
            <a:ext cx="10674246" cy="636340"/>
          </a:xfrm>
        </p:spPr>
        <p:txBody>
          <a:bodyPr/>
          <a:lstStyle/>
          <a:p>
            <a:r>
              <a:rPr lang="en-US" dirty="0">
                <a:latin typeface="Arial" panose="020B0604020202020204" pitchFamily="34" charset="0"/>
                <a:cs typeface="Arial" panose="020B0604020202020204" pitchFamily="34" charset="0"/>
              </a:rPr>
              <a:t>Our findings </a:t>
            </a:r>
          </a:p>
        </p:txBody>
      </p:sp>
      <p:sp>
        <p:nvSpPr>
          <p:cNvPr id="2" name="Text Placeholder 1">
            <a:extLst>
              <a:ext uri="{FF2B5EF4-FFF2-40B4-BE49-F238E27FC236}">
                <a16:creationId xmlns:a16="http://schemas.microsoft.com/office/drawing/2014/main" id="{F5DC1B5D-1A60-450C-9BD8-9C391E14BCA0}"/>
              </a:ext>
            </a:extLst>
          </p:cNvPr>
          <p:cNvSpPr>
            <a:spLocks noGrp="1"/>
          </p:cNvSpPr>
          <p:nvPr>
            <p:ph type="body" idx="1"/>
          </p:nvPr>
        </p:nvSpPr>
        <p:spPr>
          <a:xfrm>
            <a:off x="577515" y="3428999"/>
            <a:ext cx="10857297" cy="3299059"/>
          </a:xfrm>
        </p:spPr>
        <p:txBody>
          <a:bodyPr>
            <a:normAutofit fontScale="92500" lnSpcReduction="10000"/>
          </a:bodyPr>
          <a:lstStyle/>
          <a:p>
            <a:pPr marL="285750" indent="-285750">
              <a:buFont typeface="Arial" panose="020B0604020202020204" pitchFamily="34" charset="0"/>
              <a:buChar char="•"/>
            </a:pPr>
            <a:r>
              <a:rPr lang="en-US" sz="3200" dirty="0"/>
              <a:t>The Dorchester goes above and beyond to satisfy all guests needs.</a:t>
            </a:r>
          </a:p>
          <a:p>
            <a:pPr marL="285750" indent="-285750">
              <a:buFont typeface="Arial" panose="020B0604020202020204" pitchFamily="34" charset="0"/>
              <a:buChar char="•"/>
            </a:pPr>
            <a:r>
              <a:rPr lang="en-US" sz="3200" dirty="0"/>
              <a:t>Their strategies used to understand all their guest’s needs is by far the top of its market.</a:t>
            </a:r>
          </a:p>
          <a:p>
            <a:pPr marL="285750" indent="-285750">
              <a:buFont typeface="Arial" panose="020B0604020202020204" pitchFamily="34" charset="0"/>
              <a:buChar char="•"/>
            </a:pPr>
            <a:r>
              <a:rPr lang="en-US" sz="3200" dirty="0"/>
              <a:t>They have kept their status as a luxury hotel since before the second world war.</a:t>
            </a:r>
          </a:p>
          <a:p>
            <a:pPr marL="285750" indent="-285750">
              <a:buFont typeface="Arial" panose="020B0604020202020204" pitchFamily="34" charset="0"/>
              <a:buChar char="•"/>
            </a:pPr>
            <a:r>
              <a:rPr lang="en-US" sz="3200" dirty="0"/>
              <a:t>Their </a:t>
            </a:r>
            <a:r>
              <a:rPr lang="en-GB" sz="3200" dirty="0">
                <a:latin typeface="Arial" panose="020B0604020202020204" pitchFamily="34" charset="0"/>
                <a:cs typeface="Arial" panose="020B0604020202020204" pitchFamily="34" charset="0"/>
              </a:rPr>
              <a:t>Alain</a:t>
            </a:r>
            <a:r>
              <a:rPr lang="en-GB" sz="3200" dirty="0"/>
              <a:t> </a:t>
            </a:r>
            <a:r>
              <a:rPr lang="en-GB" sz="3200" dirty="0" err="1">
                <a:latin typeface="Arial" panose="020B0604020202020204" pitchFamily="34" charset="0"/>
                <a:cs typeface="Arial" panose="020B0604020202020204" pitchFamily="34" charset="0"/>
              </a:rPr>
              <a:t>Ducassen</a:t>
            </a:r>
            <a:r>
              <a:rPr lang="en-GB" sz="3200" dirty="0">
                <a:latin typeface="Arial" panose="020B0604020202020204" pitchFamily="34" charset="0"/>
                <a:cs typeface="Arial" panose="020B0604020202020204" pitchFamily="34" charset="0"/>
              </a:rPr>
              <a:t> restaurant is only one in five in the U.K to own three </a:t>
            </a:r>
            <a:r>
              <a:rPr lang="en-US" sz="3200" dirty="0">
                <a:latin typeface="Arial" panose="020B0604020202020204" pitchFamily="34" charset="0"/>
                <a:cs typeface="Arial" panose="020B0604020202020204" pitchFamily="34" charset="0"/>
              </a:rPr>
              <a:t>Michelin-stars.</a:t>
            </a:r>
            <a:endParaRPr lang="en-US" sz="3200" dirty="0"/>
          </a:p>
        </p:txBody>
      </p:sp>
    </p:spTree>
    <p:extLst>
      <p:ext uri="{BB962C8B-B14F-4D97-AF65-F5344CB8AC3E}">
        <p14:creationId xmlns:p14="http://schemas.microsoft.com/office/powerpoint/2010/main" val="134971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46706-ECB2-4642-A186-00F674618249}"/>
              </a:ext>
            </a:extLst>
          </p:cNvPr>
          <p:cNvSpPr>
            <a:spLocks noGrp="1"/>
          </p:cNvSpPr>
          <p:nvPr>
            <p:ph type="title"/>
          </p:nvPr>
        </p:nvSpPr>
        <p:spPr/>
        <p:txBody>
          <a:bodyPr/>
          <a:lstStyle/>
          <a:p>
            <a:r>
              <a:rPr lang="en-US" dirty="0"/>
              <a:t>Conclusion </a:t>
            </a:r>
          </a:p>
        </p:txBody>
      </p:sp>
      <p:sp>
        <p:nvSpPr>
          <p:cNvPr id="9" name="Text Placeholder 8">
            <a:extLst>
              <a:ext uri="{FF2B5EF4-FFF2-40B4-BE49-F238E27FC236}">
                <a16:creationId xmlns:a16="http://schemas.microsoft.com/office/drawing/2014/main" id="{321164DC-BEBF-47A0-9084-BDA922BB947F}"/>
              </a:ext>
            </a:extLst>
          </p:cNvPr>
          <p:cNvSpPr>
            <a:spLocks noGrp="1"/>
          </p:cNvSpPr>
          <p:nvPr>
            <p:ph type="body" sz="quarter" idx="47"/>
          </p:nvPr>
        </p:nvSpPr>
        <p:spPr>
          <a:xfrm>
            <a:off x="838200" y="3221249"/>
            <a:ext cx="10866120" cy="3477934"/>
          </a:xfrm>
        </p:spPr>
        <p:txBody>
          <a:bodyPr>
            <a:normAutofit/>
          </a:bodyPr>
          <a:lstStyle/>
          <a:p>
            <a:r>
              <a:rPr lang="en-US" sz="2800" dirty="0"/>
              <a:t>In this presentation we have highlighted the experience of guest service provided by The Dorchester and have analyzed the strategies that they used and use from day to day for the best service. We believe that further reviews could be conducted for more accurate reports but taken from this appraisal the positives of the organization are outstanding. From being one of the most luxurious hotels in the UK as well as exceeding the quality of customer service giving to their guest The Dorchester has held on to its title of being an extravagant business. A statement made by </a:t>
            </a:r>
            <a:r>
              <a:rPr lang="en-GB" sz="2800" dirty="0"/>
              <a:t>(Twitchell, 2002).</a:t>
            </a:r>
            <a:endParaRPr lang="en-US" sz="2800" dirty="0"/>
          </a:p>
        </p:txBody>
      </p:sp>
    </p:spTree>
    <p:extLst>
      <p:ext uri="{BB962C8B-B14F-4D97-AF65-F5344CB8AC3E}">
        <p14:creationId xmlns:p14="http://schemas.microsoft.com/office/powerpoint/2010/main" val="661457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665F-537D-4B74-92F8-96ED80122ADC}"/>
              </a:ext>
            </a:extLst>
          </p:cNvPr>
          <p:cNvSpPr>
            <a:spLocks noGrp="1"/>
          </p:cNvSpPr>
          <p:nvPr>
            <p:ph type="title"/>
          </p:nvPr>
        </p:nvSpPr>
        <p:spPr>
          <a:xfrm>
            <a:off x="7606220" y="43436"/>
            <a:ext cx="4585780" cy="1091078"/>
          </a:xfrm>
        </p:spPr>
        <p:txBody>
          <a:bodyPr/>
          <a:lstStyle/>
          <a:p>
            <a:r>
              <a:rPr lang="en-GB" altLang="en-US" dirty="0">
                <a:latin typeface="Arial" panose="020B0604020202020204" pitchFamily="34" charset="0"/>
                <a:cs typeface="Arial" panose="020B0604020202020204" pitchFamily="34" charset="0"/>
              </a:rPr>
              <a:t>References </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ACFCBA-E6B8-4ECB-B191-23EF3473943C}"/>
              </a:ext>
            </a:extLst>
          </p:cNvPr>
          <p:cNvSpPr>
            <a:spLocks noGrp="1"/>
          </p:cNvSpPr>
          <p:nvPr>
            <p:ph sz="quarter" idx="4"/>
          </p:nvPr>
        </p:nvSpPr>
        <p:spPr>
          <a:xfrm>
            <a:off x="0" y="43436"/>
            <a:ext cx="7344076" cy="6814564"/>
          </a:xfrm>
        </p:spPr>
        <p:txBody>
          <a:bodyPr>
            <a:normAutofit fontScale="92500" lnSpcReduction="10000"/>
          </a:bodyPr>
          <a:lstStyle/>
          <a:p>
            <a:r>
              <a:rPr lang="en-GB" sz="3000" u="sng" dirty="0">
                <a:latin typeface="Arial" panose="020B0604020202020204" pitchFamily="34" charset="0"/>
                <a:cs typeface="Arial" panose="020B0604020202020204" pitchFamily="34" charset="0"/>
              </a:rPr>
              <a:t>Books</a:t>
            </a:r>
          </a:p>
          <a:p>
            <a:r>
              <a:rPr lang="en-GB" sz="2200" dirty="0">
                <a:latin typeface="Arial" panose="020B0604020202020204" pitchFamily="34" charset="0"/>
                <a:cs typeface="Arial" panose="020B0604020202020204" pitchFamily="34" charset="0"/>
              </a:rPr>
              <a:t>Godin, S. and Mandell, M. (1993). </a:t>
            </a:r>
            <a:r>
              <a:rPr lang="en-GB" sz="2200" i="1" dirty="0">
                <a:latin typeface="Arial" panose="020B0604020202020204" pitchFamily="34" charset="0"/>
                <a:cs typeface="Arial" panose="020B0604020202020204" pitchFamily="34" charset="0"/>
              </a:rPr>
              <a:t>Million-dollar words</a:t>
            </a:r>
            <a:r>
              <a:rPr lang="en-GB" sz="2200" dirty="0">
                <a:latin typeface="Arial" panose="020B0604020202020204" pitchFamily="34" charset="0"/>
                <a:cs typeface="Arial" panose="020B0604020202020204" pitchFamily="34" charset="0"/>
              </a:rPr>
              <a:t>. Philadelphia, PA: Running Press.</a:t>
            </a:r>
          </a:p>
          <a:p>
            <a:r>
              <a:rPr lang="en-GB" sz="2200" dirty="0">
                <a:latin typeface="Arial" panose="020B0604020202020204" pitchFamily="34" charset="0"/>
                <a:cs typeface="Arial" panose="020B0604020202020204" pitchFamily="34" charset="0"/>
              </a:rPr>
              <a:t>Levitt, T. (1974). </a:t>
            </a:r>
            <a:r>
              <a:rPr lang="en-GB" sz="2200" i="1" dirty="0">
                <a:latin typeface="Arial" panose="020B0604020202020204" pitchFamily="34" charset="0"/>
                <a:cs typeface="Arial" panose="020B0604020202020204" pitchFamily="34" charset="0"/>
              </a:rPr>
              <a:t>Marketing for business growth</a:t>
            </a:r>
            <a:r>
              <a:rPr lang="en-GB" sz="2200" dirty="0">
                <a:latin typeface="Arial" panose="020B0604020202020204" pitchFamily="34" charset="0"/>
                <a:cs typeface="Arial" panose="020B0604020202020204" pitchFamily="34" charset="0"/>
              </a:rPr>
              <a:t>. New York: McGraw-Hill.</a:t>
            </a:r>
          </a:p>
          <a:p>
            <a:r>
              <a:rPr lang="en-US" sz="2200" dirty="0">
                <a:latin typeface="Arial" panose="020B0604020202020204" pitchFamily="34" charset="0"/>
                <a:cs typeface="Arial" panose="020B0604020202020204" pitchFamily="34" charset="0"/>
              </a:rPr>
              <a:t>Twitchell, J. B. (2002). Living it Up: Americas Love Affair with Luxury. New York: Columbia University Press. https://doi.org/10.7312/ twit12496.</a:t>
            </a:r>
            <a:endParaRPr lang="en-GB" sz="2200" dirty="0">
              <a:latin typeface="Arial" panose="020B0604020202020204" pitchFamily="34" charset="0"/>
              <a:cs typeface="Arial" panose="020B0604020202020204" pitchFamily="34" charset="0"/>
            </a:endParaRPr>
          </a:p>
          <a:p>
            <a:r>
              <a:rPr lang="en-GB" sz="3000" u="sng" dirty="0">
                <a:latin typeface="Arial" panose="020B0604020202020204" pitchFamily="34" charset="0"/>
                <a:cs typeface="Arial" panose="020B0604020202020204" pitchFamily="34" charset="0"/>
              </a:rPr>
              <a:t>Websites</a:t>
            </a:r>
          </a:p>
          <a:p>
            <a:r>
              <a:rPr lang="en-GB" sz="2200" dirty="0">
                <a:latin typeface="Arial" panose="020B0604020202020204" pitchFamily="34" charset="0"/>
                <a:cs typeface="Arial" panose="020B0604020202020204" pitchFamily="34" charset="0"/>
              </a:rPr>
              <a:t>booking.com. (2019). https://www.booking.com/hotel/gb/the-dorchester-london. [online] Available at: https://www.booking.com/hotel/gb/the-dorchester-london.en-gb.html?aid=311076;label=the-dorchester-london[Accessed 17 Dec. 2019].</a:t>
            </a:r>
          </a:p>
          <a:p>
            <a:r>
              <a:rPr lang="en-US" sz="2200" dirty="0">
                <a:latin typeface="Arial" panose="020B0604020202020204" pitchFamily="34" charset="0"/>
                <a:cs typeface="Arial" panose="020B0604020202020204" pitchFamily="34" charset="0"/>
              </a:rPr>
              <a:t>Scullin, C. (2019). </a:t>
            </a:r>
            <a:r>
              <a:rPr lang="en-US" sz="2200" i="1" dirty="0">
                <a:latin typeface="Arial" panose="020B0604020202020204" pitchFamily="34" charset="0"/>
                <a:cs typeface="Arial" panose="020B0604020202020204" pitchFamily="34" charset="0"/>
              </a:rPr>
              <a:t>Personnel Today Awards 2015 winners: Dorchester Collection triumph in Employee Engagement Award (more than 1000 employees) - Personnel Today</a:t>
            </a:r>
            <a:r>
              <a:rPr lang="en-US" sz="2200" dirty="0">
                <a:latin typeface="Arial" panose="020B0604020202020204" pitchFamily="34" charset="0"/>
                <a:cs typeface="Arial" panose="020B0604020202020204" pitchFamily="34" charset="0"/>
              </a:rPr>
              <a:t>. [online] Personnel Today. Available at: https://www.personneltoday.com/hr/personnel-today-awards-2015-shortlist-employee-engagement-more-than-1000-employees/ [Accessed 18 Dec. 2019].</a:t>
            </a:r>
          </a:p>
          <a:p>
            <a:r>
              <a:rPr lang="en-GB" sz="2200" i="1" dirty="0">
                <a:latin typeface="Arial" panose="020B0604020202020204" pitchFamily="34" charset="0"/>
                <a:cs typeface="Arial" panose="020B0604020202020204" pitchFamily="34" charset="0"/>
              </a:rPr>
              <a:t>The Dorchester (2019)</a:t>
            </a:r>
            <a:r>
              <a:rPr lang="en-GB" sz="2200" dirty="0">
                <a:latin typeface="Arial" panose="020B0604020202020204" pitchFamily="34" charset="0"/>
                <a:cs typeface="Arial" panose="020B0604020202020204" pitchFamily="34" charset="0"/>
              </a:rPr>
              <a:t>. [online] The Telegraph. Available at: https://www.telegraph.co.uk/travel/destinations/europe/united-kingdom/england/london/central/hyde-park/hotels/the-dorchester-hotel/ [Accessed 17 Dec. 2019].</a:t>
            </a:r>
            <a:endParaRPr lang="en-US" sz="22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400" dirty="0"/>
          </a:p>
          <a:p>
            <a:endParaRPr lang="en-US" dirty="0"/>
          </a:p>
        </p:txBody>
      </p:sp>
    </p:spTree>
    <p:extLst>
      <p:ext uri="{BB962C8B-B14F-4D97-AF65-F5344CB8AC3E}">
        <p14:creationId xmlns:p14="http://schemas.microsoft.com/office/powerpoint/2010/main" val="491691155"/>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33968143_Colorful abstract pitch deck_SL_V1.potx" id="{82DEFF5A-EF7C-4DEA-909F-5E1EA892F8BB}" vid="{E161E2B0-1454-45FC-8BCB-8D4146D2D2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42A88D8-11C9-4E54-8CC3-A25581E9EC4F}">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48EA396-5485-4BE7-B653-403710320F63}">
  <ds:schemaRefs>
    <ds:schemaRef ds:uri="http://schemas.microsoft.com/sharepoint/v3/contenttype/forms"/>
  </ds:schemaRefs>
</ds:datastoreItem>
</file>

<file path=customXml/itemProps3.xml><?xml version="1.0" encoding="utf-8"?>
<ds:datastoreItem xmlns:ds="http://schemas.openxmlformats.org/officeDocument/2006/customXml" ds:itemID="{C0C431E4-CEEE-4471-A938-06556DE848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Colorful abstract pitch deck</Template>
  <TotalTime>0</TotalTime>
  <Words>1159</Words>
  <Application>Microsoft Office PowerPoint</Application>
  <PresentationFormat>Widescreen</PresentationFormat>
  <Paragraphs>95</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Book Antiqua</vt:lpstr>
      <vt:lpstr>Calibri</vt:lpstr>
      <vt:lpstr>Franklin Gothic Book</vt:lpstr>
      <vt:lpstr>Wingdings</vt:lpstr>
      <vt:lpstr>Office Theme</vt:lpstr>
      <vt:lpstr>An Appraisal of a Guest Service Experience M4X01915 </vt:lpstr>
      <vt:lpstr>The Dorchester sector within hospitality </vt:lpstr>
      <vt:lpstr>The Dorchester </vt:lpstr>
      <vt:lpstr>Products/Services Offered USP</vt:lpstr>
      <vt:lpstr>Strategies for Appraising Guest Service Experience</vt:lpstr>
      <vt:lpstr>Service Quality  Service Setting Service Delivery by the Organisation</vt:lpstr>
      <vt:lpstr>Guest Service Experience</vt:lpstr>
      <vt:lpstr>The Dorchester Appraisal 1. </vt:lpstr>
      <vt:lpstr>The Dorchester Appraisal 2.</vt:lpstr>
      <vt:lpstr>The Dorchester Appraisal 3.</vt:lpstr>
      <vt:lpstr>Our findings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2019-12-13T10:31:58Z</dcterms:created>
  <dcterms:modified xsi:type="dcterms:W3CDTF">2019-12-18T10:35:42Z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