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FC5E8"/>
    <a:srgbClr val="FFEBB3"/>
    <a:srgbClr val="FFF2CC"/>
    <a:srgbClr val="FFE59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0B4E26F-6EE1-499F-90EF-B8AC218E36B0}">
  <a:tblStyle styleId="{B0B4E26F-6EE1-499F-90EF-B8AC218E36B0}"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35" d="100"/>
          <a:sy n="135" d="100"/>
        </p:scale>
        <p:origin x="1170" y="9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troudigital.com/product/3500-nit-ultra-high-brightness-professional-displays/"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2ccb8eadb3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2ccb8eadb3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2ccb8eadb3d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2ccb8eadb3d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2ccb8eadb3d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2ccb8eadb3d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2ccb8eadb3d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2ccb8eadb3d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2ccb8eadb3d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2ccb8eadb3d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Picked a few months down the line so that there’s time to get planning permission and funding</a:t>
            </a:r>
            <a:endParaRPr/>
          </a:p>
          <a:p>
            <a:pPr marL="0" lvl="0" indent="0" algn="l" rtl="0">
              <a:spcBef>
                <a:spcPts val="0"/>
              </a:spcBef>
              <a:spcAft>
                <a:spcPts val="0"/>
              </a:spcAft>
              <a:buNone/>
            </a:pPr>
            <a:r>
              <a:rPr lang="en-GB"/>
              <a:t>Creation of UI and UI software happening at the same time. This splits the team into their relevant fields.</a:t>
            </a:r>
            <a:endParaRPr/>
          </a:p>
          <a:p>
            <a:pPr marL="0" lvl="0" indent="0" algn="l" rtl="0">
              <a:spcBef>
                <a:spcPts val="0"/>
              </a:spcBef>
              <a:spcAft>
                <a:spcPts val="0"/>
              </a:spcAft>
              <a:buNone/>
            </a:pPr>
            <a:r>
              <a:rPr lang="en-GB"/>
              <a:t>AI integration and hardware assembly also takes place during the same time for the same reason.</a:t>
            </a:r>
            <a:endParaRPr/>
          </a:p>
          <a:p>
            <a:pPr marL="0" lvl="0" indent="0" algn="l" rtl="0">
              <a:spcBef>
                <a:spcPts val="0"/>
              </a:spcBef>
              <a:spcAft>
                <a:spcPts val="0"/>
              </a:spcAft>
              <a:buNone/>
            </a:pPr>
            <a:r>
              <a:rPr lang="en-GB"/>
              <a:t>Plenty of time for testing and bug fixes for both the physical and digital aspects of the sign.</a:t>
            </a:r>
            <a:endParaRPr/>
          </a:p>
          <a:p>
            <a:pPr marL="0" lvl="0" indent="0" algn="l" rtl="0">
              <a:spcBef>
                <a:spcPts val="0"/>
              </a:spcBef>
              <a:spcAft>
                <a:spcPts val="0"/>
              </a:spcAft>
              <a:buNone/>
            </a:pPr>
            <a:r>
              <a:rPr lang="en-GB"/>
              <a:t>2 days and a weekend have been left to get the posts for the sign put into place at worms head. This gives enough time for the cement (or other method) to be finished drying.</a:t>
            </a:r>
            <a:endParaRPr/>
          </a:p>
          <a:p>
            <a:pPr marL="0" lvl="0" indent="0" algn="l" rtl="0">
              <a:spcBef>
                <a:spcPts val="0"/>
              </a:spcBef>
              <a:spcAft>
                <a:spcPts val="0"/>
              </a:spcAft>
              <a:buNone/>
            </a:pPr>
            <a:r>
              <a:rPr lang="en-GB"/>
              <a:t>Finally the actual installation of the sign goes into place.</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2ccb8eadb3d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2ccb8eadb3d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We’ve had a number of in person meetings.</a:t>
            </a:r>
            <a:endParaRPr/>
          </a:p>
          <a:p>
            <a:pPr marL="0" lvl="0" indent="0" algn="l" rtl="0">
              <a:spcBef>
                <a:spcPts val="0"/>
              </a:spcBef>
              <a:spcAft>
                <a:spcPts val="0"/>
              </a:spcAft>
              <a:buNone/>
            </a:pPr>
            <a:r>
              <a:rPr lang="en-GB"/>
              <a:t>But majority of our communication goes on through discord - where we arrange deadlines, etc.</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2ccb8eadb3d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2ccb8eadb3d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2cd9523954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2cd9523954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2ce8ed91b19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2ce8ed91b19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2ccb8eadb3d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2ccb8eadb3d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2ce6fde5c78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2ce6fde5c78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Outdoor displays that are continuously subjected to direct sunlight encounter an ambient brightness of around 30,000 nits. To ensure that these screens remain clear and legible in such intense light conditions, it's crucial to select a brightness level that lies between 3,500 to 6,000 nits. Such brightness levels, among the highest available, are indispensable for retaining impeccable image clarity and viewability in the great outdoors. When setting up screens in locations particularly vulnerable to the relentless beams of direct sunlight, it's advisable to opt for the maximum brightness possible without compromising on image quality. Alongside, choosing a high TNI panel becomes essential to further enhance the display's resilience and visual performance. - https://things-embedded.com/uk/white-paper/key-features-for-choosing-a-sunlight-readable-display/</a:t>
            </a:r>
            <a:endParaRPr/>
          </a:p>
          <a:p>
            <a:pPr marL="0" lvl="0" indent="0" algn="l" rtl="0">
              <a:spcBef>
                <a:spcPts val="0"/>
              </a:spcBef>
              <a:spcAft>
                <a:spcPts val="0"/>
              </a:spcAft>
              <a:buNone/>
            </a:pPr>
            <a:endParaRPr/>
          </a:p>
          <a:p>
            <a:pPr marL="0" lvl="0" indent="0" algn="l" rtl="0">
              <a:lnSpc>
                <a:spcPct val="115000"/>
              </a:lnSpc>
              <a:spcBef>
                <a:spcPts val="1200"/>
              </a:spcBef>
              <a:spcAft>
                <a:spcPts val="0"/>
              </a:spcAft>
              <a:buNone/>
            </a:pPr>
            <a:r>
              <a:rPr lang="en-GB"/>
              <a:t>[1] Things Embedded, "Key Features for Choosing a Sunlight Readable Display," Things Embedded, [Online]. Available: https://things-embedded.com/uk/white-paper/key-features-for-choosing-a-sunlight-readable-display/. [Accessed 22 April 2024].</a:t>
            </a:r>
            <a:endParaRPr/>
          </a:p>
          <a:p>
            <a:pPr marL="0" lvl="0" indent="0" algn="l" rtl="0">
              <a:spcBef>
                <a:spcPts val="120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r>
              <a:rPr lang="en-GB" u="sng">
                <a:solidFill>
                  <a:schemeClr val="hlink"/>
                </a:solidFill>
                <a:hlinkClick r:id="rId3"/>
              </a:rPr>
              <a:t>https://troudigital.com/product/3500-nit-ultra-high-brightness-professional-displays/</a:t>
            </a:r>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2ce6fde5c78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4" name="Google Shape;184;g2ce6fde5c78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GB"/>
              <a:t>[2] seamless_communication, "seamless_communication License," Facebook Research, 22 August 2023. [Online]. Available: https://github.com/facebookresearch/seamless_communication/blob/main/LICENSE. [Accessed 22 April 2024]</a:t>
            </a:r>
            <a:endParaRPr/>
          </a:p>
          <a:p>
            <a:pPr marL="0" lvl="0" indent="0" algn="l" rtl="0">
              <a:lnSpc>
                <a:spcPct val="115000"/>
              </a:lnSpc>
              <a:spcBef>
                <a:spcPts val="1200"/>
              </a:spcBef>
              <a:spcAft>
                <a:spcPts val="0"/>
              </a:spcAft>
              <a:buNone/>
            </a:pPr>
            <a:r>
              <a:rPr lang="en-GB"/>
              <a:t>[3] Admiralty Maritime Data Solutions, "Tidal API - Premium," Admiralty Maritime Data Solutions, [Online]. Available: https://developer.admiralty.co.uk/product#product=tidal-api-premium. [Accessed 22 April 2024].</a:t>
            </a:r>
            <a:endParaRPr/>
          </a:p>
          <a:p>
            <a:pPr marL="0" lvl="0" indent="0" algn="l" rtl="0">
              <a:spcBef>
                <a:spcPts val="1200"/>
              </a:spcBef>
              <a:spcAft>
                <a:spcPts val="0"/>
              </a:spcAft>
              <a:buNone/>
            </a:pPr>
            <a:r>
              <a:rPr lang="en-GB"/>
              <a:t>Its the UK Hydrographic Office</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2ce6fde5c78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2ce6fde5c78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g2ce6fde5c7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6" name="Google Shape;206;g2ce6fde5c7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uPVC</a:t>
            </a:r>
            <a:endParaRPr/>
          </a:p>
          <a:p>
            <a:pPr marL="0" lvl="0" indent="0" algn="l" rtl="0">
              <a:lnSpc>
                <a:spcPct val="115000"/>
              </a:lnSpc>
              <a:spcBef>
                <a:spcPts val="1200"/>
              </a:spcBef>
              <a:spcAft>
                <a:spcPts val="0"/>
              </a:spcAft>
              <a:buNone/>
            </a:pPr>
            <a:r>
              <a:rPr lang="en-GB"/>
              <a:t>[4]Plastock, "PVC White Sheet (PVC-U)," Plastock, [Online]. Available: https://www.plastock.co.uk/collections/upvc/products/upvc-extruded-pe-filmed-1-side-white-sheet?variant=44332884852960. [Accessed 22 April 2024].</a:t>
            </a:r>
            <a:endParaRPr/>
          </a:p>
          <a:p>
            <a:pPr marL="0" lvl="0" indent="0" algn="l" rtl="0">
              <a:lnSpc>
                <a:spcPct val="115000"/>
              </a:lnSpc>
              <a:spcBef>
                <a:spcPts val="1200"/>
              </a:spcBef>
              <a:spcAft>
                <a:spcPts val="0"/>
              </a:spcAft>
              <a:buNone/>
            </a:pPr>
            <a:r>
              <a:rPr lang="en-GB"/>
              <a:t>[5]Metals4U, "10mm OD x 1mm wall Seamless Stainless Steel Tube 316," Metals4U, [Online]. Available: https://www.metals4u.co.uk/materials/stainless-steel/stainless-steel-tube/3019-p. [Accessed 22 April 2024].</a:t>
            </a:r>
            <a:endParaRPr/>
          </a:p>
          <a:p>
            <a:pPr marL="0" lvl="0" indent="0" algn="l" rtl="0">
              <a:lnSpc>
                <a:spcPct val="115000"/>
              </a:lnSpc>
              <a:spcBef>
                <a:spcPts val="1200"/>
              </a:spcBef>
              <a:spcAft>
                <a:spcPts val="0"/>
              </a:spcAft>
              <a:buNone/>
            </a:pPr>
            <a:r>
              <a:rPr lang="en-GB"/>
              <a:t>[6]Amazon, "2 Pack Clear Plexiglass 42 x 29 cm," Amazon, [Online]. Available: https://www.amazon.co.uk/Plexiglass-Transparent-Househld-Decoration-Painting/dp/B0CFQ4BHQZ/. [Accessed 22 April 2024]</a:t>
            </a:r>
            <a:endParaRPr/>
          </a:p>
          <a:p>
            <a:pPr marL="0" lvl="0" indent="0" algn="l" rtl="0">
              <a:spcBef>
                <a:spcPts val="120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g2ce6fde5c78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 name="Google Shape;217;g2ce6fde5c78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2ce6fde5c78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2ce6fde5c78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Software engineer </a:t>
            </a:r>
            <a:endParaRPr/>
          </a:p>
          <a:p>
            <a:pPr marL="0" lvl="0" indent="0" algn="l" rtl="0">
              <a:lnSpc>
                <a:spcPct val="115000"/>
              </a:lnSpc>
              <a:spcBef>
                <a:spcPts val="1200"/>
              </a:spcBef>
              <a:spcAft>
                <a:spcPts val="0"/>
              </a:spcAft>
              <a:buNone/>
            </a:pPr>
            <a:r>
              <a:rPr lang="en-GB"/>
              <a:t>[7]Indeed, "Software engineer salary in United Kingdom," Indeed, [Online]. Available: https://uk.indeed.com/career/software-engineer/salaries. [Accessed 22 April 2024].</a:t>
            </a:r>
            <a:endParaRPr/>
          </a:p>
          <a:p>
            <a:pPr marL="0" lvl="0" indent="0" algn="l" rtl="0">
              <a:lnSpc>
                <a:spcPct val="115000"/>
              </a:lnSpc>
              <a:spcBef>
                <a:spcPts val="1200"/>
              </a:spcBef>
              <a:spcAft>
                <a:spcPts val="0"/>
              </a:spcAft>
              <a:buNone/>
            </a:pPr>
            <a:r>
              <a:rPr lang="en-GB"/>
              <a:t>[8]Indeed, "Hardware engineer salary in United Kingdom," Indeed, [Online]. Available: https://uk.indeed.com/career/hardware-engineer/salaries. [Accessed 22 April 2024].</a:t>
            </a:r>
            <a:endParaRPr/>
          </a:p>
          <a:p>
            <a:pPr marL="0" lvl="0" indent="0" algn="l" rtl="0">
              <a:spcBef>
                <a:spcPts val="120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2ce6fde5c78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2ce6fde5c78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g2ce6fde5c78_0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2" name="Google Shape;252;g2ce6fde5c78_0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5" name="Google Shape;55;p13"/>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a:t>Tide aware </a:t>
            </a:r>
            <a:endParaRPr/>
          </a:p>
        </p:txBody>
      </p:sp>
      <p:pic>
        <p:nvPicPr>
          <p:cNvPr id="56" name="Google Shape;56;p13"/>
          <p:cNvPicPr preferRelativeResize="0"/>
          <p:nvPr/>
        </p:nvPicPr>
        <p:blipFill>
          <a:blip r:embed="rId3">
            <a:alphaModFix/>
          </a:blip>
          <a:stretch>
            <a:fillRect/>
          </a:stretch>
        </p:blipFill>
        <p:spPr>
          <a:xfrm>
            <a:off x="2297075" y="776050"/>
            <a:ext cx="1729651" cy="1729651"/>
          </a:xfrm>
          <a:prstGeom prst="rect">
            <a:avLst/>
          </a:prstGeom>
          <a:noFill/>
          <a:ln>
            <a:noFill/>
          </a:ln>
        </p:spPr>
      </p:pic>
      <p:sp>
        <p:nvSpPr>
          <p:cNvPr id="57" name="Google Shape;57;p13"/>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8" name="Google Shape;58;p13"/>
          <p:cNvSpPr/>
          <p:nvPr/>
        </p:nvSpPr>
        <p:spPr>
          <a:xfrm>
            <a:off x="-1381225" y="4788882"/>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9" name="Google Shape;59;p13"/>
          <p:cNvSpPr/>
          <p:nvPr/>
        </p:nvSpPr>
        <p:spPr>
          <a:xfrm>
            <a:off x="-1268125" y="4917682"/>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4"/>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5" name="Google Shape;65;p14"/>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6" name="Google Shape;66;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Recap - Sophie</a:t>
            </a:r>
            <a:endParaRPr/>
          </a:p>
        </p:txBody>
      </p:sp>
      <p:sp>
        <p:nvSpPr>
          <p:cNvPr id="67" name="Google Shape;67;p1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Our last presentation covered the topics: </a:t>
            </a:r>
            <a:endParaRPr/>
          </a:p>
          <a:p>
            <a:pPr marL="457200" lvl="0" indent="-342900" algn="l" rtl="0">
              <a:spcBef>
                <a:spcPts val="1200"/>
              </a:spcBef>
              <a:spcAft>
                <a:spcPts val="0"/>
              </a:spcAft>
              <a:buSzPts val="1800"/>
              <a:buChar char="●"/>
            </a:pPr>
            <a:r>
              <a:rPr lang="en-GB"/>
              <a:t>What the project is about</a:t>
            </a:r>
            <a:endParaRPr/>
          </a:p>
          <a:p>
            <a:pPr marL="457200" lvl="0" indent="-342900" algn="l" rtl="0">
              <a:spcBef>
                <a:spcPts val="0"/>
              </a:spcBef>
              <a:spcAft>
                <a:spcPts val="0"/>
              </a:spcAft>
              <a:buSzPts val="1800"/>
              <a:buChar char="●"/>
            </a:pPr>
            <a:r>
              <a:rPr lang="en-GB"/>
              <a:t>Possible setbacks</a:t>
            </a:r>
            <a:endParaRPr/>
          </a:p>
          <a:p>
            <a:pPr marL="457200" lvl="0" indent="-342900" algn="l" rtl="0">
              <a:spcBef>
                <a:spcPts val="0"/>
              </a:spcBef>
              <a:spcAft>
                <a:spcPts val="0"/>
              </a:spcAft>
              <a:buSzPts val="1800"/>
              <a:buChar char="●"/>
            </a:pPr>
            <a:r>
              <a:rPr lang="en-GB"/>
              <a:t>Evidence and cost of calls</a:t>
            </a:r>
            <a:endParaRPr/>
          </a:p>
          <a:p>
            <a:pPr marL="457200" lvl="0" indent="-342900" algn="l" rtl="0">
              <a:spcBef>
                <a:spcPts val="0"/>
              </a:spcBef>
              <a:spcAft>
                <a:spcPts val="0"/>
              </a:spcAft>
              <a:buSzPts val="1800"/>
              <a:buChar char="●"/>
            </a:pPr>
            <a:r>
              <a:rPr lang="en-GB"/>
              <a:t>Visited cutoff point in burry port &amp; worms head</a:t>
            </a:r>
            <a:endParaRPr/>
          </a:p>
          <a:p>
            <a:pPr marL="457200" lvl="0" indent="-342900" algn="l" rtl="0">
              <a:spcBef>
                <a:spcPts val="0"/>
              </a:spcBef>
              <a:spcAft>
                <a:spcPts val="0"/>
              </a:spcAft>
              <a:buSzPts val="1800"/>
              <a:buChar char="●"/>
            </a:pPr>
            <a:r>
              <a:rPr lang="en-GB"/>
              <a:t>Why this happens</a:t>
            </a:r>
            <a:endParaRPr/>
          </a:p>
          <a:p>
            <a:pPr marL="457200" lvl="0" indent="-342900" algn="l" rtl="0">
              <a:spcBef>
                <a:spcPts val="0"/>
              </a:spcBef>
              <a:spcAft>
                <a:spcPts val="0"/>
              </a:spcAft>
              <a:buSzPts val="1800"/>
              <a:buChar char="●"/>
            </a:pPr>
            <a:r>
              <a:rPr lang="en-GB"/>
              <a:t>Problems with current system and our solutions</a:t>
            </a:r>
            <a:endParaRPr/>
          </a:p>
          <a:p>
            <a:pPr marL="457200" lvl="0" indent="-342900" algn="l" rtl="0">
              <a:spcBef>
                <a:spcPts val="0"/>
              </a:spcBef>
              <a:spcAft>
                <a:spcPts val="0"/>
              </a:spcAft>
              <a:buSzPts val="1800"/>
              <a:buChar char="●"/>
            </a:pPr>
            <a:r>
              <a:rPr lang="en-GB"/>
              <a:t>What we will be researching next </a:t>
            </a:r>
            <a:endParaRPr/>
          </a:p>
          <a:p>
            <a:pPr marL="0" lvl="0" indent="0" algn="l" rtl="0">
              <a:spcBef>
                <a:spcPts val="1200"/>
              </a:spcBef>
              <a:spcAft>
                <a:spcPts val="1200"/>
              </a:spcAft>
              <a:buNone/>
            </a:pPr>
            <a:endParaRPr/>
          </a:p>
        </p:txBody>
      </p:sp>
      <p:sp>
        <p:nvSpPr>
          <p:cNvPr id="68" name="Google Shape;68;p14"/>
          <p:cNvSpPr/>
          <p:nvPr/>
        </p:nvSpPr>
        <p:spPr>
          <a:xfrm>
            <a:off x="-1147623" y="4630325"/>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69" name="Google Shape;69;p14"/>
          <p:cNvSpPr/>
          <p:nvPr/>
        </p:nvSpPr>
        <p:spPr>
          <a:xfrm>
            <a:off x="-1034523" y="475912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2" name="Google Shape;81;p15">
            <a:extLst>
              <a:ext uri="{FF2B5EF4-FFF2-40B4-BE49-F238E27FC236}">
                <a16:creationId xmlns:a16="http://schemas.microsoft.com/office/drawing/2014/main" id="{3BE8C9CD-0AD5-1AA6-B555-26AF5577FCDC}"/>
              </a:ext>
            </a:extLst>
          </p:cNvPr>
          <p:cNvPicPr preferRelativeResize="0"/>
          <p:nvPr/>
        </p:nvPicPr>
        <p:blipFill rotWithShape="1">
          <a:blip r:embed="rId3">
            <a:alphaModFix/>
          </a:blip>
          <a:srcRect l="-28650" t="-16060" r="28649" b="16059"/>
          <a:stretch/>
        </p:blipFill>
        <p:spPr>
          <a:xfrm>
            <a:off x="7350742" y="2504161"/>
            <a:ext cx="1729651" cy="1729651"/>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5"/>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6" name="Google Shape;76;p15"/>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7" name="Google Shape;77;p15"/>
          <p:cNvSpPr/>
          <p:nvPr/>
        </p:nvSpPr>
        <p:spPr>
          <a:xfrm>
            <a:off x="-1607495" y="4453494"/>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8" name="Google Shape;78;p15"/>
          <p:cNvSpPr/>
          <p:nvPr/>
        </p:nvSpPr>
        <p:spPr>
          <a:xfrm>
            <a:off x="-1407895" y="4629469"/>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79" name="Google Shape;79;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Issues in presentation 1 - Sophie</a:t>
            </a:r>
            <a:endParaRPr/>
          </a:p>
        </p:txBody>
      </p:sp>
      <p:sp>
        <p:nvSpPr>
          <p:cNvPr id="80" name="Google Shape;80;p1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dirty="0"/>
              <a:t>Presentation</a:t>
            </a:r>
            <a:endParaRPr dirty="0"/>
          </a:p>
          <a:p>
            <a:pPr marL="457200" lvl="0" indent="-342900" algn="l" rtl="0">
              <a:spcBef>
                <a:spcPts val="1200"/>
              </a:spcBef>
              <a:spcAft>
                <a:spcPts val="0"/>
              </a:spcAft>
              <a:buSzPts val="1800"/>
              <a:buChar char="●"/>
            </a:pPr>
            <a:r>
              <a:rPr lang="en-GB" dirty="0"/>
              <a:t>Reference all information</a:t>
            </a:r>
            <a:endParaRPr dirty="0"/>
          </a:p>
          <a:p>
            <a:pPr marL="0" lvl="0" indent="0" algn="l" rtl="0">
              <a:spcBef>
                <a:spcPts val="1200"/>
              </a:spcBef>
              <a:spcAft>
                <a:spcPts val="0"/>
              </a:spcAft>
              <a:buNone/>
            </a:pPr>
            <a:r>
              <a:rPr lang="en-GB" dirty="0"/>
              <a:t>Project</a:t>
            </a:r>
            <a:endParaRPr dirty="0"/>
          </a:p>
          <a:p>
            <a:pPr marL="457200" lvl="0" indent="-342900" algn="l" rtl="0">
              <a:spcBef>
                <a:spcPts val="1200"/>
              </a:spcBef>
              <a:spcAft>
                <a:spcPts val="0"/>
              </a:spcAft>
              <a:buSzPts val="1800"/>
              <a:buChar char="●"/>
            </a:pPr>
            <a:r>
              <a:rPr lang="en-GB" dirty="0"/>
              <a:t>Address what materials will be used to create this system</a:t>
            </a:r>
            <a:endParaRPr dirty="0"/>
          </a:p>
          <a:p>
            <a:pPr marL="457200" lvl="0" indent="-342900" algn="l" rtl="0">
              <a:spcBef>
                <a:spcPts val="0"/>
              </a:spcBef>
              <a:spcAft>
                <a:spcPts val="0"/>
              </a:spcAft>
              <a:buSzPts val="1800"/>
              <a:buChar char="●"/>
            </a:pPr>
            <a:r>
              <a:rPr lang="en-GB" dirty="0"/>
              <a:t>Gather overall cost of project</a:t>
            </a:r>
            <a:endParaRPr dirty="0"/>
          </a:p>
          <a:p>
            <a:pPr marL="457200" lvl="0" indent="-342900" algn="l" rtl="0">
              <a:spcBef>
                <a:spcPts val="0"/>
              </a:spcBef>
              <a:spcAft>
                <a:spcPts val="0"/>
              </a:spcAft>
              <a:buSzPts val="1800"/>
              <a:buChar char="●"/>
            </a:pPr>
            <a:r>
              <a:rPr lang="en-GB" dirty="0"/>
              <a:t>Feedback of using a touchscreen but decided not to use that idea. </a:t>
            </a:r>
            <a:endParaRPr dirty="0"/>
          </a:p>
          <a:p>
            <a:pPr marL="0" lvl="0" indent="0" algn="l" rtl="0">
              <a:spcBef>
                <a:spcPts val="1200"/>
              </a:spcBef>
              <a:spcAft>
                <a:spcPts val="1200"/>
              </a:spcAft>
              <a:buNone/>
            </a:pPr>
            <a:endParaRPr dirty="0"/>
          </a:p>
        </p:txBody>
      </p:sp>
      <p:pic>
        <p:nvPicPr>
          <p:cNvPr id="81" name="Google Shape;81;p15"/>
          <p:cNvPicPr preferRelativeResize="0"/>
          <p:nvPr/>
        </p:nvPicPr>
        <p:blipFill rotWithShape="1">
          <a:blip r:embed="rId3">
            <a:alphaModFix/>
          </a:blip>
          <a:srcRect l="-28650" t="-16060" r="28649" b="16059"/>
          <a:stretch/>
        </p:blipFill>
        <p:spPr>
          <a:xfrm>
            <a:off x="6981275" y="2367821"/>
            <a:ext cx="1729651" cy="1729651"/>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6"/>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7" name="Google Shape;87;p16"/>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8" name="Google Shape;88;p16"/>
          <p:cNvSpPr/>
          <p:nvPr/>
        </p:nvSpPr>
        <p:spPr>
          <a:xfrm>
            <a:off x="-743361" y="4327800"/>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89" name="Google Shape;89;p16"/>
          <p:cNvSpPr/>
          <p:nvPr/>
        </p:nvSpPr>
        <p:spPr>
          <a:xfrm>
            <a:off x="-743361" y="4472350"/>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0" name="Google Shape;90;p16"/>
          <p:cNvSpPr txBox="1">
            <a:spLocks noGrp="1"/>
          </p:cNvSpPr>
          <p:nvPr>
            <p:ph type="title"/>
          </p:nvPr>
        </p:nvSpPr>
        <p:spPr>
          <a:xfrm>
            <a:off x="311700" y="51550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Aims and Objectives - Steffan</a:t>
            </a:r>
            <a:endParaRPr/>
          </a:p>
        </p:txBody>
      </p:sp>
      <p:sp>
        <p:nvSpPr>
          <p:cNvPr id="91" name="Google Shape;91;p16"/>
          <p:cNvSpPr txBox="1">
            <a:spLocks noGrp="1"/>
          </p:cNvSpPr>
          <p:nvPr>
            <p:ph type="body" idx="1"/>
          </p:nvPr>
        </p:nvSpPr>
        <p:spPr>
          <a:xfrm>
            <a:off x="311700" y="1152475"/>
            <a:ext cx="8520600" cy="38370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None/>
            </a:pPr>
            <a:r>
              <a:rPr lang="en-GB"/>
              <a:t>Final aim of proposal</a:t>
            </a:r>
            <a:endParaRPr/>
          </a:p>
          <a:p>
            <a:pPr marL="0" lvl="0" indent="0" algn="l" rtl="0">
              <a:spcBef>
                <a:spcPts val="1200"/>
              </a:spcBef>
              <a:spcAft>
                <a:spcPts val="0"/>
              </a:spcAft>
              <a:buNone/>
            </a:pPr>
            <a:r>
              <a:rPr lang="en-GB"/>
              <a:t>The aim for this project is to create a device to warn people about cut off times for tides, to do this the device needs to be more attention gathering than current systems, be useful to people who speak different languages and display more information in a coherent manner.</a:t>
            </a:r>
            <a:endParaRPr/>
          </a:p>
          <a:p>
            <a:pPr marL="0" lvl="0" indent="0" algn="l" rtl="0">
              <a:spcBef>
                <a:spcPts val="1200"/>
              </a:spcBef>
              <a:spcAft>
                <a:spcPts val="0"/>
              </a:spcAft>
              <a:buNone/>
            </a:pPr>
            <a:r>
              <a:rPr lang="en-GB"/>
              <a:t>Objectives</a:t>
            </a:r>
            <a:endParaRPr/>
          </a:p>
          <a:p>
            <a:pPr marL="914400" lvl="1" indent="-336550" algn="l" rtl="0">
              <a:lnSpc>
                <a:spcPct val="100000"/>
              </a:lnSpc>
              <a:spcBef>
                <a:spcPts val="1200"/>
              </a:spcBef>
              <a:spcAft>
                <a:spcPts val="0"/>
              </a:spcAft>
              <a:buSzPts val="1700"/>
              <a:buChar char="○"/>
            </a:pPr>
            <a:r>
              <a:rPr lang="en-GB"/>
              <a:t>This sign will need to be made of durable materials so that it can withstand the harsh weather, rain and wind, and local animals. </a:t>
            </a:r>
            <a:endParaRPr sz="1700"/>
          </a:p>
          <a:p>
            <a:pPr marL="914400" lvl="1" indent="-317500" algn="l" rtl="0">
              <a:spcBef>
                <a:spcPts val="0"/>
              </a:spcBef>
              <a:spcAft>
                <a:spcPts val="0"/>
              </a:spcAft>
              <a:buSzPts val="1400"/>
              <a:buChar char="○"/>
            </a:pPr>
            <a:r>
              <a:rPr lang="en-GB"/>
              <a:t>The display will be made to be accessible to people other than english speakers. This will be done through menus or automated language detection.</a:t>
            </a:r>
            <a:endParaRPr/>
          </a:p>
          <a:p>
            <a:pPr marL="914400" lvl="1" indent="-317500" algn="l" rtl="0">
              <a:spcBef>
                <a:spcPts val="0"/>
              </a:spcBef>
              <a:spcAft>
                <a:spcPts val="0"/>
              </a:spcAft>
              <a:buSzPts val="1400"/>
              <a:buChar char="○"/>
            </a:pPr>
            <a:r>
              <a:rPr lang="en-GB"/>
              <a:t>The device must be able to power itself and not require regular maintenance such as setting times or needing to restart it everyday.</a:t>
            </a:r>
            <a:endParaRPr/>
          </a:p>
        </p:txBody>
      </p:sp>
      <p:pic>
        <p:nvPicPr>
          <p:cNvPr id="2" name="Google Shape;81;p15">
            <a:extLst>
              <a:ext uri="{FF2B5EF4-FFF2-40B4-BE49-F238E27FC236}">
                <a16:creationId xmlns:a16="http://schemas.microsoft.com/office/drawing/2014/main" id="{84DF9450-2577-DD47-6250-6301C9A7452E}"/>
              </a:ext>
            </a:extLst>
          </p:cNvPr>
          <p:cNvPicPr preferRelativeResize="0"/>
          <p:nvPr/>
        </p:nvPicPr>
        <p:blipFill rotWithShape="1">
          <a:blip r:embed="rId3">
            <a:alphaModFix/>
          </a:blip>
          <a:srcRect l="-28650" t="-16060" r="28649" b="16059"/>
          <a:stretch/>
        </p:blipFill>
        <p:spPr>
          <a:xfrm>
            <a:off x="-924806" y="2988074"/>
            <a:ext cx="1729651" cy="1729651"/>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7"/>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8" name="Google Shape;98;p17"/>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9" name="Google Shape;99;p17"/>
          <p:cNvSpPr/>
          <p:nvPr/>
        </p:nvSpPr>
        <p:spPr>
          <a:xfrm>
            <a:off x="-1828938" y="4154913"/>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0" name="Google Shape;100;p17"/>
          <p:cNvSpPr/>
          <p:nvPr/>
        </p:nvSpPr>
        <p:spPr>
          <a:xfrm>
            <a:off x="-1652913" y="4442500"/>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1" name="Google Shape;101;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Uniqueness of our Proposal - Steffan</a:t>
            </a:r>
            <a:endParaRPr/>
          </a:p>
        </p:txBody>
      </p:sp>
      <p:sp>
        <p:nvSpPr>
          <p:cNvPr id="102" name="Google Shape;102;p1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With our proposed project, even though the project is focused on one local area it can be easily modified to work in other locations. </a:t>
            </a:r>
            <a:endParaRPr/>
          </a:p>
          <a:p>
            <a:pPr marL="457200" lvl="0" indent="-342900" algn="l" rtl="0">
              <a:spcBef>
                <a:spcPts val="0"/>
              </a:spcBef>
              <a:spcAft>
                <a:spcPts val="0"/>
              </a:spcAft>
              <a:buSzPts val="1800"/>
              <a:buChar char="●"/>
            </a:pPr>
            <a:r>
              <a:rPr lang="en-GB"/>
              <a:t>With the current sign being completely manual, the new sing will have a mixture of hardware and software which will make it stand out more and be designed with noticeability in mind. </a:t>
            </a:r>
            <a:endParaRPr/>
          </a:p>
          <a:p>
            <a:pPr marL="457200" lvl="0" indent="-342900" algn="l" rtl="0">
              <a:spcBef>
                <a:spcPts val="0"/>
              </a:spcBef>
              <a:spcAft>
                <a:spcPts val="0"/>
              </a:spcAft>
              <a:buSzPts val="1800"/>
              <a:buChar char="●"/>
            </a:pPr>
            <a:r>
              <a:rPr lang="en-GB"/>
              <a:t>The idea of this project is to be able to change the displayed language to allow people who can't understand english or welsh to be able to use this sign.</a:t>
            </a:r>
            <a:endParaRPr/>
          </a:p>
        </p:txBody>
      </p:sp>
      <p:pic>
        <p:nvPicPr>
          <p:cNvPr id="103" name="Google Shape;103;p17"/>
          <p:cNvPicPr preferRelativeResize="0"/>
          <p:nvPr/>
        </p:nvPicPr>
        <p:blipFill>
          <a:blip r:embed="rId3">
            <a:alphaModFix/>
          </a:blip>
          <a:stretch>
            <a:fillRect/>
          </a:stretch>
        </p:blipFill>
        <p:spPr>
          <a:xfrm flipH="1">
            <a:off x="1176611" y="3451126"/>
            <a:ext cx="1247349" cy="1247349"/>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8"/>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09" name="Google Shape;109;p18"/>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0" name="Google Shape;110;p18"/>
          <p:cNvSpPr/>
          <p:nvPr/>
        </p:nvSpPr>
        <p:spPr>
          <a:xfrm>
            <a:off x="-878821" y="4214389"/>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1" name="Google Shape;111;p18"/>
          <p:cNvSpPr/>
          <p:nvPr/>
        </p:nvSpPr>
        <p:spPr>
          <a:xfrm>
            <a:off x="-844371" y="4280289"/>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12" name="Google Shape;112;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Project Planning</a:t>
            </a:r>
            <a:endParaRPr/>
          </a:p>
        </p:txBody>
      </p:sp>
      <p:pic>
        <p:nvPicPr>
          <p:cNvPr id="113" name="Google Shape;113;p18"/>
          <p:cNvPicPr preferRelativeResize="0"/>
          <p:nvPr/>
        </p:nvPicPr>
        <p:blipFill>
          <a:blip r:embed="rId3">
            <a:alphaModFix/>
          </a:blip>
          <a:stretch>
            <a:fillRect/>
          </a:stretch>
        </p:blipFill>
        <p:spPr>
          <a:xfrm>
            <a:off x="0" y="1598414"/>
            <a:ext cx="9144003" cy="1946672"/>
          </a:xfrm>
          <a:prstGeom prst="rect">
            <a:avLst/>
          </a:prstGeom>
          <a:noFill/>
          <a:ln>
            <a:noFill/>
          </a:ln>
        </p:spPr>
      </p:pic>
      <p:pic>
        <p:nvPicPr>
          <p:cNvPr id="114" name="Google Shape;114;p18"/>
          <p:cNvPicPr preferRelativeResize="0"/>
          <p:nvPr/>
        </p:nvPicPr>
        <p:blipFill>
          <a:blip r:embed="rId4">
            <a:alphaModFix/>
          </a:blip>
          <a:stretch>
            <a:fillRect/>
          </a:stretch>
        </p:blipFill>
        <p:spPr>
          <a:xfrm>
            <a:off x="7739450" y="476500"/>
            <a:ext cx="1729651" cy="1729651"/>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19"/>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0" name="Google Shape;120;p19"/>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1" name="Google Shape;121;p19"/>
          <p:cNvSpPr/>
          <p:nvPr/>
        </p:nvSpPr>
        <p:spPr>
          <a:xfrm>
            <a:off x="-1381225" y="4006875"/>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2" name="Google Shape;122;p19"/>
          <p:cNvSpPr/>
          <p:nvPr/>
        </p:nvSpPr>
        <p:spPr>
          <a:xfrm>
            <a:off x="-1268125" y="413567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23" name="Google Shape;123;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Team Contribution</a:t>
            </a:r>
            <a:endParaRPr/>
          </a:p>
        </p:txBody>
      </p:sp>
      <p:sp>
        <p:nvSpPr>
          <p:cNvPr id="124" name="Google Shape;124;p19"/>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Meetings</a:t>
            </a:r>
            <a:endParaRPr/>
          </a:p>
          <a:p>
            <a:pPr marL="457200" lvl="0" indent="-342900" algn="l" rtl="0">
              <a:spcBef>
                <a:spcPts val="0"/>
              </a:spcBef>
              <a:spcAft>
                <a:spcPts val="0"/>
              </a:spcAft>
              <a:buSzPts val="1800"/>
              <a:buChar char="●"/>
            </a:pPr>
            <a:r>
              <a:rPr lang="en-GB"/>
              <a:t>Discussions</a:t>
            </a:r>
            <a:endParaRPr/>
          </a:p>
          <a:p>
            <a:pPr marL="0" lvl="0" indent="0" algn="l" rtl="0">
              <a:spcBef>
                <a:spcPts val="1200"/>
              </a:spcBef>
              <a:spcAft>
                <a:spcPts val="0"/>
              </a:spcAft>
              <a:buNone/>
            </a:pPr>
            <a:endParaRPr/>
          </a:p>
          <a:p>
            <a:pPr marL="0" lvl="0" indent="0" algn="l" rtl="0">
              <a:spcBef>
                <a:spcPts val="1200"/>
              </a:spcBef>
              <a:spcAft>
                <a:spcPts val="1200"/>
              </a:spcAft>
              <a:buNone/>
            </a:pPr>
            <a:endParaRPr/>
          </a:p>
        </p:txBody>
      </p:sp>
      <p:graphicFrame>
        <p:nvGraphicFramePr>
          <p:cNvPr id="125" name="Google Shape;125;p19"/>
          <p:cNvGraphicFramePr/>
          <p:nvPr/>
        </p:nvGraphicFramePr>
        <p:xfrm>
          <a:off x="609150" y="2040900"/>
          <a:ext cx="7582350" cy="2339375"/>
        </p:xfrm>
        <a:graphic>
          <a:graphicData uri="http://schemas.openxmlformats.org/drawingml/2006/table">
            <a:tbl>
              <a:tblPr>
                <a:noFill/>
                <a:tableStyleId>{B0B4E26F-6EE1-499F-90EF-B8AC218E36B0}</a:tableStyleId>
              </a:tblPr>
              <a:tblGrid>
                <a:gridCol w="1263725">
                  <a:extLst>
                    <a:ext uri="{9D8B030D-6E8A-4147-A177-3AD203B41FA5}">
                      <a16:colId xmlns:a16="http://schemas.microsoft.com/office/drawing/2014/main" val="20000"/>
                    </a:ext>
                  </a:extLst>
                </a:gridCol>
                <a:gridCol w="1263725">
                  <a:extLst>
                    <a:ext uri="{9D8B030D-6E8A-4147-A177-3AD203B41FA5}">
                      <a16:colId xmlns:a16="http://schemas.microsoft.com/office/drawing/2014/main" val="20001"/>
                    </a:ext>
                  </a:extLst>
                </a:gridCol>
                <a:gridCol w="1263725">
                  <a:extLst>
                    <a:ext uri="{9D8B030D-6E8A-4147-A177-3AD203B41FA5}">
                      <a16:colId xmlns:a16="http://schemas.microsoft.com/office/drawing/2014/main" val="20002"/>
                    </a:ext>
                  </a:extLst>
                </a:gridCol>
                <a:gridCol w="1263725">
                  <a:extLst>
                    <a:ext uri="{9D8B030D-6E8A-4147-A177-3AD203B41FA5}">
                      <a16:colId xmlns:a16="http://schemas.microsoft.com/office/drawing/2014/main" val="20003"/>
                    </a:ext>
                  </a:extLst>
                </a:gridCol>
                <a:gridCol w="1263725">
                  <a:extLst>
                    <a:ext uri="{9D8B030D-6E8A-4147-A177-3AD203B41FA5}">
                      <a16:colId xmlns:a16="http://schemas.microsoft.com/office/drawing/2014/main" val="20004"/>
                    </a:ext>
                  </a:extLst>
                </a:gridCol>
                <a:gridCol w="1263725">
                  <a:extLst>
                    <a:ext uri="{9D8B030D-6E8A-4147-A177-3AD203B41FA5}">
                      <a16:colId xmlns:a16="http://schemas.microsoft.com/office/drawing/2014/main" val="20005"/>
                    </a:ext>
                  </a:extLst>
                </a:gridCol>
              </a:tblGrid>
              <a:tr h="452750">
                <a:tc>
                  <a:txBody>
                    <a:bodyPr/>
                    <a:lstStyle/>
                    <a:p>
                      <a:pPr marL="0" lvl="0" indent="0" algn="l" rtl="0">
                        <a:spcBef>
                          <a:spcPts val="0"/>
                        </a:spcBef>
                        <a:spcAft>
                          <a:spcPts val="0"/>
                        </a:spcAft>
                        <a:buNone/>
                      </a:pPr>
                      <a:r>
                        <a:rPr lang="en-GB" sz="900" b="1">
                          <a:solidFill>
                            <a:schemeClr val="dk1"/>
                          </a:solidFill>
                        </a:rPr>
                        <a:t>Reviewer\Reviewee</a:t>
                      </a:r>
                      <a:endParaRPr sz="900" b="1">
                        <a:solidFill>
                          <a:schemeClr val="dk1"/>
                        </a:solidFill>
                      </a:endParaRPr>
                    </a:p>
                  </a:txBody>
                  <a:tcPr marL="91425" marR="91425" marT="91425" marB="91425"/>
                </a:tc>
                <a:tc>
                  <a:txBody>
                    <a:bodyPr/>
                    <a:lstStyle/>
                    <a:p>
                      <a:pPr marL="0" lvl="0" indent="0" algn="l" rtl="0">
                        <a:spcBef>
                          <a:spcPts val="0"/>
                        </a:spcBef>
                        <a:spcAft>
                          <a:spcPts val="0"/>
                        </a:spcAft>
                        <a:buNone/>
                      </a:pPr>
                      <a:r>
                        <a:rPr lang="en-GB" sz="900" b="1">
                          <a:solidFill>
                            <a:schemeClr val="dk1"/>
                          </a:solidFill>
                        </a:rPr>
                        <a:t>James</a:t>
                      </a:r>
                      <a:endParaRPr sz="900" b="1">
                        <a:solidFill>
                          <a:schemeClr val="dk1"/>
                        </a:solidFill>
                      </a:endParaRPr>
                    </a:p>
                  </a:txBody>
                  <a:tcPr marL="91425" marR="91425" marT="91425" marB="91425"/>
                </a:tc>
                <a:tc>
                  <a:txBody>
                    <a:bodyPr/>
                    <a:lstStyle/>
                    <a:p>
                      <a:pPr marL="0" lvl="0" indent="0" algn="l" rtl="0">
                        <a:spcBef>
                          <a:spcPts val="0"/>
                        </a:spcBef>
                        <a:spcAft>
                          <a:spcPts val="0"/>
                        </a:spcAft>
                        <a:buNone/>
                      </a:pPr>
                      <a:r>
                        <a:rPr lang="en-GB" sz="900" b="1">
                          <a:solidFill>
                            <a:schemeClr val="dk1"/>
                          </a:solidFill>
                        </a:rPr>
                        <a:t>Luke</a:t>
                      </a:r>
                      <a:endParaRPr sz="900" b="1">
                        <a:solidFill>
                          <a:schemeClr val="dk1"/>
                        </a:solidFill>
                      </a:endParaRPr>
                    </a:p>
                  </a:txBody>
                  <a:tcPr marL="91425" marR="91425" marT="91425" marB="91425"/>
                </a:tc>
                <a:tc>
                  <a:txBody>
                    <a:bodyPr/>
                    <a:lstStyle/>
                    <a:p>
                      <a:pPr marL="0" lvl="0" indent="0" algn="l" rtl="0">
                        <a:spcBef>
                          <a:spcPts val="0"/>
                        </a:spcBef>
                        <a:spcAft>
                          <a:spcPts val="0"/>
                        </a:spcAft>
                        <a:buNone/>
                      </a:pPr>
                      <a:r>
                        <a:rPr lang="en-GB" sz="900" b="1">
                          <a:solidFill>
                            <a:schemeClr val="dk1"/>
                          </a:solidFill>
                        </a:rPr>
                        <a:t>Rhys</a:t>
                      </a:r>
                      <a:endParaRPr sz="900" b="1">
                        <a:solidFill>
                          <a:schemeClr val="dk1"/>
                        </a:solidFill>
                      </a:endParaRPr>
                    </a:p>
                  </a:txBody>
                  <a:tcPr marL="91425" marR="91425" marT="91425" marB="91425"/>
                </a:tc>
                <a:tc>
                  <a:txBody>
                    <a:bodyPr/>
                    <a:lstStyle/>
                    <a:p>
                      <a:pPr marL="0" lvl="0" indent="0" algn="l" rtl="0">
                        <a:spcBef>
                          <a:spcPts val="0"/>
                        </a:spcBef>
                        <a:spcAft>
                          <a:spcPts val="0"/>
                        </a:spcAft>
                        <a:buNone/>
                      </a:pPr>
                      <a:r>
                        <a:rPr lang="en-GB" sz="900" b="1">
                          <a:solidFill>
                            <a:schemeClr val="dk1"/>
                          </a:solidFill>
                        </a:rPr>
                        <a:t>Sophie</a:t>
                      </a:r>
                      <a:endParaRPr sz="900" b="1">
                        <a:solidFill>
                          <a:schemeClr val="dk1"/>
                        </a:solidFill>
                      </a:endParaRPr>
                    </a:p>
                  </a:txBody>
                  <a:tcPr marL="91425" marR="91425" marT="91425" marB="91425"/>
                </a:tc>
                <a:tc>
                  <a:txBody>
                    <a:bodyPr/>
                    <a:lstStyle/>
                    <a:p>
                      <a:pPr marL="0" lvl="0" indent="0" algn="l" rtl="0">
                        <a:spcBef>
                          <a:spcPts val="0"/>
                        </a:spcBef>
                        <a:spcAft>
                          <a:spcPts val="0"/>
                        </a:spcAft>
                        <a:buNone/>
                      </a:pPr>
                      <a:r>
                        <a:rPr lang="en-GB" sz="900" b="1">
                          <a:solidFill>
                            <a:schemeClr val="dk1"/>
                          </a:solidFill>
                        </a:rPr>
                        <a:t>Steffan</a:t>
                      </a:r>
                      <a:endParaRPr sz="900" b="1">
                        <a:solidFill>
                          <a:schemeClr val="dk1"/>
                        </a:solidFill>
                      </a:endParaRPr>
                    </a:p>
                  </a:txBody>
                  <a:tcPr marL="91425" marR="91425" marT="91425" marB="91425"/>
                </a:tc>
                <a:extLst>
                  <a:ext uri="{0D108BD9-81ED-4DB2-BD59-A6C34878D82A}">
                    <a16:rowId xmlns:a16="http://schemas.microsoft.com/office/drawing/2014/main" val="10000"/>
                  </a:ext>
                </a:extLst>
              </a:tr>
              <a:tr h="377325">
                <a:tc>
                  <a:txBody>
                    <a:bodyPr/>
                    <a:lstStyle/>
                    <a:p>
                      <a:pPr marL="0" lvl="0" indent="0" algn="l" rtl="0">
                        <a:spcBef>
                          <a:spcPts val="0"/>
                        </a:spcBef>
                        <a:spcAft>
                          <a:spcPts val="0"/>
                        </a:spcAft>
                        <a:buNone/>
                      </a:pPr>
                      <a:r>
                        <a:rPr lang="en-GB" sz="900" b="1">
                          <a:solidFill>
                            <a:schemeClr val="dk1"/>
                          </a:solidFill>
                        </a:rPr>
                        <a:t>James</a:t>
                      </a:r>
                      <a:endParaRPr sz="900" b="1">
                        <a:solidFill>
                          <a:schemeClr val="dk1"/>
                        </a:solidFill>
                      </a:endParaRPr>
                    </a:p>
                  </a:txBody>
                  <a:tcPr marL="91425" marR="91425" marT="91425" marB="91425"/>
                </a:tc>
                <a:tc>
                  <a:txBody>
                    <a:bodyPr/>
                    <a:lstStyle/>
                    <a:p>
                      <a:pPr marL="0" lvl="0" indent="0" algn="ctr" rtl="0">
                        <a:lnSpc>
                          <a:spcPct val="115000"/>
                        </a:lnSpc>
                        <a:spcBef>
                          <a:spcPts val="0"/>
                        </a:spcBef>
                        <a:spcAft>
                          <a:spcPts val="1200"/>
                        </a:spcAft>
                        <a:buClr>
                          <a:schemeClr val="dk1"/>
                        </a:buClr>
                        <a:buSzPts val="1100"/>
                        <a:buFont typeface="Arial"/>
                        <a:buNone/>
                      </a:pPr>
                      <a:r>
                        <a:rPr lang="en-GB" sz="900">
                          <a:solidFill>
                            <a:schemeClr val="dk1"/>
                          </a:solidFill>
                        </a:rPr>
                        <a:t>X</a:t>
                      </a:r>
                      <a:endParaRPr sz="900">
                        <a:solidFill>
                          <a:schemeClr val="dk1"/>
                        </a:solidFill>
                      </a:endParaRPr>
                    </a:p>
                  </a:txBody>
                  <a:tcPr marL="91425" marR="91425" marT="91425" marB="91425"/>
                </a:tc>
                <a:tc>
                  <a:txBody>
                    <a:bodyPr/>
                    <a:lstStyle/>
                    <a:p>
                      <a:pPr marL="0" lvl="0" indent="0" algn="ctr" rtl="0">
                        <a:spcBef>
                          <a:spcPts val="0"/>
                        </a:spcBef>
                        <a:spcAft>
                          <a:spcPts val="0"/>
                        </a:spcAft>
                        <a:buNone/>
                      </a:pPr>
                      <a:r>
                        <a:rPr lang="en-GB" sz="900">
                          <a:solidFill>
                            <a:schemeClr val="dk1"/>
                          </a:solidFill>
                        </a:rPr>
                        <a:t>5</a:t>
                      </a:r>
                      <a:endParaRPr sz="900">
                        <a:solidFill>
                          <a:schemeClr val="dk1"/>
                        </a:solidFill>
                      </a:endParaRPr>
                    </a:p>
                  </a:txBody>
                  <a:tcPr marL="91425" marR="91425" marT="91425" marB="91425"/>
                </a:tc>
                <a:tc>
                  <a:txBody>
                    <a:bodyPr/>
                    <a:lstStyle/>
                    <a:p>
                      <a:pPr marL="0" lvl="0" indent="0" algn="ctr" rtl="0">
                        <a:spcBef>
                          <a:spcPts val="0"/>
                        </a:spcBef>
                        <a:spcAft>
                          <a:spcPts val="0"/>
                        </a:spcAft>
                        <a:buNone/>
                      </a:pPr>
                      <a:r>
                        <a:rPr lang="en-GB" sz="900">
                          <a:solidFill>
                            <a:schemeClr val="dk1"/>
                          </a:solidFill>
                        </a:rPr>
                        <a:t>4</a:t>
                      </a:r>
                      <a:endParaRPr sz="900">
                        <a:solidFill>
                          <a:schemeClr val="dk1"/>
                        </a:solidFill>
                      </a:endParaRPr>
                    </a:p>
                  </a:txBody>
                  <a:tcPr marL="91425" marR="91425" marT="91425" marB="91425"/>
                </a:tc>
                <a:tc>
                  <a:txBody>
                    <a:bodyPr/>
                    <a:lstStyle/>
                    <a:p>
                      <a:pPr marL="0" lvl="0" indent="0" algn="ctr" rtl="0">
                        <a:spcBef>
                          <a:spcPts val="0"/>
                        </a:spcBef>
                        <a:spcAft>
                          <a:spcPts val="0"/>
                        </a:spcAft>
                        <a:buNone/>
                      </a:pPr>
                      <a:r>
                        <a:rPr lang="en-GB" sz="900">
                          <a:solidFill>
                            <a:schemeClr val="dk1"/>
                          </a:solidFill>
                        </a:rPr>
                        <a:t>5</a:t>
                      </a:r>
                      <a:endParaRPr sz="900">
                        <a:solidFill>
                          <a:schemeClr val="dk1"/>
                        </a:solidFill>
                      </a:endParaRPr>
                    </a:p>
                  </a:txBody>
                  <a:tcPr marL="91425" marR="91425" marT="91425" marB="91425"/>
                </a:tc>
                <a:tc>
                  <a:txBody>
                    <a:bodyPr/>
                    <a:lstStyle/>
                    <a:p>
                      <a:pPr marL="0" lvl="0" indent="0" algn="ctr" rtl="0">
                        <a:spcBef>
                          <a:spcPts val="0"/>
                        </a:spcBef>
                        <a:spcAft>
                          <a:spcPts val="0"/>
                        </a:spcAft>
                        <a:buNone/>
                      </a:pPr>
                      <a:r>
                        <a:rPr lang="en-GB" sz="900">
                          <a:solidFill>
                            <a:schemeClr val="dk1"/>
                          </a:solidFill>
                        </a:rPr>
                        <a:t>5</a:t>
                      </a:r>
                      <a:endParaRPr sz="900">
                        <a:solidFill>
                          <a:schemeClr val="dk1"/>
                        </a:solidFill>
                      </a:endParaRPr>
                    </a:p>
                  </a:txBody>
                  <a:tcPr marL="91425" marR="91425" marT="91425" marB="91425"/>
                </a:tc>
                <a:extLst>
                  <a:ext uri="{0D108BD9-81ED-4DB2-BD59-A6C34878D82A}">
                    <a16:rowId xmlns:a16="http://schemas.microsoft.com/office/drawing/2014/main" val="10001"/>
                  </a:ext>
                </a:extLst>
              </a:tr>
              <a:tr h="377325">
                <a:tc>
                  <a:txBody>
                    <a:bodyPr/>
                    <a:lstStyle/>
                    <a:p>
                      <a:pPr marL="0" lvl="0" indent="0" algn="l" rtl="0">
                        <a:spcBef>
                          <a:spcPts val="0"/>
                        </a:spcBef>
                        <a:spcAft>
                          <a:spcPts val="0"/>
                        </a:spcAft>
                        <a:buNone/>
                      </a:pPr>
                      <a:r>
                        <a:rPr lang="en-GB" sz="900" b="1">
                          <a:solidFill>
                            <a:schemeClr val="dk1"/>
                          </a:solidFill>
                        </a:rPr>
                        <a:t>Luke</a:t>
                      </a:r>
                      <a:endParaRPr sz="900" b="1">
                        <a:solidFill>
                          <a:schemeClr val="dk1"/>
                        </a:solidFill>
                      </a:endParaRPr>
                    </a:p>
                  </a:txBody>
                  <a:tcPr marL="91425" marR="91425" marT="91425" marB="91425"/>
                </a:tc>
                <a:tc>
                  <a:txBody>
                    <a:bodyPr/>
                    <a:lstStyle/>
                    <a:p>
                      <a:pPr marL="0" lvl="0" indent="0" algn="ctr" rtl="0">
                        <a:spcBef>
                          <a:spcPts val="0"/>
                        </a:spcBef>
                        <a:spcAft>
                          <a:spcPts val="0"/>
                        </a:spcAft>
                        <a:buNone/>
                      </a:pPr>
                      <a:r>
                        <a:rPr lang="en-GB" sz="900"/>
                        <a:t>5</a:t>
                      </a:r>
                      <a:endParaRPr sz="900"/>
                    </a:p>
                  </a:txBody>
                  <a:tcPr marL="91425" marR="91425" marT="91425" marB="91425"/>
                </a:tc>
                <a:tc>
                  <a:txBody>
                    <a:bodyPr/>
                    <a:lstStyle/>
                    <a:p>
                      <a:pPr marL="0" lvl="0" indent="0" algn="ctr" rtl="0">
                        <a:spcBef>
                          <a:spcPts val="0"/>
                        </a:spcBef>
                        <a:spcAft>
                          <a:spcPts val="0"/>
                        </a:spcAft>
                        <a:buNone/>
                      </a:pPr>
                      <a:r>
                        <a:rPr lang="en-GB" sz="900">
                          <a:solidFill>
                            <a:schemeClr val="dk1"/>
                          </a:solidFill>
                        </a:rPr>
                        <a:t>X</a:t>
                      </a:r>
                      <a:endParaRPr sz="900">
                        <a:solidFill>
                          <a:schemeClr val="dk1"/>
                        </a:solidFill>
                      </a:endParaRPr>
                    </a:p>
                  </a:txBody>
                  <a:tcPr marL="91425" marR="91425" marT="91425" marB="91425"/>
                </a:tc>
                <a:tc>
                  <a:txBody>
                    <a:bodyPr/>
                    <a:lstStyle/>
                    <a:p>
                      <a:pPr marL="0" lvl="0" indent="0" algn="ctr" rtl="0">
                        <a:spcBef>
                          <a:spcPts val="0"/>
                        </a:spcBef>
                        <a:spcAft>
                          <a:spcPts val="0"/>
                        </a:spcAft>
                        <a:buNone/>
                      </a:pPr>
                      <a:r>
                        <a:rPr lang="en-GB" sz="900">
                          <a:solidFill>
                            <a:schemeClr val="dk1"/>
                          </a:solidFill>
                        </a:rPr>
                        <a:t>4</a:t>
                      </a:r>
                      <a:endParaRPr sz="900">
                        <a:solidFill>
                          <a:schemeClr val="dk1"/>
                        </a:solidFill>
                      </a:endParaRPr>
                    </a:p>
                  </a:txBody>
                  <a:tcPr marL="91425" marR="91425" marT="91425" marB="91425"/>
                </a:tc>
                <a:tc>
                  <a:txBody>
                    <a:bodyPr/>
                    <a:lstStyle/>
                    <a:p>
                      <a:pPr marL="0" lvl="0" indent="0" algn="ctr" rtl="0">
                        <a:spcBef>
                          <a:spcPts val="0"/>
                        </a:spcBef>
                        <a:spcAft>
                          <a:spcPts val="0"/>
                        </a:spcAft>
                        <a:buNone/>
                      </a:pPr>
                      <a:r>
                        <a:rPr lang="en-GB" sz="900">
                          <a:solidFill>
                            <a:schemeClr val="dk1"/>
                          </a:solidFill>
                        </a:rPr>
                        <a:t>5</a:t>
                      </a:r>
                      <a:endParaRPr sz="900">
                        <a:solidFill>
                          <a:schemeClr val="dk1"/>
                        </a:solidFill>
                      </a:endParaRPr>
                    </a:p>
                  </a:txBody>
                  <a:tcPr marL="91425" marR="91425" marT="91425" marB="91425"/>
                </a:tc>
                <a:tc>
                  <a:txBody>
                    <a:bodyPr/>
                    <a:lstStyle/>
                    <a:p>
                      <a:pPr marL="0" lvl="0" indent="0" algn="ctr" rtl="0">
                        <a:spcBef>
                          <a:spcPts val="0"/>
                        </a:spcBef>
                        <a:spcAft>
                          <a:spcPts val="0"/>
                        </a:spcAft>
                        <a:buNone/>
                      </a:pPr>
                      <a:r>
                        <a:rPr lang="en-GB" sz="900">
                          <a:solidFill>
                            <a:schemeClr val="dk1"/>
                          </a:solidFill>
                        </a:rPr>
                        <a:t>5</a:t>
                      </a:r>
                      <a:endParaRPr sz="900">
                        <a:solidFill>
                          <a:schemeClr val="dk1"/>
                        </a:solidFill>
                      </a:endParaRPr>
                    </a:p>
                  </a:txBody>
                  <a:tcPr marL="91425" marR="91425" marT="91425" marB="91425"/>
                </a:tc>
                <a:extLst>
                  <a:ext uri="{0D108BD9-81ED-4DB2-BD59-A6C34878D82A}">
                    <a16:rowId xmlns:a16="http://schemas.microsoft.com/office/drawing/2014/main" val="10002"/>
                  </a:ext>
                </a:extLst>
              </a:tr>
              <a:tr h="377325">
                <a:tc>
                  <a:txBody>
                    <a:bodyPr/>
                    <a:lstStyle/>
                    <a:p>
                      <a:pPr marL="0" lvl="0" indent="0" algn="l" rtl="0">
                        <a:spcBef>
                          <a:spcPts val="0"/>
                        </a:spcBef>
                        <a:spcAft>
                          <a:spcPts val="0"/>
                        </a:spcAft>
                        <a:buNone/>
                      </a:pPr>
                      <a:r>
                        <a:rPr lang="en-GB" sz="900" b="1">
                          <a:solidFill>
                            <a:schemeClr val="dk1"/>
                          </a:solidFill>
                        </a:rPr>
                        <a:t>Rhys</a:t>
                      </a:r>
                      <a:endParaRPr sz="900" b="1">
                        <a:solidFill>
                          <a:schemeClr val="dk1"/>
                        </a:solidFill>
                      </a:endParaRPr>
                    </a:p>
                  </a:txBody>
                  <a:tcPr marL="91425" marR="91425" marT="91425" marB="91425"/>
                </a:tc>
                <a:tc>
                  <a:txBody>
                    <a:bodyPr/>
                    <a:lstStyle/>
                    <a:p>
                      <a:pPr marL="0" lvl="0" indent="0" algn="ctr" rtl="0">
                        <a:spcBef>
                          <a:spcPts val="0"/>
                        </a:spcBef>
                        <a:spcAft>
                          <a:spcPts val="0"/>
                        </a:spcAft>
                        <a:buClr>
                          <a:schemeClr val="dk1"/>
                        </a:buClr>
                        <a:buSzPts val="1100"/>
                        <a:buFont typeface="Arial"/>
                        <a:buNone/>
                      </a:pPr>
                      <a:r>
                        <a:rPr lang="en-GB" sz="900">
                          <a:solidFill>
                            <a:schemeClr val="dk1"/>
                          </a:solidFill>
                        </a:rPr>
                        <a:t>5</a:t>
                      </a:r>
                      <a:endParaRPr/>
                    </a:p>
                  </a:txBody>
                  <a:tcPr marL="91425" marR="91425" marT="91425" marB="91425"/>
                </a:tc>
                <a:tc>
                  <a:txBody>
                    <a:bodyPr/>
                    <a:lstStyle/>
                    <a:p>
                      <a:pPr marL="0" lvl="0" indent="0" algn="ctr" rtl="0">
                        <a:spcBef>
                          <a:spcPts val="0"/>
                        </a:spcBef>
                        <a:spcAft>
                          <a:spcPts val="0"/>
                        </a:spcAft>
                        <a:buClr>
                          <a:schemeClr val="dk1"/>
                        </a:buClr>
                        <a:buSzPts val="1100"/>
                        <a:buFont typeface="Arial"/>
                        <a:buNone/>
                      </a:pPr>
                      <a:r>
                        <a:rPr lang="en-GB" sz="900">
                          <a:solidFill>
                            <a:schemeClr val="dk1"/>
                          </a:solidFill>
                        </a:rPr>
                        <a:t>5</a:t>
                      </a:r>
                      <a:endParaRPr sz="900">
                        <a:solidFill>
                          <a:schemeClr val="dk1"/>
                        </a:solidFill>
                      </a:endParaRPr>
                    </a:p>
                  </a:txBody>
                  <a:tcPr marL="91425" marR="91425" marT="91425" marB="91425"/>
                </a:tc>
                <a:tc>
                  <a:txBody>
                    <a:bodyPr/>
                    <a:lstStyle/>
                    <a:p>
                      <a:pPr marL="0" lvl="0" indent="0" algn="ctr" rtl="0">
                        <a:spcBef>
                          <a:spcPts val="0"/>
                        </a:spcBef>
                        <a:spcAft>
                          <a:spcPts val="0"/>
                        </a:spcAft>
                        <a:buNone/>
                      </a:pPr>
                      <a:r>
                        <a:rPr lang="en-GB" sz="900">
                          <a:solidFill>
                            <a:schemeClr val="dk1"/>
                          </a:solidFill>
                        </a:rPr>
                        <a:t>X</a:t>
                      </a:r>
                      <a:endParaRPr sz="900">
                        <a:solidFill>
                          <a:schemeClr val="dk1"/>
                        </a:solidFill>
                      </a:endParaRPr>
                    </a:p>
                  </a:txBody>
                  <a:tcPr marL="91425" marR="91425" marT="91425" marB="91425"/>
                </a:tc>
                <a:tc>
                  <a:txBody>
                    <a:bodyPr/>
                    <a:lstStyle/>
                    <a:p>
                      <a:pPr marL="0" lvl="0" indent="0" algn="ctr" rtl="0">
                        <a:spcBef>
                          <a:spcPts val="0"/>
                        </a:spcBef>
                        <a:spcAft>
                          <a:spcPts val="0"/>
                        </a:spcAft>
                        <a:buClr>
                          <a:schemeClr val="dk1"/>
                        </a:buClr>
                        <a:buSzPts val="1100"/>
                        <a:buFont typeface="Arial"/>
                        <a:buNone/>
                      </a:pPr>
                      <a:r>
                        <a:rPr lang="en-GB" sz="900">
                          <a:solidFill>
                            <a:schemeClr val="dk1"/>
                          </a:solidFill>
                        </a:rPr>
                        <a:t>5</a:t>
                      </a:r>
                      <a:endParaRPr sz="900">
                        <a:solidFill>
                          <a:schemeClr val="dk1"/>
                        </a:solidFill>
                      </a:endParaRPr>
                    </a:p>
                  </a:txBody>
                  <a:tcPr marL="91425" marR="91425" marT="91425" marB="91425"/>
                </a:tc>
                <a:tc>
                  <a:txBody>
                    <a:bodyPr/>
                    <a:lstStyle/>
                    <a:p>
                      <a:pPr marL="0" lvl="0" indent="0" algn="ctr" rtl="0">
                        <a:spcBef>
                          <a:spcPts val="0"/>
                        </a:spcBef>
                        <a:spcAft>
                          <a:spcPts val="0"/>
                        </a:spcAft>
                        <a:buClr>
                          <a:schemeClr val="dk1"/>
                        </a:buClr>
                        <a:buSzPts val="1100"/>
                        <a:buFont typeface="Arial"/>
                        <a:buNone/>
                      </a:pPr>
                      <a:r>
                        <a:rPr lang="en-GB" sz="900">
                          <a:solidFill>
                            <a:schemeClr val="dk1"/>
                          </a:solidFill>
                        </a:rPr>
                        <a:t>5</a:t>
                      </a:r>
                      <a:endParaRPr sz="900">
                        <a:solidFill>
                          <a:schemeClr val="dk1"/>
                        </a:solidFill>
                      </a:endParaRPr>
                    </a:p>
                  </a:txBody>
                  <a:tcPr marL="91425" marR="91425" marT="91425" marB="91425"/>
                </a:tc>
                <a:extLst>
                  <a:ext uri="{0D108BD9-81ED-4DB2-BD59-A6C34878D82A}">
                    <a16:rowId xmlns:a16="http://schemas.microsoft.com/office/drawing/2014/main" val="10003"/>
                  </a:ext>
                </a:extLst>
              </a:tr>
              <a:tr h="377325">
                <a:tc>
                  <a:txBody>
                    <a:bodyPr/>
                    <a:lstStyle/>
                    <a:p>
                      <a:pPr marL="0" lvl="0" indent="0" algn="l" rtl="0">
                        <a:spcBef>
                          <a:spcPts val="0"/>
                        </a:spcBef>
                        <a:spcAft>
                          <a:spcPts val="0"/>
                        </a:spcAft>
                        <a:buNone/>
                      </a:pPr>
                      <a:r>
                        <a:rPr lang="en-GB" sz="900" b="1">
                          <a:solidFill>
                            <a:schemeClr val="dk1"/>
                          </a:solidFill>
                        </a:rPr>
                        <a:t>Sophie</a:t>
                      </a:r>
                      <a:endParaRPr sz="900" b="1">
                        <a:solidFill>
                          <a:schemeClr val="dk1"/>
                        </a:solidFill>
                      </a:endParaRPr>
                    </a:p>
                  </a:txBody>
                  <a:tcPr marL="91425" marR="91425" marT="91425" marB="91425"/>
                </a:tc>
                <a:tc>
                  <a:txBody>
                    <a:bodyPr/>
                    <a:lstStyle/>
                    <a:p>
                      <a:pPr marL="0" lvl="0" indent="0" algn="ctr" rtl="0">
                        <a:spcBef>
                          <a:spcPts val="0"/>
                        </a:spcBef>
                        <a:spcAft>
                          <a:spcPts val="0"/>
                        </a:spcAft>
                        <a:buClr>
                          <a:schemeClr val="dk1"/>
                        </a:buClr>
                        <a:buSzPts val="1100"/>
                        <a:buFont typeface="Arial"/>
                        <a:buNone/>
                      </a:pPr>
                      <a:r>
                        <a:rPr lang="en-GB" sz="900">
                          <a:solidFill>
                            <a:schemeClr val="dk1"/>
                          </a:solidFill>
                        </a:rPr>
                        <a:t>5</a:t>
                      </a:r>
                      <a:endParaRPr/>
                    </a:p>
                  </a:txBody>
                  <a:tcPr marL="91425" marR="91425" marT="91425" marB="91425"/>
                </a:tc>
                <a:tc>
                  <a:txBody>
                    <a:bodyPr/>
                    <a:lstStyle/>
                    <a:p>
                      <a:pPr marL="0" lvl="0" indent="0" algn="ctr" rtl="0">
                        <a:spcBef>
                          <a:spcPts val="0"/>
                        </a:spcBef>
                        <a:spcAft>
                          <a:spcPts val="0"/>
                        </a:spcAft>
                        <a:buNone/>
                      </a:pPr>
                      <a:r>
                        <a:rPr lang="en-GB" sz="900">
                          <a:solidFill>
                            <a:schemeClr val="dk1"/>
                          </a:solidFill>
                        </a:rPr>
                        <a:t>5</a:t>
                      </a:r>
                      <a:endParaRPr sz="900">
                        <a:solidFill>
                          <a:schemeClr val="dk1"/>
                        </a:solidFill>
                      </a:endParaRPr>
                    </a:p>
                  </a:txBody>
                  <a:tcPr marL="91425" marR="91425" marT="91425" marB="91425"/>
                </a:tc>
                <a:tc>
                  <a:txBody>
                    <a:bodyPr/>
                    <a:lstStyle/>
                    <a:p>
                      <a:pPr marL="0" lvl="0" indent="0" algn="ctr" rtl="0">
                        <a:spcBef>
                          <a:spcPts val="0"/>
                        </a:spcBef>
                        <a:spcAft>
                          <a:spcPts val="0"/>
                        </a:spcAft>
                        <a:buNone/>
                      </a:pPr>
                      <a:r>
                        <a:rPr lang="en-GB" sz="900">
                          <a:solidFill>
                            <a:schemeClr val="dk1"/>
                          </a:solidFill>
                        </a:rPr>
                        <a:t>4</a:t>
                      </a:r>
                      <a:endParaRPr sz="900">
                        <a:solidFill>
                          <a:schemeClr val="dk1"/>
                        </a:solidFill>
                      </a:endParaRPr>
                    </a:p>
                  </a:txBody>
                  <a:tcPr marL="91425" marR="91425" marT="91425" marB="91425"/>
                </a:tc>
                <a:tc>
                  <a:txBody>
                    <a:bodyPr/>
                    <a:lstStyle/>
                    <a:p>
                      <a:pPr marL="0" lvl="0" indent="0" algn="ctr" rtl="0">
                        <a:spcBef>
                          <a:spcPts val="0"/>
                        </a:spcBef>
                        <a:spcAft>
                          <a:spcPts val="0"/>
                        </a:spcAft>
                        <a:buNone/>
                      </a:pPr>
                      <a:r>
                        <a:rPr lang="en-GB" sz="900">
                          <a:solidFill>
                            <a:schemeClr val="dk1"/>
                          </a:solidFill>
                        </a:rPr>
                        <a:t>X</a:t>
                      </a:r>
                      <a:endParaRPr sz="900">
                        <a:solidFill>
                          <a:schemeClr val="dk1"/>
                        </a:solidFill>
                      </a:endParaRPr>
                    </a:p>
                  </a:txBody>
                  <a:tcPr marL="91425" marR="91425" marT="91425" marB="91425"/>
                </a:tc>
                <a:tc>
                  <a:txBody>
                    <a:bodyPr/>
                    <a:lstStyle/>
                    <a:p>
                      <a:pPr marL="0" lvl="0" indent="0" algn="ctr" rtl="0">
                        <a:spcBef>
                          <a:spcPts val="0"/>
                        </a:spcBef>
                        <a:spcAft>
                          <a:spcPts val="0"/>
                        </a:spcAft>
                        <a:buNone/>
                      </a:pPr>
                      <a:r>
                        <a:rPr lang="en-GB" sz="900">
                          <a:solidFill>
                            <a:schemeClr val="dk1"/>
                          </a:solidFill>
                        </a:rPr>
                        <a:t>5</a:t>
                      </a:r>
                      <a:endParaRPr sz="900">
                        <a:solidFill>
                          <a:schemeClr val="dk1"/>
                        </a:solidFill>
                      </a:endParaRPr>
                    </a:p>
                  </a:txBody>
                  <a:tcPr marL="91425" marR="91425" marT="91425" marB="91425"/>
                </a:tc>
                <a:extLst>
                  <a:ext uri="{0D108BD9-81ED-4DB2-BD59-A6C34878D82A}">
                    <a16:rowId xmlns:a16="http://schemas.microsoft.com/office/drawing/2014/main" val="10004"/>
                  </a:ext>
                </a:extLst>
              </a:tr>
              <a:tr h="377325">
                <a:tc>
                  <a:txBody>
                    <a:bodyPr/>
                    <a:lstStyle/>
                    <a:p>
                      <a:pPr marL="0" lvl="0" indent="0" algn="l" rtl="0">
                        <a:spcBef>
                          <a:spcPts val="0"/>
                        </a:spcBef>
                        <a:spcAft>
                          <a:spcPts val="0"/>
                        </a:spcAft>
                        <a:buNone/>
                      </a:pPr>
                      <a:r>
                        <a:rPr lang="en-GB" sz="900" b="1">
                          <a:solidFill>
                            <a:schemeClr val="dk1"/>
                          </a:solidFill>
                        </a:rPr>
                        <a:t>Steffan</a:t>
                      </a:r>
                      <a:endParaRPr sz="900" b="1">
                        <a:solidFill>
                          <a:schemeClr val="dk1"/>
                        </a:solidFill>
                      </a:endParaRPr>
                    </a:p>
                  </a:txBody>
                  <a:tcPr marL="91425" marR="91425" marT="91425" marB="91425"/>
                </a:tc>
                <a:tc>
                  <a:txBody>
                    <a:bodyPr/>
                    <a:lstStyle/>
                    <a:p>
                      <a:pPr marL="0" lvl="0" indent="0" algn="ctr" rtl="0">
                        <a:spcBef>
                          <a:spcPts val="0"/>
                        </a:spcBef>
                        <a:spcAft>
                          <a:spcPts val="0"/>
                        </a:spcAft>
                        <a:buNone/>
                      </a:pPr>
                      <a:r>
                        <a:rPr lang="en-GB" sz="900"/>
                        <a:t>5</a:t>
                      </a:r>
                      <a:endParaRPr sz="900"/>
                    </a:p>
                  </a:txBody>
                  <a:tcPr marL="91425" marR="91425" marT="91425" marB="91425"/>
                </a:tc>
                <a:tc>
                  <a:txBody>
                    <a:bodyPr/>
                    <a:lstStyle/>
                    <a:p>
                      <a:pPr marL="0" lvl="0" indent="0" algn="ctr" rtl="0">
                        <a:spcBef>
                          <a:spcPts val="0"/>
                        </a:spcBef>
                        <a:spcAft>
                          <a:spcPts val="0"/>
                        </a:spcAft>
                        <a:buNone/>
                      </a:pPr>
                      <a:r>
                        <a:rPr lang="en-GB" sz="900">
                          <a:solidFill>
                            <a:schemeClr val="dk1"/>
                          </a:solidFill>
                        </a:rPr>
                        <a:t>5</a:t>
                      </a:r>
                      <a:endParaRPr sz="900">
                        <a:solidFill>
                          <a:schemeClr val="dk1"/>
                        </a:solidFill>
                      </a:endParaRPr>
                    </a:p>
                  </a:txBody>
                  <a:tcPr marL="91425" marR="91425" marT="91425" marB="91425"/>
                </a:tc>
                <a:tc>
                  <a:txBody>
                    <a:bodyPr/>
                    <a:lstStyle/>
                    <a:p>
                      <a:pPr marL="0" lvl="0" indent="0" algn="ctr" rtl="0">
                        <a:spcBef>
                          <a:spcPts val="0"/>
                        </a:spcBef>
                        <a:spcAft>
                          <a:spcPts val="0"/>
                        </a:spcAft>
                        <a:buNone/>
                      </a:pPr>
                      <a:r>
                        <a:rPr lang="en-GB" sz="900">
                          <a:solidFill>
                            <a:schemeClr val="dk1"/>
                          </a:solidFill>
                        </a:rPr>
                        <a:t>4</a:t>
                      </a:r>
                      <a:endParaRPr sz="900">
                        <a:solidFill>
                          <a:schemeClr val="dk1"/>
                        </a:solidFill>
                      </a:endParaRPr>
                    </a:p>
                  </a:txBody>
                  <a:tcPr marL="91425" marR="91425" marT="91425" marB="91425"/>
                </a:tc>
                <a:tc>
                  <a:txBody>
                    <a:bodyPr/>
                    <a:lstStyle/>
                    <a:p>
                      <a:pPr marL="0" lvl="0" indent="0" algn="ctr" rtl="0">
                        <a:spcBef>
                          <a:spcPts val="0"/>
                        </a:spcBef>
                        <a:spcAft>
                          <a:spcPts val="0"/>
                        </a:spcAft>
                        <a:buNone/>
                      </a:pPr>
                      <a:r>
                        <a:rPr lang="en-GB" sz="900">
                          <a:solidFill>
                            <a:schemeClr val="dk1"/>
                          </a:solidFill>
                        </a:rPr>
                        <a:t>5</a:t>
                      </a:r>
                      <a:endParaRPr sz="900">
                        <a:solidFill>
                          <a:schemeClr val="dk1"/>
                        </a:solidFill>
                      </a:endParaRPr>
                    </a:p>
                  </a:txBody>
                  <a:tcPr marL="91425" marR="91425" marT="91425" marB="91425"/>
                </a:tc>
                <a:tc>
                  <a:txBody>
                    <a:bodyPr/>
                    <a:lstStyle/>
                    <a:p>
                      <a:pPr marL="0" lvl="0" indent="0" algn="ctr" rtl="0">
                        <a:spcBef>
                          <a:spcPts val="0"/>
                        </a:spcBef>
                        <a:spcAft>
                          <a:spcPts val="0"/>
                        </a:spcAft>
                        <a:buNone/>
                      </a:pPr>
                      <a:r>
                        <a:rPr lang="en-GB" sz="900">
                          <a:solidFill>
                            <a:schemeClr val="dk1"/>
                          </a:solidFill>
                        </a:rPr>
                        <a:t>X</a:t>
                      </a:r>
                      <a:endParaRPr sz="900">
                        <a:solidFill>
                          <a:schemeClr val="dk1"/>
                        </a:solidFill>
                      </a:endParaRPr>
                    </a:p>
                  </a:txBody>
                  <a:tcPr marL="91425" marR="91425" marT="91425" marB="91425"/>
                </a:tc>
                <a:extLst>
                  <a:ext uri="{0D108BD9-81ED-4DB2-BD59-A6C34878D82A}">
                    <a16:rowId xmlns:a16="http://schemas.microsoft.com/office/drawing/2014/main" val="10005"/>
                  </a:ext>
                </a:extLst>
              </a:tr>
            </a:tbl>
          </a:graphicData>
        </a:graphic>
      </p:graphicFrame>
      <p:pic>
        <p:nvPicPr>
          <p:cNvPr id="126" name="Google Shape;126;p19"/>
          <p:cNvPicPr preferRelativeResize="0"/>
          <p:nvPr/>
        </p:nvPicPr>
        <p:blipFill>
          <a:blip r:embed="rId3">
            <a:alphaModFix/>
          </a:blip>
          <a:stretch>
            <a:fillRect/>
          </a:stretch>
        </p:blipFill>
        <p:spPr>
          <a:xfrm flipH="1">
            <a:off x="2411577" y="915275"/>
            <a:ext cx="1488149" cy="1488149"/>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0"/>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2" name="Google Shape;132;p20"/>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3" name="Google Shape;133;p20"/>
          <p:cNvSpPr/>
          <p:nvPr/>
        </p:nvSpPr>
        <p:spPr>
          <a:xfrm>
            <a:off x="-956236" y="3851063"/>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4" name="Google Shape;134;p20"/>
          <p:cNvSpPr/>
          <p:nvPr/>
        </p:nvSpPr>
        <p:spPr>
          <a:xfrm>
            <a:off x="-971961" y="4042788"/>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35" name="Google Shape;135;p20"/>
          <p:cNvSpPr txBox="1">
            <a:spLocks noGrp="1"/>
          </p:cNvSpPr>
          <p:nvPr>
            <p:ph type="title"/>
          </p:nvPr>
        </p:nvSpPr>
        <p:spPr>
          <a:xfrm>
            <a:off x="311700" y="2285400"/>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a:t>What will it look like?</a:t>
            </a:r>
            <a:endParaRPr/>
          </a:p>
        </p:txBody>
      </p:sp>
      <p:pic>
        <p:nvPicPr>
          <p:cNvPr id="136" name="Google Shape;136;p20"/>
          <p:cNvPicPr preferRelativeResize="0"/>
          <p:nvPr/>
        </p:nvPicPr>
        <p:blipFill>
          <a:blip r:embed="rId3">
            <a:alphaModFix/>
          </a:blip>
          <a:stretch>
            <a:fillRect/>
          </a:stretch>
        </p:blipFill>
        <p:spPr>
          <a:xfrm>
            <a:off x="4139163" y="1196825"/>
            <a:ext cx="1729651" cy="1729651"/>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1"/>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2" name="Google Shape;142;p21"/>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3" name="Google Shape;143;p21"/>
          <p:cNvSpPr/>
          <p:nvPr/>
        </p:nvSpPr>
        <p:spPr>
          <a:xfrm>
            <a:off x="-1552894" y="3705237"/>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44" name="Google Shape;144;p21"/>
          <p:cNvSpPr/>
          <p:nvPr/>
        </p:nvSpPr>
        <p:spPr>
          <a:xfrm>
            <a:off x="-1439794" y="3834037"/>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pic>
        <p:nvPicPr>
          <p:cNvPr id="145" name="Google Shape;145;p21"/>
          <p:cNvPicPr preferRelativeResize="0"/>
          <p:nvPr/>
        </p:nvPicPr>
        <p:blipFill>
          <a:blip r:embed="rId3">
            <a:alphaModFix/>
          </a:blip>
          <a:stretch>
            <a:fillRect/>
          </a:stretch>
        </p:blipFill>
        <p:spPr>
          <a:xfrm>
            <a:off x="5053200" y="1648450"/>
            <a:ext cx="2638475" cy="2408799"/>
          </a:xfrm>
          <a:prstGeom prst="rect">
            <a:avLst/>
          </a:prstGeom>
          <a:noFill/>
          <a:ln>
            <a:noFill/>
          </a:ln>
        </p:spPr>
      </p:pic>
      <p:sp>
        <p:nvSpPr>
          <p:cNvPr id="146" name="Google Shape;146;p21"/>
          <p:cNvSpPr txBox="1">
            <a:spLocks noGrp="1"/>
          </p:cNvSpPr>
          <p:nvPr>
            <p:ph type="body" idx="1"/>
          </p:nvPr>
        </p:nvSpPr>
        <p:spPr>
          <a:xfrm>
            <a:off x="311700" y="1648450"/>
            <a:ext cx="46509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Orange coloring to stand out.</a:t>
            </a:r>
            <a:endParaRPr/>
          </a:p>
          <a:p>
            <a:pPr marL="457200" lvl="0" indent="-342900" algn="l" rtl="0">
              <a:spcBef>
                <a:spcPts val="0"/>
              </a:spcBef>
              <a:spcAft>
                <a:spcPts val="0"/>
              </a:spcAft>
              <a:buSzPts val="1800"/>
              <a:buChar char="●"/>
            </a:pPr>
            <a:r>
              <a:rPr lang="en-GB"/>
              <a:t>Solar panels on top</a:t>
            </a:r>
            <a:endParaRPr/>
          </a:p>
          <a:p>
            <a:pPr marL="457200" lvl="0" indent="-342900" algn="l" rtl="0">
              <a:spcBef>
                <a:spcPts val="0"/>
              </a:spcBef>
              <a:spcAft>
                <a:spcPts val="0"/>
              </a:spcAft>
              <a:buSzPts val="1800"/>
              <a:buChar char="●"/>
            </a:pPr>
            <a:r>
              <a:rPr lang="en-GB"/>
              <a:t>Steel support legs</a:t>
            </a:r>
            <a:endParaRPr/>
          </a:p>
          <a:p>
            <a:pPr marL="457200" lvl="0" indent="-342900" algn="l" rtl="0">
              <a:spcBef>
                <a:spcPts val="0"/>
              </a:spcBef>
              <a:spcAft>
                <a:spcPts val="0"/>
              </a:spcAft>
              <a:buSzPts val="1800"/>
              <a:buChar char="●"/>
            </a:pPr>
            <a:r>
              <a:rPr lang="en-GB"/>
              <a:t>uPVC frame to hold screen</a:t>
            </a:r>
            <a:endParaRPr/>
          </a:p>
          <a:p>
            <a:pPr marL="457200" lvl="0" indent="-342900" algn="l" rtl="0">
              <a:spcBef>
                <a:spcPts val="0"/>
              </a:spcBef>
              <a:spcAft>
                <a:spcPts val="0"/>
              </a:spcAft>
              <a:buSzPts val="1800"/>
              <a:buChar char="●"/>
            </a:pPr>
            <a:r>
              <a:rPr lang="en-GB"/>
              <a:t>Plexiglass cover to protect screen</a:t>
            </a:r>
            <a:endParaRPr/>
          </a:p>
        </p:txBody>
      </p:sp>
      <p:sp>
        <p:nvSpPr>
          <p:cNvPr id="147" name="Google Shape;147;p21"/>
          <p:cNvSpPr txBox="1">
            <a:spLocks noGrp="1"/>
          </p:cNvSpPr>
          <p:nvPr>
            <p:ph type="title"/>
          </p:nvPr>
        </p:nvSpPr>
        <p:spPr>
          <a:xfrm>
            <a:off x="311700" y="42477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a:t>Potential Design concept</a:t>
            </a:r>
            <a:endParaRPr/>
          </a:p>
        </p:txBody>
      </p:sp>
      <p:pic>
        <p:nvPicPr>
          <p:cNvPr id="148" name="Google Shape;148;p21"/>
          <p:cNvPicPr preferRelativeResize="0"/>
          <p:nvPr/>
        </p:nvPicPr>
        <p:blipFill>
          <a:blip r:embed="rId4">
            <a:alphaModFix/>
          </a:blip>
          <a:stretch>
            <a:fillRect/>
          </a:stretch>
        </p:blipFill>
        <p:spPr>
          <a:xfrm>
            <a:off x="6393674" y="353581"/>
            <a:ext cx="1729651" cy="1729651"/>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22"/>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54" name="Google Shape;154;p22"/>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55" name="Google Shape;155;p22"/>
          <p:cNvSpPr/>
          <p:nvPr/>
        </p:nvSpPr>
        <p:spPr>
          <a:xfrm>
            <a:off x="-1120510" y="3462437"/>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56" name="Google Shape;156;p22"/>
          <p:cNvSpPr/>
          <p:nvPr/>
        </p:nvSpPr>
        <p:spPr>
          <a:xfrm>
            <a:off x="-881585" y="3528312"/>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57" name="Google Shape;157;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Reasons for these design choices</a:t>
            </a:r>
            <a:endParaRPr/>
          </a:p>
        </p:txBody>
      </p:sp>
      <p:sp>
        <p:nvSpPr>
          <p:cNvPr id="158" name="Google Shape;158;p22"/>
          <p:cNvSpPr txBox="1">
            <a:spLocks noGrp="1"/>
          </p:cNvSpPr>
          <p:nvPr>
            <p:ph type="body" idx="1"/>
          </p:nvPr>
        </p:nvSpPr>
        <p:spPr>
          <a:xfrm>
            <a:off x="311700" y="1950450"/>
            <a:ext cx="3329700" cy="12426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Clarity</a:t>
            </a:r>
            <a:endParaRPr/>
          </a:p>
          <a:p>
            <a:pPr marL="457200" lvl="0" indent="-342900" algn="l" rtl="0">
              <a:spcBef>
                <a:spcPts val="0"/>
              </a:spcBef>
              <a:spcAft>
                <a:spcPts val="0"/>
              </a:spcAft>
              <a:buSzPts val="1800"/>
              <a:buChar char="●"/>
            </a:pPr>
            <a:r>
              <a:rPr lang="en-GB"/>
              <a:t>Durability</a:t>
            </a:r>
            <a:endParaRPr/>
          </a:p>
          <a:p>
            <a:pPr marL="457200" lvl="0" indent="-342900" algn="l" rtl="0">
              <a:spcBef>
                <a:spcPts val="0"/>
              </a:spcBef>
              <a:spcAft>
                <a:spcPts val="0"/>
              </a:spcAft>
              <a:buSzPts val="1800"/>
              <a:buChar char="●"/>
            </a:pPr>
            <a:r>
              <a:rPr lang="en-GB"/>
              <a:t>Lack of Power on site</a:t>
            </a:r>
            <a:endParaRPr/>
          </a:p>
        </p:txBody>
      </p:sp>
      <p:pic>
        <p:nvPicPr>
          <p:cNvPr id="159" name="Google Shape;159;p22"/>
          <p:cNvPicPr preferRelativeResize="0"/>
          <p:nvPr/>
        </p:nvPicPr>
        <p:blipFill rotWithShape="1">
          <a:blip r:embed="rId3">
            <a:alphaModFix/>
          </a:blip>
          <a:srcRect/>
          <a:stretch/>
        </p:blipFill>
        <p:spPr>
          <a:xfrm flipH="1">
            <a:off x="71400" y="-16800"/>
            <a:ext cx="825200" cy="825200"/>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23"/>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5" name="Google Shape;165;p23"/>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6" name="Google Shape;166;p23"/>
          <p:cNvSpPr/>
          <p:nvPr/>
        </p:nvSpPr>
        <p:spPr>
          <a:xfrm>
            <a:off x="-1339009" y="2477548"/>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7" name="Google Shape;167;p23"/>
          <p:cNvSpPr/>
          <p:nvPr/>
        </p:nvSpPr>
        <p:spPr>
          <a:xfrm>
            <a:off x="-1339009" y="2653523"/>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68" name="Google Shape;168;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Resources Required</a:t>
            </a:r>
            <a:endParaRPr/>
          </a:p>
        </p:txBody>
      </p:sp>
      <p:sp>
        <p:nvSpPr>
          <p:cNvPr id="169" name="Google Shape;169;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The resources required can be split into 3 different parts</a:t>
            </a:r>
            <a:endParaRPr/>
          </a:p>
          <a:p>
            <a:pPr marL="457200" lvl="0" indent="-342900" algn="l" rtl="0">
              <a:spcBef>
                <a:spcPts val="1200"/>
              </a:spcBef>
              <a:spcAft>
                <a:spcPts val="0"/>
              </a:spcAft>
              <a:buSzPts val="1800"/>
              <a:buAutoNum type="arabicPeriod"/>
            </a:pPr>
            <a:r>
              <a:rPr lang="en-GB"/>
              <a:t>Hardware required</a:t>
            </a:r>
            <a:endParaRPr/>
          </a:p>
          <a:p>
            <a:pPr marL="457200" lvl="0" indent="-342900" algn="l" rtl="0">
              <a:spcBef>
                <a:spcPts val="0"/>
              </a:spcBef>
              <a:spcAft>
                <a:spcPts val="0"/>
              </a:spcAft>
              <a:buSzPts val="1800"/>
              <a:buAutoNum type="arabicPeriod"/>
            </a:pPr>
            <a:r>
              <a:rPr lang="en-GB"/>
              <a:t>Software required</a:t>
            </a:r>
            <a:endParaRPr/>
          </a:p>
          <a:p>
            <a:pPr marL="457200" lvl="0" indent="-342900" algn="l" rtl="0">
              <a:spcBef>
                <a:spcPts val="0"/>
              </a:spcBef>
              <a:spcAft>
                <a:spcPts val="0"/>
              </a:spcAft>
              <a:buSzPts val="1800"/>
              <a:buAutoNum type="arabicPeriod"/>
            </a:pPr>
            <a:r>
              <a:rPr lang="en-GB"/>
              <a:t>Labour required</a:t>
            </a:r>
            <a:endParaRPr/>
          </a:p>
        </p:txBody>
      </p:sp>
      <p:pic>
        <p:nvPicPr>
          <p:cNvPr id="170" name="Google Shape;170;p23"/>
          <p:cNvPicPr preferRelativeResize="0"/>
          <p:nvPr/>
        </p:nvPicPr>
        <p:blipFill>
          <a:blip r:embed="rId3">
            <a:alphaModFix/>
          </a:blip>
          <a:stretch>
            <a:fillRect/>
          </a:stretch>
        </p:blipFill>
        <p:spPr>
          <a:xfrm>
            <a:off x="4661073" y="28352"/>
            <a:ext cx="1729651" cy="1729651"/>
          </a:xfrm>
          <a:prstGeom prst="rect">
            <a:avLst/>
          </a:prstGeom>
          <a:noFill/>
          <a:ln>
            <a:noFill/>
          </a:ln>
        </p:spPr>
      </p:pic>
      <p:sp>
        <p:nvSpPr>
          <p:cNvPr id="2" name="Rectangle 1">
            <a:extLst>
              <a:ext uri="{FF2B5EF4-FFF2-40B4-BE49-F238E27FC236}">
                <a16:creationId xmlns:a16="http://schemas.microsoft.com/office/drawing/2014/main" id="{6B321895-BC89-A29F-08B6-BFF7435094B4}"/>
              </a:ext>
            </a:extLst>
          </p:cNvPr>
          <p:cNvSpPr/>
          <p:nvPr/>
        </p:nvSpPr>
        <p:spPr>
          <a:xfrm>
            <a:off x="-503274" y="3741450"/>
            <a:ext cx="10306493" cy="2285650"/>
          </a:xfrm>
          <a:prstGeom prst="rect">
            <a:avLst/>
          </a:prstGeom>
          <a:solidFill>
            <a:srgbClr val="9FC5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4"/>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6" name="Google Shape;176;p24"/>
          <p:cNvSpPr/>
          <p:nvPr/>
        </p:nvSpPr>
        <p:spPr>
          <a:xfrm>
            <a:off x="-1268125" y="3741450"/>
            <a:ext cx="12449825" cy="2461625"/>
          </a:xfrm>
          <a:prstGeom prst="flowChartPunchedTape">
            <a:avLst/>
          </a:prstGeom>
          <a:solidFill>
            <a:srgbClr val="FFEBB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7" name="Google Shape;177;p24"/>
          <p:cNvSpPr/>
          <p:nvPr/>
        </p:nvSpPr>
        <p:spPr>
          <a:xfrm>
            <a:off x="-1643806" y="1908147"/>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8" name="Google Shape;178;p24"/>
          <p:cNvSpPr/>
          <p:nvPr/>
        </p:nvSpPr>
        <p:spPr>
          <a:xfrm>
            <a:off x="-1459931" y="2099872"/>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79" name="Google Shape;179;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Hardware resources</a:t>
            </a:r>
            <a:endParaRPr/>
          </a:p>
        </p:txBody>
      </p:sp>
      <p:sp>
        <p:nvSpPr>
          <p:cNvPr id="2" name="Rectangle 1">
            <a:extLst>
              <a:ext uri="{FF2B5EF4-FFF2-40B4-BE49-F238E27FC236}">
                <a16:creationId xmlns:a16="http://schemas.microsoft.com/office/drawing/2014/main" id="{BE53F33C-3F77-B318-4156-4BB785E8FCD3}"/>
              </a:ext>
            </a:extLst>
          </p:cNvPr>
          <p:cNvSpPr/>
          <p:nvPr/>
        </p:nvSpPr>
        <p:spPr>
          <a:xfrm>
            <a:off x="-893131" y="2914600"/>
            <a:ext cx="10306493" cy="2285650"/>
          </a:xfrm>
          <a:prstGeom prst="rect">
            <a:avLst/>
          </a:prstGeom>
          <a:solidFill>
            <a:srgbClr val="9FC5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0" name="Google Shape;180;p24"/>
          <p:cNvSpPr txBox="1">
            <a:spLocks noGrp="1"/>
          </p:cNvSpPr>
          <p:nvPr>
            <p:ph type="body" idx="1"/>
          </p:nvPr>
        </p:nvSpPr>
        <p:spPr>
          <a:xfrm>
            <a:off x="70225" y="10860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dirty="0"/>
              <a:t>Mainly materials such as the uPVC, plexiglass etc.</a:t>
            </a:r>
            <a:endParaRPr dirty="0"/>
          </a:p>
          <a:p>
            <a:pPr marL="914400" lvl="1" indent="-317500" algn="l" rtl="0">
              <a:spcBef>
                <a:spcPts val="0"/>
              </a:spcBef>
              <a:spcAft>
                <a:spcPts val="0"/>
              </a:spcAft>
              <a:buSzPts val="1400"/>
              <a:buChar char="○"/>
            </a:pPr>
            <a:r>
              <a:rPr lang="en-GB" dirty="0"/>
              <a:t>Tooling and manufacturing</a:t>
            </a:r>
            <a:endParaRPr dirty="0"/>
          </a:p>
          <a:p>
            <a:pPr marL="457200" lvl="0" indent="-342900" algn="l" rtl="0">
              <a:spcBef>
                <a:spcPts val="0"/>
              </a:spcBef>
              <a:spcAft>
                <a:spcPts val="0"/>
              </a:spcAft>
              <a:buSzPts val="1800"/>
              <a:buChar char="●"/>
            </a:pPr>
            <a:r>
              <a:rPr lang="en-GB" dirty="0"/>
              <a:t>Microcomputer such as a Raspberry Pi</a:t>
            </a:r>
            <a:endParaRPr dirty="0"/>
          </a:p>
          <a:p>
            <a:pPr marL="457200" lvl="0" indent="-342900" algn="l" rtl="0">
              <a:spcBef>
                <a:spcPts val="0"/>
              </a:spcBef>
              <a:spcAft>
                <a:spcPts val="0"/>
              </a:spcAft>
              <a:buSzPts val="1800"/>
              <a:buChar char="●"/>
            </a:pPr>
            <a:r>
              <a:rPr lang="en-GB" dirty="0"/>
              <a:t>Screen</a:t>
            </a:r>
            <a:endParaRPr dirty="0"/>
          </a:p>
          <a:p>
            <a:pPr marL="914400" lvl="1" indent="-317500" algn="l" rtl="0">
              <a:spcBef>
                <a:spcPts val="0"/>
              </a:spcBef>
              <a:spcAft>
                <a:spcPts val="0"/>
              </a:spcAft>
              <a:buSzPts val="1400"/>
              <a:buChar char="○"/>
            </a:pPr>
            <a:r>
              <a:rPr lang="en-GB" dirty="0"/>
              <a:t>Outdoor use in sunlight. At least 3,500 nits [1]</a:t>
            </a:r>
            <a:endParaRPr dirty="0"/>
          </a:p>
          <a:p>
            <a:pPr marL="914400" lvl="1" indent="-317500" algn="l" rtl="0">
              <a:spcBef>
                <a:spcPts val="0"/>
              </a:spcBef>
              <a:spcAft>
                <a:spcPts val="0"/>
              </a:spcAft>
              <a:buSzPts val="1400"/>
              <a:buChar char="○"/>
            </a:pPr>
            <a:r>
              <a:rPr lang="en-GB" dirty="0" err="1"/>
              <a:t>TrouDigital</a:t>
            </a:r>
            <a:r>
              <a:rPr lang="en-GB" dirty="0"/>
              <a:t> Ultra High Brightness 1920x1080</a:t>
            </a:r>
            <a:endParaRPr dirty="0"/>
          </a:p>
          <a:p>
            <a:pPr marL="457200" lvl="0" indent="-342900" algn="l" rtl="0">
              <a:spcBef>
                <a:spcPts val="0"/>
              </a:spcBef>
              <a:spcAft>
                <a:spcPts val="0"/>
              </a:spcAft>
              <a:buSzPts val="1800"/>
              <a:buChar char="●"/>
            </a:pPr>
            <a:r>
              <a:rPr lang="en-GB" dirty="0"/>
              <a:t>Electricity</a:t>
            </a:r>
            <a:endParaRPr dirty="0"/>
          </a:p>
          <a:p>
            <a:pPr marL="914400" lvl="1" indent="-317500" algn="l" rtl="0">
              <a:spcBef>
                <a:spcPts val="0"/>
              </a:spcBef>
              <a:spcAft>
                <a:spcPts val="0"/>
              </a:spcAft>
              <a:buSzPts val="1400"/>
              <a:buChar char="○"/>
            </a:pPr>
            <a:r>
              <a:rPr lang="en-GB" dirty="0"/>
              <a:t>Batteries</a:t>
            </a:r>
            <a:endParaRPr dirty="0"/>
          </a:p>
          <a:p>
            <a:pPr marL="914400" lvl="1" indent="-317500" algn="l" rtl="0">
              <a:spcBef>
                <a:spcPts val="0"/>
              </a:spcBef>
              <a:spcAft>
                <a:spcPts val="0"/>
              </a:spcAft>
              <a:buSzPts val="1400"/>
              <a:buChar char="○"/>
            </a:pPr>
            <a:r>
              <a:rPr lang="en-GB" dirty="0"/>
              <a:t>Charge controllers</a:t>
            </a:r>
            <a:endParaRPr dirty="0"/>
          </a:p>
          <a:p>
            <a:pPr marL="914400" lvl="1" indent="-317500" algn="l" rtl="0">
              <a:spcBef>
                <a:spcPts val="0"/>
              </a:spcBef>
              <a:spcAft>
                <a:spcPts val="0"/>
              </a:spcAft>
              <a:buSzPts val="1400"/>
              <a:buChar char="○"/>
            </a:pPr>
            <a:r>
              <a:rPr lang="en-GB" dirty="0"/>
              <a:t>Solar Panels</a:t>
            </a:r>
            <a:endParaRPr dirty="0"/>
          </a:p>
          <a:p>
            <a:pPr marL="457200" lvl="0" indent="0" algn="l" rtl="0">
              <a:spcBef>
                <a:spcPts val="1200"/>
              </a:spcBef>
              <a:spcAft>
                <a:spcPts val="0"/>
              </a:spcAft>
              <a:buNone/>
            </a:pPr>
            <a:endParaRPr dirty="0"/>
          </a:p>
          <a:p>
            <a:pPr marL="0" lvl="0" indent="0" algn="l" rtl="0">
              <a:spcBef>
                <a:spcPts val="1200"/>
              </a:spcBef>
              <a:spcAft>
                <a:spcPts val="1200"/>
              </a:spcAft>
              <a:buNone/>
            </a:pPr>
            <a:endParaRPr dirty="0"/>
          </a:p>
        </p:txBody>
      </p:sp>
      <p:pic>
        <p:nvPicPr>
          <p:cNvPr id="181" name="Google Shape;181;p24"/>
          <p:cNvPicPr preferRelativeResize="0"/>
          <p:nvPr/>
        </p:nvPicPr>
        <p:blipFill>
          <a:blip r:embed="rId3">
            <a:alphaModFix/>
          </a:blip>
          <a:stretch>
            <a:fillRect/>
          </a:stretch>
        </p:blipFill>
        <p:spPr>
          <a:xfrm flipH="1">
            <a:off x="-166800" y="606235"/>
            <a:ext cx="957000" cy="957000"/>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25"/>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87" name="Google Shape;187;p25"/>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88" name="Google Shape;188;p25"/>
          <p:cNvSpPr/>
          <p:nvPr/>
        </p:nvSpPr>
        <p:spPr>
          <a:xfrm>
            <a:off x="-1563000" y="1402050"/>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89" name="Google Shape;189;p25"/>
          <p:cNvSpPr/>
          <p:nvPr/>
        </p:nvSpPr>
        <p:spPr>
          <a:xfrm>
            <a:off x="-1473500" y="1499400"/>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90" name="Google Shape;190;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Software resources</a:t>
            </a:r>
            <a:endParaRPr/>
          </a:p>
        </p:txBody>
      </p:sp>
      <p:sp>
        <p:nvSpPr>
          <p:cNvPr id="2" name="Rectangle 1">
            <a:extLst>
              <a:ext uri="{FF2B5EF4-FFF2-40B4-BE49-F238E27FC236}">
                <a16:creationId xmlns:a16="http://schemas.microsoft.com/office/drawing/2014/main" id="{CA14EBDE-47A8-66DE-FF59-1000CB6AFC1F}"/>
              </a:ext>
            </a:extLst>
          </p:cNvPr>
          <p:cNvSpPr/>
          <p:nvPr/>
        </p:nvSpPr>
        <p:spPr>
          <a:xfrm>
            <a:off x="-893131" y="2914600"/>
            <a:ext cx="10306493" cy="2285650"/>
          </a:xfrm>
          <a:prstGeom prst="rect">
            <a:avLst/>
          </a:prstGeom>
          <a:solidFill>
            <a:srgbClr val="9FC5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1" name="Google Shape;191;p25"/>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dirty="0"/>
              <a:t>The only specialised software will be the translation system</a:t>
            </a:r>
            <a:endParaRPr dirty="0"/>
          </a:p>
          <a:p>
            <a:pPr marL="914400" lvl="1" indent="-317500" algn="l" rtl="0">
              <a:spcBef>
                <a:spcPts val="0"/>
              </a:spcBef>
              <a:spcAft>
                <a:spcPts val="0"/>
              </a:spcAft>
              <a:buSzPts val="1400"/>
              <a:buChar char="○"/>
            </a:pPr>
            <a:r>
              <a:rPr lang="en-GB" dirty="0"/>
              <a:t>SeamlessM4T is free for non-commercial use [2]</a:t>
            </a:r>
            <a:endParaRPr dirty="0"/>
          </a:p>
          <a:p>
            <a:pPr marL="914400" lvl="1" indent="-317500" algn="l" rtl="0">
              <a:spcBef>
                <a:spcPts val="0"/>
              </a:spcBef>
              <a:spcAft>
                <a:spcPts val="0"/>
              </a:spcAft>
              <a:buSzPts val="1400"/>
              <a:buChar char="○"/>
            </a:pPr>
            <a:r>
              <a:rPr lang="en-GB" dirty="0"/>
              <a:t>SeamlessM4T uses Python</a:t>
            </a:r>
            <a:endParaRPr dirty="0"/>
          </a:p>
          <a:p>
            <a:pPr marL="457200" lvl="0" indent="-342900" algn="l" rtl="0">
              <a:spcBef>
                <a:spcPts val="0"/>
              </a:spcBef>
              <a:spcAft>
                <a:spcPts val="0"/>
              </a:spcAft>
              <a:buSzPts val="1800"/>
              <a:buChar char="●"/>
            </a:pPr>
            <a:r>
              <a:rPr lang="en-GB" dirty="0"/>
              <a:t>Microcomputers typically use Linux</a:t>
            </a:r>
            <a:endParaRPr dirty="0"/>
          </a:p>
          <a:p>
            <a:pPr marL="457200" lvl="0" indent="-342900" algn="l" rtl="0">
              <a:spcBef>
                <a:spcPts val="0"/>
              </a:spcBef>
              <a:spcAft>
                <a:spcPts val="0"/>
              </a:spcAft>
              <a:buSzPts val="1800"/>
              <a:buChar char="●"/>
            </a:pPr>
            <a:r>
              <a:rPr lang="en-GB" dirty="0"/>
              <a:t>Data for tide times and weather</a:t>
            </a:r>
            <a:endParaRPr dirty="0"/>
          </a:p>
          <a:p>
            <a:pPr marL="914400" lvl="1" indent="-317500" algn="l" rtl="0">
              <a:spcBef>
                <a:spcPts val="0"/>
              </a:spcBef>
              <a:spcAft>
                <a:spcPts val="0"/>
              </a:spcAft>
              <a:buSzPts val="1400"/>
              <a:buChar char="○"/>
            </a:pPr>
            <a:r>
              <a:rPr lang="en-GB" dirty="0"/>
              <a:t>Admiralty Tidal API - Premium [3] for Tides</a:t>
            </a:r>
            <a:endParaRPr dirty="0"/>
          </a:p>
          <a:p>
            <a:pPr marL="914400" lvl="1" indent="-317500" algn="l" rtl="0">
              <a:spcBef>
                <a:spcPts val="0"/>
              </a:spcBef>
              <a:spcAft>
                <a:spcPts val="0"/>
              </a:spcAft>
              <a:buSzPts val="1400"/>
              <a:buChar char="○"/>
            </a:pPr>
            <a:r>
              <a:rPr lang="en-GB" dirty="0"/>
              <a:t>Met Office </a:t>
            </a:r>
            <a:r>
              <a:rPr lang="en-GB" dirty="0" err="1"/>
              <a:t>DataPoint</a:t>
            </a:r>
            <a:r>
              <a:rPr lang="en-GB" dirty="0"/>
              <a:t> API for Weather</a:t>
            </a:r>
            <a:endParaRPr dirty="0"/>
          </a:p>
        </p:txBody>
      </p:sp>
      <p:pic>
        <p:nvPicPr>
          <p:cNvPr id="192" name="Google Shape;192;p25"/>
          <p:cNvPicPr preferRelativeResize="0"/>
          <p:nvPr/>
        </p:nvPicPr>
        <p:blipFill>
          <a:blip r:embed="rId3">
            <a:alphaModFix/>
          </a:blip>
          <a:stretch>
            <a:fillRect/>
          </a:stretch>
        </p:blipFill>
        <p:spPr>
          <a:xfrm>
            <a:off x="2988120" y="625047"/>
            <a:ext cx="960103" cy="960103"/>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26"/>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98" name="Google Shape;198;p26"/>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199" name="Google Shape;199;p26"/>
          <p:cNvSpPr/>
          <p:nvPr/>
        </p:nvSpPr>
        <p:spPr>
          <a:xfrm>
            <a:off x="-941836" y="990975"/>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0" name="Google Shape;200;p26"/>
          <p:cNvSpPr/>
          <p:nvPr/>
        </p:nvSpPr>
        <p:spPr>
          <a:xfrm>
            <a:off x="-941836" y="1096175"/>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1" name="Google Shape;201;p2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Labour</a:t>
            </a:r>
            <a:endParaRPr/>
          </a:p>
        </p:txBody>
      </p:sp>
      <p:sp>
        <p:nvSpPr>
          <p:cNvPr id="2" name="Rectangle 1">
            <a:extLst>
              <a:ext uri="{FF2B5EF4-FFF2-40B4-BE49-F238E27FC236}">
                <a16:creationId xmlns:a16="http://schemas.microsoft.com/office/drawing/2014/main" id="{1185943A-5813-C8DB-E7BA-CF39A41FC5E7}"/>
              </a:ext>
            </a:extLst>
          </p:cNvPr>
          <p:cNvSpPr/>
          <p:nvPr/>
        </p:nvSpPr>
        <p:spPr>
          <a:xfrm>
            <a:off x="-893131" y="2914600"/>
            <a:ext cx="10306493" cy="2285650"/>
          </a:xfrm>
          <a:prstGeom prst="rect">
            <a:avLst/>
          </a:prstGeom>
          <a:solidFill>
            <a:srgbClr val="9FC5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2" name="Google Shape;202;p2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GB"/>
              <a:t>Software engineer</a:t>
            </a:r>
            <a:endParaRPr/>
          </a:p>
          <a:p>
            <a:pPr marL="914400" lvl="1" indent="-317500" algn="l" rtl="0">
              <a:spcBef>
                <a:spcPts val="0"/>
              </a:spcBef>
              <a:spcAft>
                <a:spcPts val="0"/>
              </a:spcAft>
              <a:buSzPts val="1400"/>
              <a:buChar char="○"/>
            </a:pPr>
            <a:r>
              <a:rPr lang="en-GB"/>
              <a:t>Skilled in python</a:t>
            </a:r>
            <a:endParaRPr/>
          </a:p>
          <a:p>
            <a:pPr marL="914400" lvl="1" indent="-317500" algn="l" rtl="0">
              <a:spcBef>
                <a:spcPts val="0"/>
              </a:spcBef>
              <a:spcAft>
                <a:spcPts val="0"/>
              </a:spcAft>
              <a:buSzPts val="1400"/>
              <a:buChar char="○"/>
            </a:pPr>
            <a:r>
              <a:rPr lang="en-GB"/>
              <a:t>Artificial Intelligence</a:t>
            </a:r>
            <a:endParaRPr/>
          </a:p>
          <a:p>
            <a:pPr marL="914400" lvl="1" indent="-317500" algn="l" rtl="0">
              <a:spcBef>
                <a:spcPts val="0"/>
              </a:spcBef>
              <a:spcAft>
                <a:spcPts val="0"/>
              </a:spcAft>
              <a:buSzPts val="1400"/>
              <a:buChar char="○"/>
            </a:pPr>
            <a:r>
              <a:rPr lang="en-GB"/>
              <a:t>working with Linux Systems</a:t>
            </a:r>
            <a:endParaRPr/>
          </a:p>
          <a:p>
            <a:pPr marL="914400" lvl="1" indent="-317500" algn="l" rtl="0">
              <a:spcBef>
                <a:spcPts val="0"/>
              </a:spcBef>
              <a:spcAft>
                <a:spcPts val="0"/>
              </a:spcAft>
              <a:buSzPts val="1400"/>
              <a:buChar char="○"/>
            </a:pPr>
            <a:r>
              <a:rPr lang="en-GB"/>
              <a:t>API integration</a:t>
            </a:r>
            <a:endParaRPr/>
          </a:p>
          <a:p>
            <a:pPr marL="457200" lvl="0" indent="-342900" algn="l" rtl="0">
              <a:spcBef>
                <a:spcPts val="0"/>
              </a:spcBef>
              <a:spcAft>
                <a:spcPts val="0"/>
              </a:spcAft>
              <a:buSzPts val="1800"/>
              <a:buChar char="●"/>
            </a:pPr>
            <a:r>
              <a:rPr lang="en-GB"/>
              <a:t>Hardware engineers</a:t>
            </a:r>
            <a:endParaRPr/>
          </a:p>
          <a:p>
            <a:pPr marL="914400" lvl="1" indent="-317500" algn="l" rtl="0">
              <a:spcBef>
                <a:spcPts val="0"/>
              </a:spcBef>
              <a:spcAft>
                <a:spcPts val="0"/>
              </a:spcAft>
              <a:buSzPts val="1400"/>
              <a:buChar char="○"/>
            </a:pPr>
            <a:r>
              <a:rPr lang="en-GB"/>
              <a:t>Design of the physical structure</a:t>
            </a:r>
            <a:endParaRPr/>
          </a:p>
          <a:p>
            <a:pPr marL="914400" lvl="1" indent="-317500" algn="l" rtl="0">
              <a:spcBef>
                <a:spcPts val="0"/>
              </a:spcBef>
              <a:spcAft>
                <a:spcPts val="0"/>
              </a:spcAft>
              <a:buSzPts val="1400"/>
              <a:buChar char="○"/>
            </a:pPr>
            <a:r>
              <a:rPr lang="en-GB"/>
              <a:t>Connections</a:t>
            </a:r>
            <a:endParaRPr/>
          </a:p>
          <a:p>
            <a:pPr marL="914400" lvl="1" indent="-317500" algn="l" rtl="0">
              <a:spcBef>
                <a:spcPts val="0"/>
              </a:spcBef>
              <a:spcAft>
                <a:spcPts val="0"/>
              </a:spcAft>
              <a:buSzPts val="1400"/>
              <a:buChar char="○"/>
            </a:pPr>
            <a:r>
              <a:rPr lang="en-GB"/>
              <a:t>Manufacturing</a:t>
            </a:r>
            <a:endParaRPr/>
          </a:p>
          <a:p>
            <a:pPr marL="914400" lvl="1" indent="-317500" algn="l" rtl="0">
              <a:spcBef>
                <a:spcPts val="0"/>
              </a:spcBef>
              <a:spcAft>
                <a:spcPts val="0"/>
              </a:spcAft>
              <a:buSzPts val="1400"/>
              <a:buChar char="○"/>
            </a:pPr>
            <a:r>
              <a:rPr lang="en-GB"/>
              <a:t>Assembly and Installation</a:t>
            </a:r>
            <a:endParaRPr/>
          </a:p>
        </p:txBody>
      </p:sp>
      <p:pic>
        <p:nvPicPr>
          <p:cNvPr id="203" name="Google Shape;203;p26"/>
          <p:cNvPicPr preferRelativeResize="0"/>
          <p:nvPr/>
        </p:nvPicPr>
        <p:blipFill>
          <a:blip r:embed="rId3">
            <a:alphaModFix/>
          </a:blip>
          <a:stretch>
            <a:fillRect/>
          </a:stretch>
        </p:blipFill>
        <p:spPr>
          <a:xfrm>
            <a:off x="873575" y="50"/>
            <a:ext cx="888100" cy="888100"/>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27"/>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09" name="Google Shape;209;p27"/>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 name="Rectangle 1">
            <a:extLst>
              <a:ext uri="{FF2B5EF4-FFF2-40B4-BE49-F238E27FC236}">
                <a16:creationId xmlns:a16="http://schemas.microsoft.com/office/drawing/2014/main" id="{6808592E-0534-60E9-52B1-8AB7A1B53BE8}"/>
              </a:ext>
            </a:extLst>
          </p:cNvPr>
          <p:cNvSpPr/>
          <p:nvPr/>
        </p:nvSpPr>
        <p:spPr>
          <a:xfrm>
            <a:off x="-893131" y="2268279"/>
            <a:ext cx="10306493" cy="2931971"/>
          </a:xfrm>
          <a:prstGeom prst="rect">
            <a:avLst/>
          </a:prstGeom>
          <a:solidFill>
            <a:srgbClr val="9FC5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0" name="Google Shape;210;p27"/>
          <p:cNvSpPr/>
          <p:nvPr/>
        </p:nvSpPr>
        <p:spPr>
          <a:xfrm>
            <a:off x="-872879" y="579474"/>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1" name="Google Shape;211;p27"/>
          <p:cNvSpPr/>
          <p:nvPr/>
        </p:nvSpPr>
        <p:spPr>
          <a:xfrm>
            <a:off x="-759779" y="708274"/>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12" name="Google Shape;212;p27"/>
          <p:cNvSpPr txBox="1">
            <a:spLocks noGrp="1"/>
          </p:cNvSpPr>
          <p:nvPr>
            <p:ph type="title"/>
          </p:nvPr>
        </p:nvSpPr>
        <p:spPr>
          <a:xfrm>
            <a:off x="266525" y="426950"/>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Budget Hardware- Rhys</a:t>
            </a:r>
            <a:endParaRPr/>
          </a:p>
        </p:txBody>
      </p:sp>
      <p:graphicFrame>
        <p:nvGraphicFramePr>
          <p:cNvPr id="213" name="Google Shape;213;p27"/>
          <p:cNvGraphicFramePr/>
          <p:nvPr/>
        </p:nvGraphicFramePr>
        <p:xfrm>
          <a:off x="266525" y="999650"/>
          <a:ext cx="8520600" cy="3852525"/>
        </p:xfrm>
        <a:graphic>
          <a:graphicData uri="http://schemas.openxmlformats.org/drawingml/2006/table">
            <a:tbl>
              <a:tblPr>
                <a:noFill/>
                <a:tableStyleId>{B0B4E26F-6EE1-499F-90EF-B8AC218E36B0}</a:tableStyleId>
              </a:tblPr>
              <a:tblGrid>
                <a:gridCol w="4260300">
                  <a:extLst>
                    <a:ext uri="{9D8B030D-6E8A-4147-A177-3AD203B41FA5}">
                      <a16:colId xmlns:a16="http://schemas.microsoft.com/office/drawing/2014/main" val="20000"/>
                    </a:ext>
                  </a:extLst>
                </a:gridCol>
                <a:gridCol w="4260300">
                  <a:extLst>
                    <a:ext uri="{9D8B030D-6E8A-4147-A177-3AD203B41FA5}">
                      <a16:colId xmlns:a16="http://schemas.microsoft.com/office/drawing/2014/main" val="20001"/>
                    </a:ext>
                  </a:extLst>
                </a:gridCol>
              </a:tblGrid>
              <a:tr h="347625">
                <a:tc>
                  <a:txBody>
                    <a:bodyPr/>
                    <a:lstStyle/>
                    <a:p>
                      <a:pPr marL="0" lvl="0" indent="0" algn="l" rtl="0">
                        <a:spcBef>
                          <a:spcPts val="0"/>
                        </a:spcBef>
                        <a:spcAft>
                          <a:spcPts val="0"/>
                        </a:spcAft>
                        <a:buNone/>
                      </a:pPr>
                      <a:r>
                        <a:rPr lang="en-GB" sz="1000"/>
                        <a:t>Item</a:t>
                      </a:r>
                      <a:endParaRPr sz="1000"/>
                    </a:p>
                  </a:txBody>
                  <a:tcPr marL="91425" marR="91425" marT="91425" marB="91425"/>
                </a:tc>
                <a:tc>
                  <a:txBody>
                    <a:bodyPr/>
                    <a:lstStyle/>
                    <a:p>
                      <a:pPr marL="0" lvl="0" indent="0" algn="l" rtl="0">
                        <a:spcBef>
                          <a:spcPts val="0"/>
                        </a:spcBef>
                        <a:spcAft>
                          <a:spcPts val="0"/>
                        </a:spcAft>
                        <a:buNone/>
                      </a:pPr>
                      <a:r>
                        <a:rPr lang="en-GB" sz="1000"/>
                        <a:t>Estimated Cost (size is roughly  60cm x 40cm x 15cm)</a:t>
                      </a:r>
                      <a:endParaRPr sz="1000"/>
                    </a:p>
                  </a:txBody>
                  <a:tcPr marL="91425" marR="91425" marT="91425" marB="91425"/>
                </a:tc>
                <a:extLst>
                  <a:ext uri="{0D108BD9-81ED-4DB2-BD59-A6C34878D82A}">
                    <a16:rowId xmlns:a16="http://schemas.microsoft.com/office/drawing/2014/main" val="10000"/>
                  </a:ext>
                </a:extLst>
              </a:tr>
              <a:tr h="288050">
                <a:tc>
                  <a:txBody>
                    <a:bodyPr/>
                    <a:lstStyle/>
                    <a:p>
                      <a:pPr marL="0" lvl="0" indent="0" algn="l" rtl="0">
                        <a:spcBef>
                          <a:spcPts val="0"/>
                        </a:spcBef>
                        <a:spcAft>
                          <a:spcPts val="0"/>
                        </a:spcAft>
                        <a:buNone/>
                      </a:pPr>
                      <a:r>
                        <a:rPr lang="en-GB" sz="1000"/>
                        <a:t>Raspberry Pi 4</a:t>
                      </a:r>
                      <a:endParaRPr sz="1000"/>
                    </a:p>
                  </a:txBody>
                  <a:tcPr marL="91425" marR="91425" marT="91425" marB="91425"/>
                </a:tc>
                <a:tc>
                  <a:txBody>
                    <a:bodyPr/>
                    <a:lstStyle/>
                    <a:p>
                      <a:pPr marL="0" lvl="0" indent="0" algn="l" rtl="0">
                        <a:spcBef>
                          <a:spcPts val="0"/>
                        </a:spcBef>
                        <a:spcAft>
                          <a:spcPts val="0"/>
                        </a:spcAft>
                        <a:buNone/>
                      </a:pPr>
                      <a:r>
                        <a:rPr lang="en-GB" sz="1000"/>
                        <a:t>£50</a:t>
                      </a:r>
                      <a:endParaRPr sz="1000"/>
                    </a:p>
                  </a:txBody>
                  <a:tcPr marL="91425" marR="91425" marT="91425" marB="91425"/>
                </a:tc>
                <a:extLst>
                  <a:ext uri="{0D108BD9-81ED-4DB2-BD59-A6C34878D82A}">
                    <a16:rowId xmlns:a16="http://schemas.microsoft.com/office/drawing/2014/main" val="10001"/>
                  </a:ext>
                </a:extLst>
              </a:tr>
              <a:tr h="419000">
                <a:tc>
                  <a:txBody>
                    <a:bodyPr/>
                    <a:lstStyle/>
                    <a:p>
                      <a:pPr marL="0" lvl="0" indent="0" algn="l" rtl="0">
                        <a:spcBef>
                          <a:spcPts val="0"/>
                        </a:spcBef>
                        <a:spcAft>
                          <a:spcPts val="0"/>
                        </a:spcAft>
                        <a:buNone/>
                      </a:pPr>
                      <a:r>
                        <a:rPr lang="en-GB" sz="1000"/>
                        <a:t>Outdoor use screen (TrouDigital 3500 Nit Ultra High Brightness Professional Displays)</a:t>
                      </a:r>
                      <a:endParaRPr sz="1000"/>
                    </a:p>
                  </a:txBody>
                  <a:tcPr marL="91425" marR="91425" marT="91425" marB="91425"/>
                </a:tc>
                <a:tc>
                  <a:txBody>
                    <a:bodyPr/>
                    <a:lstStyle/>
                    <a:p>
                      <a:pPr marL="0" lvl="0" indent="0" algn="l" rtl="0">
                        <a:spcBef>
                          <a:spcPts val="0"/>
                        </a:spcBef>
                        <a:spcAft>
                          <a:spcPts val="0"/>
                        </a:spcAft>
                        <a:buClr>
                          <a:schemeClr val="dk1"/>
                        </a:buClr>
                        <a:buSzPts val="1100"/>
                        <a:buFont typeface="Arial"/>
                        <a:buNone/>
                      </a:pPr>
                      <a:r>
                        <a:rPr lang="en-GB" sz="1000">
                          <a:solidFill>
                            <a:schemeClr val="dk1"/>
                          </a:solidFill>
                        </a:rPr>
                        <a:t>£1700</a:t>
                      </a:r>
                      <a:endParaRPr sz="1000"/>
                    </a:p>
                  </a:txBody>
                  <a:tcPr marL="91425" marR="91425" marT="91425" marB="91425"/>
                </a:tc>
                <a:extLst>
                  <a:ext uri="{0D108BD9-81ED-4DB2-BD59-A6C34878D82A}">
                    <a16:rowId xmlns:a16="http://schemas.microsoft.com/office/drawing/2014/main" val="10002"/>
                  </a:ext>
                </a:extLst>
              </a:tr>
              <a:tr h="288050">
                <a:tc>
                  <a:txBody>
                    <a:bodyPr/>
                    <a:lstStyle/>
                    <a:p>
                      <a:pPr marL="0" lvl="0" indent="0" algn="l" rtl="0">
                        <a:spcBef>
                          <a:spcPts val="0"/>
                        </a:spcBef>
                        <a:spcAft>
                          <a:spcPts val="0"/>
                        </a:spcAft>
                        <a:buNone/>
                      </a:pPr>
                      <a:r>
                        <a:rPr lang="en-GB" sz="1000"/>
                        <a:t>Solar Panel</a:t>
                      </a:r>
                      <a:endParaRPr sz="1000"/>
                    </a:p>
                  </a:txBody>
                  <a:tcPr marL="91425" marR="91425" marT="91425" marB="91425"/>
                </a:tc>
                <a:tc>
                  <a:txBody>
                    <a:bodyPr/>
                    <a:lstStyle/>
                    <a:p>
                      <a:pPr marL="0" lvl="0" indent="0" algn="l" rtl="0">
                        <a:spcBef>
                          <a:spcPts val="0"/>
                        </a:spcBef>
                        <a:spcAft>
                          <a:spcPts val="0"/>
                        </a:spcAft>
                        <a:buClr>
                          <a:schemeClr val="dk1"/>
                        </a:buClr>
                        <a:buSzPts val="1100"/>
                        <a:buFont typeface="Arial"/>
                        <a:buNone/>
                      </a:pPr>
                      <a:r>
                        <a:rPr lang="en-GB" sz="1000">
                          <a:solidFill>
                            <a:schemeClr val="dk1"/>
                          </a:solidFill>
                        </a:rPr>
                        <a:t>£200</a:t>
                      </a:r>
                      <a:endParaRPr sz="1000"/>
                    </a:p>
                  </a:txBody>
                  <a:tcPr marL="91425" marR="91425" marT="91425" marB="91425"/>
                </a:tc>
                <a:extLst>
                  <a:ext uri="{0D108BD9-81ED-4DB2-BD59-A6C34878D82A}">
                    <a16:rowId xmlns:a16="http://schemas.microsoft.com/office/drawing/2014/main" val="10003"/>
                  </a:ext>
                </a:extLst>
              </a:tr>
              <a:tr h="288050">
                <a:tc>
                  <a:txBody>
                    <a:bodyPr/>
                    <a:lstStyle/>
                    <a:p>
                      <a:pPr marL="0" lvl="0" indent="0" algn="l" rtl="0">
                        <a:spcBef>
                          <a:spcPts val="0"/>
                        </a:spcBef>
                        <a:spcAft>
                          <a:spcPts val="0"/>
                        </a:spcAft>
                        <a:buNone/>
                      </a:pPr>
                      <a:r>
                        <a:rPr lang="en-GB" sz="1000"/>
                        <a:t>Battery</a:t>
                      </a:r>
                      <a:endParaRPr sz="1000"/>
                    </a:p>
                  </a:txBody>
                  <a:tcPr marL="91425" marR="91425" marT="91425" marB="91425"/>
                </a:tc>
                <a:tc>
                  <a:txBody>
                    <a:bodyPr/>
                    <a:lstStyle/>
                    <a:p>
                      <a:pPr marL="0" lvl="0" indent="0" algn="l" rtl="0">
                        <a:spcBef>
                          <a:spcPts val="0"/>
                        </a:spcBef>
                        <a:spcAft>
                          <a:spcPts val="0"/>
                        </a:spcAft>
                        <a:buClr>
                          <a:schemeClr val="dk1"/>
                        </a:buClr>
                        <a:buSzPts val="1100"/>
                        <a:buFont typeface="Arial"/>
                        <a:buNone/>
                      </a:pPr>
                      <a:r>
                        <a:rPr lang="en-GB" sz="1000">
                          <a:solidFill>
                            <a:schemeClr val="dk1"/>
                          </a:solidFill>
                        </a:rPr>
                        <a:t>£2000</a:t>
                      </a:r>
                      <a:endParaRPr sz="1000"/>
                    </a:p>
                  </a:txBody>
                  <a:tcPr marL="91425" marR="91425" marT="91425" marB="91425"/>
                </a:tc>
                <a:extLst>
                  <a:ext uri="{0D108BD9-81ED-4DB2-BD59-A6C34878D82A}">
                    <a16:rowId xmlns:a16="http://schemas.microsoft.com/office/drawing/2014/main" val="10004"/>
                  </a:ext>
                </a:extLst>
              </a:tr>
              <a:tr h="288050">
                <a:tc>
                  <a:txBody>
                    <a:bodyPr/>
                    <a:lstStyle/>
                    <a:p>
                      <a:pPr marL="0" lvl="0" indent="0" algn="l" rtl="0">
                        <a:spcBef>
                          <a:spcPts val="0"/>
                        </a:spcBef>
                        <a:spcAft>
                          <a:spcPts val="0"/>
                        </a:spcAft>
                        <a:buNone/>
                      </a:pPr>
                      <a:r>
                        <a:rPr lang="en-GB" sz="1000"/>
                        <a:t>Charge controller </a:t>
                      </a:r>
                      <a:endParaRPr sz="1000"/>
                    </a:p>
                  </a:txBody>
                  <a:tcPr marL="91425" marR="91425" marT="91425" marB="91425"/>
                </a:tc>
                <a:tc>
                  <a:txBody>
                    <a:bodyPr/>
                    <a:lstStyle/>
                    <a:p>
                      <a:pPr marL="0" lvl="0" indent="0" algn="l" rtl="0">
                        <a:spcBef>
                          <a:spcPts val="0"/>
                        </a:spcBef>
                        <a:spcAft>
                          <a:spcPts val="0"/>
                        </a:spcAft>
                        <a:buClr>
                          <a:schemeClr val="dk1"/>
                        </a:buClr>
                        <a:buSzPts val="1100"/>
                        <a:buFont typeface="Arial"/>
                        <a:buNone/>
                      </a:pPr>
                      <a:r>
                        <a:rPr lang="en-GB" sz="1000">
                          <a:solidFill>
                            <a:schemeClr val="dk1"/>
                          </a:solidFill>
                        </a:rPr>
                        <a:t>£30</a:t>
                      </a:r>
                      <a:endParaRPr sz="1000"/>
                    </a:p>
                  </a:txBody>
                  <a:tcPr marL="91425" marR="91425" marT="91425" marB="91425"/>
                </a:tc>
                <a:extLst>
                  <a:ext uri="{0D108BD9-81ED-4DB2-BD59-A6C34878D82A}">
                    <a16:rowId xmlns:a16="http://schemas.microsoft.com/office/drawing/2014/main" val="10005"/>
                  </a:ext>
                </a:extLst>
              </a:tr>
              <a:tr h="288050">
                <a:tc>
                  <a:txBody>
                    <a:bodyPr/>
                    <a:lstStyle/>
                    <a:p>
                      <a:pPr marL="0" lvl="0" indent="0" algn="l" rtl="0">
                        <a:spcBef>
                          <a:spcPts val="0"/>
                        </a:spcBef>
                        <a:spcAft>
                          <a:spcPts val="0"/>
                        </a:spcAft>
                        <a:buNone/>
                      </a:pPr>
                      <a:r>
                        <a:rPr lang="en-GB" sz="1000"/>
                        <a:t>uPVC (</a:t>
                      </a:r>
                      <a:r>
                        <a:rPr lang="en-GB" sz="1000">
                          <a:solidFill>
                            <a:schemeClr val="dk1"/>
                          </a:solidFill>
                        </a:rPr>
                        <a:t>roughly £0.001735 per cm³) [4]</a:t>
                      </a:r>
                      <a:endParaRPr sz="1000"/>
                    </a:p>
                  </a:txBody>
                  <a:tcPr marL="91425" marR="91425" marT="91425" marB="91425"/>
                </a:tc>
                <a:tc>
                  <a:txBody>
                    <a:bodyPr/>
                    <a:lstStyle/>
                    <a:p>
                      <a:pPr marL="0" lvl="0" indent="0" algn="l" rtl="0">
                        <a:spcBef>
                          <a:spcPts val="0"/>
                        </a:spcBef>
                        <a:spcAft>
                          <a:spcPts val="0"/>
                        </a:spcAft>
                        <a:buClr>
                          <a:schemeClr val="dk1"/>
                        </a:buClr>
                        <a:buSzPts val="1100"/>
                        <a:buFont typeface="Arial"/>
                        <a:buNone/>
                      </a:pPr>
                      <a:r>
                        <a:rPr lang="en-GB" sz="1000"/>
                        <a:t>£63</a:t>
                      </a:r>
                      <a:endParaRPr sz="1000"/>
                    </a:p>
                  </a:txBody>
                  <a:tcPr marL="91425" marR="91425" marT="91425" marB="91425"/>
                </a:tc>
                <a:extLst>
                  <a:ext uri="{0D108BD9-81ED-4DB2-BD59-A6C34878D82A}">
                    <a16:rowId xmlns:a16="http://schemas.microsoft.com/office/drawing/2014/main" val="10006"/>
                  </a:ext>
                </a:extLst>
              </a:tr>
              <a:tr h="288050">
                <a:tc>
                  <a:txBody>
                    <a:bodyPr/>
                    <a:lstStyle/>
                    <a:p>
                      <a:pPr marL="0" lvl="0" indent="0" algn="l" rtl="0">
                        <a:spcBef>
                          <a:spcPts val="0"/>
                        </a:spcBef>
                        <a:spcAft>
                          <a:spcPts val="0"/>
                        </a:spcAft>
                        <a:buNone/>
                      </a:pPr>
                      <a:r>
                        <a:rPr lang="en-GB" sz="1000"/>
                        <a:t>Steel (</a:t>
                      </a:r>
                      <a:r>
                        <a:rPr lang="en-GB" sz="1000">
                          <a:solidFill>
                            <a:schemeClr val="dk1"/>
                          </a:solidFill>
                        </a:rPr>
                        <a:t>roughly £0.20 per cm³) [5]</a:t>
                      </a:r>
                      <a:endParaRPr sz="1000"/>
                    </a:p>
                  </a:txBody>
                  <a:tcPr marL="91425" marR="91425" marT="91425" marB="91425"/>
                </a:tc>
                <a:tc>
                  <a:txBody>
                    <a:bodyPr/>
                    <a:lstStyle/>
                    <a:p>
                      <a:pPr marL="0" lvl="0" indent="0" algn="l" rtl="0">
                        <a:spcBef>
                          <a:spcPts val="0"/>
                        </a:spcBef>
                        <a:spcAft>
                          <a:spcPts val="0"/>
                        </a:spcAft>
                        <a:buNone/>
                      </a:pPr>
                      <a:r>
                        <a:rPr lang="en-GB" sz="1000"/>
                        <a:t>£7200</a:t>
                      </a:r>
                      <a:endParaRPr sz="1000"/>
                    </a:p>
                  </a:txBody>
                  <a:tcPr marL="91425" marR="91425" marT="91425" marB="91425"/>
                </a:tc>
                <a:extLst>
                  <a:ext uri="{0D108BD9-81ED-4DB2-BD59-A6C34878D82A}">
                    <a16:rowId xmlns:a16="http://schemas.microsoft.com/office/drawing/2014/main" val="10007"/>
                  </a:ext>
                </a:extLst>
              </a:tr>
              <a:tr h="288050">
                <a:tc>
                  <a:txBody>
                    <a:bodyPr/>
                    <a:lstStyle/>
                    <a:p>
                      <a:pPr marL="0" lvl="0" indent="0" algn="l" rtl="0">
                        <a:spcBef>
                          <a:spcPts val="0"/>
                        </a:spcBef>
                        <a:spcAft>
                          <a:spcPts val="0"/>
                        </a:spcAft>
                        <a:buNone/>
                      </a:pPr>
                      <a:r>
                        <a:rPr lang="en-GB" sz="1000"/>
                        <a:t>Plexiglass (r</a:t>
                      </a:r>
                      <a:r>
                        <a:rPr lang="en-GB" sz="1000">
                          <a:solidFill>
                            <a:schemeClr val="dk1"/>
                          </a:solidFill>
                        </a:rPr>
                        <a:t>oughly £0.008 per cm³) [6]</a:t>
                      </a:r>
                      <a:endParaRPr sz="1000"/>
                    </a:p>
                  </a:txBody>
                  <a:tcPr marL="91425" marR="91425" marT="91425" marB="91425"/>
                </a:tc>
                <a:tc>
                  <a:txBody>
                    <a:bodyPr/>
                    <a:lstStyle/>
                    <a:p>
                      <a:pPr marL="0" lvl="0" indent="0" algn="l" rtl="0">
                        <a:spcBef>
                          <a:spcPts val="0"/>
                        </a:spcBef>
                        <a:spcAft>
                          <a:spcPts val="0"/>
                        </a:spcAft>
                        <a:buNone/>
                      </a:pPr>
                      <a:r>
                        <a:rPr lang="en-GB" sz="1000"/>
                        <a:t> £288</a:t>
                      </a:r>
                      <a:endParaRPr sz="1000"/>
                    </a:p>
                  </a:txBody>
                  <a:tcPr marL="91425" marR="91425" marT="91425" marB="91425"/>
                </a:tc>
                <a:extLst>
                  <a:ext uri="{0D108BD9-81ED-4DB2-BD59-A6C34878D82A}">
                    <a16:rowId xmlns:a16="http://schemas.microsoft.com/office/drawing/2014/main" val="10008"/>
                  </a:ext>
                </a:extLst>
              </a:tr>
              <a:tr h="288050">
                <a:tc>
                  <a:txBody>
                    <a:bodyPr/>
                    <a:lstStyle/>
                    <a:p>
                      <a:pPr marL="0" lvl="0" indent="0" algn="l" rtl="0">
                        <a:spcBef>
                          <a:spcPts val="0"/>
                        </a:spcBef>
                        <a:spcAft>
                          <a:spcPts val="0"/>
                        </a:spcAft>
                        <a:buNone/>
                      </a:pPr>
                      <a:r>
                        <a:rPr lang="en-GB" sz="1000"/>
                        <a:t>Wires and Misc</a:t>
                      </a:r>
                      <a:endParaRPr sz="1000"/>
                    </a:p>
                  </a:txBody>
                  <a:tcPr marL="91425" marR="91425" marT="91425" marB="91425"/>
                </a:tc>
                <a:tc>
                  <a:txBody>
                    <a:bodyPr/>
                    <a:lstStyle/>
                    <a:p>
                      <a:pPr marL="0" lvl="0" indent="0" algn="l" rtl="0">
                        <a:spcBef>
                          <a:spcPts val="0"/>
                        </a:spcBef>
                        <a:spcAft>
                          <a:spcPts val="0"/>
                        </a:spcAft>
                        <a:buNone/>
                      </a:pPr>
                      <a:r>
                        <a:rPr lang="en-GB" sz="1000">
                          <a:solidFill>
                            <a:schemeClr val="dk1"/>
                          </a:solidFill>
                        </a:rPr>
                        <a:t>£</a:t>
                      </a:r>
                      <a:r>
                        <a:rPr lang="en-GB" sz="1000"/>
                        <a:t>30</a:t>
                      </a:r>
                      <a:endParaRPr sz="1000"/>
                    </a:p>
                  </a:txBody>
                  <a:tcPr marL="91425" marR="91425" marT="91425" marB="91425"/>
                </a:tc>
                <a:extLst>
                  <a:ext uri="{0D108BD9-81ED-4DB2-BD59-A6C34878D82A}">
                    <a16:rowId xmlns:a16="http://schemas.microsoft.com/office/drawing/2014/main" val="10009"/>
                  </a:ext>
                </a:extLst>
              </a:tr>
              <a:tr h="288050">
                <a:tc>
                  <a:txBody>
                    <a:bodyPr/>
                    <a:lstStyle/>
                    <a:p>
                      <a:pPr marL="0" lvl="0" indent="0" algn="l" rtl="0">
                        <a:spcBef>
                          <a:spcPts val="0"/>
                        </a:spcBef>
                        <a:spcAft>
                          <a:spcPts val="0"/>
                        </a:spcAft>
                        <a:buNone/>
                      </a:pPr>
                      <a:r>
                        <a:rPr lang="en-GB" sz="1000"/>
                        <a:t>TOTAL</a:t>
                      </a:r>
                      <a:endParaRPr sz="1000"/>
                    </a:p>
                  </a:txBody>
                  <a:tcPr marL="91425" marR="91425" marT="91425" marB="91425"/>
                </a:tc>
                <a:tc>
                  <a:txBody>
                    <a:bodyPr/>
                    <a:lstStyle/>
                    <a:p>
                      <a:pPr marL="0" lvl="0" indent="0" algn="l" rtl="0">
                        <a:spcBef>
                          <a:spcPts val="0"/>
                        </a:spcBef>
                        <a:spcAft>
                          <a:spcPts val="0"/>
                        </a:spcAft>
                        <a:buNone/>
                      </a:pPr>
                      <a:r>
                        <a:rPr lang="en-GB" sz="1000">
                          <a:solidFill>
                            <a:schemeClr val="dk1"/>
                          </a:solidFill>
                        </a:rPr>
                        <a:t>£</a:t>
                      </a:r>
                      <a:r>
                        <a:rPr lang="en-GB" sz="1000"/>
                        <a:t>11561</a:t>
                      </a:r>
                      <a:endParaRPr sz="1000"/>
                    </a:p>
                  </a:txBody>
                  <a:tcPr marL="91425" marR="91425" marT="91425" marB="91425"/>
                </a:tc>
                <a:extLst>
                  <a:ext uri="{0D108BD9-81ED-4DB2-BD59-A6C34878D82A}">
                    <a16:rowId xmlns:a16="http://schemas.microsoft.com/office/drawing/2014/main" val="10010"/>
                  </a:ext>
                </a:extLst>
              </a:tr>
            </a:tbl>
          </a:graphicData>
        </a:graphic>
      </p:graphicFrame>
      <p:pic>
        <p:nvPicPr>
          <p:cNvPr id="214" name="Google Shape;214;p27"/>
          <p:cNvPicPr preferRelativeResize="0"/>
          <p:nvPr/>
        </p:nvPicPr>
        <p:blipFill>
          <a:blip r:embed="rId3">
            <a:alphaModFix/>
          </a:blip>
          <a:stretch>
            <a:fillRect/>
          </a:stretch>
        </p:blipFill>
        <p:spPr>
          <a:xfrm>
            <a:off x="3415050" y="129800"/>
            <a:ext cx="1156949" cy="1156949"/>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28"/>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0" name="Google Shape;220;p28"/>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 name="Rectangle 1">
            <a:extLst>
              <a:ext uri="{FF2B5EF4-FFF2-40B4-BE49-F238E27FC236}">
                <a16:creationId xmlns:a16="http://schemas.microsoft.com/office/drawing/2014/main" id="{3CCA85FF-F2FB-86C5-E9FE-4ECFA898B857}"/>
              </a:ext>
            </a:extLst>
          </p:cNvPr>
          <p:cNvSpPr/>
          <p:nvPr/>
        </p:nvSpPr>
        <p:spPr>
          <a:xfrm>
            <a:off x="-893131" y="1547480"/>
            <a:ext cx="10306493" cy="3652770"/>
          </a:xfrm>
          <a:prstGeom prst="rect">
            <a:avLst/>
          </a:prstGeom>
          <a:solidFill>
            <a:srgbClr val="9FC5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1" name="Google Shape;221;p28"/>
          <p:cNvSpPr/>
          <p:nvPr/>
        </p:nvSpPr>
        <p:spPr>
          <a:xfrm>
            <a:off x="-129903" y="-263463"/>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2" name="Google Shape;222;p28"/>
          <p:cNvSpPr/>
          <p:nvPr/>
        </p:nvSpPr>
        <p:spPr>
          <a:xfrm>
            <a:off x="-63978" y="-142513"/>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23" name="Google Shape;223;p2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Budget Software</a:t>
            </a:r>
            <a:endParaRPr/>
          </a:p>
        </p:txBody>
      </p:sp>
      <p:sp>
        <p:nvSpPr>
          <p:cNvPr id="224" name="Google Shape;224;p28"/>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a:t>As most of the software should be free to use, the only software cost is the Admiralty Tidal API.</a:t>
            </a:r>
            <a:endParaRPr/>
          </a:p>
        </p:txBody>
      </p:sp>
      <p:graphicFrame>
        <p:nvGraphicFramePr>
          <p:cNvPr id="225" name="Google Shape;225;p28"/>
          <p:cNvGraphicFramePr/>
          <p:nvPr/>
        </p:nvGraphicFramePr>
        <p:xfrm>
          <a:off x="687650" y="1986900"/>
          <a:ext cx="7768700" cy="1224795"/>
        </p:xfrm>
        <a:graphic>
          <a:graphicData uri="http://schemas.openxmlformats.org/drawingml/2006/table">
            <a:tbl>
              <a:tblPr>
                <a:noFill/>
                <a:tableStyleId>{B0B4E26F-6EE1-499F-90EF-B8AC218E36B0}</a:tableStyleId>
              </a:tblPr>
              <a:tblGrid>
                <a:gridCol w="3884350">
                  <a:extLst>
                    <a:ext uri="{9D8B030D-6E8A-4147-A177-3AD203B41FA5}">
                      <a16:colId xmlns:a16="http://schemas.microsoft.com/office/drawing/2014/main" val="20000"/>
                    </a:ext>
                  </a:extLst>
                </a:gridCol>
                <a:gridCol w="3884350">
                  <a:extLst>
                    <a:ext uri="{9D8B030D-6E8A-4147-A177-3AD203B41FA5}">
                      <a16:colId xmlns:a16="http://schemas.microsoft.com/office/drawing/2014/main" val="20001"/>
                    </a:ext>
                  </a:extLst>
                </a:gridCol>
              </a:tblGrid>
              <a:tr h="389900">
                <a:tc>
                  <a:txBody>
                    <a:bodyPr/>
                    <a:lstStyle/>
                    <a:p>
                      <a:pPr marL="0" lvl="0" indent="0" algn="l" rtl="0">
                        <a:spcBef>
                          <a:spcPts val="0"/>
                        </a:spcBef>
                        <a:spcAft>
                          <a:spcPts val="0"/>
                        </a:spcAft>
                        <a:buNone/>
                      </a:pPr>
                      <a:r>
                        <a:rPr lang="en-GB"/>
                        <a:t>Item</a:t>
                      </a:r>
                      <a:endParaRPr/>
                    </a:p>
                  </a:txBody>
                  <a:tcPr marL="91425" marR="91425" marT="91425" marB="91425"/>
                </a:tc>
                <a:tc>
                  <a:txBody>
                    <a:bodyPr/>
                    <a:lstStyle/>
                    <a:p>
                      <a:pPr marL="0" lvl="0" indent="0" algn="l" rtl="0">
                        <a:spcBef>
                          <a:spcPts val="0"/>
                        </a:spcBef>
                        <a:spcAft>
                          <a:spcPts val="0"/>
                        </a:spcAft>
                        <a:buNone/>
                      </a:pPr>
                      <a:r>
                        <a:rPr lang="en-GB"/>
                        <a:t>Estimated Cost</a:t>
                      </a:r>
                      <a:endParaRPr/>
                    </a:p>
                  </a:txBody>
                  <a:tcPr marL="91425" marR="91425" marT="91425" marB="91425"/>
                </a:tc>
                <a:extLst>
                  <a:ext uri="{0D108BD9-81ED-4DB2-BD59-A6C34878D82A}">
                    <a16:rowId xmlns:a16="http://schemas.microsoft.com/office/drawing/2014/main" val="10000"/>
                  </a:ext>
                </a:extLst>
              </a:tr>
              <a:tr h="389900">
                <a:tc>
                  <a:txBody>
                    <a:bodyPr/>
                    <a:lstStyle/>
                    <a:p>
                      <a:pPr marL="0" lvl="0" indent="0" algn="l" rtl="0">
                        <a:spcBef>
                          <a:spcPts val="0"/>
                        </a:spcBef>
                        <a:spcAft>
                          <a:spcPts val="0"/>
                        </a:spcAft>
                        <a:buNone/>
                      </a:pPr>
                      <a:r>
                        <a:rPr lang="en-GB"/>
                        <a:t>Admiralty Tidal API - Premium [3]</a:t>
                      </a:r>
                      <a:endParaRPr/>
                    </a:p>
                  </a:txBody>
                  <a:tcPr marL="91425" marR="91425" marT="91425" marB="91425"/>
                </a:tc>
                <a:tc>
                  <a:txBody>
                    <a:bodyPr/>
                    <a:lstStyle/>
                    <a:p>
                      <a:pPr marL="0" lvl="0" indent="0" algn="l" rtl="0">
                        <a:spcBef>
                          <a:spcPts val="0"/>
                        </a:spcBef>
                        <a:spcAft>
                          <a:spcPts val="0"/>
                        </a:spcAft>
                        <a:buClr>
                          <a:schemeClr val="dk1"/>
                        </a:buClr>
                        <a:buSzPts val="1100"/>
                        <a:buFont typeface="Arial"/>
                        <a:buNone/>
                      </a:pPr>
                      <a:r>
                        <a:rPr lang="en-GB">
                          <a:solidFill>
                            <a:schemeClr val="dk1"/>
                          </a:solidFill>
                        </a:rPr>
                        <a:t>£300</a:t>
                      </a:r>
                      <a:endParaRPr sz="1800"/>
                    </a:p>
                  </a:txBody>
                  <a:tcPr marL="91425" marR="91425" marT="91425" marB="91425"/>
                </a:tc>
                <a:extLst>
                  <a:ext uri="{0D108BD9-81ED-4DB2-BD59-A6C34878D82A}">
                    <a16:rowId xmlns:a16="http://schemas.microsoft.com/office/drawing/2014/main" val="10001"/>
                  </a:ext>
                </a:extLst>
              </a:tr>
              <a:tr h="432375">
                <a:tc>
                  <a:txBody>
                    <a:bodyPr/>
                    <a:lstStyle/>
                    <a:p>
                      <a:pPr marL="0" lvl="0" indent="0" algn="l" rtl="0">
                        <a:spcBef>
                          <a:spcPts val="0"/>
                        </a:spcBef>
                        <a:spcAft>
                          <a:spcPts val="0"/>
                        </a:spcAft>
                        <a:buNone/>
                      </a:pPr>
                      <a:r>
                        <a:rPr lang="en-GB"/>
                        <a:t>Total</a:t>
                      </a:r>
                      <a:endParaRPr/>
                    </a:p>
                  </a:txBody>
                  <a:tcPr marL="91425" marR="91425" marT="91425" marB="91425"/>
                </a:tc>
                <a:tc>
                  <a:txBody>
                    <a:bodyPr/>
                    <a:lstStyle/>
                    <a:p>
                      <a:pPr marL="0" lvl="0" indent="0" algn="l" rtl="0">
                        <a:spcBef>
                          <a:spcPts val="0"/>
                        </a:spcBef>
                        <a:spcAft>
                          <a:spcPts val="0"/>
                        </a:spcAft>
                        <a:buClr>
                          <a:schemeClr val="dk1"/>
                        </a:buClr>
                        <a:buSzPts val="1100"/>
                        <a:buFont typeface="Arial"/>
                        <a:buNone/>
                      </a:pPr>
                      <a:r>
                        <a:rPr lang="en-GB">
                          <a:solidFill>
                            <a:schemeClr val="dk1"/>
                          </a:solidFill>
                        </a:rPr>
                        <a:t>£300</a:t>
                      </a:r>
                      <a:endParaRPr/>
                    </a:p>
                  </a:txBody>
                  <a:tcPr marL="91425" marR="91425" marT="91425" marB="91425"/>
                </a:tc>
                <a:extLst>
                  <a:ext uri="{0D108BD9-81ED-4DB2-BD59-A6C34878D82A}">
                    <a16:rowId xmlns:a16="http://schemas.microsoft.com/office/drawing/2014/main" val="10002"/>
                  </a:ext>
                </a:extLst>
              </a:tr>
            </a:tbl>
          </a:graphicData>
        </a:graphic>
      </p:graphicFrame>
      <p:pic>
        <p:nvPicPr>
          <p:cNvPr id="226" name="Google Shape;226;p28"/>
          <p:cNvPicPr preferRelativeResize="0"/>
          <p:nvPr/>
        </p:nvPicPr>
        <p:blipFill>
          <a:blip r:embed="rId3">
            <a:alphaModFix/>
          </a:blip>
          <a:stretch>
            <a:fillRect/>
          </a:stretch>
        </p:blipFill>
        <p:spPr>
          <a:xfrm rot="11322121">
            <a:off x="1593941" y="-830500"/>
            <a:ext cx="1375974" cy="1375974"/>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9"/>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32" name="Google Shape;232;p29"/>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 name="Rectangle 1">
            <a:extLst>
              <a:ext uri="{FF2B5EF4-FFF2-40B4-BE49-F238E27FC236}">
                <a16:creationId xmlns:a16="http://schemas.microsoft.com/office/drawing/2014/main" id="{4DD8D295-61EB-A346-4D80-8D5616D41797}"/>
              </a:ext>
            </a:extLst>
          </p:cNvPr>
          <p:cNvSpPr/>
          <p:nvPr/>
        </p:nvSpPr>
        <p:spPr>
          <a:xfrm>
            <a:off x="-893131" y="2112335"/>
            <a:ext cx="10306493" cy="3087915"/>
          </a:xfrm>
          <a:prstGeom prst="rect">
            <a:avLst/>
          </a:prstGeom>
          <a:solidFill>
            <a:srgbClr val="9FC5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3" name="Google Shape;233;p29"/>
          <p:cNvSpPr/>
          <p:nvPr/>
        </p:nvSpPr>
        <p:spPr>
          <a:xfrm>
            <a:off x="-746906" y="534252"/>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34" name="Google Shape;234;p29"/>
          <p:cNvSpPr/>
          <p:nvPr/>
        </p:nvSpPr>
        <p:spPr>
          <a:xfrm>
            <a:off x="-746906" y="670927"/>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35" name="Google Shape;235;p2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Budget Labour</a:t>
            </a:r>
            <a:endParaRPr/>
          </a:p>
        </p:txBody>
      </p:sp>
      <p:graphicFrame>
        <p:nvGraphicFramePr>
          <p:cNvPr id="236" name="Google Shape;236;p29"/>
          <p:cNvGraphicFramePr/>
          <p:nvPr/>
        </p:nvGraphicFramePr>
        <p:xfrm>
          <a:off x="952500" y="2029175"/>
          <a:ext cx="7239000" cy="1584840"/>
        </p:xfrm>
        <a:graphic>
          <a:graphicData uri="http://schemas.openxmlformats.org/drawingml/2006/table">
            <a:tbl>
              <a:tblPr>
                <a:noFill/>
                <a:tableStyleId>{B0B4E26F-6EE1-499F-90EF-B8AC218E36B0}</a:tableStyleId>
              </a:tblPr>
              <a:tblGrid>
                <a:gridCol w="3619500">
                  <a:extLst>
                    <a:ext uri="{9D8B030D-6E8A-4147-A177-3AD203B41FA5}">
                      <a16:colId xmlns:a16="http://schemas.microsoft.com/office/drawing/2014/main" val="20000"/>
                    </a:ext>
                  </a:extLst>
                </a:gridCol>
                <a:gridCol w="3619500">
                  <a:extLst>
                    <a:ext uri="{9D8B030D-6E8A-4147-A177-3AD203B41FA5}">
                      <a16:colId xmlns:a16="http://schemas.microsoft.com/office/drawing/2014/main" val="20001"/>
                    </a:ext>
                  </a:extLst>
                </a:gridCol>
              </a:tblGrid>
              <a:tr h="381000">
                <a:tc>
                  <a:txBody>
                    <a:bodyPr/>
                    <a:lstStyle/>
                    <a:p>
                      <a:pPr marL="0" lvl="0" indent="0" algn="l" rtl="0">
                        <a:spcBef>
                          <a:spcPts val="0"/>
                        </a:spcBef>
                        <a:spcAft>
                          <a:spcPts val="0"/>
                        </a:spcAft>
                        <a:buNone/>
                      </a:pPr>
                      <a:r>
                        <a:rPr lang="en-GB"/>
                        <a:t>Item</a:t>
                      </a:r>
                      <a:endParaRPr/>
                    </a:p>
                  </a:txBody>
                  <a:tcPr marL="91425" marR="91425" marT="91425" marB="91425"/>
                </a:tc>
                <a:tc>
                  <a:txBody>
                    <a:bodyPr/>
                    <a:lstStyle/>
                    <a:p>
                      <a:pPr marL="0" lvl="0" indent="0" algn="l" rtl="0">
                        <a:spcBef>
                          <a:spcPts val="0"/>
                        </a:spcBef>
                        <a:spcAft>
                          <a:spcPts val="0"/>
                        </a:spcAft>
                        <a:buNone/>
                      </a:pPr>
                      <a:r>
                        <a:rPr lang="en-GB"/>
                        <a:t>Estimated Cost</a:t>
                      </a:r>
                      <a:endParaRPr/>
                    </a:p>
                  </a:txBody>
                  <a:tcPr marL="91425" marR="91425" marT="91425" marB="91425"/>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a:t>Software engineer (Average </a:t>
                      </a:r>
                      <a:r>
                        <a:rPr lang="en-GB">
                          <a:solidFill>
                            <a:schemeClr val="dk1"/>
                          </a:solidFill>
                        </a:rPr>
                        <a:t>£25.19/h</a:t>
                      </a:r>
                      <a:r>
                        <a:rPr lang="en-GB"/>
                        <a:t>) [7]</a:t>
                      </a:r>
                      <a:endParaRPr/>
                    </a:p>
                  </a:txBody>
                  <a:tcPr marL="91425" marR="91425" marT="91425" marB="91425"/>
                </a:tc>
                <a:tc>
                  <a:txBody>
                    <a:bodyPr/>
                    <a:lstStyle/>
                    <a:p>
                      <a:pPr marL="0" lvl="0" indent="0" algn="l" rtl="0">
                        <a:spcBef>
                          <a:spcPts val="0"/>
                        </a:spcBef>
                        <a:spcAft>
                          <a:spcPts val="0"/>
                        </a:spcAft>
                        <a:buClr>
                          <a:schemeClr val="dk1"/>
                        </a:buClr>
                        <a:buSzPts val="1100"/>
                        <a:buFont typeface="Arial"/>
                        <a:buNone/>
                      </a:pPr>
                      <a:r>
                        <a:rPr lang="en-GB">
                          <a:solidFill>
                            <a:schemeClr val="dk1"/>
                          </a:solidFill>
                        </a:rPr>
                        <a:t>£7053.20</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a:t>Hardware engineer (Average £20.85/h) [8]</a:t>
                      </a:r>
                      <a:endParaRPr/>
                    </a:p>
                  </a:txBody>
                  <a:tcPr marL="91425" marR="91425" marT="91425" marB="91425"/>
                </a:tc>
                <a:tc>
                  <a:txBody>
                    <a:bodyPr/>
                    <a:lstStyle/>
                    <a:p>
                      <a:pPr marL="0" lvl="0" indent="0" algn="l" rtl="0">
                        <a:spcBef>
                          <a:spcPts val="0"/>
                        </a:spcBef>
                        <a:spcAft>
                          <a:spcPts val="0"/>
                        </a:spcAft>
                        <a:buNone/>
                      </a:pPr>
                      <a:r>
                        <a:rPr lang="en-GB"/>
                        <a:t>£5838</a:t>
                      </a:r>
                      <a:endParaRPr/>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a:t>Total</a:t>
                      </a:r>
                      <a:endParaRPr/>
                    </a:p>
                  </a:txBody>
                  <a:tcPr marL="91425" marR="91425" marT="91425" marB="91425"/>
                </a:tc>
                <a:tc>
                  <a:txBody>
                    <a:bodyPr/>
                    <a:lstStyle/>
                    <a:p>
                      <a:pPr marL="0" lvl="0" indent="0" algn="l" rtl="0">
                        <a:spcBef>
                          <a:spcPts val="0"/>
                        </a:spcBef>
                        <a:spcAft>
                          <a:spcPts val="0"/>
                        </a:spcAft>
                        <a:buNone/>
                      </a:pPr>
                      <a:r>
                        <a:rPr lang="en-GB">
                          <a:solidFill>
                            <a:schemeClr val="dk1"/>
                          </a:solidFill>
                        </a:rPr>
                        <a:t>£</a:t>
                      </a:r>
                      <a:r>
                        <a:rPr lang="en-GB"/>
                        <a:t>12891.20</a:t>
                      </a:r>
                      <a:endParaRPr/>
                    </a:p>
                  </a:txBody>
                  <a:tcPr marL="91425" marR="91425" marT="91425" marB="91425"/>
                </a:tc>
                <a:extLst>
                  <a:ext uri="{0D108BD9-81ED-4DB2-BD59-A6C34878D82A}">
                    <a16:rowId xmlns:a16="http://schemas.microsoft.com/office/drawing/2014/main" val="10003"/>
                  </a:ext>
                </a:extLst>
              </a:tr>
            </a:tbl>
          </a:graphicData>
        </a:graphic>
      </p:graphicFrame>
      <p:sp>
        <p:nvSpPr>
          <p:cNvPr id="237" name="Google Shape;237;p29"/>
          <p:cNvSpPr txBox="1"/>
          <p:nvPr/>
        </p:nvSpPr>
        <p:spPr>
          <a:xfrm>
            <a:off x="617250" y="1431325"/>
            <a:ext cx="7909500" cy="434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chemeClr val="dk2"/>
                </a:solidFill>
              </a:rPr>
              <a:t>Assuming 40 hour weeks and the project takes roughly 8 weeks</a:t>
            </a:r>
            <a:endParaRPr sz="1800">
              <a:solidFill>
                <a:schemeClr val="dk2"/>
              </a:solidFill>
            </a:endParaRPr>
          </a:p>
        </p:txBody>
      </p:sp>
      <p:pic>
        <p:nvPicPr>
          <p:cNvPr id="238" name="Google Shape;238;p29"/>
          <p:cNvPicPr preferRelativeResize="0"/>
          <p:nvPr/>
        </p:nvPicPr>
        <p:blipFill>
          <a:blip r:embed="rId3">
            <a:alphaModFix/>
          </a:blip>
          <a:stretch>
            <a:fillRect/>
          </a:stretch>
        </p:blipFill>
        <p:spPr>
          <a:xfrm flipH="1">
            <a:off x="-39325" y="-193724"/>
            <a:ext cx="1037550" cy="1037550"/>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30"/>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44" name="Google Shape;244;p30"/>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 name="Rectangle 1">
            <a:extLst>
              <a:ext uri="{FF2B5EF4-FFF2-40B4-BE49-F238E27FC236}">
                <a16:creationId xmlns:a16="http://schemas.microsoft.com/office/drawing/2014/main" id="{ECD5E3EE-D18B-7795-C4F4-E3AA2512D52D}"/>
              </a:ext>
            </a:extLst>
          </p:cNvPr>
          <p:cNvSpPr/>
          <p:nvPr/>
        </p:nvSpPr>
        <p:spPr>
          <a:xfrm>
            <a:off x="-893131" y="2914600"/>
            <a:ext cx="10306493" cy="2285650"/>
          </a:xfrm>
          <a:prstGeom prst="rect">
            <a:avLst/>
          </a:prstGeom>
          <a:solidFill>
            <a:srgbClr val="9FC5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5" name="Google Shape;245;p30"/>
          <p:cNvSpPr/>
          <p:nvPr/>
        </p:nvSpPr>
        <p:spPr>
          <a:xfrm>
            <a:off x="-872410" y="1333610"/>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46" name="Google Shape;246;p30"/>
          <p:cNvSpPr/>
          <p:nvPr/>
        </p:nvSpPr>
        <p:spPr>
          <a:xfrm>
            <a:off x="-752222" y="1483913"/>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47" name="Google Shape;247;p3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Budget Total</a:t>
            </a:r>
            <a:endParaRPr/>
          </a:p>
        </p:txBody>
      </p:sp>
      <p:graphicFrame>
        <p:nvGraphicFramePr>
          <p:cNvPr id="248" name="Google Shape;248;p30"/>
          <p:cNvGraphicFramePr/>
          <p:nvPr/>
        </p:nvGraphicFramePr>
        <p:xfrm>
          <a:off x="952500" y="1809750"/>
          <a:ext cx="7239000" cy="1981050"/>
        </p:xfrm>
        <a:graphic>
          <a:graphicData uri="http://schemas.openxmlformats.org/drawingml/2006/table">
            <a:tbl>
              <a:tblPr>
                <a:noFill/>
                <a:tableStyleId>{B0B4E26F-6EE1-499F-90EF-B8AC218E36B0}</a:tableStyleId>
              </a:tblPr>
              <a:tblGrid>
                <a:gridCol w="3619500">
                  <a:extLst>
                    <a:ext uri="{9D8B030D-6E8A-4147-A177-3AD203B41FA5}">
                      <a16:colId xmlns:a16="http://schemas.microsoft.com/office/drawing/2014/main" val="20000"/>
                    </a:ext>
                  </a:extLst>
                </a:gridCol>
                <a:gridCol w="3619500">
                  <a:extLst>
                    <a:ext uri="{9D8B030D-6E8A-4147-A177-3AD203B41FA5}">
                      <a16:colId xmlns:a16="http://schemas.microsoft.com/office/drawing/2014/main" val="20001"/>
                    </a:ext>
                  </a:extLst>
                </a:gridCol>
              </a:tblGrid>
              <a:tr h="381000">
                <a:tc>
                  <a:txBody>
                    <a:bodyPr/>
                    <a:lstStyle/>
                    <a:p>
                      <a:pPr marL="0" lvl="0" indent="0" algn="l" rtl="0">
                        <a:spcBef>
                          <a:spcPts val="0"/>
                        </a:spcBef>
                        <a:spcAft>
                          <a:spcPts val="0"/>
                        </a:spcAft>
                        <a:buNone/>
                      </a:pPr>
                      <a:r>
                        <a:rPr lang="en-GB"/>
                        <a:t>Item</a:t>
                      </a:r>
                      <a:endParaRPr/>
                    </a:p>
                  </a:txBody>
                  <a:tcPr marL="91425" marR="91425" marT="91425" marB="91425"/>
                </a:tc>
                <a:tc>
                  <a:txBody>
                    <a:bodyPr/>
                    <a:lstStyle/>
                    <a:p>
                      <a:pPr marL="0" lvl="0" indent="0" algn="l" rtl="0">
                        <a:spcBef>
                          <a:spcPts val="0"/>
                        </a:spcBef>
                        <a:spcAft>
                          <a:spcPts val="0"/>
                        </a:spcAft>
                        <a:buNone/>
                      </a:pPr>
                      <a:r>
                        <a:rPr lang="en-GB"/>
                        <a:t>Estimated Cost</a:t>
                      </a:r>
                      <a:endParaRPr/>
                    </a:p>
                  </a:txBody>
                  <a:tcPr marL="91425" marR="91425" marT="91425" marB="91425"/>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GB"/>
                        <a:t>Hardware</a:t>
                      </a:r>
                      <a:endParaRPr/>
                    </a:p>
                  </a:txBody>
                  <a:tcPr marL="91425" marR="91425" marT="91425" marB="91425"/>
                </a:tc>
                <a:tc>
                  <a:txBody>
                    <a:bodyPr/>
                    <a:lstStyle/>
                    <a:p>
                      <a:pPr marL="0" lvl="0" indent="0" algn="l" rtl="0">
                        <a:spcBef>
                          <a:spcPts val="0"/>
                        </a:spcBef>
                        <a:spcAft>
                          <a:spcPts val="0"/>
                        </a:spcAft>
                        <a:buNone/>
                      </a:pPr>
                      <a:r>
                        <a:rPr lang="en-GB"/>
                        <a:t>£11561</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GB"/>
                        <a:t>Software</a:t>
                      </a:r>
                      <a:endParaRPr/>
                    </a:p>
                  </a:txBody>
                  <a:tcPr marL="91425" marR="91425" marT="91425" marB="91425"/>
                </a:tc>
                <a:tc>
                  <a:txBody>
                    <a:bodyPr/>
                    <a:lstStyle/>
                    <a:p>
                      <a:pPr marL="0" lvl="0" indent="0" algn="l" rtl="0">
                        <a:spcBef>
                          <a:spcPts val="0"/>
                        </a:spcBef>
                        <a:spcAft>
                          <a:spcPts val="0"/>
                        </a:spcAft>
                        <a:buNone/>
                      </a:pPr>
                      <a:r>
                        <a:rPr lang="en-GB"/>
                        <a:t>£300</a:t>
                      </a:r>
                      <a:endParaRPr/>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GB"/>
                        <a:t>Labour</a:t>
                      </a:r>
                      <a:endParaRPr/>
                    </a:p>
                  </a:txBody>
                  <a:tcPr marL="91425" marR="91425" marT="91425" marB="91425"/>
                </a:tc>
                <a:tc>
                  <a:txBody>
                    <a:bodyPr/>
                    <a:lstStyle/>
                    <a:p>
                      <a:pPr marL="0" lvl="0" indent="0" algn="l" rtl="0">
                        <a:spcBef>
                          <a:spcPts val="0"/>
                        </a:spcBef>
                        <a:spcAft>
                          <a:spcPts val="0"/>
                        </a:spcAft>
                        <a:buNone/>
                      </a:pPr>
                      <a:r>
                        <a:rPr lang="en-GB"/>
                        <a:t>£12891.20</a:t>
                      </a:r>
                      <a:endParaRPr/>
                    </a:p>
                  </a:txBody>
                  <a:tcPr marL="91425" marR="91425" marT="91425" marB="91425"/>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GB"/>
                        <a:t>Total</a:t>
                      </a:r>
                      <a:endParaRPr/>
                    </a:p>
                  </a:txBody>
                  <a:tcPr marL="91425" marR="91425" marT="91425" marB="91425"/>
                </a:tc>
                <a:tc>
                  <a:txBody>
                    <a:bodyPr/>
                    <a:lstStyle/>
                    <a:p>
                      <a:pPr marL="0" lvl="0" indent="0" algn="l" rtl="0">
                        <a:spcBef>
                          <a:spcPts val="0"/>
                        </a:spcBef>
                        <a:spcAft>
                          <a:spcPts val="0"/>
                        </a:spcAft>
                        <a:buNone/>
                      </a:pPr>
                      <a:r>
                        <a:rPr lang="en-GB">
                          <a:solidFill>
                            <a:schemeClr val="dk1"/>
                          </a:solidFill>
                        </a:rPr>
                        <a:t>£</a:t>
                      </a:r>
                      <a:r>
                        <a:rPr lang="en-GB"/>
                        <a:t>24752.20</a:t>
                      </a:r>
                      <a:endParaRPr/>
                    </a:p>
                  </a:txBody>
                  <a:tcPr marL="91425" marR="91425" marT="91425" marB="91425"/>
                </a:tc>
                <a:extLst>
                  <a:ext uri="{0D108BD9-81ED-4DB2-BD59-A6C34878D82A}">
                    <a16:rowId xmlns:a16="http://schemas.microsoft.com/office/drawing/2014/main" val="10004"/>
                  </a:ext>
                </a:extLst>
              </a:tr>
            </a:tbl>
          </a:graphicData>
        </a:graphic>
      </p:graphicFrame>
      <p:pic>
        <p:nvPicPr>
          <p:cNvPr id="249" name="Google Shape;249;p30"/>
          <p:cNvPicPr preferRelativeResize="0"/>
          <p:nvPr/>
        </p:nvPicPr>
        <p:blipFill>
          <a:blip r:embed="rId3">
            <a:alphaModFix/>
          </a:blip>
          <a:stretch>
            <a:fillRect/>
          </a:stretch>
        </p:blipFill>
        <p:spPr>
          <a:xfrm>
            <a:off x="1786226" y="468785"/>
            <a:ext cx="1729651" cy="1729651"/>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31"/>
          <p:cNvSpPr/>
          <p:nvPr/>
        </p:nvSpPr>
        <p:spPr>
          <a:xfrm>
            <a:off x="0" y="50"/>
            <a:ext cx="9144000" cy="5143500"/>
          </a:xfrm>
          <a:prstGeom prst="rect">
            <a:avLst/>
          </a:prstGeom>
          <a:solidFill>
            <a:srgbClr val="EFEFE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55" name="Google Shape;255;p31"/>
          <p:cNvSpPr/>
          <p:nvPr/>
        </p:nvSpPr>
        <p:spPr>
          <a:xfrm>
            <a:off x="-1268125" y="3741450"/>
            <a:ext cx="12449825" cy="2461625"/>
          </a:xfrm>
          <a:prstGeom prst="flowChartPunchedTape">
            <a:avLst/>
          </a:prstGeom>
          <a:solidFill>
            <a:srgbClr val="FFF2C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 name="Rectangle 1">
            <a:extLst>
              <a:ext uri="{FF2B5EF4-FFF2-40B4-BE49-F238E27FC236}">
                <a16:creationId xmlns:a16="http://schemas.microsoft.com/office/drawing/2014/main" id="{511EBFA8-061B-D2F2-F81A-C3637CB7334F}"/>
              </a:ext>
            </a:extLst>
          </p:cNvPr>
          <p:cNvSpPr/>
          <p:nvPr/>
        </p:nvSpPr>
        <p:spPr>
          <a:xfrm>
            <a:off x="-758542" y="3674854"/>
            <a:ext cx="10306493" cy="2285650"/>
          </a:xfrm>
          <a:prstGeom prst="rect">
            <a:avLst/>
          </a:prstGeom>
          <a:solidFill>
            <a:srgbClr val="9FC5E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6" name="Google Shape;256;p31"/>
          <p:cNvSpPr/>
          <p:nvPr/>
        </p:nvSpPr>
        <p:spPr>
          <a:xfrm>
            <a:off x="-1268125" y="2604858"/>
            <a:ext cx="12449825" cy="2461625"/>
          </a:xfrm>
          <a:prstGeom prst="flowChartPunchedTape">
            <a:avLst/>
          </a:prstGeom>
          <a:solidFill>
            <a:srgbClr val="CFE2F3"/>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57" name="Google Shape;257;p31"/>
          <p:cNvSpPr/>
          <p:nvPr/>
        </p:nvSpPr>
        <p:spPr>
          <a:xfrm>
            <a:off x="-1078825" y="2809858"/>
            <a:ext cx="12449825" cy="2461625"/>
          </a:xfrm>
          <a:prstGeom prst="flowChartPunchedTape">
            <a:avLst/>
          </a:prstGeom>
          <a:solidFill>
            <a:srgbClr val="9FC5E8"/>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58" name="Google Shape;258;p3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References</a:t>
            </a:r>
            <a:endParaRPr/>
          </a:p>
        </p:txBody>
      </p:sp>
      <p:sp>
        <p:nvSpPr>
          <p:cNvPr id="259" name="Google Shape;259;p3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70000" lnSpcReduction="20000"/>
          </a:bodyPr>
          <a:lstStyle/>
          <a:p>
            <a:pPr marL="0" lvl="0" indent="0" algn="l" rtl="0">
              <a:spcBef>
                <a:spcPts val="1200"/>
              </a:spcBef>
              <a:spcAft>
                <a:spcPts val="0"/>
              </a:spcAft>
              <a:buNone/>
            </a:pPr>
            <a:r>
              <a:rPr lang="en-GB" sz="1100">
                <a:solidFill>
                  <a:schemeClr val="dk1"/>
                </a:solidFill>
              </a:rPr>
              <a:t>[1] Things Embedded, "Key Features for Choosing a Sunlight Readable Display," Things Embedded, [Online]. Available: https://things-embedded.com/uk/white-paper/key-features-for-choosing-a-sunlight-readable-display/. [Accessed 22 April 2024].</a:t>
            </a:r>
            <a:endParaRPr sz="1100">
              <a:solidFill>
                <a:schemeClr val="dk1"/>
              </a:solidFill>
            </a:endParaRPr>
          </a:p>
          <a:p>
            <a:pPr marL="0" lvl="0" indent="0" algn="l" rtl="0">
              <a:spcBef>
                <a:spcPts val="1200"/>
              </a:spcBef>
              <a:spcAft>
                <a:spcPts val="0"/>
              </a:spcAft>
              <a:buNone/>
            </a:pPr>
            <a:r>
              <a:rPr lang="en-GB" sz="1100">
                <a:solidFill>
                  <a:schemeClr val="dk1"/>
                </a:solidFill>
              </a:rPr>
              <a:t>[2] 	seamless_communication, "seamless_communication License," Facebook Research, 22 August 2023. [Online]. Available: https://github.com/facebookresearch/seamless_communication/blob/main/LICENSE. [Accessed 22 April 2024].</a:t>
            </a:r>
            <a:endParaRPr sz="1100">
              <a:solidFill>
                <a:schemeClr val="dk1"/>
              </a:solidFill>
            </a:endParaRPr>
          </a:p>
          <a:p>
            <a:pPr marL="0" lvl="0" indent="0" algn="l" rtl="0">
              <a:spcBef>
                <a:spcPts val="1200"/>
              </a:spcBef>
              <a:spcAft>
                <a:spcPts val="0"/>
              </a:spcAft>
              <a:buNone/>
            </a:pPr>
            <a:r>
              <a:rPr lang="en-GB" sz="1100">
                <a:solidFill>
                  <a:schemeClr val="dk1"/>
                </a:solidFill>
              </a:rPr>
              <a:t>[3] Admiralty Maritime Data Solutions, "Tidal API - Premium," Admiralty Maritime Data Solutions, [Online]. Available: https://developer.admiralty.co.uk/product#product=tidal-api-premium. [Accessed 22 April 2024].</a:t>
            </a:r>
            <a:endParaRPr sz="1100">
              <a:solidFill>
                <a:schemeClr val="dk1"/>
              </a:solidFill>
            </a:endParaRPr>
          </a:p>
          <a:p>
            <a:pPr marL="0" lvl="0" indent="0" algn="l" rtl="0">
              <a:spcBef>
                <a:spcPts val="1200"/>
              </a:spcBef>
              <a:spcAft>
                <a:spcPts val="0"/>
              </a:spcAft>
              <a:buNone/>
            </a:pPr>
            <a:r>
              <a:rPr lang="en-GB" sz="1100">
                <a:solidFill>
                  <a:schemeClr val="dk1"/>
                </a:solidFill>
              </a:rPr>
              <a:t>[4] Plastock, "PVC White Sheet (PVC-U)," Plastock, [Online]. Available: https://www.plastock.co.uk/collections/upvc/products/upvc-extruded-pe-filmed-1-side-white-sheet?variant=44332884852960. [Accessed 22 April 2024].</a:t>
            </a:r>
            <a:endParaRPr sz="1100">
              <a:solidFill>
                <a:schemeClr val="dk1"/>
              </a:solidFill>
            </a:endParaRPr>
          </a:p>
          <a:p>
            <a:pPr marL="0" lvl="0" indent="0" algn="l" rtl="0">
              <a:spcBef>
                <a:spcPts val="1200"/>
              </a:spcBef>
              <a:spcAft>
                <a:spcPts val="0"/>
              </a:spcAft>
              <a:buNone/>
            </a:pPr>
            <a:r>
              <a:rPr lang="en-GB" sz="1100">
                <a:solidFill>
                  <a:schemeClr val="dk1"/>
                </a:solidFill>
              </a:rPr>
              <a:t>[5] Metals4U, "10mm OD x 1mm wall Seamless Stainless Steel Tube 316," Metals4U, [Online]. Available: https://www.metals4u.co.uk/materials/stainless-steel/stainless-steel-tube/3019-p. [Accessed 22 April 2024].</a:t>
            </a:r>
            <a:endParaRPr sz="1100">
              <a:solidFill>
                <a:schemeClr val="dk1"/>
              </a:solidFill>
            </a:endParaRPr>
          </a:p>
          <a:p>
            <a:pPr marL="0" lvl="0" indent="0" algn="l" rtl="0">
              <a:spcBef>
                <a:spcPts val="1200"/>
              </a:spcBef>
              <a:spcAft>
                <a:spcPts val="0"/>
              </a:spcAft>
              <a:buNone/>
            </a:pPr>
            <a:r>
              <a:rPr lang="en-GB" sz="1100">
                <a:solidFill>
                  <a:schemeClr val="dk1"/>
                </a:solidFill>
              </a:rPr>
              <a:t>[6] Amazon, "2 Pack Clear Plexiglass 42 x 29 cm," Amazon, [Online]. Available: https://www.amazon.co.uk/Plexiglass-Transparent-Househld-Decoration-Painting/dp/B0CFQ4BHQZ/. [Accessed 22 April 2024].</a:t>
            </a:r>
            <a:endParaRPr sz="1100">
              <a:solidFill>
                <a:schemeClr val="dk1"/>
              </a:solidFill>
            </a:endParaRPr>
          </a:p>
          <a:p>
            <a:pPr marL="0" lvl="0" indent="0" algn="l" rtl="0">
              <a:spcBef>
                <a:spcPts val="1200"/>
              </a:spcBef>
              <a:spcAft>
                <a:spcPts val="0"/>
              </a:spcAft>
              <a:buNone/>
            </a:pPr>
            <a:r>
              <a:rPr lang="en-GB" sz="1100">
                <a:solidFill>
                  <a:schemeClr val="dk1"/>
                </a:solidFill>
              </a:rPr>
              <a:t>[7] Indeed, "Software engineer salary in United Kingdom," Indeed, [Online]. Available: https://uk.indeed.com/career/software-engineer/salaries. [Accessed 22 April 2024].</a:t>
            </a:r>
            <a:endParaRPr sz="1100">
              <a:solidFill>
                <a:schemeClr val="dk1"/>
              </a:solidFill>
            </a:endParaRPr>
          </a:p>
          <a:p>
            <a:pPr marL="0" lvl="0" indent="0" algn="l" rtl="0">
              <a:spcBef>
                <a:spcPts val="1200"/>
              </a:spcBef>
              <a:spcAft>
                <a:spcPts val="0"/>
              </a:spcAft>
              <a:buClr>
                <a:schemeClr val="dk1"/>
              </a:buClr>
              <a:buSzPct val="100000"/>
              <a:buFont typeface="Arial"/>
              <a:buNone/>
            </a:pPr>
            <a:r>
              <a:rPr lang="en-GB" sz="1100">
                <a:solidFill>
                  <a:schemeClr val="dk1"/>
                </a:solidFill>
              </a:rPr>
              <a:t>[8] Indeed, "Hardware engineer salary in United Kingdom," Indeed, [Online]. Available: https://uk.indeed.com/career/hardware-engineer/salaries. [Accessed 22 April 2024].</a:t>
            </a:r>
            <a:endParaRPr sz="1100">
              <a:solidFill>
                <a:schemeClr val="dk1"/>
              </a:solidFill>
            </a:endParaRPr>
          </a:p>
          <a:p>
            <a:pPr marL="0" lvl="0" indent="0" algn="l" rtl="0">
              <a:spcBef>
                <a:spcPts val="1200"/>
              </a:spcBef>
              <a:spcAft>
                <a:spcPts val="1200"/>
              </a:spcAft>
              <a:buNone/>
            </a:pPr>
            <a:endParaRPr/>
          </a:p>
        </p:txBody>
      </p:sp>
      <p:pic>
        <p:nvPicPr>
          <p:cNvPr id="260" name="Google Shape;260;p31"/>
          <p:cNvPicPr preferRelativeResize="0"/>
          <p:nvPr/>
        </p:nvPicPr>
        <p:blipFill>
          <a:blip r:embed="rId3">
            <a:alphaModFix/>
          </a:blip>
          <a:stretch>
            <a:fillRect/>
          </a:stretch>
        </p:blipFill>
        <p:spPr>
          <a:xfrm>
            <a:off x="1240291" y="-289765"/>
            <a:ext cx="1297347" cy="1297347"/>
          </a:xfrm>
          <a:prstGeom prst="rect">
            <a:avLst/>
          </a:prstGeom>
          <a:noFill/>
          <a:ln>
            <a:noFill/>
          </a:ln>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1764</Words>
  <Application>Microsoft Office PowerPoint</Application>
  <PresentationFormat>On-screen Show (16:9)</PresentationFormat>
  <Paragraphs>199</Paragraphs>
  <Slides>19</Slides>
  <Notes>19</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19</vt:i4>
      </vt:variant>
    </vt:vector>
  </HeadingPairs>
  <TitlesOfParts>
    <vt:vector size="21" baseType="lpstr">
      <vt:lpstr>Arial</vt:lpstr>
      <vt:lpstr>Simple Light</vt:lpstr>
      <vt:lpstr>Tide aware </vt:lpstr>
      <vt:lpstr>Recap - Sophie</vt:lpstr>
      <vt:lpstr>Issues in presentation 1 - Sophie</vt:lpstr>
      <vt:lpstr>Aims and Objectives - Steffan</vt:lpstr>
      <vt:lpstr>Uniqueness of our Proposal - Steffan</vt:lpstr>
      <vt:lpstr>Project Planning</vt:lpstr>
      <vt:lpstr>Team Contribution</vt:lpstr>
      <vt:lpstr>What will it look like?</vt:lpstr>
      <vt:lpstr>Potential Design concept</vt:lpstr>
      <vt:lpstr>Reasons for these design choices</vt:lpstr>
      <vt:lpstr>Resources Required</vt:lpstr>
      <vt:lpstr>Hardware resources</vt:lpstr>
      <vt:lpstr>Software resources</vt:lpstr>
      <vt:lpstr>Labour</vt:lpstr>
      <vt:lpstr>Budget Hardware- Rhys</vt:lpstr>
      <vt:lpstr>Budget Software</vt:lpstr>
      <vt:lpstr>Budget Labour</vt:lpstr>
      <vt:lpstr>Budget Total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Tide aware </dc:title>
  <dc:creator>Luke Morgan</dc:creator>
  <cp:lastModifiedBy>Luke Morgan (2103329)</cp:lastModifiedBy>
  <cp:revision>2</cp:revision>
  <dcterms:modified xsi:type="dcterms:W3CDTF">2024-04-22T20:20:38Z</dcterms:modified>
</cp:coreProperties>
</file>