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EE80CF-A9E5-45FD-9DF5-CBE5AEA60773}" v="18" dt="2026-04-22T09:25:29.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59" d="100"/>
          <a:sy n="59" d="100"/>
        </p:scale>
        <p:origin x="77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3f0ff66d437ce9c1" providerId="LiveId" clId="{5BE53950-52AE-4B71-B77E-3846DEE9495B}"/>
    <pc:docChg chg="undo redo custSel modSld">
      <pc:chgData name="Guest User" userId="3f0ff66d437ce9c1" providerId="LiveId" clId="{5BE53950-52AE-4B71-B77E-3846DEE9495B}" dt="2026-04-22T09:25:32.714" v="231" actId="20577"/>
      <pc:docMkLst>
        <pc:docMk/>
      </pc:docMkLst>
      <pc:sldChg chg="modSp mod">
        <pc:chgData name="Guest User" userId="3f0ff66d437ce9c1" providerId="LiveId" clId="{5BE53950-52AE-4B71-B77E-3846DEE9495B}" dt="2026-04-22T09:06:12.079" v="46" actId="20577"/>
        <pc:sldMkLst>
          <pc:docMk/>
          <pc:sldMk cId="1641406613" sldId="261"/>
        </pc:sldMkLst>
        <pc:spChg chg="mod">
          <ac:chgData name="Guest User" userId="3f0ff66d437ce9c1" providerId="LiveId" clId="{5BE53950-52AE-4B71-B77E-3846DEE9495B}" dt="2026-04-22T09:06:12.079" v="46" actId="20577"/>
          <ac:spMkLst>
            <pc:docMk/>
            <pc:sldMk cId="1641406613" sldId="261"/>
            <ac:spMk id="3" creationId="{ABDFA261-5823-E548-486B-ED6ED4E295D5}"/>
          </ac:spMkLst>
        </pc:spChg>
      </pc:sldChg>
      <pc:sldChg chg="modSp mod">
        <pc:chgData name="Guest User" userId="3f0ff66d437ce9c1" providerId="LiveId" clId="{5BE53950-52AE-4B71-B77E-3846DEE9495B}" dt="2026-04-22T09:08:15.883" v="77" actId="20577"/>
        <pc:sldMkLst>
          <pc:docMk/>
          <pc:sldMk cId="1224195296" sldId="262"/>
        </pc:sldMkLst>
        <pc:spChg chg="mod">
          <ac:chgData name="Guest User" userId="3f0ff66d437ce9c1" providerId="LiveId" clId="{5BE53950-52AE-4B71-B77E-3846DEE9495B}" dt="2026-04-22T09:08:15.883" v="77" actId="20577"/>
          <ac:spMkLst>
            <pc:docMk/>
            <pc:sldMk cId="1224195296" sldId="262"/>
            <ac:spMk id="3" creationId="{7C72DDA1-ACAC-22AF-1B4B-0E8562B24188}"/>
          </ac:spMkLst>
        </pc:spChg>
      </pc:sldChg>
      <pc:sldChg chg="modSp mod modNotesTx">
        <pc:chgData name="Guest User" userId="3f0ff66d437ce9c1" providerId="LiveId" clId="{5BE53950-52AE-4B71-B77E-3846DEE9495B}" dt="2026-04-22T09:13:26.477" v="113" actId="20577"/>
        <pc:sldMkLst>
          <pc:docMk/>
          <pc:sldMk cId="4180714975" sldId="264"/>
        </pc:sldMkLst>
        <pc:spChg chg="mod">
          <ac:chgData name="Guest User" userId="3f0ff66d437ce9c1" providerId="LiveId" clId="{5BE53950-52AE-4B71-B77E-3846DEE9495B}" dt="2026-04-22T09:13:20.191" v="111" actId="20577"/>
          <ac:spMkLst>
            <pc:docMk/>
            <pc:sldMk cId="4180714975" sldId="264"/>
            <ac:spMk id="3" creationId="{A9AAFA94-D59F-0729-09F4-1D26233FD8F0}"/>
          </ac:spMkLst>
        </pc:spChg>
      </pc:sldChg>
      <pc:sldChg chg="modSp mod">
        <pc:chgData name="Guest User" userId="3f0ff66d437ce9c1" providerId="LiveId" clId="{5BE53950-52AE-4B71-B77E-3846DEE9495B}" dt="2026-04-22T09:19:07.764" v="152" actId="20577"/>
        <pc:sldMkLst>
          <pc:docMk/>
          <pc:sldMk cId="1876011639" sldId="266"/>
        </pc:sldMkLst>
        <pc:spChg chg="mod">
          <ac:chgData name="Guest User" userId="3f0ff66d437ce9c1" providerId="LiveId" clId="{5BE53950-52AE-4B71-B77E-3846DEE9495B}" dt="2026-04-22T09:19:07.764" v="152" actId="20577"/>
          <ac:spMkLst>
            <pc:docMk/>
            <pc:sldMk cId="1876011639" sldId="266"/>
            <ac:spMk id="3" creationId="{D9D8D4EE-0F6B-8AEA-DBFD-C303C41BAE4F}"/>
          </ac:spMkLst>
        </pc:spChg>
      </pc:sldChg>
      <pc:sldChg chg="modSp mod">
        <pc:chgData name="Guest User" userId="3f0ff66d437ce9c1" providerId="LiveId" clId="{5BE53950-52AE-4B71-B77E-3846DEE9495B}" dt="2026-04-21T20:37:08.585" v="11" actId="20577"/>
        <pc:sldMkLst>
          <pc:docMk/>
          <pc:sldMk cId="285611859" sldId="268"/>
        </pc:sldMkLst>
        <pc:spChg chg="mod">
          <ac:chgData name="Guest User" userId="3f0ff66d437ce9c1" providerId="LiveId" clId="{5BE53950-52AE-4B71-B77E-3846DEE9495B}" dt="2026-04-21T20:37:08.585" v="11" actId="20577"/>
          <ac:spMkLst>
            <pc:docMk/>
            <pc:sldMk cId="285611859" sldId="268"/>
            <ac:spMk id="19" creationId="{43C7517A-7BD8-3B9B-6D95-DC7A02A32DAE}"/>
          </ac:spMkLst>
        </pc:spChg>
      </pc:sldChg>
      <pc:sldChg chg="modSp mod">
        <pc:chgData name="Guest User" userId="3f0ff66d437ce9c1" providerId="LiveId" clId="{5BE53950-52AE-4B71-B77E-3846DEE9495B}" dt="2026-04-22T09:20:18.806" v="174" actId="20577"/>
        <pc:sldMkLst>
          <pc:docMk/>
          <pc:sldMk cId="2186924929" sldId="271"/>
        </pc:sldMkLst>
        <pc:graphicFrameChg chg="modGraphic">
          <ac:chgData name="Guest User" userId="3f0ff66d437ce9c1" providerId="LiveId" clId="{5BE53950-52AE-4B71-B77E-3846DEE9495B}" dt="2026-04-22T09:20:18.806" v="174" actId="20577"/>
          <ac:graphicFrameMkLst>
            <pc:docMk/>
            <pc:sldMk cId="2186924929" sldId="271"/>
            <ac:graphicFrameMk id="5" creationId="{233E8341-AC8F-53D9-8DA2-0A23DEB983A4}"/>
          </ac:graphicFrameMkLst>
        </pc:graphicFrameChg>
      </pc:sldChg>
      <pc:sldChg chg="modSp mod">
        <pc:chgData name="Guest User" userId="3f0ff66d437ce9c1" providerId="LiveId" clId="{5BE53950-52AE-4B71-B77E-3846DEE9495B}" dt="2026-04-22T09:25:32.714" v="231" actId="20577"/>
        <pc:sldMkLst>
          <pc:docMk/>
          <pc:sldMk cId="23085701" sldId="272"/>
        </pc:sldMkLst>
        <pc:spChg chg="mod">
          <ac:chgData name="Guest User" userId="3f0ff66d437ce9c1" providerId="LiveId" clId="{5BE53950-52AE-4B71-B77E-3846DEE9495B}" dt="2026-04-22T09:25:32.714" v="231" actId="20577"/>
          <ac:spMkLst>
            <pc:docMk/>
            <pc:sldMk cId="23085701" sldId="272"/>
            <ac:spMk id="3" creationId="{9DDFDCD5-BBD9-6CDD-035C-FDCC56E46EC9}"/>
          </ac:spMkLst>
        </pc:spChg>
      </pc:sldChg>
      <pc:sldChg chg="modSp mod">
        <pc:chgData name="Guest User" userId="3f0ff66d437ce9c1" providerId="LiveId" clId="{5BE53950-52AE-4B71-B77E-3846DEE9495B}" dt="2026-04-22T09:23:46.759" v="208" actId="20577"/>
        <pc:sldMkLst>
          <pc:docMk/>
          <pc:sldMk cId="3194499867" sldId="274"/>
        </pc:sldMkLst>
        <pc:graphicFrameChg chg="modGraphic">
          <ac:chgData name="Guest User" userId="3f0ff66d437ce9c1" providerId="LiveId" clId="{5BE53950-52AE-4B71-B77E-3846DEE9495B}" dt="2026-04-22T09:23:46.759" v="208" actId="20577"/>
          <ac:graphicFrameMkLst>
            <pc:docMk/>
            <pc:sldMk cId="3194499867" sldId="274"/>
            <ac:graphicFrameMk id="5" creationId="{FBB06334-9F51-CE7A-C5A6-F7A477C15E14}"/>
          </ac:graphicFrameMkLst>
        </pc:graphicFrameChg>
      </pc:sldChg>
      <pc:sldChg chg="modSp mod">
        <pc:chgData name="Guest User" userId="3f0ff66d437ce9c1" providerId="LiveId" clId="{5BE53950-52AE-4B71-B77E-3846DEE9495B}" dt="2026-04-22T09:23:53.743" v="212" actId="20577"/>
        <pc:sldMkLst>
          <pc:docMk/>
          <pc:sldMk cId="2678875080" sldId="277"/>
        </pc:sldMkLst>
        <pc:spChg chg="mod">
          <ac:chgData name="Guest User" userId="3f0ff66d437ce9c1" providerId="LiveId" clId="{5BE53950-52AE-4B71-B77E-3846DEE9495B}" dt="2026-04-22T09:23:53.743" v="212" actId="20577"/>
          <ac:spMkLst>
            <pc:docMk/>
            <pc:sldMk cId="2678875080" sldId="277"/>
            <ac:spMk id="3" creationId="{E318DA63-3F44-B645-F90E-28F8D3AC1E51}"/>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_rels/data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AC7C43-CB29-4CEA-BF6D-CB44736B4DB9}"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833C50E0-8E08-4696-9DD8-55A7FF264B0A}">
      <dgm:prSet/>
      <dgm:spPr/>
      <dgm:t>
        <a:bodyPr/>
        <a:lstStyle/>
        <a:p>
          <a:pPr algn="just"/>
          <a:r>
            <a:rPr lang="en-GB" b="1" noProof="0" dirty="0">
              <a:latin typeface="Times New Roman"/>
              <a:cs typeface="Times New Roman"/>
            </a:rPr>
            <a:t>Breakfast preparation: </a:t>
          </a:r>
          <a:r>
            <a:rPr lang="en-GB" noProof="0" dirty="0">
              <a:latin typeface="Times New Roman"/>
              <a:cs typeface="Times New Roman"/>
            </a:rPr>
            <a:t>I assisted in the preparation of breakfast buffet by ensuring that food was presented in nice ways and ensuring that it was replenished regularly.</a:t>
          </a:r>
        </a:p>
      </dgm:t>
    </dgm:pt>
    <dgm:pt modelId="{79C148B3-CB64-49C8-AE1F-35DA8BEEBF7A}" type="parTrans" cxnId="{E930A8FA-FBDD-46AF-B527-DC5466D04E93}">
      <dgm:prSet/>
      <dgm:spPr/>
      <dgm:t>
        <a:bodyPr/>
        <a:lstStyle/>
        <a:p>
          <a:endParaRPr lang="en-US"/>
        </a:p>
      </dgm:t>
    </dgm:pt>
    <dgm:pt modelId="{0B37C778-01B1-4186-AE0C-FF7AD6FF0E2B}" type="sibTrans" cxnId="{E930A8FA-FBDD-46AF-B527-DC5466D04E93}">
      <dgm:prSet/>
      <dgm:spPr/>
      <dgm:t>
        <a:bodyPr/>
        <a:lstStyle/>
        <a:p>
          <a:endParaRPr lang="en-US"/>
        </a:p>
      </dgm:t>
    </dgm:pt>
    <dgm:pt modelId="{450B2FE0-38C1-4264-A704-D1FCB8CA64FE}">
      <dgm:prSet/>
      <dgm:spPr/>
      <dgm:t>
        <a:bodyPr/>
        <a:lstStyle/>
        <a:p>
          <a:pPr algn="just"/>
          <a:r>
            <a:rPr lang="en-GB" b="1" noProof="0" dirty="0">
              <a:latin typeface="Times New Roman"/>
              <a:cs typeface="Times New Roman"/>
            </a:rPr>
            <a:t>Helping the Team:</a:t>
          </a:r>
          <a:r>
            <a:rPr lang="en-GB" noProof="0" dirty="0">
              <a:latin typeface="Times New Roman"/>
              <a:cs typeface="Times New Roman"/>
            </a:rPr>
            <a:t> I was tasked to help the F&amp;B team in various tasks, such as clearing tables, serving the customers, and taking food orders during peak hours.</a:t>
          </a:r>
        </a:p>
      </dgm:t>
    </dgm:pt>
    <dgm:pt modelId="{AC61935B-01E5-4593-8B55-9C66821D55DC}" type="parTrans" cxnId="{E4FD661F-1134-45AA-9560-2D9FBA81E73B}">
      <dgm:prSet/>
      <dgm:spPr/>
      <dgm:t>
        <a:bodyPr/>
        <a:lstStyle/>
        <a:p>
          <a:endParaRPr lang="en-US"/>
        </a:p>
      </dgm:t>
    </dgm:pt>
    <dgm:pt modelId="{4680A3AB-575F-4BFE-8229-A54D6E2776F5}" type="sibTrans" cxnId="{E4FD661F-1134-45AA-9560-2D9FBA81E73B}">
      <dgm:prSet/>
      <dgm:spPr/>
      <dgm:t>
        <a:bodyPr/>
        <a:lstStyle/>
        <a:p>
          <a:endParaRPr lang="en-US"/>
        </a:p>
      </dgm:t>
    </dgm:pt>
    <dgm:pt modelId="{64125636-ACDA-4013-8C6F-F524F0F01AB6}">
      <dgm:prSet/>
      <dgm:spPr/>
      <dgm:t>
        <a:bodyPr/>
        <a:lstStyle/>
        <a:p>
          <a:pPr algn="just"/>
          <a:r>
            <a:rPr lang="en-GB" b="1" noProof="0" dirty="0">
              <a:latin typeface="Times New Roman"/>
              <a:cs typeface="Times New Roman"/>
            </a:rPr>
            <a:t>Basic Service Standards:</a:t>
          </a:r>
          <a:r>
            <a:rPr lang="en-GB" noProof="0" dirty="0">
              <a:latin typeface="Times New Roman"/>
              <a:cs typeface="Times New Roman"/>
            </a:rPr>
            <a:t> I made sure the food service was done in line with the hygiene and presentation standards of the hotel and I also assisted in keeping the dining area clean and tidy.</a:t>
          </a:r>
        </a:p>
      </dgm:t>
    </dgm:pt>
    <dgm:pt modelId="{4293E991-C1B4-4872-83C6-9FE4E3E1C1E9}" type="parTrans" cxnId="{938073A2-580D-40A5-B0C1-6E77ABD63957}">
      <dgm:prSet/>
      <dgm:spPr/>
      <dgm:t>
        <a:bodyPr/>
        <a:lstStyle/>
        <a:p>
          <a:endParaRPr lang="en-US"/>
        </a:p>
      </dgm:t>
    </dgm:pt>
    <dgm:pt modelId="{16BFDC15-5A54-4E89-82D9-C2F91148185D}" type="sibTrans" cxnId="{938073A2-580D-40A5-B0C1-6E77ABD63957}">
      <dgm:prSet/>
      <dgm:spPr/>
      <dgm:t>
        <a:bodyPr/>
        <a:lstStyle/>
        <a:p>
          <a:endParaRPr lang="en-US"/>
        </a:p>
      </dgm:t>
    </dgm:pt>
    <dgm:pt modelId="{3AECA7F4-2030-4EF5-AD1E-48357CADF845}">
      <dgm:prSet/>
      <dgm:spPr/>
      <dgm:t>
        <a:bodyPr/>
        <a:lstStyle/>
        <a:p>
          <a:pPr algn="just"/>
          <a:r>
            <a:rPr lang="en-GB" b="1" noProof="0" dirty="0">
              <a:latin typeface="Times New Roman"/>
              <a:cs typeface="Times New Roman"/>
            </a:rPr>
            <a:t>Link to Feedback: </a:t>
          </a:r>
          <a:r>
            <a:rPr lang="en-GB" noProof="0" dirty="0">
              <a:latin typeface="Times New Roman"/>
              <a:cs typeface="Times New Roman"/>
            </a:rPr>
            <a:t>My mentor observed that I had a fundamental knowledge about service standards, though I did not experience much exposure, I was capable of using the fundamentals of good service time management, hygiene and presentation which are fundamental in any F&amp;B operation.</a:t>
          </a:r>
        </a:p>
      </dgm:t>
    </dgm:pt>
    <dgm:pt modelId="{C8992E10-F49D-4DAE-9ABC-4EA87BEFF4AF}" type="parTrans" cxnId="{CE2BFA54-85B9-486E-85AB-D83FDF0EA879}">
      <dgm:prSet/>
      <dgm:spPr/>
      <dgm:t>
        <a:bodyPr/>
        <a:lstStyle/>
        <a:p>
          <a:endParaRPr lang="en-US"/>
        </a:p>
      </dgm:t>
    </dgm:pt>
    <dgm:pt modelId="{E4BB18BF-649A-46CC-9B4C-CE846CEC8A50}" type="sibTrans" cxnId="{CE2BFA54-85B9-486E-85AB-D83FDF0EA879}">
      <dgm:prSet/>
      <dgm:spPr/>
      <dgm:t>
        <a:bodyPr/>
        <a:lstStyle/>
        <a:p>
          <a:endParaRPr lang="en-US"/>
        </a:p>
      </dgm:t>
    </dgm:pt>
    <dgm:pt modelId="{C7F1BE72-6CE9-4C51-9A7A-408042FDAF36}" type="pres">
      <dgm:prSet presAssocID="{ABAC7C43-CB29-4CEA-BF6D-CB44736B4DB9}" presName="root" presStyleCnt="0">
        <dgm:presLayoutVars>
          <dgm:dir/>
          <dgm:resizeHandles val="exact"/>
        </dgm:presLayoutVars>
      </dgm:prSet>
      <dgm:spPr/>
    </dgm:pt>
    <dgm:pt modelId="{2A98FAAF-FDF7-4E2D-9E08-1FCBF29B3965}" type="pres">
      <dgm:prSet presAssocID="{ABAC7C43-CB29-4CEA-BF6D-CB44736B4DB9}" presName="container" presStyleCnt="0">
        <dgm:presLayoutVars>
          <dgm:dir/>
          <dgm:resizeHandles val="exact"/>
        </dgm:presLayoutVars>
      </dgm:prSet>
      <dgm:spPr/>
    </dgm:pt>
    <dgm:pt modelId="{F13FD9C3-3ED7-4DC7-ABEC-1044C680B7A3}" type="pres">
      <dgm:prSet presAssocID="{833C50E0-8E08-4696-9DD8-55A7FF264B0A}" presName="compNode" presStyleCnt="0"/>
      <dgm:spPr/>
    </dgm:pt>
    <dgm:pt modelId="{1218F929-06D1-4CAF-BA18-F7756F501DF6}" type="pres">
      <dgm:prSet presAssocID="{833C50E0-8E08-4696-9DD8-55A7FF264B0A}" presName="iconBgRect" presStyleLbl="bgShp" presStyleIdx="0" presStyleCnt="4"/>
      <dgm:spPr/>
    </dgm:pt>
    <dgm:pt modelId="{7EDFA4B2-1B23-48EC-8F7E-0B1B4B5FADB0}" type="pres">
      <dgm:prSet presAssocID="{833C50E0-8E08-4696-9DD8-55A7FF264B0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ork and knife"/>
        </a:ext>
      </dgm:extLst>
    </dgm:pt>
    <dgm:pt modelId="{91A47185-4675-4A6C-9538-F76BB4E22364}" type="pres">
      <dgm:prSet presAssocID="{833C50E0-8E08-4696-9DD8-55A7FF264B0A}" presName="spaceRect" presStyleCnt="0"/>
      <dgm:spPr/>
    </dgm:pt>
    <dgm:pt modelId="{179FA474-A371-4195-952C-67B58AD9C533}" type="pres">
      <dgm:prSet presAssocID="{833C50E0-8E08-4696-9DD8-55A7FF264B0A}" presName="textRect" presStyleLbl="revTx" presStyleIdx="0" presStyleCnt="4">
        <dgm:presLayoutVars>
          <dgm:chMax val="1"/>
          <dgm:chPref val="1"/>
        </dgm:presLayoutVars>
      </dgm:prSet>
      <dgm:spPr/>
    </dgm:pt>
    <dgm:pt modelId="{DEFAD6EB-7B7C-4382-8791-DF52098A1095}" type="pres">
      <dgm:prSet presAssocID="{0B37C778-01B1-4186-AE0C-FF7AD6FF0E2B}" presName="sibTrans" presStyleLbl="sibTrans2D1" presStyleIdx="0" presStyleCnt="0"/>
      <dgm:spPr/>
    </dgm:pt>
    <dgm:pt modelId="{0B88F2C9-5C04-4ECE-9A79-F3CC79EC2AFD}" type="pres">
      <dgm:prSet presAssocID="{450B2FE0-38C1-4264-A704-D1FCB8CA64FE}" presName="compNode" presStyleCnt="0"/>
      <dgm:spPr/>
    </dgm:pt>
    <dgm:pt modelId="{CD418D2B-1560-47C2-8FB8-77FF57195103}" type="pres">
      <dgm:prSet presAssocID="{450B2FE0-38C1-4264-A704-D1FCB8CA64FE}" presName="iconBgRect" presStyleLbl="bgShp" presStyleIdx="1" presStyleCnt="4"/>
      <dgm:spPr/>
    </dgm:pt>
    <dgm:pt modelId="{78467CEC-E89E-4E11-9BC2-C63450CF64EC}" type="pres">
      <dgm:prSet presAssocID="{450B2FE0-38C1-4264-A704-D1FCB8CA64F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A8E42D8B-15F2-41AF-9216-2233C26FAC0D}" type="pres">
      <dgm:prSet presAssocID="{450B2FE0-38C1-4264-A704-D1FCB8CA64FE}" presName="spaceRect" presStyleCnt="0"/>
      <dgm:spPr/>
    </dgm:pt>
    <dgm:pt modelId="{02216AF4-38B7-470E-87DD-090FACD14CBE}" type="pres">
      <dgm:prSet presAssocID="{450B2FE0-38C1-4264-A704-D1FCB8CA64FE}" presName="textRect" presStyleLbl="revTx" presStyleIdx="1" presStyleCnt="4">
        <dgm:presLayoutVars>
          <dgm:chMax val="1"/>
          <dgm:chPref val="1"/>
        </dgm:presLayoutVars>
      </dgm:prSet>
      <dgm:spPr/>
    </dgm:pt>
    <dgm:pt modelId="{5A9C7AC1-4E96-4B13-A964-8E37CDC102C9}" type="pres">
      <dgm:prSet presAssocID="{4680A3AB-575F-4BFE-8229-A54D6E2776F5}" presName="sibTrans" presStyleLbl="sibTrans2D1" presStyleIdx="0" presStyleCnt="0"/>
      <dgm:spPr/>
    </dgm:pt>
    <dgm:pt modelId="{795D5CD1-1024-458E-AA6E-9338B370D749}" type="pres">
      <dgm:prSet presAssocID="{64125636-ACDA-4013-8C6F-F524F0F01AB6}" presName="compNode" presStyleCnt="0"/>
      <dgm:spPr/>
    </dgm:pt>
    <dgm:pt modelId="{F3D673B3-5CE3-4582-93BB-FC24940EF0FB}" type="pres">
      <dgm:prSet presAssocID="{64125636-ACDA-4013-8C6F-F524F0F01AB6}" presName="iconBgRect" presStyleLbl="bgShp" presStyleIdx="2" presStyleCnt="4"/>
      <dgm:spPr/>
    </dgm:pt>
    <dgm:pt modelId="{5368D45B-195E-4061-81BF-41008F7192B1}" type="pres">
      <dgm:prSet presAssocID="{64125636-ACDA-4013-8C6F-F524F0F01AB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aiter"/>
        </a:ext>
      </dgm:extLst>
    </dgm:pt>
    <dgm:pt modelId="{12C56209-14EE-495A-9197-B244BCA7245E}" type="pres">
      <dgm:prSet presAssocID="{64125636-ACDA-4013-8C6F-F524F0F01AB6}" presName="spaceRect" presStyleCnt="0"/>
      <dgm:spPr/>
    </dgm:pt>
    <dgm:pt modelId="{83155F9D-CA4A-430C-AEF7-CBAC51DF1480}" type="pres">
      <dgm:prSet presAssocID="{64125636-ACDA-4013-8C6F-F524F0F01AB6}" presName="textRect" presStyleLbl="revTx" presStyleIdx="2" presStyleCnt="4">
        <dgm:presLayoutVars>
          <dgm:chMax val="1"/>
          <dgm:chPref val="1"/>
        </dgm:presLayoutVars>
      </dgm:prSet>
      <dgm:spPr/>
    </dgm:pt>
    <dgm:pt modelId="{D8982D84-750F-403F-80F8-FD3A7DE741E2}" type="pres">
      <dgm:prSet presAssocID="{16BFDC15-5A54-4E89-82D9-C2F91148185D}" presName="sibTrans" presStyleLbl="sibTrans2D1" presStyleIdx="0" presStyleCnt="0"/>
      <dgm:spPr/>
    </dgm:pt>
    <dgm:pt modelId="{9EB2EEE2-E3AF-4A57-82F0-7409BC219F06}" type="pres">
      <dgm:prSet presAssocID="{3AECA7F4-2030-4EF5-AD1E-48357CADF845}" presName="compNode" presStyleCnt="0"/>
      <dgm:spPr/>
    </dgm:pt>
    <dgm:pt modelId="{B2ACE954-3645-47A2-AA40-B728709AF52D}" type="pres">
      <dgm:prSet presAssocID="{3AECA7F4-2030-4EF5-AD1E-48357CADF845}" presName="iconBgRect" presStyleLbl="bgShp" presStyleIdx="3" presStyleCnt="4"/>
      <dgm:spPr/>
    </dgm:pt>
    <dgm:pt modelId="{A48BBFF5-6298-4679-883E-D126F7E91C04}" type="pres">
      <dgm:prSet presAssocID="{3AECA7F4-2030-4EF5-AD1E-48357CADF84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5437AD04-4A8B-41CF-8C18-FB161C5EDD16}" type="pres">
      <dgm:prSet presAssocID="{3AECA7F4-2030-4EF5-AD1E-48357CADF845}" presName="spaceRect" presStyleCnt="0"/>
      <dgm:spPr/>
    </dgm:pt>
    <dgm:pt modelId="{1F262C0A-A76A-4728-8E8E-0EE225D9A76F}" type="pres">
      <dgm:prSet presAssocID="{3AECA7F4-2030-4EF5-AD1E-48357CADF845}" presName="textRect" presStyleLbl="revTx" presStyleIdx="3" presStyleCnt="4">
        <dgm:presLayoutVars>
          <dgm:chMax val="1"/>
          <dgm:chPref val="1"/>
        </dgm:presLayoutVars>
      </dgm:prSet>
      <dgm:spPr/>
    </dgm:pt>
  </dgm:ptLst>
  <dgm:cxnLst>
    <dgm:cxn modelId="{7A553E06-D658-4DA8-B3DE-34A8062B12CE}" type="presOf" srcId="{4680A3AB-575F-4BFE-8229-A54D6E2776F5}" destId="{5A9C7AC1-4E96-4B13-A964-8E37CDC102C9}" srcOrd="0" destOrd="0" presId="urn:microsoft.com/office/officeart/2018/2/layout/IconCircleList"/>
    <dgm:cxn modelId="{E4FD661F-1134-45AA-9560-2D9FBA81E73B}" srcId="{ABAC7C43-CB29-4CEA-BF6D-CB44736B4DB9}" destId="{450B2FE0-38C1-4264-A704-D1FCB8CA64FE}" srcOrd="1" destOrd="0" parTransId="{AC61935B-01E5-4593-8B55-9C66821D55DC}" sibTransId="{4680A3AB-575F-4BFE-8229-A54D6E2776F5}"/>
    <dgm:cxn modelId="{1CF8AB23-D622-4DB8-8359-D29917DDD994}" type="presOf" srcId="{450B2FE0-38C1-4264-A704-D1FCB8CA64FE}" destId="{02216AF4-38B7-470E-87DD-090FACD14CBE}" srcOrd="0" destOrd="0" presId="urn:microsoft.com/office/officeart/2018/2/layout/IconCircleList"/>
    <dgm:cxn modelId="{1D997A41-B963-4682-949A-DBBC593236BC}" type="presOf" srcId="{16BFDC15-5A54-4E89-82D9-C2F91148185D}" destId="{D8982D84-750F-403F-80F8-FD3A7DE741E2}" srcOrd="0" destOrd="0" presId="urn:microsoft.com/office/officeart/2018/2/layout/IconCircleList"/>
    <dgm:cxn modelId="{7D99F54E-4BF4-4471-B575-E5D46E651889}" type="presOf" srcId="{3AECA7F4-2030-4EF5-AD1E-48357CADF845}" destId="{1F262C0A-A76A-4728-8E8E-0EE225D9A76F}" srcOrd="0" destOrd="0" presId="urn:microsoft.com/office/officeart/2018/2/layout/IconCircleList"/>
    <dgm:cxn modelId="{CBA4E873-4708-47E5-823E-3286BEC1AF8C}" type="presOf" srcId="{0B37C778-01B1-4186-AE0C-FF7AD6FF0E2B}" destId="{DEFAD6EB-7B7C-4382-8791-DF52098A1095}" srcOrd="0" destOrd="0" presId="urn:microsoft.com/office/officeart/2018/2/layout/IconCircleList"/>
    <dgm:cxn modelId="{CE2BFA54-85B9-486E-85AB-D83FDF0EA879}" srcId="{ABAC7C43-CB29-4CEA-BF6D-CB44736B4DB9}" destId="{3AECA7F4-2030-4EF5-AD1E-48357CADF845}" srcOrd="3" destOrd="0" parTransId="{C8992E10-F49D-4DAE-9ABC-4EA87BEFF4AF}" sibTransId="{E4BB18BF-649A-46CC-9B4C-CE846CEC8A50}"/>
    <dgm:cxn modelId="{9F8DCB7D-3E76-4291-858B-F76043679347}" type="presOf" srcId="{64125636-ACDA-4013-8C6F-F524F0F01AB6}" destId="{83155F9D-CA4A-430C-AEF7-CBAC51DF1480}" srcOrd="0" destOrd="0" presId="urn:microsoft.com/office/officeart/2018/2/layout/IconCircleList"/>
    <dgm:cxn modelId="{5F39FD8C-04C6-4A67-84DA-FC0C210B245F}" type="presOf" srcId="{833C50E0-8E08-4696-9DD8-55A7FF264B0A}" destId="{179FA474-A371-4195-952C-67B58AD9C533}" srcOrd="0" destOrd="0" presId="urn:microsoft.com/office/officeart/2018/2/layout/IconCircleList"/>
    <dgm:cxn modelId="{938073A2-580D-40A5-B0C1-6E77ABD63957}" srcId="{ABAC7C43-CB29-4CEA-BF6D-CB44736B4DB9}" destId="{64125636-ACDA-4013-8C6F-F524F0F01AB6}" srcOrd="2" destOrd="0" parTransId="{4293E991-C1B4-4872-83C6-9FE4E3E1C1E9}" sibTransId="{16BFDC15-5A54-4E89-82D9-C2F91148185D}"/>
    <dgm:cxn modelId="{BF1E63A4-62E0-4299-9A0E-51A3D0EE3751}" type="presOf" srcId="{ABAC7C43-CB29-4CEA-BF6D-CB44736B4DB9}" destId="{C7F1BE72-6CE9-4C51-9A7A-408042FDAF36}" srcOrd="0" destOrd="0" presId="urn:microsoft.com/office/officeart/2018/2/layout/IconCircleList"/>
    <dgm:cxn modelId="{E930A8FA-FBDD-46AF-B527-DC5466D04E93}" srcId="{ABAC7C43-CB29-4CEA-BF6D-CB44736B4DB9}" destId="{833C50E0-8E08-4696-9DD8-55A7FF264B0A}" srcOrd="0" destOrd="0" parTransId="{79C148B3-CB64-49C8-AE1F-35DA8BEEBF7A}" sibTransId="{0B37C778-01B1-4186-AE0C-FF7AD6FF0E2B}"/>
    <dgm:cxn modelId="{786FAC17-4103-4E76-A7DA-AE53E3410D55}" type="presParOf" srcId="{C7F1BE72-6CE9-4C51-9A7A-408042FDAF36}" destId="{2A98FAAF-FDF7-4E2D-9E08-1FCBF29B3965}" srcOrd="0" destOrd="0" presId="urn:microsoft.com/office/officeart/2018/2/layout/IconCircleList"/>
    <dgm:cxn modelId="{3301679B-C46D-4CE9-91AC-F0F250DDAAB8}" type="presParOf" srcId="{2A98FAAF-FDF7-4E2D-9E08-1FCBF29B3965}" destId="{F13FD9C3-3ED7-4DC7-ABEC-1044C680B7A3}" srcOrd="0" destOrd="0" presId="urn:microsoft.com/office/officeart/2018/2/layout/IconCircleList"/>
    <dgm:cxn modelId="{04DD8474-A6A7-4916-9279-C39844300F53}" type="presParOf" srcId="{F13FD9C3-3ED7-4DC7-ABEC-1044C680B7A3}" destId="{1218F929-06D1-4CAF-BA18-F7756F501DF6}" srcOrd="0" destOrd="0" presId="urn:microsoft.com/office/officeart/2018/2/layout/IconCircleList"/>
    <dgm:cxn modelId="{3647AA11-776E-4F74-89BE-86CDD3CA7818}" type="presParOf" srcId="{F13FD9C3-3ED7-4DC7-ABEC-1044C680B7A3}" destId="{7EDFA4B2-1B23-48EC-8F7E-0B1B4B5FADB0}" srcOrd="1" destOrd="0" presId="urn:microsoft.com/office/officeart/2018/2/layout/IconCircleList"/>
    <dgm:cxn modelId="{66EAFE1B-69AF-489F-83F7-AF9F7F682954}" type="presParOf" srcId="{F13FD9C3-3ED7-4DC7-ABEC-1044C680B7A3}" destId="{91A47185-4675-4A6C-9538-F76BB4E22364}" srcOrd="2" destOrd="0" presId="urn:microsoft.com/office/officeart/2018/2/layout/IconCircleList"/>
    <dgm:cxn modelId="{804F5EA6-2551-4DB3-83BB-8BEF9F89A028}" type="presParOf" srcId="{F13FD9C3-3ED7-4DC7-ABEC-1044C680B7A3}" destId="{179FA474-A371-4195-952C-67B58AD9C533}" srcOrd="3" destOrd="0" presId="urn:microsoft.com/office/officeart/2018/2/layout/IconCircleList"/>
    <dgm:cxn modelId="{6C2594C2-479B-4A65-991E-2F57070D5D32}" type="presParOf" srcId="{2A98FAAF-FDF7-4E2D-9E08-1FCBF29B3965}" destId="{DEFAD6EB-7B7C-4382-8791-DF52098A1095}" srcOrd="1" destOrd="0" presId="urn:microsoft.com/office/officeart/2018/2/layout/IconCircleList"/>
    <dgm:cxn modelId="{16DA053D-A1AA-408B-B1E3-D90EF881914A}" type="presParOf" srcId="{2A98FAAF-FDF7-4E2D-9E08-1FCBF29B3965}" destId="{0B88F2C9-5C04-4ECE-9A79-F3CC79EC2AFD}" srcOrd="2" destOrd="0" presId="urn:microsoft.com/office/officeart/2018/2/layout/IconCircleList"/>
    <dgm:cxn modelId="{91906A11-54D0-4A25-A820-F220ABB49542}" type="presParOf" srcId="{0B88F2C9-5C04-4ECE-9A79-F3CC79EC2AFD}" destId="{CD418D2B-1560-47C2-8FB8-77FF57195103}" srcOrd="0" destOrd="0" presId="urn:microsoft.com/office/officeart/2018/2/layout/IconCircleList"/>
    <dgm:cxn modelId="{39F23204-2B83-41C4-9EA5-05343D858136}" type="presParOf" srcId="{0B88F2C9-5C04-4ECE-9A79-F3CC79EC2AFD}" destId="{78467CEC-E89E-4E11-9BC2-C63450CF64EC}" srcOrd="1" destOrd="0" presId="urn:microsoft.com/office/officeart/2018/2/layout/IconCircleList"/>
    <dgm:cxn modelId="{D49CC69C-DDC1-41C2-B829-A942CA882E5A}" type="presParOf" srcId="{0B88F2C9-5C04-4ECE-9A79-F3CC79EC2AFD}" destId="{A8E42D8B-15F2-41AF-9216-2233C26FAC0D}" srcOrd="2" destOrd="0" presId="urn:microsoft.com/office/officeart/2018/2/layout/IconCircleList"/>
    <dgm:cxn modelId="{BBE828C6-B9C1-47F0-A49D-0151896344C8}" type="presParOf" srcId="{0B88F2C9-5C04-4ECE-9A79-F3CC79EC2AFD}" destId="{02216AF4-38B7-470E-87DD-090FACD14CBE}" srcOrd="3" destOrd="0" presId="urn:microsoft.com/office/officeart/2018/2/layout/IconCircleList"/>
    <dgm:cxn modelId="{D1082716-59BB-40B0-AC80-774C9CA65849}" type="presParOf" srcId="{2A98FAAF-FDF7-4E2D-9E08-1FCBF29B3965}" destId="{5A9C7AC1-4E96-4B13-A964-8E37CDC102C9}" srcOrd="3" destOrd="0" presId="urn:microsoft.com/office/officeart/2018/2/layout/IconCircleList"/>
    <dgm:cxn modelId="{7ED8D8CE-0CD7-4E1E-B131-B4F2F18D6B86}" type="presParOf" srcId="{2A98FAAF-FDF7-4E2D-9E08-1FCBF29B3965}" destId="{795D5CD1-1024-458E-AA6E-9338B370D749}" srcOrd="4" destOrd="0" presId="urn:microsoft.com/office/officeart/2018/2/layout/IconCircleList"/>
    <dgm:cxn modelId="{6C040DB9-FFDD-40B6-BC6F-E923A06884C0}" type="presParOf" srcId="{795D5CD1-1024-458E-AA6E-9338B370D749}" destId="{F3D673B3-5CE3-4582-93BB-FC24940EF0FB}" srcOrd="0" destOrd="0" presId="urn:microsoft.com/office/officeart/2018/2/layout/IconCircleList"/>
    <dgm:cxn modelId="{42A44307-D115-4E8B-80FE-0698DD042038}" type="presParOf" srcId="{795D5CD1-1024-458E-AA6E-9338B370D749}" destId="{5368D45B-195E-4061-81BF-41008F7192B1}" srcOrd="1" destOrd="0" presId="urn:microsoft.com/office/officeart/2018/2/layout/IconCircleList"/>
    <dgm:cxn modelId="{95EA0FC4-EFB4-40B6-A727-719279B864C7}" type="presParOf" srcId="{795D5CD1-1024-458E-AA6E-9338B370D749}" destId="{12C56209-14EE-495A-9197-B244BCA7245E}" srcOrd="2" destOrd="0" presId="urn:microsoft.com/office/officeart/2018/2/layout/IconCircleList"/>
    <dgm:cxn modelId="{C1E196E5-992E-4432-8B1B-4DE31850C35D}" type="presParOf" srcId="{795D5CD1-1024-458E-AA6E-9338B370D749}" destId="{83155F9D-CA4A-430C-AEF7-CBAC51DF1480}" srcOrd="3" destOrd="0" presId="urn:microsoft.com/office/officeart/2018/2/layout/IconCircleList"/>
    <dgm:cxn modelId="{556CBFE4-3DE6-4311-BA60-62C086CCDAFF}" type="presParOf" srcId="{2A98FAAF-FDF7-4E2D-9E08-1FCBF29B3965}" destId="{D8982D84-750F-403F-80F8-FD3A7DE741E2}" srcOrd="5" destOrd="0" presId="urn:microsoft.com/office/officeart/2018/2/layout/IconCircleList"/>
    <dgm:cxn modelId="{8F93D33E-8926-47A1-BD11-EC13E18340A2}" type="presParOf" srcId="{2A98FAAF-FDF7-4E2D-9E08-1FCBF29B3965}" destId="{9EB2EEE2-E3AF-4A57-82F0-7409BC219F06}" srcOrd="6" destOrd="0" presId="urn:microsoft.com/office/officeart/2018/2/layout/IconCircleList"/>
    <dgm:cxn modelId="{4EAFB5FB-AC29-47CA-84CF-727C73A4ECE7}" type="presParOf" srcId="{9EB2EEE2-E3AF-4A57-82F0-7409BC219F06}" destId="{B2ACE954-3645-47A2-AA40-B728709AF52D}" srcOrd="0" destOrd="0" presId="urn:microsoft.com/office/officeart/2018/2/layout/IconCircleList"/>
    <dgm:cxn modelId="{264F95E4-2CB4-46F8-87F2-EEE7AEB12944}" type="presParOf" srcId="{9EB2EEE2-E3AF-4A57-82F0-7409BC219F06}" destId="{A48BBFF5-6298-4679-883E-D126F7E91C04}" srcOrd="1" destOrd="0" presId="urn:microsoft.com/office/officeart/2018/2/layout/IconCircleList"/>
    <dgm:cxn modelId="{08EB999A-BD8A-47D7-AAD4-333364F5F39A}" type="presParOf" srcId="{9EB2EEE2-E3AF-4A57-82F0-7409BC219F06}" destId="{5437AD04-4A8B-41CF-8C18-FB161C5EDD16}" srcOrd="2" destOrd="0" presId="urn:microsoft.com/office/officeart/2018/2/layout/IconCircleList"/>
    <dgm:cxn modelId="{80FFE026-54A3-4140-BBC1-CBCEB1519802}" type="presParOf" srcId="{9EB2EEE2-E3AF-4A57-82F0-7409BC219F06}" destId="{1F262C0A-A76A-4728-8E8E-0EE225D9A76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F3D8AD-CBB6-47C7-9AD5-1A0E95C92D1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1C0A7EE-9E56-446A-9EC8-EA311A5DF8B3}">
      <dgm:prSet/>
      <dgm:spPr/>
      <dgm:t>
        <a:bodyPr/>
        <a:lstStyle/>
        <a:p>
          <a:pPr algn="just"/>
          <a:r>
            <a:rPr lang="en-GB" b="1" noProof="0" dirty="0">
              <a:latin typeface="Times New Roman"/>
              <a:cs typeface="Times New Roman"/>
            </a:rPr>
            <a:t>Minimal Customer Interaction:</a:t>
          </a:r>
          <a:r>
            <a:rPr lang="en-GB" noProof="0" dirty="0">
              <a:latin typeface="Times New Roman"/>
              <a:cs typeface="Times New Roman"/>
            </a:rPr>
            <a:t> I mostly worked in prep shifts, and I hardly had any interaction with customers. Neither was I directly involved with the serving of guests during peak times and therefore did not receive much customer facing work.</a:t>
          </a:r>
        </a:p>
      </dgm:t>
    </dgm:pt>
    <dgm:pt modelId="{51621D95-F162-4662-860A-796CC2EE3A6E}" type="parTrans" cxnId="{9124595E-C173-4052-871B-FA592D5F5F7F}">
      <dgm:prSet/>
      <dgm:spPr/>
      <dgm:t>
        <a:bodyPr/>
        <a:lstStyle/>
        <a:p>
          <a:endParaRPr lang="en-US"/>
        </a:p>
      </dgm:t>
    </dgm:pt>
    <dgm:pt modelId="{B17891CF-C47B-4107-B8B1-35D219179811}" type="sibTrans" cxnId="{9124595E-C173-4052-871B-FA592D5F5F7F}">
      <dgm:prSet/>
      <dgm:spPr/>
      <dgm:t>
        <a:bodyPr/>
        <a:lstStyle/>
        <a:p>
          <a:endParaRPr lang="en-US"/>
        </a:p>
      </dgm:t>
    </dgm:pt>
    <dgm:pt modelId="{60D3A0A1-759C-4E1C-B5C4-214B7C24EE6E}">
      <dgm:prSet/>
      <dgm:spPr/>
      <dgm:t>
        <a:bodyPr/>
        <a:lstStyle/>
        <a:p>
          <a:pPr algn="just"/>
          <a:r>
            <a:rPr lang="en-GB" b="1" noProof="0" dirty="0">
              <a:latin typeface="Times New Roman"/>
              <a:cs typeface="Times New Roman"/>
            </a:rPr>
            <a:t>Mostly Prep Shifts:</a:t>
          </a:r>
          <a:r>
            <a:rPr lang="en-GB" noProof="0" dirty="0">
              <a:latin typeface="Times New Roman"/>
              <a:cs typeface="Times New Roman"/>
            </a:rPr>
            <a:t> My shifts were more behind the scenes, which entailed some food preparation and setup to serve the guests with breakfast, rather than having to interact with them.</a:t>
          </a:r>
        </a:p>
      </dgm:t>
    </dgm:pt>
    <dgm:pt modelId="{97DE4577-B1B6-4D65-9110-C3DF136A3434}" type="parTrans" cxnId="{BDE6984B-E0C0-4FFA-AF18-35478CA23F04}">
      <dgm:prSet/>
      <dgm:spPr/>
      <dgm:t>
        <a:bodyPr/>
        <a:lstStyle/>
        <a:p>
          <a:endParaRPr lang="en-US"/>
        </a:p>
      </dgm:t>
    </dgm:pt>
    <dgm:pt modelId="{3975FFC0-FF96-44C0-AC32-EE7546674626}" type="sibTrans" cxnId="{BDE6984B-E0C0-4FFA-AF18-35478CA23F04}">
      <dgm:prSet/>
      <dgm:spPr/>
      <dgm:t>
        <a:bodyPr/>
        <a:lstStyle/>
        <a:p>
          <a:endParaRPr lang="en-US"/>
        </a:p>
      </dgm:t>
    </dgm:pt>
    <dgm:pt modelId="{BA1E8B5D-5AE5-4A2D-BABE-1637A8DADA69}">
      <dgm:prSet/>
      <dgm:spPr/>
      <dgm:t>
        <a:bodyPr/>
        <a:lstStyle/>
        <a:p>
          <a:pPr algn="just"/>
          <a:r>
            <a:rPr lang="en-GB" noProof="0" dirty="0">
              <a:latin typeface="Times New Roman"/>
              <a:cs typeface="Times New Roman"/>
            </a:rPr>
            <a:t>This minimal interaction with customers hampered my development in other aspects like upselling, and interaction with guests despite handling my operational tasks well, I had less opportunity to learn the other aspect of selling menu items or to talk to the guests to make the experience memorable.</a:t>
          </a:r>
        </a:p>
      </dgm:t>
    </dgm:pt>
    <dgm:pt modelId="{49158BCD-B392-4BCB-AE4E-E9A5C923FE6A}" type="parTrans" cxnId="{02BF59E1-E887-40A7-8D4D-CF7EF06827E8}">
      <dgm:prSet/>
      <dgm:spPr/>
      <dgm:t>
        <a:bodyPr/>
        <a:lstStyle/>
        <a:p>
          <a:endParaRPr lang="en-US"/>
        </a:p>
      </dgm:t>
    </dgm:pt>
    <dgm:pt modelId="{95EFE7B0-0845-4775-9F33-59B918520EAA}" type="sibTrans" cxnId="{02BF59E1-E887-40A7-8D4D-CF7EF06827E8}">
      <dgm:prSet/>
      <dgm:spPr/>
      <dgm:t>
        <a:bodyPr/>
        <a:lstStyle/>
        <a:p>
          <a:endParaRPr lang="en-US"/>
        </a:p>
      </dgm:t>
    </dgm:pt>
    <dgm:pt modelId="{9B54DBE9-E4F7-44D4-9970-966897583399}" type="pres">
      <dgm:prSet presAssocID="{0BF3D8AD-CBB6-47C7-9AD5-1A0E95C92D18}" presName="root" presStyleCnt="0">
        <dgm:presLayoutVars>
          <dgm:dir/>
          <dgm:resizeHandles val="exact"/>
        </dgm:presLayoutVars>
      </dgm:prSet>
      <dgm:spPr/>
    </dgm:pt>
    <dgm:pt modelId="{4A108F33-4C80-4169-B48F-8A83627EC0D8}" type="pres">
      <dgm:prSet presAssocID="{A1C0A7EE-9E56-446A-9EC8-EA311A5DF8B3}" presName="compNode" presStyleCnt="0"/>
      <dgm:spPr/>
    </dgm:pt>
    <dgm:pt modelId="{5A21DDDE-A819-47A6-9635-FAA7A9BF1F13}" type="pres">
      <dgm:prSet presAssocID="{A1C0A7EE-9E56-446A-9EC8-EA311A5DF8B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0FD0F324-FB31-483B-B33C-5355D7C24DAD}" type="pres">
      <dgm:prSet presAssocID="{A1C0A7EE-9E56-446A-9EC8-EA311A5DF8B3}" presName="spaceRect" presStyleCnt="0"/>
      <dgm:spPr/>
    </dgm:pt>
    <dgm:pt modelId="{B31F269A-73A2-4024-B04E-6BB467AC6127}" type="pres">
      <dgm:prSet presAssocID="{A1C0A7EE-9E56-446A-9EC8-EA311A5DF8B3}" presName="textRect" presStyleLbl="revTx" presStyleIdx="0" presStyleCnt="3">
        <dgm:presLayoutVars>
          <dgm:chMax val="1"/>
          <dgm:chPref val="1"/>
        </dgm:presLayoutVars>
      </dgm:prSet>
      <dgm:spPr/>
    </dgm:pt>
    <dgm:pt modelId="{7EACF825-2E08-4A12-919F-1417C144DBA9}" type="pres">
      <dgm:prSet presAssocID="{B17891CF-C47B-4107-B8B1-35D219179811}" presName="sibTrans" presStyleCnt="0"/>
      <dgm:spPr/>
    </dgm:pt>
    <dgm:pt modelId="{ECCB609D-3AD9-47B0-9CEF-6047DB8161DC}" type="pres">
      <dgm:prSet presAssocID="{60D3A0A1-759C-4E1C-B5C4-214B7C24EE6E}" presName="compNode" presStyleCnt="0"/>
      <dgm:spPr/>
    </dgm:pt>
    <dgm:pt modelId="{D1E2D8C1-5D37-498F-AC05-7F64363280B0}" type="pres">
      <dgm:prSet presAssocID="{60D3A0A1-759C-4E1C-B5C4-214B7C24EE6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vered plate"/>
        </a:ext>
      </dgm:extLst>
    </dgm:pt>
    <dgm:pt modelId="{83DA4228-44C1-4F58-AF52-A9F586CDB368}" type="pres">
      <dgm:prSet presAssocID="{60D3A0A1-759C-4E1C-B5C4-214B7C24EE6E}" presName="spaceRect" presStyleCnt="0"/>
      <dgm:spPr/>
    </dgm:pt>
    <dgm:pt modelId="{97C0E060-6B33-4320-A73B-04BB1954B524}" type="pres">
      <dgm:prSet presAssocID="{60D3A0A1-759C-4E1C-B5C4-214B7C24EE6E}" presName="textRect" presStyleLbl="revTx" presStyleIdx="1" presStyleCnt="3">
        <dgm:presLayoutVars>
          <dgm:chMax val="1"/>
          <dgm:chPref val="1"/>
        </dgm:presLayoutVars>
      </dgm:prSet>
      <dgm:spPr/>
    </dgm:pt>
    <dgm:pt modelId="{78EEB2EB-1B67-4CD0-9521-B053B2745024}" type="pres">
      <dgm:prSet presAssocID="{3975FFC0-FF96-44C0-AC32-EE7546674626}" presName="sibTrans" presStyleCnt="0"/>
      <dgm:spPr/>
    </dgm:pt>
    <dgm:pt modelId="{4B66F56D-9BBA-4807-9526-021A20D9B02C}" type="pres">
      <dgm:prSet presAssocID="{BA1E8B5D-5AE5-4A2D-BABE-1637A8DADA69}" presName="compNode" presStyleCnt="0"/>
      <dgm:spPr/>
    </dgm:pt>
    <dgm:pt modelId="{74BED7DA-8026-4BCB-A7BF-292E18F5A0AC}" type="pres">
      <dgm:prSet presAssocID="{BA1E8B5D-5AE5-4A2D-BABE-1637A8DADA6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aiter"/>
        </a:ext>
      </dgm:extLst>
    </dgm:pt>
    <dgm:pt modelId="{42EA5766-DDA1-4595-A5F5-B89E42A10960}" type="pres">
      <dgm:prSet presAssocID="{BA1E8B5D-5AE5-4A2D-BABE-1637A8DADA69}" presName="spaceRect" presStyleCnt="0"/>
      <dgm:spPr/>
    </dgm:pt>
    <dgm:pt modelId="{6F9B798C-3559-401C-8218-B910A8E80445}" type="pres">
      <dgm:prSet presAssocID="{BA1E8B5D-5AE5-4A2D-BABE-1637A8DADA69}" presName="textRect" presStyleLbl="revTx" presStyleIdx="2" presStyleCnt="3">
        <dgm:presLayoutVars>
          <dgm:chMax val="1"/>
          <dgm:chPref val="1"/>
        </dgm:presLayoutVars>
      </dgm:prSet>
      <dgm:spPr/>
    </dgm:pt>
  </dgm:ptLst>
  <dgm:cxnLst>
    <dgm:cxn modelId="{9124595E-C173-4052-871B-FA592D5F5F7F}" srcId="{0BF3D8AD-CBB6-47C7-9AD5-1A0E95C92D18}" destId="{A1C0A7EE-9E56-446A-9EC8-EA311A5DF8B3}" srcOrd="0" destOrd="0" parTransId="{51621D95-F162-4662-860A-796CC2EE3A6E}" sibTransId="{B17891CF-C47B-4107-B8B1-35D219179811}"/>
    <dgm:cxn modelId="{BDE6984B-E0C0-4FFA-AF18-35478CA23F04}" srcId="{0BF3D8AD-CBB6-47C7-9AD5-1A0E95C92D18}" destId="{60D3A0A1-759C-4E1C-B5C4-214B7C24EE6E}" srcOrd="1" destOrd="0" parTransId="{97DE4577-B1B6-4D65-9110-C3DF136A3434}" sibTransId="{3975FFC0-FF96-44C0-AC32-EE7546674626}"/>
    <dgm:cxn modelId="{5278A770-420E-4BBC-BF0A-7D35EE78AA7B}" type="presOf" srcId="{60D3A0A1-759C-4E1C-B5C4-214B7C24EE6E}" destId="{97C0E060-6B33-4320-A73B-04BB1954B524}" srcOrd="0" destOrd="0" presId="urn:microsoft.com/office/officeart/2018/2/layout/IconLabelList"/>
    <dgm:cxn modelId="{02BF59E1-E887-40A7-8D4D-CF7EF06827E8}" srcId="{0BF3D8AD-CBB6-47C7-9AD5-1A0E95C92D18}" destId="{BA1E8B5D-5AE5-4A2D-BABE-1637A8DADA69}" srcOrd="2" destOrd="0" parTransId="{49158BCD-B392-4BCB-AE4E-E9A5C923FE6A}" sibTransId="{95EFE7B0-0845-4775-9F33-59B918520EAA}"/>
    <dgm:cxn modelId="{79158AF1-D203-4259-AF12-A096C53D79B1}" type="presOf" srcId="{0BF3D8AD-CBB6-47C7-9AD5-1A0E95C92D18}" destId="{9B54DBE9-E4F7-44D4-9970-966897583399}" srcOrd="0" destOrd="0" presId="urn:microsoft.com/office/officeart/2018/2/layout/IconLabelList"/>
    <dgm:cxn modelId="{3B6621FA-4E19-4063-9B7F-AC6AF44259F1}" type="presOf" srcId="{A1C0A7EE-9E56-446A-9EC8-EA311A5DF8B3}" destId="{B31F269A-73A2-4024-B04E-6BB467AC6127}" srcOrd="0" destOrd="0" presId="urn:microsoft.com/office/officeart/2018/2/layout/IconLabelList"/>
    <dgm:cxn modelId="{F01C23FD-1770-405C-81E2-0E75477CA275}" type="presOf" srcId="{BA1E8B5D-5AE5-4A2D-BABE-1637A8DADA69}" destId="{6F9B798C-3559-401C-8218-B910A8E80445}" srcOrd="0" destOrd="0" presId="urn:microsoft.com/office/officeart/2018/2/layout/IconLabelList"/>
    <dgm:cxn modelId="{B8CEA27E-F7BE-4F29-93A8-759272A64541}" type="presParOf" srcId="{9B54DBE9-E4F7-44D4-9970-966897583399}" destId="{4A108F33-4C80-4169-B48F-8A83627EC0D8}" srcOrd="0" destOrd="0" presId="urn:microsoft.com/office/officeart/2018/2/layout/IconLabelList"/>
    <dgm:cxn modelId="{A99BC2D3-12D9-496A-B35D-63125255EF4C}" type="presParOf" srcId="{4A108F33-4C80-4169-B48F-8A83627EC0D8}" destId="{5A21DDDE-A819-47A6-9635-FAA7A9BF1F13}" srcOrd="0" destOrd="0" presId="urn:microsoft.com/office/officeart/2018/2/layout/IconLabelList"/>
    <dgm:cxn modelId="{C368E367-A840-4CFC-93DB-CA1ACBAD7E98}" type="presParOf" srcId="{4A108F33-4C80-4169-B48F-8A83627EC0D8}" destId="{0FD0F324-FB31-483B-B33C-5355D7C24DAD}" srcOrd="1" destOrd="0" presId="urn:microsoft.com/office/officeart/2018/2/layout/IconLabelList"/>
    <dgm:cxn modelId="{BF66C4F3-5C0C-41EC-B155-CE9FE4EFC0E1}" type="presParOf" srcId="{4A108F33-4C80-4169-B48F-8A83627EC0D8}" destId="{B31F269A-73A2-4024-B04E-6BB467AC6127}" srcOrd="2" destOrd="0" presId="urn:microsoft.com/office/officeart/2018/2/layout/IconLabelList"/>
    <dgm:cxn modelId="{CB0EB72F-CD8A-4A99-8AD7-91BF9A989C2A}" type="presParOf" srcId="{9B54DBE9-E4F7-44D4-9970-966897583399}" destId="{7EACF825-2E08-4A12-919F-1417C144DBA9}" srcOrd="1" destOrd="0" presId="urn:microsoft.com/office/officeart/2018/2/layout/IconLabelList"/>
    <dgm:cxn modelId="{386490C7-85D2-4271-B950-F468D00E57F5}" type="presParOf" srcId="{9B54DBE9-E4F7-44D4-9970-966897583399}" destId="{ECCB609D-3AD9-47B0-9CEF-6047DB8161DC}" srcOrd="2" destOrd="0" presId="urn:microsoft.com/office/officeart/2018/2/layout/IconLabelList"/>
    <dgm:cxn modelId="{7C51F6D8-837A-4DA3-97B6-B4364DF20288}" type="presParOf" srcId="{ECCB609D-3AD9-47B0-9CEF-6047DB8161DC}" destId="{D1E2D8C1-5D37-498F-AC05-7F64363280B0}" srcOrd="0" destOrd="0" presId="urn:microsoft.com/office/officeart/2018/2/layout/IconLabelList"/>
    <dgm:cxn modelId="{D0E75B9B-F129-461B-8B69-AABEA959B606}" type="presParOf" srcId="{ECCB609D-3AD9-47B0-9CEF-6047DB8161DC}" destId="{83DA4228-44C1-4F58-AF52-A9F586CDB368}" srcOrd="1" destOrd="0" presId="urn:microsoft.com/office/officeart/2018/2/layout/IconLabelList"/>
    <dgm:cxn modelId="{B61C9883-C0E3-444B-BA39-659D7186E50D}" type="presParOf" srcId="{ECCB609D-3AD9-47B0-9CEF-6047DB8161DC}" destId="{97C0E060-6B33-4320-A73B-04BB1954B524}" srcOrd="2" destOrd="0" presId="urn:microsoft.com/office/officeart/2018/2/layout/IconLabelList"/>
    <dgm:cxn modelId="{25E2A787-C8DF-4906-9DC4-9BA9391BFB73}" type="presParOf" srcId="{9B54DBE9-E4F7-44D4-9970-966897583399}" destId="{78EEB2EB-1B67-4CD0-9521-B053B2745024}" srcOrd="3" destOrd="0" presId="urn:microsoft.com/office/officeart/2018/2/layout/IconLabelList"/>
    <dgm:cxn modelId="{7C75C77C-CCF5-43C4-B60A-44E9CA80BCC5}" type="presParOf" srcId="{9B54DBE9-E4F7-44D4-9970-966897583399}" destId="{4B66F56D-9BBA-4807-9526-021A20D9B02C}" srcOrd="4" destOrd="0" presId="urn:microsoft.com/office/officeart/2018/2/layout/IconLabelList"/>
    <dgm:cxn modelId="{97CFF59D-4C29-4579-ACA7-6B88DA3913CE}" type="presParOf" srcId="{4B66F56D-9BBA-4807-9526-021A20D9B02C}" destId="{74BED7DA-8026-4BCB-A7BF-292E18F5A0AC}" srcOrd="0" destOrd="0" presId="urn:microsoft.com/office/officeart/2018/2/layout/IconLabelList"/>
    <dgm:cxn modelId="{02326137-9058-4D15-B729-57D7FA7D6D8E}" type="presParOf" srcId="{4B66F56D-9BBA-4807-9526-021A20D9B02C}" destId="{42EA5766-DDA1-4595-A5F5-B89E42A10960}" srcOrd="1" destOrd="0" presId="urn:microsoft.com/office/officeart/2018/2/layout/IconLabelList"/>
    <dgm:cxn modelId="{7EE1182A-36E6-4CC7-BC56-E5FBCFA19CD8}" type="presParOf" srcId="{4B66F56D-9BBA-4807-9526-021A20D9B02C}" destId="{6F9B798C-3559-401C-8218-B910A8E8044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D56008-94AC-49F6-ACCA-E3E5E89125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233A72D-3AEF-461E-8917-4C210093CE14}">
      <dgm:prSet/>
      <dgm:spPr/>
      <dgm:t>
        <a:bodyPr/>
        <a:lstStyle/>
        <a:p>
          <a:pPr>
            <a:lnSpc>
              <a:spcPct val="100000"/>
            </a:lnSpc>
          </a:pPr>
          <a:r>
            <a:rPr lang="en-GB" b="1" noProof="0" dirty="0">
              <a:latin typeface="Times New Roman"/>
              <a:cs typeface="Times New Roman"/>
            </a:rPr>
            <a:t>Communication: </a:t>
          </a:r>
          <a:r>
            <a:rPr lang="en-GB" noProof="0" dirty="0">
              <a:latin typeface="Times New Roman"/>
              <a:cs typeface="Times New Roman"/>
            </a:rPr>
            <a:t>I enhanced my communication skills by telling the guest what was going on, maintaining them updated on the measures that we were taking to address the problem.</a:t>
          </a:r>
        </a:p>
      </dgm:t>
    </dgm:pt>
    <dgm:pt modelId="{46CCF9A3-6DB8-4EB0-879F-24D7F799DC4D}" type="parTrans" cxnId="{0AA02CCA-A0DA-4C9D-821B-EAACB094E9C9}">
      <dgm:prSet/>
      <dgm:spPr/>
      <dgm:t>
        <a:bodyPr/>
        <a:lstStyle/>
        <a:p>
          <a:endParaRPr lang="en-US"/>
        </a:p>
      </dgm:t>
    </dgm:pt>
    <dgm:pt modelId="{71032BC1-B573-44A0-99CE-8AA564DABCB0}" type="sibTrans" cxnId="{0AA02CCA-A0DA-4C9D-821B-EAACB094E9C9}">
      <dgm:prSet/>
      <dgm:spPr/>
      <dgm:t>
        <a:bodyPr/>
        <a:lstStyle/>
        <a:p>
          <a:endParaRPr lang="en-US"/>
        </a:p>
      </dgm:t>
    </dgm:pt>
    <dgm:pt modelId="{CFB44A4C-EB60-43C8-812A-BB3A009BC709}">
      <dgm:prSet/>
      <dgm:spPr/>
      <dgm:t>
        <a:bodyPr/>
        <a:lstStyle/>
        <a:p>
          <a:pPr>
            <a:lnSpc>
              <a:spcPct val="100000"/>
            </a:lnSpc>
          </a:pPr>
          <a:r>
            <a:rPr lang="en-GB" b="1" noProof="0" dirty="0">
              <a:latin typeface="Times New Roman"/>
              <a:cs typeface="Times New Roman"/>
            </a:rPr>
            <a:t>Problem-solving: </a:t>
          </a:r>
          <a:r>
            <a:rPr lang="en-GB" noProof="0" dirty="0">
              <a:latin typeface="Times New Roman"/>
              <a:cs typeface="Times New Roman"/>
            </a:rPr>
            <a:t>The complaint also made me think on my feet and organise in the various departments in a bid to solve the problem within a short time.</a:t>
          </a:r>
        </a:p>
      </dgm:t>
    </dgm:pt>
    <dgm:pt modelId="{8319F614-AC7D-4BA1-BEB9-4577BF3EB3EE}" type="parTrans" cxnId="{3AB3C123-2C33-48C9-9DE3-07B896EC731E}">
      <dgm:prSet/>
      <dgm:spPr/>
      <dgm:t>
        <a:bodyPr/>
        <a:lstStyle/>
        <a:p>
          <a:endParaRPr lang="en-US"/>
        </a:p>
      </dgm:t>
    </dgm:pt>
    <dgm:pt modelId="{210B6CBB-C7B4-473D-A183-7BC96D70091E}" type="sibTrans" cxnId="{3AB3C123-2C33-48C9-9DE3-07B896EC731E}">
      <dgm:prSet/>
      <dgm:spPr/>
      <dgm:t>
        <a:bodyPr/>
        <a:lstStyle/>
        <a:p>
          <a:endParaRPr lang="en-US"/>
        </a:p>
      </dgm:t>
    </dgm:pt>
    <dgm:pt modelId="{289A5BDA-6EAA-48DB-B667-B6673AE33B37}">
      <dgm:prSet/>
      <dgm:spPr/>
      <dgm:t>
        <a:bodyPr/>
        <a:lstStyle/>
        <a:p>
          <a:pPr>
            <a:lnSpc>
              <a:spcPct val="100000"/>
            </a:lnSpc>
          </a:pPr>
          <a:r>
            <a:rPr lang="en-GB" b="1" noProof="0" dirty="0">
              <a:latin typeface="Times New Roman"/>
              <a:cs typeface="Times New Roman"/>
            </a:rPr>
            <a:t>Decision-making: </a:t>
          </a:r>
          <a:r>
            <a:rPr lang="en-GB" noProof="0" dirty="0">
              <a:latin typeface="Times New Roman"/>
              <a:cs typeface="Times New Roman"/>
            </a:rPr>
            <a:t>I had to decide on how to go about the complaint like payment of compensation and cleaning of the room as soon as possible.</a:t>
          </a:r>
        </a:p>
      </dgm:t>
    </dgm:pt>
    <dgm:pt modelId="{33660CB0-0AC6-4100-A236-55280D62DB5A}" type="parTrans" cxnId="{31AA8D4F-BCBC-4590-AAF7-E2525E461F6F}">
      <dgm:prSet/>
      <dgm:spPr/>
      <dgm:t>
        <a:bodyPr/>
        <a:lstStyle/>
        <a:p>
          <a:endParaRPr lang="en-US"/>
        </a:p>
      </dgm:t>
    </dgm:pt>
    <dgm:pt modelId="{36CF69B6-BA60-4E0C-B1E2-6505A01E679A}" type="sibTrans" cxnId="{31AA8D4F-BCBC-4590-AAF7-E2525E461F6F}">
      <dgm:prSet/>
      <dgm:spPr/>
      <dgm:t>
        <a:bodyPr/>
        <a:lstStyle/>
        <a:p>
          <a:endParaRPr lang="en-US"/>
        </a:p>
      </dgm:t>
    </dgm:pt>
    <dgm:pt modelId="{1C510D47-068E-412E-A9F8-E4C59A972FF1}" type="pres">
      <dgm:prSet presAssocID="{68D56008-94AC-49F6-ACCA-E3E5E891258C}" presName="root" presStyleCnt="0">
        <dgm:presLayoutVars>
          <dgm:dir/>
          <dgm:resizeHandles val="exact"/>
        </dgm:presLayoutVars>
      </dgm:prSet>
      <dgm:spPr/>
    </dgm:pt>
    <dgm:pt modelId="{21D3F445-4F2A-4ECD-96C0-CD740C142CF4}" type="pres">
      <dgm:prSet presAssocID="{6233A72D-3AEF-461E-8917-4C210093CE14}" presName="compNode" presStyleCnt="0"/>
      <dgm:spPr/>
    </dgm:pt>
    <dgm:pt modelId="{D2EC0C43-F848-45B2-8845-91DAD94F53D9}" type="pres">
      <dgm:prSet presAssocID="{6233A72D-3AEF-461E-8917-4C210093CE14}" presName="bgRect" presStyleLbl="bgShp" presStyleIdx="0" presStyleCnt="3"/>
      <dgm:spPr/>
    </dgm:pt>
    <dgm:pt modelId="{72AB56D2-DB5D-4851-8AC8-65025BFA45BB}" type="pres">
      <dgm:prSet presAssocID="{6233A72D-3AEF-461E-8917-4C210093CE1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B563EF10-2795-4C29-9A07-4AE8C55B021E}" type="pres">
      <dgm:prSet presAssocID="{6233A72D-3AEF-461E-8917-4C210093CE14}" presName="spaceRect" presStyleCnt="0"/>
      <dgm:spPr/>
    </dgm:pt>
    <dgm:pt modelId="{BD7FD2B6-81AF-4CC9-91F4-B764EA78BD9D}" type="pres">
      <dgm:prSet presAssocID="{6233A72D-3AEF-461E-8917-4C210093CE14}" presName="parTx" presStyleLbl="revTx" presStyleIdx="0" presStyleCnt="3">
        <dgm:presLayoutVars>
          <dgm:chMax val="0"/>
          <dgm:chPref val="0"/>
        </dgm:presLayoutVars>
      </dgm:prSet>
      <dgm:spPr/>
    </dgm:pt>
    <dgm:pt modelId="{02181FED-98D7-4836-BCC7-A2A6330CDE71}" type="pres">
      <dgm:prSet presAssocID="{71032BC1-B573-44A0-99CE-8AA564DABCB0}" presName="sibTrans" presStyleCnt="0"/>
      <dgm:spPr/>
    </dgm:pt>
    <dgm:pt modelId="{5F33CA1B-97D2-4F29-8932-13BD11BDF3CD}" type="pres">
      <dgm:prSet presAssocID="{CFB44A4C-EB60-43C8-812A-BB3A009BC709}" presName="compNode" presStyleCnt="0"/>
      <dgm:spPr/>
    </dgm:pt>
    <dgm:pt modelId="{0B3DB074-284A-4D5B-BF4C-9CCEB7F68EED}" type="pres">
      <dgm:prSet presAssocID="{CFB44A4C-EB60-43C8-812A-BB3A009BC709}" presName="bgRect" presStyleLbl="bgShp" presStyleIdx="1" presStyleCnt="3"/>
      <dgm:spPr/>
    </dgm:pt>
    <dgm:pt modelId="{4CE83A1C-8C6E-4808-BE73-A6C95F2926A0}" type="pres">
      <dgm:prSet presAssocID="{CFB44A4C-EB60-43C8-812A-BB3A009BC70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699E846F-4BD2-45E6-A196-C98F564FC448}" type="pres">
      <dgm:prSet presAssocID="{CFB44A4C-EB60-43C8-812A-BB3A009BC709}" presName="spaceRect" presStyleCnt="0"/>
      <dgm:spPr/>
    </dgm:pt>
    <dgm:pt modelId="{AA5183B3-40ED-4474-B8FD-EAA0DF97D461}" type="pres">
      <dgm:prSet presAssocID="{CFB44A4C-EB60-43C8-812A-BB3A009BC709}" presName="parTx" presStyleLbl="revTx" presStyleIdx="1" presStyleCnt="3">
        <dgm:presLayoutVars>
          <dgm:chMax val="0"/>
          <dgm:chPref val="0"/>
        </dgm:presLayoutVars>
      </dgm:prSet>
      <dgm:spPr/>
    </dgm:pt>
    <dgm:pt modelId="{07772EA0-55FD-4B6C-B200-A80621A45EA4}" type="pres">
      <dgm:prSet presAssocID="{210B6CBB-C7B4-473D-A183-7BC96D70091E}" presName="sibTrans" presStyleCnt="0"/>
      <dgm:spPr/>
    </dgm:pt>
    <dgm:pt modelId="{84EE47BB-7CE4-4219-878C-2E4D8A2AEA84}" type="pres">
      <dgm:prSet presAssocID="{289A5BDA-6EAA-48DB-B667-B6673AE33B37}" presName="compNode" presStyleCnt="0"/>
      <dgm:spPr/>
    </dgm:pt>
    <dgm:pt modelId="{ACF9D218-C3F1-42B9-A61D-4A54BBDB75E4}" type="pres">
      <dgm:prSet presAssocID="{289A5BDA-6EAA-48DB-B667-B6673AE33B37}" presName="bgRect" presStyleLbl="bgShp" presStyleIdx="2" presStyleCnt="3"/>
      <dgm:spPr/>
    </dgm:pt>
    <dgm:pt modelId="{7ECCD1A5-DE70-4B66-A9BE-51190327CEAB}" type="pres">
      <dgm:prSet presAssocID="{289A5BDA-6EAA-48DB-B667-B6673AE33B3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llar"/>
        </a:ext>
      </dgm:extLst>
    </dgm:pt>
    <dgm:pt modelId="{099D07FE-4CEB-4479-8EAB-7596955EB918}" type="pres">
      <dgm:prSet presAssocID="{289A5BDA-6EAA-48DB-B667-B6673AE33B37}" presName="spaceRect" presStyleCnt="0"/>
      <dgm:spPr/>
    </dgm:pt>
    <dgm:pt modelId="{7A5C2A83-FBB9-48B0-8C32-6087E7D8050B}" type="pres">
      <dgm:prSet presAssocID="{289A5BDA-6EAA-48DB-B667-B6673AE33B37}" presName="parTx" presStyleLbl="revTx" presStyleIdx="2" presStyleCnt="3">
        <dgm:presLayoutVars>
          <dgm:chMax val="0"/>
          <dgm:chPref val="0"/>
        </dgm:presLayoutVars>
      </dgm:prSet>
      <dgm:spPr/>
    </dgm:pt>
  </dgm:ptLst>
  <dgm:cxnLst>
    <dgm:cxn modelId="{3AB3C123-2C33-48C9-9DE3-07B896EC731E}" srcId="{68D56008-94AC-49F6-ACCA-E3E5E891258C}" destId="{CFB44A4C-EB60-43C8-812A-BB3A009BC709}" srcOrd="1" destOrd="0" parTransId="{8319F614-AC7D-4BA1-BEB9-4577BF3EB3EE}" sibTransId="{210B6CBB-C7B4-473D-A183-7BC96D70091E}"/>
    <dgm:cxn modelId="{CAF46927-8D8B-4108-A7F0-5574ED5990E2}" type="presOf" srcId="{68D56008-94AC-49F6-ACCA-E3E5E891258C}" destId="{1C510D47-068E-412E-A9F8-E4C59A972FF1}" srcOrd="0" destOrd="0" presId="urn:microsoft.com/office/officeart/2018/2/layout/IconVerticalSolidList"/>
    <dgm:cxn modelId="{91617A5E-4FC7-4DEC-999C-786C2E86813B}" type="presOf" srcId="{CFB44A4C-EB60-43C8-812A-BB3A009BC709}" destId="{AA5183B3-40ED-4474-B8FD-EAA0DF97D461}" srcOrd="0" destOrd="0" presId="urn:microsoft.com/office/officeart/2018/2/layout/IconVerticalSolidList"/>
    <dgm:cxn modelId="{31AA8D4F-BCBC-4590-AAF7-E2525E461F6F}" srcId="{68D56008-94AC-49F6-ACCA-E3E5E891258C}" destId="{289A5BDA-6EAA-48DB-B667-B6673AE33B37}" srcOrd="2" destOrd="0" parTransId="{33660CB0-0AC6-4100-A236-55280D62DB5A}" sibTransId="{36CF69B6-BA60-4E0C-B1E2-6505A01E679A}"/>
    <dgm:cxn modelId="{7CA705A1-AC01-46F6-B6A9-525BD51A6489}" type="presOf" srcId="{289A5BDA-6EAA-48DB-B667-B6673AE33B37}" destId="{7A5C2A83-FBB9-48B0-8C32-6087E7D8050B}" srcOrd="0" destOrd="0" presId="urn:microsoft.com/office/officeart/2018/2/layout/IconVerticalSolidList"/>
    <dgm:cxn modelId="{0AA02CCA-A0DA-4C9D-821B-EAACB094E9C9}" srcId="{68D56008-94AC-49F6-ACCA-E3E5E891258C}" destId="{6233A72D-3AEF-461E-8917-4C210093CE14}" srcOrd="0" destOrd="0" parTransId="{46CCF9A3-6DB8-4EB0-879F-24D7F799DC4D}" sibTransId="{71032BC1-B573-44A0-99CE-8AA564DABCB0}"/>
    <dgm:cxn modelId="{A82354E9-9B6C-4802-BD17-174E0E435785}" type="presOf" srcId="{6233A72D-3AEF-461E-8917-4C210093CE14}" destId="{BD7FD2B6-81AF-4CC9-91F4-B764EA78BD9D}" srcOrd="0" destOrd="0" presId="urn:microsoft.com/office/officeart/2018/2/layout/IconVerticalSolidList"/>
    <dgm:cxn modelId="{6609E5D5-6CE6-41FC-B2F7-EE3649AC9676}" type="presParOf" srcId="{1C510D47-068E-412E-A9F8-E4C59A972FF1}" destId="{21D3F445-4F2A-4ECD-96C0-CD740C142CF4}" srcOrd="0" destOrd="0" presId="urn:microsoft.com/office/officeart/2018/2/layout/IconVerticalSolidList"/>
    <dgm:cxn modelId="{29C81F46-E228-41DB-810E-6EC18CBC9199}" type="presParOf" srcId="{21D3F445-4F2A-4ECD-96C0-CD740C142CF4}" destId="{D2EC0C43-F848-45B2-8845-91DAD94F53D9}" srcOrd="0" destOrd="0" presId="urn:microsoft.com/office/officeart/2018/2/layout/IconVerticalSolidList"/>
    <dgm:cxn modelId="{4D58383E-BDC3-4952-BD70-D0D0407807DF}" type="presParOf" srcId="{21D3F445-4F2A-4ECD-96C0-CD740C142CF4}" destId="{72AB56D2-DB5D-4851-8AC8-65025BFA45BB}" srcOrd="1" destOrd="0" presId="urn:microsoft.com/office/officeart/2018/2/layout/IconVerticalSolidList"/>
    <dgm:cxn modelId="{FF146350-1D71-404F-9A5B-A44E70E741F6}" type="presParOf" srcId="{21D3F445-4F2A-4ECD-96C0-CD740C142CF4}" destId="{B563EF10-2795-4C29-9A07-4AE8C55B021E}" srcOrd="2" destOrd="0" presId="urn:microsoft.com/office/officeart/2018/2/layout/IconVerticalSolidList"/>
    <dgm:cxn modelId="{2E7EDF15-FAB9-419E-9111-8266264285FB}" type="presParOf" srcId="{21D3F445-4F2A-4ECD-96C0-CD740C142CF4}" destId="{BD7FD2B6-81AF-4CC9-91F4-B764EA78BD9D}" srcOrd="3" destOrd="0" presId="urn:microsoft.com/office/officeart/2018/2/layout/IconVerticalSolidList"/>
    <dgm:cxn modelId="{7B9BE6F0-4A2B-4ABA-8E68-6BD947D8EA1B}" type="presParOf" srcId="{1C510D47-068E-412E-A9F8-E4C59A972FF1}" destId="{02181FED-98D7-4836-BCC7-A2A6330CDE71}" srcOrd="1" destOrd="0" presId="urn:microsoft.com/office/officeart/2018/2/layout/IconVerticalSolidList"/>
    <dgm:cxn modelId="{2A299C2A-463C-45C0-BBC7-599C7508986B}" type="presParOf" srcId="{1C510D47-068E-412E-A9F8-E4C59A972FF1}" destId="{5F33CA1B-97D2-4F29-8932-13BD11BDF3CD}" srcOrd="2" destOrd="0" presId="urn:microsoft.com/office/officeart/2018/2/layout/IconVerticalSolidList"/>
    <dgm:cxn modelId="{4F9F538C-0037-4D4D-A88E-FC986BDA57C2}" type="presParOf" srcId="{5F33CA1B-97D2-4F29-8932-13BD11BDF3CD}" destId="{0B3DB074-284A-4D5B-BF4C-9CCEB7F68EED}" srcOrd="0" destOrd="0" presId="urn:microsoft.com/office/officeart/2018/2/layout/IconVerticalSolidList"/>
    <dgm:cxn modelId="{AE7F301D-EEDF-413D-B7D6-EB06F8D02656}" type="presParOf" srcId="{5F33CA1B-97D2-4F29-8932-13BD11BDF3CD}" destId="{4CE83A1C-8C6E-4808-BE73-A6C95F2926A0}" srcOrd="1" destOrd="0" presId="urn:microsoft.com/office/officeart/2018/2/layout/IconVerticalSolidList"/>
    <dgm:cxn modelId="{20E48980-B531-4C3B-9786-650420083EA1}" type="presParOf" srcId="{5F33CA1B-97D2-4F29-8932-13BD11BDF3CD}" destId="{699E846F-4BD2-45E6-A196-C98F564FC448}" srcOrd="2" destOrd="0" presId="urn:microsoft.com/office/officeart/2018/2/layout/IconVerticalSolidList"/>
    <dgm:cxn modelId="{32F5726C-5909-437C-B42B-3B278C1367FB}" type="presParOf" srcId="{5F33CA1B-97D2-4F29-8932-13BD11BDF3CD}" destId="{AA5183B3-40ED-4474-B8FD-EAA0DF97D461}" srcOrd="3" destOrd="0" presId="urn:microsoft.com/office/officeart/2018/2/layout/IconVerticalSolidList"/>
    <dgm:cxn modelId="{C9343239-E40D-4F04-8AE5-E98B201C0C1E}" type="presParOf" srcId="{1C510D47-068E-412E-A9F8-E4C59A972FF1}" destId="{07772EA0-55FD-4B6C-B200-A80621A45EA4}" srcOrd="3" destOrd="0" presId="urn:microsoft.com/office/officeart/2018/2/layout/IconVerticalSolidList"/>
    <dgm:cxn modelId="{8D3D16C8-3727-4700-BC45-B561173032A5}" type="presParOf" srcId="{1C510D47-068E-412E-A9F8-E4C59A972FF1}" destId="{84EE47BB-7CE4-4219-878C-2E4D8A2AEA84}" srcOrd="4" destOrd="0" presId="urn:microsoft.com/office/officeart/2018/2/layout/IconVerticalSolidList"/>
    <dgm:cxn modelId="{39B4491F-E072-46A7-AD94-66F08DBE6ACB}" type="presParOf" srcId="{84EE47BB-7CE4-4219-878C-2E4D8A2AEA84}" destId="{ACF9D218-C3F1-42B9-A61D-4A54BBDB75E4}" srcOrd="0" destOrd="0" presId="urn:microsoft.com/office/officeart/2018/2/layout/IconVerticalSolidList"/>
    <dgm:cxn modelId="{BFFD7BC3-81A4-443E-A8CA-416962B22635}" type="presParOf" srcId="{84EE47BB-7CE4-4219-878C-2E4D8A2AEA84}" destId="{7ECCD1A5-DE70-4B66-A9BE-51190327CEAB}" srcOrd="1" destOrd="0" presId="urn:microsoft.com/office/officeart/2018/2/layout/IconVerticalSolidList"/>
    <dgm:cxn modelId="{90D7DE47-6680-4F14-B815-05AC0A30B73A}" type="presParOf" srcId="{84EE47BB-7CE4-4219-878C-2E4D8A2AEA84}" destId="{099D07FE-4CEB-4479-8EAB-7596955EB918}" srcOrd="2" destOrd="0" presId="urn:microsoft.com/office/officeart/2018/2/layout/IconVerticalSolidList"/>
    <dgm:cxn modelId="{46785BDC-0516-49C2-B09A-0E796479DA91}" type="presParOf" srcId="{84EE47BB-7CE4-4219-878C-2E4D8A2AEA84}" destId="{7A5C2A83-FBB9-48B0-8C32-6087E7D805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DE1E28-BD55-4441-8E48-24A95B514AF9}"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1871CFAD-B6B7-467B-B288-3950A47F741D}">
      <dgm:prSet/>
      <dgm:spPr/>
      <dgm:t>
        <a:bodyPr/>
        <a:lstStyle/>
        <a:p>
          <a:pPr algn="just">
            <a:lnSpc>
              <a:spcPct val="90000"/>
            </a:lnSpc>
          </a:pPr>
          <a:r>
            <a:rPr lang="en-GB" sz="2000" b="1" noProof="0" dirty="0">
              <a:latin typeface="Times New Roman"/>
              <a:ea typeface="+mn-ea"/>
              <a:cs typeface="Times New Roman"/>
            </a:rPr>
            <a:t>Service Recovery Theory: </a:t>
          </a:r>
          <a:r>
            <a:rPr lang="en-GB" sz="2000" noProof="0" dirty="0">
              <a:latin typeface="Times New Roman"/>
              <a:ea typeface="+mn-ea"/>
              <a:cs typeface="Times New Roman"/>
            </a:rPr>
            <a:t>I applied the three-step recovery model that consists of apology, action and compensation. I immediately apologized to the guest on the inconvenience and went ahead to correct the issue immediately and finally, I assured the guest of an upgrade of the room (Gannon et al., 2022). </a:t>
          </a:r>
        </a:p>
      </dgm:t>
    </dgm:pt>
    <dgm:pt modelId="{0FA5A772-9392-46CF-8067-2E28FB2CF883}" type="parTrans" cxnId="{294BD5C2-7646-4433-96B6-255492181A52}">
      <dgm:prSet/>
      <dgm:spPr/>
      <dgm:t>
        <a:bodyPr/>
        <a:lstStyle/>
        <a:p>
          <a:endParaRPr lang="en-US"/>
        </a:p>
      </dgm:t>
    </dgm:pt>
    <dgm:pt modelId="{8F29571A-A4FA-4062-B752-04D71E349461}" type="sibTrans" cxnId="{294BD5C2-7646-4433-96B6-255492181A52}">
      <dgm:prSet/>
      <dgm:spPr/>
      <dgm:t>
        <a:bodyPr/>
        <a:lstStyle/>
        <a:p>
          <a:endParaRPr lang="en-US"/>
        </a:p>
      </dgm:t>
    </dgm:pt>
    <dgm:pt modelId="{1DF050DB-F256-4F3B-A368-2FC01981553B}">
      <dgm:prSet/>
      <dgm:spPr/>
      <dgm:t>
        <a:bodyPr/>
        <a:lstStyle/>
        <a:p>
          <a:pPr algn="just">
            <a:lnSpc>
              <a:spcPct val="90000"/>
            </a:lnSpc>
          </a:pPr>
          <a:r>
            <a:rPr lang="en-GB" sz="2000" b="1" noProof="0" dirty="0">
              <a:latin typeface="Times New Roman"/>
              <a:ea typeface="+mn-ea"/>
              <a:cs typeface="Times New Roman"/>
            </a:rPr>
            <a:t>SERVQUAL: </a:t>
          </a:r>
          <a:r>
            <a:rPr lang="en-GB" sz="2000" noProof="0" dirty="0">
              <a:latin typeface="Times New Roman"/>
              <a:ea typeface="+mn-ea"/>
              <a:cs typeface="Times New Roman"/>
            </a:rPr>
            <a:t>I also tried to minimize the difference between what the guest wanted (clean room) and what he actually had (room not being clean). This was bridged by taking timely action and effective communication to handle their satisfaction.</a:t>
          </a:r>
        </a:p>
      </dgm:t>
    </dgm:pt>
    <dgm:pt modelId="{ED003EC0-84D8-4666-9EA2-C0D5434A1E41}" type="parTrans" cxnId="{3E9994CC-822F-4D03-9546-31D5A6E49C4F}">
      <dgm:prSet/>
      <dgm:spPr/>
      <dgm:t>
        <a:bodyPr/>
        <a:lstStyle/>
        <a:p>
          <a:endParaRPr lang="en-US"/>
        </a:p>
      </dgm:t>
    </dgm:pt>
    <dgm:pt modelId="{DB15BAA5-FAE9-4214-B85A-906E124E9E51}" type="sibTrans" cxnId="{3E9994CC-822F-4D03-9546-31D5A6E49C4F}">
      <dgm:prSet/>
      <dgm:spPr/>
      <dgm:t>
        <a:bodyPr/>
        <a:lstStyle/>
        <a:p>
          <a:endParaRPr lang="en-US"/>
        </a:p>
      </dgm:t>
    </dgm:pt>
    <dgm:pt modelId="{1D2ED7A0-7A52-4E1A-87C7-9D889027D21C}">
      <dgm:prSet/>
      <dgm:spPr/>
      <dgm:t>
        <a:bodyPr/>
        <a:lstStyle/>
        <a:p>
          <a:pPr algn="just">
            <a:lnSpc>
              <a:spcPct val="90000"/>
            </a:lnSpc>
          </a:pPr>
          <a:r>
            <a:rPr lang="en-GB" sz="2000" b="1" noProof="0" dirty="0">
              <a:latin typeface="Times New Roman"/>
              <a:ea typeface="+mn-ea"/>
              <a:cs typeface="Times New Roman"/>
            </a:rPr>
            <a:t>Guest Journey: </a:t>
          </a:r>
          <a:r>
            <a:rPr lang="en-GB" sz="2000" noProof="0" dirty="0">
              <a:latin typeface="Times New Roman"/>
              <a:ea typeface="+mn-ea"/>
              <a:cs typeface="Times New Roman"/>
            </a:rPr>
            <a:t>By adequately addressing the issue and prioritizing the interests of the guest, I made sure not to ruin his/her overall experience. This was used to maintain a positive guest experience in the face of the initial complaint.</a:t>
          </a:r>
        </a:p>
      </dgm:t>
    </dgm:pt>
    <dgm:pt modelId="{0A24369A-7126-4264-8F5E-4AB45FE750B1}" type="parTrans" cxnId="{D3EB6E97-71D0-48ED-9D4F-F260884280C5}">
      <dgm:prSet/>
      <dgm:spPr/>
      <dgm:t>
        <a:bodyPr/>
        <a:lstStyle/>
        <a:p>
          <a:endParaRPr lang="en-US"/>
        </a:p>
      </dgm:t>
    </dgm:pt>
    <dgm:pt modelId="{A405DD28-7BD6-42D2-B4F0-57955EE7C3B5}" type="sibTrans" cxnId="{D3EB6E97-71D0-48ED-9D4F-F260884280C5}">
      <dgm:prSet/>
      <dgm:spPr/>
      <dgm:t>
        <a:bodyPr/>
        <a:lstStyle/>
        <a:p>
          <a:endParaRPr lang="en-US"/>
        </a:p>
      </dgm:t>
    </dgm:pt>
    <dgm:pt modelId="{28B99AB9-4587-47F0-9A9B-8C94EF74467B}" type="pres">
      <dgm:prSet presAssocID="{8FDE1E28-BD55-4441-8E48-24A95B514AF9}" presName="linear" presStyleCnt="0">
        <dgm:presLayoutVars>
          <dgm:animLvl val="lvl"/>
          <dgm:resizeHandles val="exact"/>
        </dgm:presLayoutVars>
      </dgm:prSet>
      <dgm:spPr/>
    </dgm:pt>
    <dgm:pt modelId="{49C869B9-90B3-4E08-A435-89C6F5D0C283}" type="pres">
      <dgm:prSet presAssocID="{1871CFAD-B6B7-467B-B288-3950A47F741D}" presName="parentText" presStyleLbl="node1" presStyleIdx="0" presStyleCnt="3">
        <dgm:presLayoutVars>
          <dgm:chMax val="0"/>
          <dgm:bulletEnabled val="1"/>
        </dgm:presLayoutVars>
      </dgm:prSet>
      <dgm:spPr/>
    </dgm:pt>
    <dgm:pt modelId="{4991B9B2-2AEC-4192-9A7B-6A42E4540C81}" type="pres">
      <dgm:prSet presAssocID="{8F29571A-A4FA-4062-B752-04D71E349461}" presName="spacer" presStyleCnt="0"/>
      <dgm:spPr/>
    </dgm:pt>
    <dgm:pt modelId="{FBB561F3-1753-4512-B25A-A163A1104932}" type="pres">
      <dgm:prSet presAssocID="{1DF050DB-F256-4F3B-A368-2FC01981553B}" presName="parentText" presStyleLbl="node1" presStyleIdx="1" presStyleCnt="3">
        <dgm:presLayoutVars>
          <dgm:chMax val="0"/>
          <dgm:bulletEnabled val="1"/>
        </dgm:presLayoutVars>
      </dgm:prSet>
      <dgm:spPr/>
    </dgm:pt>
    <dgm:pt modelId="{D98AA3A2-3CB9-4E4C-9509-04DB536ACD9B}" type="pres">
      <dgm:prSet presAssocID="{DB15BAA5-FAE9-4214-B85A-906E124E9E51}" presName="spacer" presStyleCnt="0"/>
      <dgm:spPr/>
    </dgm:pt>
    <dgm:pt modelId="{CEBEF094-A6B6-430C-815C-0042F7486CF2}" type="pres">
      <dgm:prSet presAssocID="{1D2ED7A0-7A52-4E1A-87C7-9D889027D21C}" presName="parentText" presStyleLbl="node1" presStyleIdx="2" presStyleCnt="3">
        <dgm:presLayoutVars>
          <dgm:chMax val="0"/>
          <dgm:bulletEnabled val="1"/>
        </dgm:presLayoutVars>
      </dgm:prSet>
      <dgm:spPr/>
    </dgm:pt>
  </dgm:ptLst>
  <dgm:cxnLst>
    <dgm:cxn modelId="{7A250623-B2B4-490C-9314-B572F0A18307}" type="presOf" srcId="{8FDE1E28-BD55-4441-8E48-24A95B514AF9}" destId="{28B99AB9-4587-47F0-9A9B-8C94EF74467B}" srcOrd="0" destOrd="0" presId="urn:microsoft.com/office/officeart/2005/8/layout/vList2"/>
    <dgm:cxn modelId="{D598FF5A-0448-4D12-A4E0-7A70A691A27C}" type="presOf" srcId="{1DF050DB-F256-4F3B-A368-2FC01981553B}" destId="{FBB561F3-1753-4512-B25A-A163A1104932}" srcOrd="0" destOrd="0" presId="urn:microsoft.com/office/officeart/2005/8/layout/vList2"/>
    <dgm:cxn modelId="{3501878A-BB70-4DDE-B02B-F4EF1C5C9E46}" type="presOf" srcId="{1D2ED7A0-7A52-4E1A-87C7-9D889027D21C}" destId="{CEBEF094-A6B6-430C-815C-0042F7486CF2}" srcOrd="0" destOrd="0" presId="urn:microsoft.com/office/officeart/2005/8/layout/vList2"/>
    <dgm:cxn modelId="{01B2B08F-0186-48A3-8F97-0FC9C2780C9A}" type="presOf" srcId="{1871CFAD-B6B7-467B-B288-3950A47F741D}" destId="{49C869B9-90B3-4E08-A435-89C6F5D0C283}" srcOrd="0" destOrd="0" presId="urn:microsoft.com/office/officeart/2005/8/layout/vList2"/>
    <dgm:cxn modelId="{D3EB6E97-71D0-48ED-9D4F-F260884280C5}" srcId="{8FDE1E28-BD55-4441-8E48-24A95B514AF9}" destId="{1D2ED7A0-7A52-4E1A-87C7-9D889027D21C}" srcOrd="2" destOrd="0" parTransId="{0A24369A-7126-4264-8F5E-4AB45FE750B1}" sibTransId="{A405DD28-7BD6-42D2-B4F0-57955EE7C3B5}"/>
    <dgm:cxn modelId="{294BD5C2-7646-4433-96B6-255492181A52}" srcId="{8FDE1E28-BD55-4441-8E48-24A95B514AF9}" destId="{1871CFAD-B6B7-467B-B288-3950A47F741D}" srcOrd="0" destOrd="0" parTransId="{0FA5A772-9392-46CF-8067-2E28FB2CF883}" sibTransId="{8F29571A-A4FA-4062-B752-04D71E349461}"/>
    <dgm:cxn modelId="{3E9994CC-822F-4D03-9546-31D5A6E49C4F}" srcId="{8FDE1E28-BD55-4441-8E48-24A95B514AF9}" destId="{1DF050DB-F256-4F3B-A368-2FC01981553B}" srcOrd="1" destOrd="0" parTransId="{ED003EC0-84D8-4666-9EA2-C0D5434A1E41}" sibTransId="{DB15BAA5-FAE9-4214-B85A-906E124E9E51}"/>
    <dgm:cxn modelId="{2330005F-C1B2-40A5-B775-1952D127A52E}" type="presParOf" srcId="{28B99AB9-4587-47F0-9A9B-8C94EF74467B}" destId="{49C869B9-90B3-4E08-A435-89C6F5D0C283}" srcOrd="0" destOrd="0" presId="urn:microsoft.com/office/officeart/2005/8/layout/vList2"/>
    <dgm:cxn modelId="{2162C91F-B002-451B-9D1E-F0F6FF079B1B}" type="presParOf" srcId="{28B99AB9-4587-47F0-9A9B-8C94EF74467B}" destId="{4991B9B2-2AEC-4192-9A7B-6A42E4540C81}" srcOrd="1" destOrd="0" presId="urn:microsoft.com/office/officeart/2005/8/layout/vList2"/>
    <dgm:cxn modelId="{F027E539-9B25-4722-829B-FE02D43CBFB7}" type="presParOf" srcId="{28B99AB9-4587-47F0-9A9B-8C94EF74467B}" destId="{FBB561F3-1753-4512-B25A-A163A1104932}" srcOrd="2" destOrd="0" presId="urn:microsoft.com/office/officeart/2005/8/layout/vList2"/>
    <dgm:cxn modelId="{5566EF0C-8E33-464A-9FA1-14FC3A6CD861}" type="presParOf" srcId="{28B99AB9-4587-47F0-9A9B-8C94EF74467B}" destId="{D98AA3A2-3CB9-4E4C-9509-04DB536ACD9B}" srcOrd="3" destOrd="0" presId="urn:microsoft.com/office/officeart/2005/8/layout/vList2"/>
    <dgm:cxn modelId="{699EE18A-F597-42A1-B68E-B491ACDB18A5}" type="presParOf" srcId="{28B99AB9-4587-47F0-9A9B-8C94EF74467B}" destId="{CEBEF094-A6B6-430C-815C-0042F7486CF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53D5FFE-D3FA-40C2-B1F2-CE14EDDA413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5BDC2E2-93F3-4D81-9B82-60324827152A}">
      <dgm:prSet/>
      <dgm:spPr/>
      <dgm:t>
        <a:bodyPr/>
        <a:lstStyle/>
        <a:p>
          <a:pPr algn="just">
            <a:lnSpc>
              <a:spcPct val="100000"/>
            </a:lnSpc>
          </a:pPr>
          <a:r>
            <a:rPr lang="en-GB" sz="1800" b="1" noProof="0" dirty="0">
              <a:latin typeface="Times New Roman"/>
              <a:cs typeface="Times New Roman"/>
            </a:rPr>
            <a:t>Professional Communication: </a:t>
          </a:r>
          <a:r>
            <a:rPr lang="en-GB" sz="1800" noProof="0" dirty="0">
              <a:latin typeface="Times New Roman"/>
              <a:cs typeface="Times New Roman"/>
            </a:rPr>
            <a:t>Communication was important in the process of addressing the complaint and communicating with the guest. I also learnt that open communication can be used to avoid potential conflicts and ensure the satisfaction of the guests (</a:t>
          </a:r>
          <a:r>
            <a:rPr lang="en-GB" sz="1800" noProof="0" dirty="0" err="1">
              <a:latin typeface="Times New Roman"/>
              <a:cs typeface="Times New Roman"/>
            </a:rPr>
            <a:t>Siteminder</a:t>
          </a:r>
          <a:r>
            <a:rPr lang="en-GB" sz="1800" noProof="0" dirty="0">
              <a:latin typeface="Times New Roman"/>
              <a:cs typeface="Times New Roman"/>
            </a:rPr>
            <a:t>, 2024).</a:t>
          </a:r>
        </a:p>
      </dgm:t>
    </dgm:pt>
    <dgm:pt modelId="{B106C779-7C86-4D89-A141-08282FCDC1C1}" type="parTrans" cxnId="{1D554942-0A53-41E4-8295-4741E379CC85}">
      <dgm:prSet/>
      <dgm:spPr/>
      <dgm:t>
        <a:bodyPr/>
        <a:lstStyle/>
        <a:p>
          <a:endParaRPr lang="en-US"/>
        </a:p>
      </dgm:t>
    </dgm:pt>
    <dgm:pt modelId="{2F6D1969-0949-4A19-8A7E-4AB3BD2A503C}" type="sibTrans" cxnId="{1D554942-0A53-41E4-8295-4741E379CC85}">
      <dgm:prSet/>
      <dgm:spPr/>
      <dgm:t>
        <a:bodyPr/>
        <a:lstStyle/>
        <a:p>
          <a:endParaRPr lang="en-US"/>
        </a:p>
      </dgm:t>
    </dgm:pt>
    <dgm:pt modelId="{45357F2F-FE2F-4111-A136-3E4665B4B247}">
      <dgm:prSet/>
      <dgm:spPr/>
      <dgm:t>
        <a:bodyPr/>
        <a:lstStyle/>
        <a:p>
          <a:pPr algn="just">
            <a:lnSpc>
              <a:spcPct val="100000"/>
            </a:lnSpc>
          </a:pPr>
          <a:r>
            <a:rPr lang="en-GB" sz="1800" b="1" noProof="0" dirty="0">
              <a:latin typeface="Times New Roman"/>
              <a:cs typeface="Times New Roman"/>
            </a:rPr>
            <a:t>Guest Experience: </a:t>
          </a:r>
          <a:r>
            <a:rPr lang="en-GB" sz="1800" noProof="0" dirty="0">
              <a:latin typeface="Times New Roman"/>
              <a:cs typeface="Times New Roman"/>
            </a:rPr>
            <a:t>The overall satisfaction includes effective management of complaints by the guest. This was done by my immediate and professional reaction and action that ensured that the issue of the guest was solved to his satisfaction that contributed to the overall experience. </a:t>
          </a:r>
        </a:p>
      </dgm:t>
    </dgm:pt>
    <dgm:pt modelId="{80FE8BB8-AB6A-4357-B018-06F391BA400C}" type="parTrans" cxnId="{1FF8596C-F286-4060-865F-1830F438933F}">
      <dgm:prSet/>
      <dgm:spPr/>
      <dgm:t>
        <a:bodyPr/>
        <a:lstStyle/>
        <a:p>
          <a:endParaRPr lang="en-US"/>
        </a:p>
      </dgm:t>
    </dgm:pt>
    <dgm:pt modelId="{2540D7D1-BD15-45A8-90CF-E1BD1DB5FCCF}" type="sibTrans" cxnId="{1FF8596C-F286-4060-865F-1830F438933F}">
      <dgm:prSet/>
      <dgm:spPr/>
      <dgm:t>
        <a:bodyPr/>
        <a:lstStyle/>
        <a:p>
          <a:endParaRPr lang="en-US"/>
        </a:p>
      </dgm:t>
    </dgm:pt>
    <dgm:pt modelId="{93BE1799-3740-432A-95D4-843DED04C34C}">
      <dgm:prSet/>
      <dgm:spPr/>
      <dgm:t>
        <a:bodyPr/>
        <a:lstStyle/>
        <a:p>
          <a:pPr algn="just">
            <a:lnSpc>
              <a:spcPct val="100000"/>
            </a:lnSpc>
          </a:pPr>
          <a:r>
            <a:rPr lang="en-GB" sz="1800" b="1" noProof="0" dirty="0">
              <a:latin typeface="Times New Roman"/>
              <a:cs typeface="Times New Roman"/>
            </a:rPr>
            <a:t>Leadership: </a:t>
          </a:r>
          <a:r>
            <a:rPr lang="en-GB" sz="1800" noProof="0" dirty="0">
              <a:latin typeface="Times New Roman"/>
              <a:cs typeface="Times New Roman"/>
            </a:rPr>
            <a:t>I displayed a certain leadership potential by taking charge and responsibility in responding to the complaint and interdepartmental communications. I understood that I can be a leader even in a support position with the help of decision-making and problem-solving.</a:t>
          </a:r>
        </a:p>
      </dgm:t>
    </dgm:pt>
    <dgm:pt modelId="{FEB8636C-71B4-4C46-8B39-7C39CA934F41}" type="parTrans" cxnId="{94B080ED-D153-4826-85B2-EB644A239344}">
      <dgm:prSet/>
      <dgm:spPr/>
      <dgm:t>
        <a:bodyPr/>
        <a:lstStyle/>
        <a:p>
          <a:endParaRPr lang="en-US"/>
        </a:p>
      </dgm:t>
    </dgm:pt>
    <dgm:pt modelId="{916E8E20-811E-42EA-A644-F790C1FA497D}" type="sibTrans" cxnId="{94B080ED-D153-4826-85B2-EB644A239344}">
      <dgm:prSet/>
      <dgm:spPr/>
      <dgm:t>
        <a:bodyPr/>
        <a:lstStyle/>
        <a:p>
          <a:endParaRPr lang="en-US"/>
        </a:p>
      </dgm:t>
    </dgm:pt>
    <dgm:pt modelId="{98D7F678-12BF-4436-84FB-6F1700DB24BC}" type="pres">
      <dgm:prSet presAssocID="{F53D5FFE-D3FA-40C2-B1F2-CE14EDDA4135}" presName="root" presStyleCnt="0">
        <dgm:presLayoutVars>
          <dgm:dir/>
          <dgm:resizeHandles val="exact"/>
        </dgm:presLayoutVars>
      </dgm:prSet>
      <dgm:spPr/>
    </dgm:pt>
    <dgm:pt modelId="{3953F140-0C81-408D-8D9C-0A78D07E4C2C}" type="pres">
      <dgm:prSet presAssocID="{F5BDC2E2-93F3-4D81-9B82-60324827152A}" presName="compNode" presStyleCnt="0"/>
      <dgm:spPr/>
    </dgm:pt>
    <dgm:pt modelId="{965E2CED-398B-4FF9-B55D-0E24F14D362A}" type="pres">
      <dgm:prSet presAssocID="{F5BDC2E2-93F3-4D81-9B82-60324827152A}" presName="bgRect" presStyleLbl="bgShp" presStyleIdx="0" presStyleCnt="3"/>
      <dgm:spPr/>
    </dgm:pt>
    <dgm:pt modelId="{F8D79C01-9D49-41F6-8E94-7B00FA5DC2D5}" type="pres">
      <dgm:prSet presAssocID="{F5BDC2E2-93F3-4D81-9B82-60324827152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5B219DFF-51F5-46B3-B5FE-EFB682C4FAEE}" type="pres">
      <dgm:prSet presAssocID="{F5BDC2E2-93F3-4D81-9B82-60324827152A}" presName="spaceRect" presStyleCnt="0"/>
      <dgm:spPr/>
    </dgm:pt>
    <dgm:pt modelId="{AF586D5E-34E0-4422-A809-55D2F1A107F1}" type="pres">
      <dgm:prSet presAssocID="{F5BDC2E2-93F3-4D81-9B82-60324827152A}" presName="parTx" presStyleLbl="revTx" presStyleIdx="0" presStyleCnt="3">
        <dgm:presLayoutVars>
          <dgm:chMax val="0"/>
          <dgm:chPref val="0"/>
        </dgm:presLayoutVars>
      </dgm:prSet>
      <dgm:spPr/>
    </dgm:pt>
    <dgm:pt modelId="{939F702E-0660-4B49-8FD6-7B726B440F6D}" type="pres">
      <dgm:prSet presAssocID="{2F6D1969-0949-4A19-8A7E-4AB3BD2A503C}" presName="sibTrans" presStyleCnt="0"/>
      <dgm:spPr/>
    </dgm:pt>
    <dgm:pt modelId="{725A927B-30D8-4EF3-81FD-AF1E91CD3CF6}" type="pres">
      <dgm:prSet presAssocID="{45357F2F-FE2F-4111-A136-3E4665B4B247}" presName="compNode" presStyleCnt="0"/>
      <dgm:spPr/>
    </dgm:pt>
    <dgm:pt modelId="{C30645B1-C6F5-4CE2-9276-5901D4A0FE79}" type="pres">
      <dgm:prSet presAssocID="{45357F2F-FE2F-4111-A136-3E4665B4B247}" presName="bgRect" presStyleLbl="bgShp" presStyleIdx="1" presStyleCnt="3"/>
      <dgm:spPr/>
    </dgm:pt>
    <dgm:pt modelId="{462A70DA-7D73-492A-927C-45678DCA1A46}" type="pres">
      <dgm:prSet presAssocID="{45357F2F-FE2F-4111-A136-3E4665B4B24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utral Face with No Fill"/>
        </a:ext>
      </dgm:extLst>
    </dgm:pt>
    <dgm:pt modelId="{A1C0EC98-56CD-466D-B9C8-7483E83039EF}" type="pres">
      <dgm:prSet presAssocID="{45357F2F-FE2F-4111-A136-3E4665B4B247}" presName="spaceRect" presStyleCnt="0"/>
      <dgm:spPr/>
    </dgm:pt>
    <dgm:pt modelId="{8DACFB35-FBDF-474F-BD83-708A29BC648A}" type="pres">
      <dgm:prSet presAssocID="{45357F2F-FE2F-4111-A136-3E4665B4B247}" presName="parTx" presStyleLbl="revTx" presStyleIdx="1" presStyleCnt="3">
        <dgm:presLayoutVars>
          <dgm:chMax val="0"/>
          <dgm:chPref val="0"/>
        </dgm:presLayoutVars>
      </dgm:prSet>
      <dgm:spPr/>
    </dgm:pt>
    <dgm:pt modelId="{843820C5-1ED4-4F6A-9548-3ED2453E8C1D}" type="pres">
      <dgm:prSet presAssocID="{2540D7D1-BD15-45A8-90CF-E1BD1DB5FCCF}" presName="sibTrans" presStyleCnt="0"/>
      <dgm:spPr/>
    </dgm:pt>
    <dgm:pt modelId="{821DB800-F0C2-4AC7-A400-54351CBBD2EB}" type="pres">
      <dgm:prSet presAssocID="{93BE1799-3740-432A-95D4-843DED04C34C}" presName="compNode" presStyleCnt="0"/>
      <dgm:spPr/>
    </dgm:pt>
    <dgm:pt modelId="{95644029-23B0-49D2-B824-82AFE07391DA}" type="pres">
      <dgm:prSet presAssocID="{93BE1799-3740-432A-95D4-843DED04C34C}" presName="bgRect" presStyleLbl="bgShp" presStyleIdx="2" presStyleCnt="3"/>
      <dgm:spPr/>
    </dgm:pt>
    <dgm:pt modelId="{391B467F-4F06-4D84-8130-C52EBF6258B1}" type="pres">
      <dgm:prSet presAssocID="{93BE1799-3740-432A-95D4-843DED04C34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ptain"/>
        </a:ext>
      </dgm:extLst>
    </dgm:pt>
    <dgm:pt modelId="{DADFC94F-81E3-4008-BDA1-55D4BFE1D4D2}" type="pres">
      <dgm:prSet presAssocID="{93BE1799-3740-432A-95D4-843DED04C34C}" presName="spaceRect" presStyleCnt="0"/>
      <dgm:spPr/>
    </dgm:pt>
    <dgm:pt modelId="{B8B8E288-5F3B-4200-ADFD-C1C678BE0340}" type="pres">
      <dgm:prSet presAssocID="{93BE1799-3740-432A-95D4-843DED04C34C}" presName="parTx" presStyleLbl="revTx" presStyleIdx="2" presStyleCnt="3">
        <dgm:presLayoutVars>
          <dgm:chMax val="0"/>
          <dgm:chPref val="0"/>
        </dgm:presLayoutVars>
      </dgm:prSet>
      <dgm:spPr/>
    </dgm:pt>
  </dgm:ptLst>
  <dgm:cxnLst>
    <dgm:cxn modelId="{1D554942-0A53-41E4-8295-4741E379CC85}" srcId="{F53D5FFE-D3FA-40C2-B1F2-CE14EDDA4135}" destId="{F5BDC2E2-93F3-4D81-9B82-60324827152A}" srcOrd="0" destOrd="0" parTransId="{B106C779-7C86-4D89-A141-08282FCDC1C1}" sibTransId="{2F6D1969-0949-4A19-8A7E-4AB3BD2A503C}"/>
    <dgm:cxn modelId="{1FF8596C-F286-4060-865F-1830F438933F}" srcId="{F53D5FFE-D3FA-40C2-B1F2-CE14EDDA4135}" destId="{45357F2F-FE2F-4111-A136-3E4665B4B247}" srcOrd="1" destOrd="0" parTransId="{80FE8BB8-AB6A-4357-B018-06F391BA400C}" sibTransId="{2540D7D1-BD15-45A8-90CF-E1BD1DB5FCCF}"/>
    <dgm:cxn modelId="{FAEA2083-5E56-4076-95B2-40307ACC9AD4}" type="presOf" srcId="{93BE1799-3740-432A-95D4-843DED04C34C}" destId="{B8B8E288-5F3B-4200-ADFD-C1C678BE0340}" srcOrd="0" destOrd="0" presId="urn:microsoft.com/office/officeart/2018/2/layout/IconVerticalSolidList"/>
    <dgm:cxn modelId="{3A1CF284-B333-441D-AC02-F5539A68C634}" type="presOf" srcId="{45357F2F-FE2F-4111-A136-3E4665B4B247}" destId="{8DACFB35-FBDF-474F-BD83-708A29BC648A}" srcOrd="0" destOrd="0" presId="urn:microsoft.com/office/officeart/2018/2/layout/IconVerticalSolidList"/>
    <dgm:cxn modelId="{EEFD6D97-DDE3-4CCC-8729-7CBC43C7BCD1}" type="presOf" srcId="{F53D5FFE-D3FA-40C2-B1F2-CE14EDDA4135}" destId="{98D7F678-12BF-4436-84FB-6F1700DB24BC}" srcOrd="0" destOrd="0" presId="urn:microsoft.com/office/officeart/2018/2/layout/IconVerticalSolidList"/>
    <dgm:cxn modelId="{94B080ED-D153-4826-85B2-EB644A239344}" srcId="{F53D5FFE-D3FA-40C2-B1F2-CE14EDDA4135}" destId="{93BE1799-3740-432A-95D4-843DED04C34C}" srcOrd="2" destOrd="0" parTransId="{FEB8636C-71B4-4C46-8B39-7C39CA934F41}" sibTransId="{916E8E20-811E-42EA-A644-F790C1FA497D}"/>
    <dgm:cxn modelId="{A118BCFD-A869-437E-851C-2C8E3267F676}" type="presOf" srcId="{F5BDC2E2-93F3-4D81-9B82-60324827152A}" destId="{AF586D5E-34E0-4422-A809-55D2F1A107F1}" srcOrd="0" destOrd="0" presId="urn:microsoft.com/office/officeart/2018/2/layout/IconVerticalSolidList"/>
    <dgm:cxn modelId="{6CC1D42E-8AD1-43AC-9EE1-5BE44BFB9788}" type="presParOf" srcId="{98D7F678-12BF-4436-84FB-6F1700DB24BC}" destId="{3953F140-0C81-408D-8D9C-0A78D07E4C2C}" srcOrd="0" destOrd="0" presId="urn:microsoft.com/office/officeart/2018/2/layout/IconVerticalSolidList"/>
    <dgm:cxn modelId="{21A81EB9-F15A-4052-8941-DF82E81B96E9}" type="presParOf" srcId="{3953F140-0C81-408D-8D9C-0A78D07E4C2C}" destId="{965E2CED-398B-4FF9-B55D-0E24F14D362A}" srcOrd="0" destOrd="0" presId="urn:microsoft.com/office/officeart/2018/2/layout/IconVerticalSolidList"/>
    <dgm:cxn modelId="{01D9B808-F07F-434E-A99C-5FD5CDBBFA7A}" type="presParOf" srcId="{3953F140-0C81-408D-8D9C-0A78D07E4C2C}" destId="{F8D79C01-9D49-41F6-8E94-7B00FA5DC2D5}" srcOrd="1" destOrd="0" presId="urn:microsoft.com/office/officeart/2018/2/layout/IconVerticalSolidList"/>
    <dgm:cxn modelId="{67CC5DC6-12E4-48AF-8404-94DC9A87C935}" type="presParOf" srcId="{3953F140-0C81-408D-8D9C-0A78D07E4C2C}" destId="{5B219DFF-51F5-46B3-B5FE-EFB682C4FAEE}" srcOrd="2" destOrd="0" presId="urn:microsoft.com/office/officeart/2018/2/layout/IconVerticalSolidList"/>
    <dgm:cxn modelId="{750DD7B2-E6AA-48BB-BAAE-D59931361A9C}" type="presParOf" srcId="{3953F140-0C81-408D-8D9C-0A78D07E4C2C}" destId="{AF586D5E-34E0-4422-A809-55D2F1A107F1}" srcOrd="3" destOrd="0" presId="urn:microsoft.com/office/officeart/2018/2/layout/IconVerticalSolidList"/>
    <dgm:cxn modelId="{931789E6-7566-41D4-8745-0FB21798754D}" type="presParOf" srcId="{98D7F678-12BF-4436-84FB-6F1700DB24BC}" destId="{939F702E-0660-4B49-8FD6-7B726B440F6D}" srcOrd="1" destOrd="0" presId="urn:microsoft.com/office/officeart/2018/2/layout/IconVerticalSolidList"/>
    <dgm:cxn modelId="{830CC3B5-0273-47F1-82E4-47F52D579C4C}" type="presParOf" srcId="{98D7F678-12BF-4436-84FB-6F1700DB24BC}" destId="{725A927B-30D8-4EF3-81FD-AF1E91CD3CF6}" srcOrd="2" destOrd="0" presId="urn:microsoft.com/office/officeart/2018/2/layout/IconVerticalSolidList"/>
    <dgm:cxn modelId="{9DA9BC6A-FBB8-49FA-9E16-53B87585F460}" type="presParOf" srcId="{725A927B-30D8-4EF3-81FD-AF1E91CD3CF6}" destId="{C30645B1-C6F5-4CE2-9276-5901D4A0FE79}" srcOrd="0" destOrd="0" presId="urn:microsoft.com/office/officeart/2018/2/layout/IconVerticalSolidList"/>
    <dgm:cxn modelId="{A8CD19FA-AE01-4BEA-91BA-1CC057660D1C}" type="presParOf" srcId="{725A927B-30D8-4EF3-81FD-AF1E91CD3CF6}" destId="{462A70DA-7D73-492A-927C-45678DCA1A46}" srcOrd="1" destOrd="0" presId="urn:microsoft.com/office/officeart/2018/2/layout/IconVerticalSolidList"/>
    <dgm:cxn modelId="{07136B77-1794-4B5B-BA22-2D40E7430619}" type="presParOf" srcId="{725A927B-30D8-4EF3-81FD-AF1E91CD3CF6}" destId="{A1C0EC98-56CD-466D-B9C8-7483E83039EF}" srcOrd="2" destOrd="0" presId="urn:microsoft.com/office/officeart/2018/2/layout/IconVerticalSolidList"/>
    <dgm:cxn modelId="{8AAF1699-CE64-47A7-BE1D-D23C90AA98B4}" type="presParOf" srcId="{725A927B-30D8-4EF3-81FD-AF1E91CD3CF6}" destId="{8DACFB35-FBDF-474F-BD83-708A29BC648A}" srcOrd="3" destOrd="0" presId="urn:microsoft.com/office/officeart/2018/2/layout/IconVerticalSolidList"/>
    <dgm:cxn modelId="{BD575A21-9144-4651-8827-0741DFF9C74F}" type="presParOf" srcId="{98D7F678-12BF-4436-84FB-6F1700DB24BC}" destId="{843820C5-1ED4-4F6A-9548-3ED2453E8C1D}" srcOrd="3" destOrd="0" presId="urn:microsoft.com/office/officeart/2018/2/layout/IconVerticalSolidList"/>
    <dgm:cxn modelId="{221B44F0-A354-41C6-99D3-F414D097A282}" type="presParOf" srcId="{98D7F678-12BF-4436-84FB-6F1700DB24BC}" destId="{821DB800-F0C2-4AC7-A400-54351CBBD2EB}" srcOrd="4" destOrd="0" presId="urn:microsoft.com/office/officeart/2018/2/layout/IconVerticalSolidList"/>
    <dgm:cxn modelId="{90C79CE5-2FE4-4F63-82E6-EE57EA44B949}" type="presParOf" srcId="{821DB800-F0C2-4AC7-A400-54351CBBD2EB}" destId="{95644029-23B0-49D2-B824-82AFE07391DA}" srcOrd="0" destOrd="0" presId="urn:microsoft.com/office/officeart/2018/2/layout/IconVerticalSolidList"/>
    <dgm:cxn modelId="{B0497667-E7CA-4870-9324-C474C5DEBB36}" type="presParOf" srcId="{821DB800-F0C2-4AC7-A400-54351CBBD2EB}" destId="{391B467F-4F06-4D84-8130-C52EBF6258B1}" srcOrd="1" destOrd="0" presId="urn:microsoft.com/office/officeart/2018/2/layout/IconVerticalSolidList"/>
    <dgm:cxn modelId="{62D00212-B555-43B6-B6C0-E7C420F7BEF0}" type="presParOf" srcId="{821DB800-F0C2-4AC7-A400-54351CBBD2EB}" destId="{DADFC94F-81E3-4008-BDA1-55D4BFE1D4D2}" srcOrd="2" destOrd="0" presId="urn:microsoft.com/office/officeart/2018/2/layout/IconVerticalSolidList"/>
    <dgm:cxn modelId="{9C011ED7-A77B-4B97-80E3-58FFF1F51B74}" type="presParOf" srcId="{821DB800-F0C2-4AC7-A400-54351CBBD2EB}" destId="{B8B8E288-5F3B-4200-ADFD-C1C678BE034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AE4352E-7180-4CD7-8F6E-78CA3BAD8DE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C4950EE-360B-4DCB-9986-BBAC7EFB3C77}">
      <dgm:prSet custT="1"/>
      <dgm:spPr/>
      <dgm:t>
        <a:bodyPr/>
        <a:lstStyle/>
        <a:p>
          <a:pPr algn="just">
            <a:lnSpc>
              <a:spcPct val="150000"/>
            </a:lnSpc>
          </a:pPr>
          <a:r>
            <a:rPr lang="en-GB" sz="1600" b="1" noProof="0" dirty="0">
              <a:latin typeface="Times New Roman"/>
              <a:ea typeface="+mn-ea"/>
              <a:cs typeface="Times New Roman"/>
            </a:rPr>
            <a:t>Independence: </a:t>
          </a:r>
          <a:r>
            <a:rPr lang="en-GB" sz="1600" noProof="0" dirty="0">
              <a:latin typeface="Times New Roman"/>
              <a:ea typeface="+mn-ea"/>
              <a:cs typeface="Times New Roman"/>
            </a:rPr>
            <a:t>I will emphasize on quicker decisions of future complaints or Service recovery situations. I will be more aggressive and will not need to seek approval of my actions by supervisors. This will enhance my skill to deal with complicated situations effectively.</a:t>
          </a:r>
        </a:p>
      </dgm:t>
    </dgm:pt>
    <dgm:pt modelId="{7EDAFCA2-9446-43D3-88CB-CAFB6A06EC13}" type="parTrans" cxnId="{ED5A6F2F-155D-4208-B03E-DFACFDC5C513}">
      <dgm:prSet/>
      <dgm:spPr/>
      <dgm:t>
        <a:bodyPr/>
        <a:lstStyle/>
        <a:p>
          <a:endParaRPr lang="en-US"/>
        </a:p>
      </dgm:t>
    </dgm:pt>
    <dgm:pt modelId="{2CD500BC-3C2E-41DD-8282-51CAFB222E4C}" type="sibTrans" cxnId="{ED5A6F2F-155D-4208-B03E-DFACFDC5C513}">
      <dgm:prSet/>
      <dgm:spPr/>
      <dgm:t>
        <a:bodyPr/>
        <a:lstStyle/>
        <a:p>
          <a:endParaRPr lang="en-US"/>
        </a:p>
      </dgm:t>
    </dgm:pt>
    <dgm:pt modelId="{22529E5B-710C-4460-B569-239D960D14F3}">
      <dgm:prSet custT="1"/>
      <dgm:spPr/>
      <dgm:t>
        <a:bodyPr/>
        <a:lstStyle/>
        <a:p>
          <a:pPr algn="just">
            <a:lnSpc>
              <a:spcPct val="150000"/>
            </a:lnSpc>
          </a:pPr>
          <a:r>
            <a:rPr lang="en-GB" sz="1600" b="1" noProof="0" dirty="0">
              <a:latin typeface="Times New Roman"/>
              <a:ea typeface="+mn-ea"/>
              <a:cs typeface="Times New Roman"/>
            </a:rPr>
            <a:t>Cross-Department Exposure: </a:t>
          </a:r>
          <a:r>
            <a:rPr lang="en-GB" sz="1600" noProof="0" dirty="0">
              <a:latin typeface="Times New Roman"/>
              <a:ea typeface="+mn-ea"/>
              <a:cs typeface="Times New Roman"/>
            </a:rPr>
            <a:t>My next goal is to have increased exposure in various areas of hotels, including Housekeeping and Maintenance, in order to enhance my supervisory abilities. Being familiar with the issues and operations of other departments will help me to improve my leadership abilities.</a:t>
          </a:r>
        </a:p>
      </dgm:t>
    </dgm:pt>
    <dgm:pt modelId="{4EB3A43C-3391-4846-B5E6-06F62D24B063}" type="parTrans" cxnId="{5C17087D-9BC2-4272-A072-3A5646F4E7A1}">
      <dgm:prSet/>
      <dgm:spPr/>
      <dgm:t>
        <a:bodyPr/>
        <a:lstStyle/>
        <a:p>
          <a:endParaRPr lang="en-US"/>
        </a:p>
      </dgm:t>
    </dgm:pt>
    <dgm:pt modelId="{EE4E3211-7527-44EE-935C-09EE72B481DE}" type="sibTrans" cxnId="{5C17087D-9BC2-4272-A072-3A5646F4E7A1}">
      <dgm:prSet/>
      <dgm:spPr/>
      <dgm:t>
        <a:bodyPr/>
        <a:lstStyle/>
        <a:p>
          <a:endParaRPr lang="en-US"/>
        </a:p>
      </dgm:t>
    </dgm:pt>
    <dgm:pt modelId="{922CC473-F131-44E1-9889-34CE7AB23384}" type="pres">
      <dgm:prSet presAssocID="{1AE4352E-7180-4CD7-8F6E-78CA3BAD8DED}" presName="hierChild1" presStyleCnt="0">
        <dgm:presLayoutVars>
          <dgm:chPref val="1"/>
          <dgm:dir/>
          <dgm:animOne val="branch"/>
          <dgm:animLvl val="lvl"/>
          <dgm:resizeHandles/>
        </dgm:presLayoutVars>
      </dgm:prSet>
      <dgm:spPr/>
    </dgm:pt>
    <dgm:pt modelId="{4E38AB1E-326F-414D-A473-8AD6DC69B8AC}" type="pres">
      <dgm:prSet presAssocID="{8C4950EE-360B-4DCB-9986-BBAC7EFB3C77}" presName="hierRoot1" presStyleCnt="0"/>
      <dgm:spPr/>
    </dgm:pt>
    <dgm:pt modelId="{1D4248D9-915A-4498-8309-62D3E2552FCF}" type="pres">
      <dgm:prSet presAssocID="{8C4950EE-360B-4DCB-9986-BBAC7EFB3C77}" presName="composite" presStyleCnt="0"/>
      <dgm:spPr/>
    </dgm:pt>
    <dgm:pt modelId="{735DEAAD-C2F9-40A6-9280-6F71E9781E69}" type="pres">
      <dgm:prSet presAssocID="{8C4950EE-360B-4DCB-9986-BBAC7EFB3C77}" presName="background" presStyleLbl="node0" presStyleIdx="0" presStyleCnt="2"/>
      <dgm:spPr/>
    </dgm:pt>
    <dgm:pt modelId="{6AF0A051-D829-492B-A7D9-7EC58AFA404C}" type="pres">
      <dgm:prSet presAssocID="{8C4950EE-360B-4DCB-9986-BBAC7EFB3C77}" presName="text" presStyleLbl="fgAcc0" presStyleIdx="0" presStyleCnt="2">
        <dgm:presLayoutVars>
          <dgm:chPref val="3"/>
        </dgm:presLayoutVars>
      </dgm:prSet>
      <dgm:spPr/>
    </dgm:pt>
    <dgm:pt modelId="{34D5E31A-8B59-4798-B32F-D62917412152}" type="pres">
      <dgm:prSet presAssocID="{8C4950EE-360B-4DCB-9986-BBAC7EFB3C77}" presName="hierChild2" presStyleCnt="0"/>
      <dgm:spPr/>
    </dgm:pt>
    <dgm:pt modelId="{152CD489-02EC-4C46-9F81-C8B1D4ED0210}" type="pres">
      <dgm:prSet presAssocID="{22529E5B-710C-4460-B569-239D960D14F3}" presName="hierRoot1" presStyleCnt="0"/>
      <dgm:spPr/>
    </dgm:pt>
    <dgm:pt modelId="{2E79D13A-FAC8-411F-B291-8F593F5ECCAB}" type="pres">
      <dgm:prSet presAssocID="{22529E5B-710C-4460-B569-239D960D14F3}" presName="composite" presStyleCnt="0"/>
      <dgm:spPr/>
    </dgm:pt>
    <dgm:pt modelId="{719148E4-315F-42A4-AC2A-D8B869392238}" type="pres">
      <dgm:prSet presAssocID="{22529E5B-710C-4460-B569-239D960D14F3}" presName="background" presStyleLbl="node0" presStyleIdx="1" presStyleCnt="2"/>
      <dgm:spPr/>
    </dgm:pt>
    <dgm:pt modelId="{C6E71BD1-31E4-4F39-8F53-5723D0BB4C97}" type="pres">
      <dgm:prSet presAssocID="{22529E5B-710C-4460-B569-239D960D14F3}" presName="text" presStyleLbl="fgAcc0" presStyleIdx="1" presStyleCnt="2">
        <dgm:presLayoutVars>
          <dgm:chPref val="3"/>
        </dgm:presLayoutVars>
      </dgm:prSet>
      <dgm:spPr/>
    </dgm:pt>
    <dgm:pt modelId="{D85057A3-65C9-4AF5-A8F8-0BBF209FF0CB}" type="pres">
      <dgm:prSet presAssocID="{22529E5B-710C-4460-B569-239D960D14F3}" presName="hierChild2" presStyleCnt="0"/>
      <dgm:spPr/>
    </dgm:pt>
  </dgm:ptLst>
  <dgm:cxnLst>
    <dgm:cxn modelId="{DB157610-766E-4092-9912-01408F351BE7}" type="presOf" srcId="{1AE4352E-7180-4CD7-8F6E-78CA3BAD8DED}" destId="{922CC473-F131-44E1-9889-34CE7AB23384}" srcOrd="0" destOrd="0" presId="urn:microsoft.com/office/officeart/2005/8/layout/hierarchy1"/>
    <dgm:cxn modelId="{C9F4532E-A919-42F7-9125-1C20261B6D45}" type="presOf" srcId="{8C4950EE-360B-4DCB-9986-BBAC7EFB3C77}" destId="{6AF0A051-D829-492B-A7D9-7EC58AFA404C}" srcOrd="0" destOrd="0" presId="urn:microsoft.com/office/officeart/2005/8/layout/hierarchy1"/>
    <dgm:cxn modelId="{ED5A6F2F-155D-4208-B03E-DFACFDC5C513}" srcId="{1AE4352E-7180-4CD7-8F6E-78CA3BAD8DED}" destId="{8C4950EE-360B-4DCB-9986-BBAC7EFB3C77}" srcOrd="0" destOrd="0" parTransId="{7EDAFCA2-9446-43D3-88CB-CAFB6A06EC13}" sibTransId="{2CD500BC-3C2E-41DD-8282-51CAFB222E4C}"/>
    <dgm:cxn modelId="{5C17087D-9BC2-4272-A072-3A5646F4E7A1}" srcId="{1AE4352E-7180-4CD7-8F6E-78CA3BAD8DED}" destId="{22529E5B-710C-4460-B569-239D960D14F3}" srcOrd="1" destOrd="0" parTransId="{4EB3A43C-3391-4846-B5E6-06F62D24B063}" sibTransId="{EE4E3211-7527-44EE-935C-09EE72B481DE}"/>
    <dgm:cxn modelId="{646131AC-A234-4D25-B898-B85E0DEA6B4F}" type="presOf" srcId="{22529E5B-710C-4460-B569-239D960D14F3}" destId="{C6E71BD1-31E4-4F39-8F53-5723D0BB4C97}" srcOrd="0" destOrd="0" presId="urn:microsoft.com/office/officeart/2005/8/layout/hierarchy1"/>
    <dgm:cxn modelId="{2915FA96-E0CC-4795-9A1D-D9C6101487C3}" type="presParOf" srcId="{922CC473-F131-44E1-9889-34CE7AB23384}" destId="{4E38AB1E-326F-414D-A473-8AD6DC69B8AC}" srcOrd="0" destOrd="0" presId="urn:microsoft.com/office/officeart/2005/8/layout/hierarchy1"/>
    <dgm:cxn modelId="{57D09DF5-5D59-4065-9C2A-76AA8110CB26}" type="presParOf" srcId="{4E38AB1E-326F-414D-A473-8AD6DC69B8AC}" destId="{1D4248D9-915A-4498-8309-62D3E2552FCF}" srcOrd="0" destOrd="0" presId="urn:microsoft.com/office/officeart/2005/8/layout/hierarchy1"/>
    <dgm:cxn modelId="{209A6A65-E377-4F44-AF83-7B29D4B41482}" type="presParOf" srcId="{1D4248D9-915A-4498-8309-62D3E2552FCF}" destId="{735DEAAD-C2F9-40A6-9280-6F71E9781E69}" srcOrd="0" destOrd="0" presId="urn:microsoft.com/office/officeart/2005/8/layout/hierarchy1"/>
    <dgm:cxn modelId="{00EE9B5B-D76D-402F-A55C-0E0FF9D317D4}" type="presParOf" srcId="{1D4248D9-915A-4498-8309-62D3E2552FCF}" destId="{6AF0A051-D829-492B-A7D9-7EC58AFA404C}" srcOrd="1" destOrd="0" presId="urn:microsoft.com/office/officeart/2005/8/layout/hierarchy1"/>
    <dgm:cxn modelId="{F93496D1-0F5D-4954-B702-6FFC6466062B}" type="presParOf" srcId="{4E38AB1E-326F-414D-A473-8AD6DC69B8AC}" destId="{34D5E31A-8B59-4798-B32F-D62917412152}" srcOrd="1" destOrd="0" presId="urn:microsoft.com/office/officeart/2005/8/layout/hierarchy1"/>
    <dgm:cxn modelId="{0D6235BD-EA26-4644-99A7-72C90A39FC3B}" type="presParOf" srcId="{922CC473-F131-44E1-9889-34CE7AB23384}" destId="{152CD489-02EC-4C46-9F81-C8B1D4ED0210}" srcOrd="1" destOrd="0" presId="urn:microsoft.com/office/officeart/2005/8/layout/hierarchy1"/>
    <dgm:cxn modelId="{FDA5DF7C-6B08-455B-B486-33723292380A}" type="presParOf" srcId="{152CD489-02EC-4C46-9F81-C8B1D4ED0210}" destId="{2E79D13A-FAC8-411F-B291-8F593F5ECCAB}" srcOrd="0" destOrd="0" presId="urn:microsoft.com/office/officeart/2005/8/layout/hierarchy1"/>
    <dgm:cxn modelId="{924E7AD1-CBEC-47B8-87B0-2B4BD67893FD}" type="presParOf" srcId="{2E79D13A-FAC8-411F-B291-8F593F5ECCAB}" destId="{719148E4-315F-42A4-AC2A-D8B869392238}" srcOrd="0" destOrd="0" presId="urn:microsoft.com/office/officeart/2005/8/layout/hierarchy1"/>
    <dgm:cxn modelId="{C1470E1B-7C15-4414-819A-DAF4F6B40DE0}" type="presParOf" srcId="{2E79D13A-FAC8-411F-B291-8F593F5ECCAB}" destId="{C6E71BD1-31E4-4F39-8F53-5723D0BB4C97}" srcOrd="1" destOrd="0" presId="urn:microsoft.com/office/officeart/2005/8/layout/hierarchy1"/>
    <dgm:cxn modelId="{DDD3F91A-2B4B-405D-9C71-161A0E67ABE0}" type="presParOf" srcId="{152CD489-02EC-4C46-9F81-C8B1D4ED0210}" destId="{D85057A3-65C9-4AF5-A8F8-0BBF209FF0C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59C2EEF-173D-4FE9-8855-BE11E3FD881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78AC34F-AC0B-4579-B17A-7308A14D4BC5}">
      <dgm:prSet/>
      <dgm:spPr/>
      <dgm:t>
        <a:bodyPr/>
        <a:lstStyle/>
        <a:p>
          <a:r>
            <a:rPr lang="en-GB"/>
            <a:t>My time at Novotel Cardiff Centre has contributed much to my learning in terms of communication, problem-solving and supervisory skills. </a:t>
          </a:r>
          <a:endParaRPr lang="en-US"/>
        </a:p>
      </dgm:t>
    </dgm:pt>
    <dgm:pt modelId="{143CC6CA-731F-476D-B808-A55FCED972BA}" type="parTrans" cxnId="{54BE2507-231A-43F7-BA49-E38F9A4ADB09}">
      <dgm:prSet/>
      <dgm:spPr/>
      <dgm:t>
        <a:bodyPr/>
        <a:lstStyle/>
        <a:p>
          <a:endParaRPr lang="en-US"/>
        </a:p>
      </dgm:t>
    </dgm:pt>
    <dgm:pt modelId="{0BC8B6F9-9B9C-4AB1-A4FB-0A39334C280E}" type="sibTrans" cxnId="{54BE2507-231A-43F7-BA49-E38F9A4ADB09}">
      <dgm:prSet/>
      <dgm:spPr/>
      <dgm:t>
        <a:bodyPr/>
        <a:lstStyle/>
        <a:p>
          <a:endParaRPr lang="en-US"/>
        </a:p>
      </dgm:t>
    </dgm:pt>
    <dgm:pt modelId="{A547FB5B-FDF8-4633-9FE4-15E19DAC64F9}">
      <dgm:prSet/>
      <dgm:spPr/>
      <dgm:t>
        <a:bodyPr/>
        <a:lstStyle/>
        <a:p>
          <a:r>
            <a:rPr lang="en-GB"/>
            <a:t>The experience I have gained in Guest Services and handling complaints, and addressing guest expectations has made me believe that I can work under pressure and I will continue to work on developing my independence and knowledge in all departments.</a:t>
          </a:r>
          <a:endParaRPr lang="en-US"/>
        </a:p>
      </dgm:t>
    </dgm:pt>
    <dgm:pt modelId="{5CC1BF5E-6F2C-495A-8D54-10D3C19255DC}" type="parTrans" cxnId="{ACDA920B-9420-44BB-805E-516BE6F44108}">
      <dgm:prSet/>
      <dgm:spPr/>
      <dgm:t>
        <a:bodyPr/>
        <a:lstStyle/>
        <a:p>
          <a:endParaRPr lang="en-US"/>
        </a:p>
      </dgm:t>
    </dgm:pt>
    <dgm:pt modelId="{FA730793-66BF-4CD4-BED1-5F6DF53315CC}" type="sibTrans" cxnId="{ACDA920B-9420-44BB-805E-516BE6F44108}">
      <dgm:prSet/>
      <dgm:spPr/>
      <dgm:t>
        <a:bodyPr/>
        <a:lstStyle/>
        <a:p>
          <a:endParaRPr lang="en-US"/>
        </a:p>
      </dgm:t>
    </dgm:pt>
    <dgm:pt modelId="{AE215886-1D7A-4305-8910-AF434CAAA287}" type="pres">
      <dgm:prSet presAssocID="{759C2EEF-173D-4FE9-8855-BE11E3FD881B}" presName="vert0" presStyleCnt="0">
        <dgm:presLayoutVars>
          <dgm:dir/>
          <dgm:animOne val="branch"/>
          <dgm:animLvl val="lvl"/>
        </dgm:presLayoutVars>
      </dgm:prSet>
      <dgm:spPr/>
    </dgm:pt>
    <dgm:pt modelId="{6FC20BB5-429F-422A-9B96-0B30BC834D23}" type="pres">
      <dgm:prSet presAssocID="{778AC34F-AC0B-4579-B17A-7308A14D4BC5}" presName="thickLine" presStyleLbl="alignNode1" presStyleIdx="0" presStyleCnt="2"/>
      <dgm:spPr/>
    </dgm:pt>
    <dgm:pt modelId="{D66535E5-F6BC-4A3A-9542-DA31E3B10117}" type="pres">
      <dgm:prSet presAssocID="{778AC34F-AC0B-4579-B17A-7308A14D4BC5}" presName="horz1" presStyleCnt="0"/>
      <dgm:spPr/>
    </dgm:pt>
    <dgm:pt modelId="{5371FC2C-3D51-490B-B057-7EF83BF260BD}" type="pres">
      <dgm:prSet presAssocID="{778AC34F-AC0B-4579-B17A-7308A14D4BC5}" presName="tx1" presStyleLbl="revTx" presStyleIdx="0" presStyleCnt="2"/>
      <dgm:spPr/>
    </dgm:pt>
    <dgm:pt modelId="{8ACAC4FA-22B9-4D8D-8B65-5C0CC69D3045}" type="pres">
      <dgm:prSet presAssocID="{778AC34F-AC0B-4579-B17A-7308A14D4BC5}" presName="vert1" presStyleCnt="0"/>
      <dgm:spPr/>
    </dgm:pt>
    <dgm:pt modelId="{7AA0D5F9-8C8D-42D3-BA3A-31D4E1D13084}" type="pres">
      <dgm:prSet presAssocID="{A547FB5B-FDF8-4633-9FE4-15E19DAC64F9}" presName="thickLine" presStyleLbl="alignNode1" presStyleIdx="1" presStyleCnt="2"/>
      <dgm:spPr/>
    </dgm:pt>
    <dgm:pt modelId="{A0D48EF4-65A7-435E-A2E8-9DA2AD6700F7}" type="pres">
      <dgm:prSet presAssocID="{A547FB5B-FDF8-4633-9FE4-15E19DAC64F9}" presName="horz1" presStyleCnt="0"/>
      <dgm:spPr/>
    </dgm:pt>
    <dgm:pt modelId="{3542A0F5-AC97-4F30-BA16-6A5426F00040}" type="pres">
      <dgm:prSet presAssocID="{A547FB5B-FDF8-4633-9FE4-15E19DAC64F9}" presName="tx1" presStyleLbl="revTx" presStyleIdx="1" presStyleCnt="2"/>
      <dgm:spPr/>
    </dgm:pt>
    <dgm:pt modelId="{B77EBD32-8A4D-4038-AA4F-827DB6C9A0C7}" type="pres">
      <dgm:prSet presAssocID="{A547FB5B-FDF8-4633-9FE4-15E19DAC64F9}" presName="vert1" presStyleCnt="0"/>
      <dgm:spPr/>
    </dgm:pt>
  </dgm:ptLst>
  <dgm:cxnLst>
    <dgm:cxn modelId="{54BE2507-231A-43F7-BA49-E38F9A4ADB09}" srcId="{759C2EEF-173D-4FE9-8855-BE11E3FD881B}" destId="{778AC34F-AC0B-4579-B17A-7308A14D4BC5}" srcOrd="0" destOrd="0" parTransId="{143CC6CA-731F-476D-B808-A55FCED972BA}" sibTransId="{0BC8B6F9-9B9C-4AB1-A4FB-0A39334C280E}"/>
    <dgm:cxn modelId="{ACDA920B-9420-44BB-805E-516BE6F44108}" srcId="{759C2EEF-173D-4FE9-8855-BE11E3FD881B}" destId="{A547FB5B-FDF8-4633-9FE4-15E19DAC64F9}" srcOrd="1" destOrd="0" parTransId="{5CC1BF5E-6F2C-495A-8D54-10D3C19255DC}" sibTransId="{FA730793-66BF-4CD4-BED1-5F6DF53315CC}"/>
    <dgm:cxn modelId="{FC371AB8-710C-4BB4-8D75-8859E845C5D0}" type="presOf" srcId="{759C2EEF-173D-4FE9-8855-BE11E3FD881B}" destId="{AE215886-1D7A-4305-8910-AF434CAAA287}" srcOrd="0" destOrd="0" presId="urn:microsoft.com/office/officeart/2008/layout/LinedList"/>
    <dgm:cxn modelId="{89C53CC2-9254-40BF-914E-44A71F3DE431}" type="presOf" srcId="{778AC34F-AC0B-4579-B17A-7308A14D4BC5}" destId="{5371FC2C-3D51-490B-B057-7EF83BF260BD}" srcOrd="0" destOrd="0" presId="urn:microsoft.com/office/officeart/2008/layout/LinedList"/>
    <dgm:cxn modelId="{DDC189F4-F0FD-407A-AA1F-86AC0C0D276F}" type="presOf" srcId="{A547FB5B-FDF8-4633-9FE4-15E19DAC64F9}" destId="{3542A0F5-AC97-4F30-BA16-6A5426F00040}" srcOrd="0" destOrd="0" presId="urn:microsoft.com/office/officeart/2008/layout/LinedList"/>
    <dgm:cxn modelId="{91E5D8B5-D21E-4234-9E4A-FF748AC43BB4}" type="presParOf" srcId="{AE215886-1D7A-4305-8910-AF434CAAA287}" destId="{6FC20BB5-429F-422A-9B96-0B30BC834D23}" srcOrd="0" destOrd="0" presId="urn:microsoft.com/office/officeart/2008/layout/LinedList"/>
    <dgm:cxn modelId="{1ED7A0C1-4B24-4972-B742-464A15151958}" type="presParOf" srcId="{AE215886-1D7A-4305-8910-AF434CAAA287}" destId="{D66535E5-F6BC-4A3A-9542-DA31E3B10117}" srcOrd="1" destOrd="0" presId="urn:microsoft.com/office/officeart/2008/layout/LinedList"/>
    <dgm:cxn modelId="{CE28746C-91D5-4205-B42E-2E8010012278}" type="presParOf" srcId="{D66535E5-F6BC-4A3A-9542-DA31E3B10117}" destId="{5371FC2C-3D51-490B-B057-7EF83BF260BD}" srcOrd="0" destOrd="0" presId="urn:microsoft.com/office/officeart/2008/layout/LinedList"/>
    <dgm:cxn modelId="{17099B9B-7DF6-4352-BA91-35AAD3EF2304}" type="presParOf" srcId="{D66535E5-F6BC-4A3A-9542-DA31E3B10117}" destId="{8ACAC4FA-22B9-4D8D-8B65-5C0CC69D3045}" srcOrd="1" destOrd="0" presId="urn:microsoft.com/office/officeart/2008/layout/LinedList"/>
    <dgm:cxn modelId="{60BF8321-4F3F-4816-B0B9-F121A0F52DA6}" type="presParOf" srcId="{AE215886-1D7A-4305-8910-AF434CAAA287}" destId="{7AA0D5F9-8C8D-42D3-BA3A-31D4E1D13084}" srcOrd="2" destOrd="0" presId="urn:microsoft.com/office/officeart/2008/layout/LinedList"/>
    <dgm:cxn modelId="{F08ED010-DA94-48DE-AEFD-C78199670DE8}" type="presParOf" srcId="{AE215886-1D7A-4305-8910-AF434CAAA287}" destId="{A0D48EF4-65A7-435E-A2E8-9DA2AD6700F7}" srcOrd="3" destOrd="0" presId="urn:microsoft.com/office/officeart/2008/layout/LinedList"/>
    <dgm:cxn modelId="{10712974-7DEF-4527-A08B-BEDBD0E15DD2}" type="presParOf" srcId="{A0D48EF4-65A7-435E-A2E8-9DA2AD6700F7}" destId="{3542A0F5-AC97-4F30-BA16-6A5426F00040}" srcOrd="0" destOrd="0" presId="urn:microsoft.com/office/officeart/2008/layout/LinedList"/>
    <dgm:cxn modelId="{DE6763B7-C665-431A-A9EB-C7D90B1C27EA}" type="presParOf" srcId="{A0D48EF4-65A7-435E-A2E8-9DA2AD6700F7}" destId="{B77EBD32-8A4D-4038-AA4F-827DB6C9A0C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8F929-06D1-4CAF-BA18-F7756F501DF6}">
      <dsp:nvSpPr>
        <dsp:cNvPr id="0" name=""/>
        <dsp:cNvSpPr/>
      </dsp:nvSpPr>
      <dsp:spPr>
        <a:xfrm>
          <a:off x="15076" y="260785"/>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FA4B2-1B23-48EC-8F7E-0B1B4B5FADB0}">
      <dsp:nvSpPr>
        <dsp:cNvPr id="0" name=""/>
        <dsp:cNvSpPr/>
      </dsp:nvSpPr>
      <dsp:spPr>
        <a:xfrm>
          <a:off x="322651" y="568361"/>
          <a:ext cx="849493" cy="8494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9FA474-A371-4195-952C-67B58AD9C533}">
      <dsp:nvSpPr>
        <dsp:cNvPr id="0" name=""/>
        <dsp:cNvSpPr/>
      </dsp:nvSpPr>
      <dsp:spPr>
        <a:xfrm>
          <a:off x="1793573" y="260785"/>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22300">
            <a:lnSpc>
              <a:spcPct val="90000"/>
            </a:lnSpc>
            <a:spcBef>
              <a:spcPct val="0"/>
            </a:spcBef>
            <a:spcAft>
              <a:spcPct val="35000"/>
            </a:spcAft>
            <a:buNone/>
          </a:pPr>
          <a:r>
            <a:rPr lang="en-GB" sz="1400" b="1" kern="1200" noProof="0" dirty="0">
              <a:latin typeface="Times New Roman"/>
              <a:cs typeface="Times New Roman"/>
            </a:rPr>
            <a:t>Breakfast preparation: </a:t>
          </a:r>
          <a:r>
            <a:rPr lang="en-GB" sz="1400" kern="1200" noProof="0" dirty="0">
              <a:latin typeface="Times New Roman"/>
              <a:cs typeface="Times New Roman"/>
            </a:rPr>
            <a:t>I assisted in the preparation of breakfast buffet by ensuring that food was presented in nice ways and ensuring that it was replenished regularly.</a:t>
          </a:r>
        </a:p>
      </dsp:txBody>
      <dsp:txXfrm>
        <a:off x="1793573" y="260785"/>
        <a:ext cx="3452376" cy="1464644"/>
      </dsp:txXfrm>
    </dsp:sp>
    <dsp:sp modelId="{CD418D2B-1560-47C2-8FB8-77FF57195103}">
      <dsp:nvSpPr>
        <dsp:cNvPr id="0" name=""/>
        <dsp:cNvSpPr/>
      </dsp:nvSpPr>
      <dsp:spPr>
        <a:xfrm>
          <a:off x="5847500" y="260785"/>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467CEC-E89E-4E11-9BC2-C63450CF64EC}">
      <dsp:nvSpPr>
        <dsp:cNvPr id="0" name=""/>
        <dsp:cNvSpPr/>
      </dsp:nvSpPr>
      <dsp:spPr>
        <a:xfrm>
          <a:off x="6155075" y="568361"/>
          <a:ext cx="849493" cy="8494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216AF4-38B7-470E-87DD-090FACD14CBE}">
      <dsp:nvSpPr>
        <dsp:cNvPr id="0" name=""/>
        <dsp:cNvSpPr/>
      </dsp:nvSpPr>
      <dsp:spPr>
        <a:xfrm>
          <a:off x="7625997" y="260785"/>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22300">
            <a:lnSpc>
              <a:spcPct val="90000"/>
            </a:lnSpc>
            <a:spcBef>
              <a:spcPct val="0"/>
            </a:spcBef>
            <a:spcAft>
              <a:spcPct val="35000"/>
            </a:spcAft>
            <a:buNone/>
          </a:pPr>
          <a:r>
            <a:rPr lang="en-GB" sz="1400" b="1" kern="1200" noProof="0" dirty="0">
              <a:latin typeface="Times New Roman"/>
              <a:cs typeface="Times New Roman"/>
            </a:rPr>
            <a:t>Helping the Team:</a:t>
          </a:r>
          <a:r>
            <a:rPr lang="en-GB" sz="1400" kern="1200" noProof="0" dirty="0">
              <a:latin typeface="Times New Roman"/>
              <a:cs typeface="Times New Roman"/>
            </a:rPr>
            <a:t> I was tasked to help the F&amp;B team in various tasks, such as clearing tables, serving the customers, and taking food orders during peak hours.</a:t>
          </a:r>
        </a:p>
      </dsp:txBody>
      <dsp:txXfrm>
        <a:off x="7625997" y="260785"/>
        <a:ext cx="3452376" cy="1464644"/>
      </dsp:txXfrm>
    </dsp:sp>
    <dsp:sp modelId="{F3D673B3-5CE3-4582-93BB-FC24940EF0FB}">
      <dsp:nvSpPr>
        <dsp:cNvPr id="0" name=""/>
        <dsp:cNvSpPr/>
      </dsp:nvSpPr>
      <dsp:spPr>
        <a:xfrm>
          <a:off x="15076" y="2432233"/>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68D45B-195E-4061-81BF-41008F7192B1}">
      <dsp:nvSpPr>
        <dsp:cNvPr id="0" name=""/>
        <dsp:cNvSpPr/>
      </dsp:nvSpPr>
      <dsp:spPr>
        <a:xfrm>
          <a:off x="322651" y="2739808"/>
          <a:ext cx="849493" cy="8494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155F9D-CA4A-430C-AEF7-CBAC51DF1480}">
      <dsp:nvSpPr>
        <dsp:cNvPr id="0" name=""/>
        <dsp:cNvSpPr/>
      </dsp:nvSpPr>
      <dsp:spPr>
        <a:xfrm>
          <a:off x="1793573" y="2432233"/>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22300">
            <a:lnSpc>
              <a:spcPct val="90000"/>
            </a:lnSpc>
            <a:spcBef>
              <a:spcPct val="0"/>
            </a:spcBef>
            <a:spcAft>
              <a:spcPct val="35000"/>
            </a:spcAft>
            <a:buNone/>
          </a:pPr>
          <a:r>
            <a:rPr lang="en-GB" sz="1400" b="1" kern="1200" noProof="0" dirty="0">
              <a:latin typeface="Times New Roman"/>
              <a:cs typeface="Times New Roman"/>
            </a:rPr>
            <a:t>Basic Service Standards:</a:t>
          </a:r>
          <a:r>
            <a:rPr lang="en-GB" sz="1400" kern="1200" noProof="0" dirty="0">
              <a:latin typeface="Times New Roman"/>
              <a:cs typeface="Times New Roman"/>
            </a:rPr>
            <a:t> I made sure the food service was done in line with the hygiene and presentation standards of the hotel and I also assisted in keeping the dining area clean and tidy.</a:t>
          </a:r>
        </a:p>
      </dsp:txBody>
      <dsp:txXfrm>
        <a:off x="1793573" y="2432233"/>
        <a:ext cx="3452376" cy="1464644"/>
      </dsp:txXfrm>
    </dsp:sp>
    <dsp:sp modelId="{B2ACE954-3645-47A2-AA40-B728709AF52D}">
      <dsp:nvSpPr>
        <dsp:cNvPr id="0" name=""/>
        <dsp:cNvSpPr/>
      </dsp:nvSpPr>
      <dsp:spPr>
        <a:xfrm>
          <a:off x="5847500" y="2432233"/>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8BBFF5-6298-4679-883E-D126F7E91C04}">
      <dsp:nvSpPr>
        <dsp:cNvPr id="0" name=""/>
        <dsp:cNvSpPr/>
      </dsp:nvSpPr>
      <dsp:spPr>
        <a:xfrm>
          <a:off x="6155075" y="2739808"/>
          <a:ext cx="849493" cy="8494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262C0A-A76A-4728-8E8E-0EE225D9A76F}">
      <dsp:nvSpPr>
        <dsp:cNvPr id="0" name=""/>
        <dsp:cNvSpPr/>
      </dsp:nvSpPr>
      <dsp:spPr>
        <a:xfrm>
          <a:off x="7625997" y="2432233"/>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22300">
            <a:lnSpc>
              <a:spcPct val="90000"/>
            </a:lnSpc>
            <a:spcBef>
              <a:spcPct val="0"/>
            </a:spcBef>
            <a:spcAft>
              <a:spcPct val="35000"/>
            </a:spcAft>
            <a:buNone/>
          </a:pPr>
          <a:r>
            <a:rPr lang="en-GB" sz="1400" b="1" kern="1200" noProof="0" dirty="0">
              <a:latin typeface="Times New Roman"/>
              <a:cs typeface="Times New Roman"/>
            </a:rPr>
            <a:t>Link to Feedback: </a:t>
          </a:r>
          <a:r>
            <a:rPr lang="en-GB" sz="1400" kern="1200" noProof="0" dirty="0">
              <a:latin typeface="Times New Roman"/>
              <a:cs typeface="Times New Roman"/>
            </a:rPr>
            <a:t>My mentor observed that I had a fundamental knowledge about service standards, though I did not experience much exposure, I was capable of using the fundamentals of good service time management, hygiene and presentation which are fundamental in any F&amp;B operation.</a:t>
          </a:r>
        </a:p>
      </dsp:txBody>
      <dsp:txXfrm>
        <a:off x="7625997" y="2432233"/>
        <a:ext cx="3452376" cy="14646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1DDDE-A819-47A6-9635-FAA7A9BF1F13}">
      <dsp:nvSpPr>
        <dsp:cNvPr id="0" name=""/>
        <dsp:cNvSpPr/>
      </dsp:nvSpPr>
      <dsp:spPr>
        <a:xfrm>
          <a:off x="993782" y="706940"/>
          <a:ext cx="1463445" cy="14634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1F269A-73A2-4024-B04E-6BB467AC6127}">
      <dsp:nvSpPr>
        <dsp:cNvPr id="0" name=""/>
        <dsp:cNvSpPr/>
      </dsp:nvSpPr>
      <dsp:spPr>
        <a:xfrm>
          <a:off x="99454" y="2582056"/>
          <a:ext cx="3252101" cy="868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488950">
            <a:lnSpc>
              <a:spcPct val="90000"/>
            </a:lnSpc>
            <a:spcBef>
              <a:spcPct val="0"/>
            </a:spcBef>
            <a:spcAft>
              <a:spcPct val="35000"/>
            </a:spcAft>
            <a:buNone/>
          </a:pPr>
          <a:r>
            <a:rPr lang="en-GB" sz="1100" b="1" kern="1200" noProof="0" dirty="0">
              <a:latin typeface="Times New Roman"/>
              <a:cs typeface="Times New Roman"/>
            </a:rPr>
            <a:t>Minimal Customer Interaction:</a:t>
          </a:r>
          <a:r>
            <a:rPr lang="en-GB" sz="1100" kern="1200" noProof="0" dirty="0">
              <a:latin typeface="Times New Roman"/>
              <a:cs typeface="Times New Roman"/>
            </a:rPr>
            <a:t> I mostly worked in prep shifts, and I hardly had any interaction with customers. Neither was I directly involved with the serving of guests during peak times and therefore did not receive much customer facing work.</a:t>
          </a:r>
        </a:p>
      </dsp:txBody>
      <dsp:txXfrm>
        <a:off x="99454" y="2582056"/>
        <a:ext cx="3252101" cy="868666"/>
      </dsp:txXfrm>
    </dsp:sp>
    <dsp:sp modelId="{D1E2D8C1-5D37-498F-AC05-7F64363280B0}">
      <dsp:nvSpPr>
        <dsp:cNvPr id="0" name=""/>
        <dsp:cNvSpPr/>
      </dsp:nvSpPr>
      <dsp:spPr>
        <a:xfrm>
          <a:off x="4815002" y="706940"/>
          <a:ext cx="1463445" cy="14634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C0E060-6B33-4320-A73B-04BB1954B524}">
      <dsp:nvSpPr>
        <dsp:cNvPr id="0" name=""/>
        <dsp:cNvSpPr/>
      </dsp:nvSpPr>
      <dsp:spPr>
        <a:xfrm>
          <a:off x="3920674" y="2582056"/>
          <a:ext cx="3252101" cy="868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488950">
            <a:lnSpc>
              <a:spcPct val="90000"/>
            </a:lnSpc>
            <a:spcBef>
              <a:spcPct val="0"/>
            </a:spcBef>
            <a:spcAft>
              <a:spcPct val="35000"/>
            </a:spcAft>
            <a:buNone/>
          </a:pPr>
          <a:r>
            <a:rPr lang="en-GB" sz="1100" b="1" kern="1200" noProof="0" dirty="0">
              <a:latin typeface="Times New Roman"/>
              <a:cs typeface="Times New Roman"/>
            </a:rPr>
            <a:t>Mostly Prep Shifts:</a:t>
          </a:r>
          <a:r>
            <a:rPr lang="en-GB" sz="1100" kern="1200" noProof="0" dirty="0">
              <a:latin typeface="Times New Roman"/>
              <a:cs typeface="Times New Roman"/>
            </a:rPr>
            <a:t> My shifts were more behind the scenes, which entailed some food preparation and setup to serve the guests with breakfast, rather than having to interact with them.</a:t>
          </a:r>
        </a:p>
      </dsp:txBody>
      <dsp:txXfrm>
        <a:off x="3920674" y="2582056"/>
        <a:ext cx="3252101" cy="868666"/>
      </dsp:txXfrm>
    </dsp:sp>
    <dsp:sp modelId="{74BED7DA-8026-4BCB-A7BF-292E18F5A0AC}">
      <dsp:nvSpPr>
        <dsp:cNvPr id="0" name=""/>
        <dsp:cNvSpPr/>
      </dsp:nvSpPr>
      <dsp:spPr>
        <a:xfrm>
          <a:off x="8636221" y="706940"/>
          <a:ext cx="1463445" cy="14634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9B798C-3559-401C-8218-B910A8E80445}">
      <dsp:nvSpPr>
        <dsp:cNvPr id="0" name=""/>
        <dsp:cNvSpPr/>
      </dsp:nvSpPr>
      <dsp:spPr>
        <a:xfrm>
          <a:off x="7741893" y="2582056"/>
          <a:ext cx="3252101" cy="868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488950">
            <a:lnSpc>
              <a:spcPct val="90000"/>
            </a:lnSpc>
            <a:spcBef>
              <a:spcPct val="0"/>
            </a:spcBef>
            <a:spcAft>
              <a:spcPct val="35000"/>
            </a:spcAft>
            <a:buNone/>
          </a:pPr>
          <a:r>
            <a:rPr lang="en-GB" sz="1100" kern="1200" noProof="0" dirty="0">
              <a:latin typeface="Times New Roman"/>
              <a:cs typeface="Times New Roman"/>
            </a:rPr>
            <a:t>This minimal interaction with customers hampered my development in other aspects like upselling, and interaction with guests despite handling my operational tasks well, I had less opportunity to learn the other aspect of selling menu items or to talk to the guests to make the experience memorable.</a:t>
          </a:r>
        </a:p>
      </dsp:txBody>
      <dsp:txXfrm>
        <a:off x="7741893" y="2582056"/>
        <a:ext cx="3252101" cy="8686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C0C43-F848-45B2-8845-91DAD94F53D9}">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B56D2-DB5D-4851-8AC8-65025BFA45BB}">
      <dsp:nvSpPr>
        <dsp:cNvPr id="0" name=""/>
        <dsp:cNvSpPr/>
      </dsp:nvSpPr>
      <dsp:spPr>
        <a:xfrm>
          <a:off x="482961" y="359909"/>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7FD2B6-81AF-4CC9-91F4-B764EA78BD9D}">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55650">
            <a:lnSpc>
              <a:spcPct val="100000"/>
            </a:lnSpc>
            <a:spcBef>
              <a:spcPct val="0"/>
            </a:spcBef>
            <a:spcAft>
              <a:spcPct val="35000"/>
            </a:spcAft>
            <a:buNone/>
          </a:pPr>
          <a:r>
            <a:rPr lang="en-GB" sz="1700" b="1" kern="1200" noProof="0" dirty="0">
              <a:latin typeface="Times New Roman"/>
              <a:cs typeface="Times New Roman"/>
            </a:rPr>
            <a:t>Communication: </a:t>
          </a:r>
          <a:r>
            <a:rPr lang="en-GB" sz="1700" kern="1200" noProof="0" dirty="0">
              <a:latin typeface="Times New Roman"/>
              <a:cs typeface="Times New Roman"/>
            </a:rPr>
            <a:t>I enhanced my communication skills by telling the guest what was going on, maintaining them updated on the measures that we were taking to address the problem.</a:t>
          </a:r>
        </a:p>
      </dsp:txBody>
      <dsp:txXfrm>
        <a:off x="1844034" y="682"/>
        <a:ext cx="4401230" cy="1596566"/>
      </dsp:txXfrm>
    </dsp:sp>
    <dsp:sp modelId="{0B3DB074-284A-4D5B-BF4C-9CCEB7F68EED}">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83A1C-8C6E-4808-BE73-A6C95F2926A0}">
      <dsp:nvSpPr>
        <dsp:cNvPr id="0" name=""/>
        <dsp:cNvSpPr/>
      </dsp:nvSpPr>
      <dsp:spPr>
        <a:xfrm>
          <a:off x="482961" y="2355617"/>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5183B3-40ED-4474-B8FD-EAA0DF97D461}">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55650">
            <a:lnSpc>
              <a:spcPct val="100000"/>
            </a:lnSpc>
            <a:spcBef>
              <a:spcPct val="0"/>
            </a:spcBef>
            <a:spcAft>
              <a:spcPct val="35000"/>
            </a:spcAft>
            <a:buNone/>
          </a:pPr>
          <a:r>
            <a:rPr lang="en-GB" sz="1700" b="1" kern="1200" noProof="0" dirty="0">
              <a:latin typeface="Times New Roman"/>
              <a:cs typeface="Times New Roman"/>
            </a:rPr>
            <a:t>Problem-solving: </a:t>
          </a:r>
          <a:r>
            <a:rPr lang="en-GB" sz="1700" kern="1200" noProof="0" dirty="0">
              <a:latin typeface="Times New Roman"/>
              <a:cs typeface="Times New Roman"/>
            </a:rPr>
            <a:t>The complaint also made me think on my feet and organise in the various departments in a bid to solve the problem within a short time.</a:t>
          </a:r>
        </a:p>
      </dsp:txBody>
      <dsp:txXfrm>
        <a:off x="1844034" y="1996390"/>
        <a:ext cx="4401230" cy="1596566"/>
      </dsp:txXfrm>
    </dsp:sp>
    <dsp:sp modelId="{ACF9D218-C3F1-42B9-A61D-4A54BBDB75E4}">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CCD1A5-DE70-4B66-A9BE-51190327CEAB}">
      <dsp:nvSpPr>
        <dsp:cNvPr id="0" name=""/>
        <dsp:cNvSpPr/>
      </dsp:nvSpPr>
      <dsp:spPr>
        <a:xfrm>
          <a:off x="482961" y="4351325"/>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5C2A83-FBB9-48B0-8C32-6087E7D8050B}">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55650">
            <a:lnSpc>
              <a:spcPct val="100000"/>
            </a:lnSpc>
            <a:spcBef>
              <a:spcPct val="0"/>
            </a:spcBef>
            <a:spcAft>
              <a:spcPct val="35000"/>
            </a:spcAft>
            <a:buNone/>
          </a:pPr>
          <a:r>
            <a:rPr lang="en-GB" sz="1700" b="1" kern="1200" noProof="0" dirty="0">
              <a:latin typeface="Times New Roman"/>
              <a:cs typeface="Times New Roman"/>
            </a:rPr>
            <a:t>Decision-making: </a:t>
          </a:r>
          <a:r>
            <a:rPr lang="en-GB" sz="1700" kern="1200" noProof="0" dirty="0">
              <a:latin typeface="Times New Roman"/>
              <a:cs typeface="Times New Roman"/>
            </a:rPr>
            <a:t>I had to decide on how to go about the complaint like payment of compensation and cleaning of the room as soon as possible.</a:t>
          </a:r>
        </a:p>
      </dsp:txBody>
      <dsp:txXfrm>
        <a:off x="1844034" y="3992098"/>
        <a:ext cx="4401230" cy="15965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C869B9-90B3-4E08-A435-89C6F5D0C283}">
      <dsp:nvSpPr>
        <dsp:cNvPr id="0" name=""/>
        <dsp:cNvSpPr/>
      </dsp:nvSpPr>
      <dsp:spPr>
        <a:xfrm>
          <a:off x="0" y="82268"/>
          <a:ext cx="10515600" cy="13572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b="1" kern="1200" noProof="0" dirty="0">
              <a:latin typeface="Times New Roman"/>
              <a:ea typeface="+mn-ea"/>
              <a:cs typeface="Times New Roman"/>
            </a:rPr>
            <a:t>Service Recovery Theory: </a:t>
          </a:r>
          <a:r>
            <a:rPr lang="en-GB" sz="2000" kern="1200" noProof="0" dirty="0">
              <a:latin typeface="Times New Roman"/>
              <a:ea typeface="+mn-ea"/>
              <a:cs typeface="Times New Roman"/>
            </a:rPr>
            <a:t>I applied the three-step recovery model that consists of apology, action and compensation. I immediately apologized to the guest on the inconvenience and went ahead to correct the issue immediately and finally, I assured the guest of an upgrade of the room (Gannon et al., 2022). </a:t>
          </a:r>
        </a:p>
      </dsp:txBody>
      <dsp:txXfrm>
        <a:off x="66253" y="148521"/>
        <a:ext cx="10383094" cy="1224694"/>
      </dsp:txXfrm>
    </dsp:sp>
    <dsp:sp modelId="{FBB561F3-1753-4512-B25A-A163A1104932}">
      <dsp:nvSpPr>
        <dsp:cNvPr id="0" name=""/>
        <dsp:cNvSpPr/>
      </dsp:nvSpPr>
      <dsp:spPr>
        <a:xfrm>
          <a:off x="0" y="1497068"/>
          <a:ext cx="10515600" cy="13572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b="1" kern="1200" noProof="0" dirty="0">
              <a:latin typeface="Times New Roman"/>
              <a:ea typeface="+mn-ea"/>
              <a:cs typeface="Times New Roman"/>
            </a:rPr>
            <a:t>SERVQUAL: </a:t>
          </a:r>
          <a:r>
            <a:rPr lang="en-GB" sz="2000" kern="1200" noProof="0" dirty="0">
              <a:latin typeface="Times New Roman"/>
              <a:ea typeface="+mn-ea"/>
              <a:cs typeface="Times New Roman"/>
            </a:rPr>
            <a:t>I also tried to minimize the difference between what the guest wanted (clean room) and what he actually had (room not being clean). This was bridged by taking timely action and effective communication to handle their satisfaction.</a:t>
          </a:r>
        </a:p>
      </dsp:txBody>
      <dsp:txXfrm>
        <a:off x="66253" y="1563321"/>
        <a:ext cx="10383094" cy="1224694"/>
      </dsp:txXfrm>
    </dsp:sp>
    <dsp:sp modelId="{CEBEF094-A6B6-430C-815C-0042F7486CF2}">
      <dsp:nvSpPr>
        <dsp:cNvPr id="0" name=""/>
        <dsp:cNvSpPr/>
      </dsp:nvSpPr>
      <dsp:spPr>
        <a:xfrm>
          <a:off x="0" y="2911869"/>
          <a:ext cx="10515600" cy="13572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b="1" kern="1200" noProof="0" dirty="0">
              <a:latin typeface="Times New Roman"/>
              <a:ea typeface="+mn-ea"/>
              <a:cs typeface="Times New Roman"/>
            </a:rPr>
            <a:t>Guest Journey: </a:t>
          </a:r>
          <a:r>
            <a:rPr lang="en-GB" sz="2000" kern="1200" noProof="0" dirty="0">
              <a:latin typeface="Times New Roman"/>
              <a:ea typeface="+mn-ea"/>
              <a:cs typeface="Times New Roman"/>
            </a:rPr>
            <a:t>By adequately addressing the issue and prioritizing the interests of the guest, I made sure not to ruin his/her overall experience. This was used to maintain a positive guest experience in the face of the initial complaint.</a:t>
          </a:r>
        </a:p>
      </dsp:txBody>
      <dsp:txXfrm>
        <a:off x="66253" y="2978122"/>
        <a:ext cx="10383094" cy="1224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E2CED-398B-4FF9-B55D-0E24F14D362A}">
      <dsp:nvSpPr>
        <dsp:cNvPr id="0" name=""/>
        <dsp:cNvSpPr/>
      </dsp:nvSpPr>
      <dsp:spPr>
        <a:xfrm>
          <a:off x="0" y="675"/>
          <a:ext cx="6900512" cy="15813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D79C01-9D49-41F6-8E94-7B00FA5DC2D5}">
      <dsp:nvSpPr>
        <dsp:cNvPr id="0" name=""/>
        <dsp:cNvSpPr/>
      </dsp:nvSpPr>
      <dsp:spPr>
        <a:xfrm>
          <a:off x="478363" y="356483"/>
          <a:ext cx="869752" cy="8697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586D5E-34E0-4422-A809-55D2F1A107F1}">
      <dsp:nvSpPr>
        <dsp:cNvPr id="0" name=""/>
        <dsp:cNvSpPr/>
      </dsp:nvSpPr>
      <dsp:spPr>
        <a:xfrm>
          <a:off x="1826480" y="675"/>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just" defTabSz="666750">
            <a:lnSpc>
              <a:spcPct val="100000"/>
            </a:lnSpc>
            <a:spcBef>
              <a:spcPct val="0"/>
            </a:spcBef>
            <a:spcAft>
              <a:spcPct val="35000"/>
            </a:spcAft>
            <a:buNone/>
          </a:pPr>
          <a:r>
            <a:rPr lang="en-GB" sz="1500" b="1" kern="1200" noProof="0" dirty="0">
              <a:latin typeface="Times New Roman"/>
              <a:cs typeface="Times New Roman"/>
            </a:rPr>
            <a:t>Professional Communication: </a:t>
          </a:r>
          <a:r>
            <a:rPr lang="en-GB" sz="1500" kern="1200" noProof="0" dirty="0">
              <a:latin typeface="Times New Roman"/>
              <a:cs typeface="Times New Roman"/>
            </a:rPr>
            <a:t>Communication was important in the process of addressing the complaint and communicating with the guest. I also learnt that open communication can be used to avoid potential conflicts and ensure the satisfaction of the guests (</a:t>
          </a:r>
          <a:r>
            <a:rPr lang="en-GB" sz="1500" kern="1200" noProof="0" dirty="0" err="1">
              <a:latin typeface="Times New Roman"/>
              <a:cs typeface="Times New Roman"/>
            </a:rPr>
            <a:t>Siteminder</a:t>
          </a:r>
          <a:r>
            <a:rPr lang="en-GB" sz="1500" kern="1200" noProof="0" dirty="0">
              <a:latin typeface="Times New Roman"/>
              <a:cs typeface="Times New Roman"/>
            </a:rPr>
            <a:t>, 2024).</a:t>
          </a:r>
        </a:p>
      </dsp:txBody>
      <dsp:txXfrm>
        <a:off x="1826480" y="675"/>
        <a:ext cx="5074031" cy="1581368"/>
      </dsp:txXfrm>
    </dsp:sp>
    <dsp:sp modelId="{C30645B1-C6F5-4CE2-9276-5901D4A0FE79}">
      <dsp:nvSpPr>
        <dsp:cNvPr id="0" name=""/>
        <dsp:cNvSpPr/>
      </dsp:nvSpPr>
      <dsp:spPr>
        <a:xfrm>
          <a:off x="0" y="1977386"/>
          <a:ext cx="6900512" cy="15813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2A70DA-7D73-492A-927C-45678DCA1A46}">
      <dsp:nvSpPr>
        <dsp:cNvPr id="0" name=""/>
        <dsp:cNvSpPr/>
      </dsp:nvSpPr>
      <dsp:spPr>
        <a:xfrm>
          <a:off x="478363" y="2333194"/>
          <a:ext cx="869752" cy="8697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ACFB35-FBDF-474F-BD83-708A29BC648A}">
      <dsp:nvSpPr>
        <dsp:cNvPr id="0" name=""/>
        <dsp:cNvSpPr/>
      </dsp:nvSpPr>
      <dsp:spPr>
        <a:xfrm>
          <a:off x="1826480" y="197738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just" defTabSz="666750">
            <a:lnSpc>
              <a:spcPct val="100000"/>
            </a:lnSpc>
            <a:spcBef>
              <a:spcPct val="0"/>
            </a:spcBef>
            <a:spcAft>
              <a:spcPct val="35000"/>
            </a:spcAft>
            <a:buNone/>
          </a:pPr>
          <a:r>
            <a:rPr lang="en-GB" sz="1500" b="1" kern="1200" noProof="0" dirty="0">
              <a:latin typeface="Times New Roman"/>
              <a:cs typeface="Times New Roman"/>
            </a:rPr>
            <a:t>Guest Experience: </a:t>
          </a:r>
          <a:r>
            <a:rPr lang="en-GB" sz="1500" kern="1200" noProof="0" dirty="0">
              <a:latin typeface="Times New Roman"/>
              <a:cs typeface="Times New Roman"/>
            </a:rPr>
            <a:t>The overall satisfaction includes effective management of complaints by the guest. This was done by my immediate and professional reaction and action that ensured that the issue of the guest was solved to his satisfaction that contributed to the overall experience. </a:t>
          </a:r>
        </a:p>
      </dsp:txBody>
      <dsp:txXfrm>
        <a:off x="1826480" y="1977386"/>
        <a:ext cx="5074031" cy="1581368"/>
      </dsp:txXfrm>
    </dsp:sp>
    <dsp:sp modelId="{95644029-23B0-49D2-B824-82AFE07391DA}">
      <dsp:nvSpPr>
        <dsp:cNvPr id="0" name=""/>
        <dsp:cNvSpPr/>
      </dsp:nvSpPr>
      <dsp:spPr>
        <a:xfrm>
          <a:off x="0" y="3954096"/>
          <a:ext cx="6900512" cy="158136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1B467F-4F06-4D84-8130-C52EBF6258B1}">
      <dsp:nvSpPr>
        <dsp:cNvPr id="0" name=""/>
        <dsp:cNvSpPr/>
      </dsp:nvSpPr>
      <dsp:spPr>
        <a:xfrm>
          <a:off x="478363" y="4309904"/>
          <a:ext cx="869752" cy="8697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B8E288-5F3B-4200-ADFD-C1C678BE0340}">
      <dsp:nvSpPr>
        <dsp:cNvPr id="0" name=""/>
        <dsp:cNvSpPr/>
      </dsp:nvSpPr>
      <dsp:spPr>
        <a:xfrm>
          <a:off x="1826480" y="395409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just" defTabSz="666750">
            <a:lnSpc>
              <a:spcPct val="100000"/>
            </a:lnSpc>
            <a:spcBef>
              <a:spcPct val="0"/>
            </a:spcBef>
            <a:spcAft>
              <a:spcPct val="35000"/>
            </a:spcAft>
            <a:buNone/>
          </a:pPr>
          <a:r>
            <a:rPr lang="en-GB" sz="1500" b="1" kern="1200" noProof="0" dirty="0">
              <a:latin typeface="Times New Roman"/>
              <a:cs typeface="Times New Roman"/>
            </a:rPr>
            <a:t>Leadership: </a:t>
          </a:r>
          <a:r>
            <a:rPr lang="en-GB" sz="1500" kern="1200" noProof="0" dirty="0">
              <a:latin typeface="Times New Roman"/>
              <a:cs typeface="Times New Roman"/>
            </a:rPr>
            <a:t>I displayed a certain leadership potential by taking charge and responsibility in responding to the complaint and interdepartmental communications. I understood that I can be a leader even in a support position with the help of decision-making and problem-solving.</a:t>
          </a:r>
        </a:p>
      </dsp:txBody>
      <dsp:txXfrm>
        <a:off x="1826480" y="3954096"/>
        <a:ext cx="5074031" cy="15813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DEAAD-C2F9-40A6-9280-6F71E9781E69}">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F0A051-D829-492B-A7D9-7EC58AFA404C}">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just" defTabSz="711200">
            <a:lnSpc>
              <a:spcPct val="150000"/>
            </a:lnSpc>
            <a:spcBef>
              <a:spcPct val="0"/>
            </a:spcBef>
            <a:spcAft>
              <a:spcPct val="35000"/>
            </a:spcAft>
            <a:buNone/>
          </a:pPr>
          <a:r>
            <a:rPr lang="en-GB" sz="1600" b="1" kern="1200" noProof="0" dirty="0">
              <a:latin typeface="Times New Roman"/>
              <a:ea typeface="+mn-ea"/>
              <a:cs typeface="Times New Roman"/>
            </a:rPr>
            <a:t>Independence: </a:t>
          </a:r>
          <a:r>
            <a:rPr lang="en-GB" sz="1600" kern="1200" noProof="0" dirty="0">
              <a:latin typeface="Times New Roman"/>
              <a:ea typeface="+mn-ea"/>
              <a:cs typeface="Times New Roman"/>
            </a:rPr>
            <a:t>I will emphasize on quicker decisions of future complaints or Service recovery situations. I will be more aggressive and will not need to seek approval of my actions by supervisors. This will enhance my skill to deal with complicated situations effectively.</a:t>
          </a:r>
        </a:p>
      </dsp:txBody>
      <dsp:txXfrm>
        <a:off x="696297" y="538547"/>
        <a:ext cx="4171627" cy="2590157"/>
      </dsp:txXfrm>
    </dsp:sp>
    <dsp:sp modelId="{719148E4-315F-42A4-AC2A-D8B869392238}">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E71BD1-31E4-4F39-8F53-5723D0BB4C97}">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just" defTabSz="711200">
            <a:lnSpc>
              <a:spcPct val="150000"/>
            </a:lnSpc>
            <a:spcBef>
              <a:spcPct val="0"/>
            </a:spcBef>
            <a:spcAft>
              <a:spcPct val="35000"/>
            </a:spcAft>
            <a:buNone/>
          </a:pPr>
          <a:r>
            <a:rPr lang="en-GB" sz="1600" b="1" kern="1200" noProof="0" dirty="0">
              <a:latin typeface="Times New Roman"/>
              <a:ea typeface="+mn-ea"/>
              <a:cs typeface="Times New Roman"/>
            </a:rPr>
            <a:t>Cross-Department Exposure: </a:t>
          </a:r>
          <a:r>
            <a:rPr lang="en-GB" sz="1600" kern="1200" noProof="0" dirty="0">
              <a:latin typeface="Times New Roman"/>
              <a:ea typeface="+mn-ea"/>
              <a:cs typeface="Times New Roman"/>
            </a:rPr>
            <a:t>My next goal is to have increased exposure in various areas of hotels, including Housekeeping and Maintenance, in order to enhance my supervisory abilities. Being familiar with the issues and operations of other departments will help me to improve my leadership abilities.</a:t>
          </a:r>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20BB5-429F-422A-9B96-0B30BC834D23}">
      <dsp:nvSpPr>
        <dsp:cNvPr id="0" name=""/>
        <dsp:cNvSpPr/>
      </dsp:nvSpPr>
      <dsp:spPr>
        <a:xfrm>
          <a:off x="0" y="0"/>
          <a:ext cx="624526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71FC2C-3D51-490B-B057-7EF83BF260BD}">
      <dsp:nvSpPr>
        <dsp:cNvPr id="0" name=""/>
        <dsp:cNvSpPr/>
      </dsp:nvSpPr>
      <dsp:spPr>
        <a:xfrm>
          <a:off x="0" y="0"/>
          <a:ext cx="6245265" cy="2794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My time at Novotel Cardiff Centre has contributed much to my learning in terms of communication, problem-solving and supervisory skills. </a:t>
          </a:r>
          <a:endParaRPr lang="en-US" sz="2600" kern="1200"/>
        </a:p>
      </dsp:txBody>
      <dsp:txXfrm>
        <a:off x="0" y="0"/>
        <a:ext cx="6245265" cy="2794673"/>
      </dsp:txXfrm>
    </dsp:sp>
    <dsp:sp modelId="{7AA0D5F9-8C8D-42D3-BA3A-31D4E1D13084}">
      <dsp:nvSpPr>
        <dsp:cNvPr id="0" name=""/>
        <dsp:cNvSpPr/>
      </dsp:nvSpPr>
      <dsp:spPr>
        <a:xfrm>
          <a:off x="0" y="2794673"/>
          <a:ext cx="6245265"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42A0F5-AC97-4F30-BA16-6A5426F00040}">
      <dsp:nvSpPr>
        <dsp:cNvPr id="0" name=""/>
        <dsp:cNvSpPr/>
      </dsp:nvSpPr>
      <dsp:spPr>
        <a:xfrm>
          <a:off x="0" y="2794673"/>
          <a:ext cx="6245265" cy="2794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experience I have gained in Guest Services and handling complaints, and addressing guest expectations has made me believe that I can work under pressure and I will continue to work on developing my independence and knowledge in all departments.</a:t>
          </a:r>
          <a:endParaRPr lang="en-US" sz="2600" kern="1200"/>
        </a:p>
      </dsp:txBody>
      <dsp:txXfrm>
        <a:off x="0" y="2794673"/>
        <a:ext cx="6245265" cy="279467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786740-9D90-4449-AACB-724FA1BC6353}" type="datetimeFigureOut">
              <a:rPr lang="en-GB" smtClean="0"/>
              <a:t>28/04/2026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CF1D8C-42CB-4A82-A008-E0D708A89AA6}" type="slidenum">
              <a:rPr lang="en-GB" smtClean="0"/>
              <a:t>‹#›</a:t>
            </a:fld>
            <a:endParaRPr lang="en-GB"/>
          </a:p>
        </p:txBody>
      </p:sp>
    </p:spTree>
    <p:extLst>
      <p:ext uri="{BB962C8B-B14F-4D97-AF65-F5344CB8AC3E}">
        <p14:creationId xmlns:p14="http://schemas.microsoft.com/office/powerpoint/2010/main" val="62834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 edn. Goodfellow Publishers Ltd</a:t>
            </a:r>
          </a:p>
        </p:txBody>
      </p:sp>
      <p:sp>
        <p:nvSpPr>
          <p:cNvPr id="4" name="Slide Number Placeholder 3"/>
          <p:cNvSpPr>
            <a:spLocks noGrp="1"/>
          </p:cNvSpPr>
          <p:nvPr>
            <p:ph type="sldNum" sz="quarter" idx="5"/>
          </p:nvPr>
        </p:nvSpPr>
        <p:spPr/>
        <p:txBody>
          <a:bodyPr/>
          <a:lstStyle/>
          <a:p>
            <a:fld id="{CBCF1D8C-42CB-4A82-A008-E0D708A89AA6}" type="slidenum">
              <a:rPr lang="en-GB" smtClean="0"/>
              <a:t>9</a:t>
            </a:fld>
            <a:endParaRPr lang="en-GB"/>
          </a:p>
        </p:txBody>
      </p:sp>
    </p:spTree>
    <p:extLst>
      <p:ext uri="{BB962C8B-B14F-4D97-AF65-F5344CB8AC3E}">
        <p14:creationId xmlns:p14="http://schemas.microsoft.com/office/powerpoint/2010/main" val="2103316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3" descr="A close up of a sign&#10;&#10;AI-generated content may be incorrect.">
            <a:extLst>
              <a:ext uri="{FF2B5EF4-FFF2-40B4-BE49-F238E27FC236}">
                <a16:creationId xmlns:a16="http://schemas.microsoft.com/office/drawing/2014/main" id="{C3D395D9-BB23-3B02-FB63-53003A3BB102}"/>
              </a:ext>
            </a:extLst>
          </p:cNvPr>
          <p:cNvPicPr>
            <a:picLocks noChangeAspect="1"/>
          </p:cNvPicPr>
          <p:nvPr/>
        </p:nvPicPr>
        <p:blipFill>
          <a:blip r:embed="rId2"/>
          <a:srcRect r="19187" b="-2"/>
          <a:stretch>
            <a:fillRect/>
          </a:stretch>
        </p:blipFill>
        <p:spPr>
          <a:xfrm>
            <a:off x="6487886" y="10"/>
            <a:ext cx="5704114" cy="2525476"/>
          </a:xfrm>
          <a:prstGeom prst="rect">
            <a:avLst/>
          </a:prstGeom>
        </p:spPr>
      </p:pic>
      <p:pic>
        <p:nvPicPr>
          <p:cNvPr id="5" name="Picture 4" descr="Hotel reception bell">
            <a:extLst>
              <a:ext uri="{FF2B5EF4-FFF2-40B4-BE49-F238E27FC236}">
                <a16:creationId xmlns:a16="http://schemas.microsoft.com/office/drawing/2014/main" id="{A51D236B-0952-0DD7-2CCF-23D2CD02AAC0}"/>
              </a:ext>
            </a:extLst>
          </p:cNvPr>
          <p:cNvPicPr>
            <a:picLocks noChangeAspect="1"/>
          </p:cNvPicPr>
          <p:nvPr/>
        </p:nvPicPr>
        <p:blipFill>
          <a:blip r:embed="rId3"/>
          <a:srcRect t="24214" r="2" b="8706"/>
          <a:stretch>
            <a:fillRect/>
          </a:stretch>
        </p:blipFill>
        <p:spPr>
          <a:xfrm>
            <a:off x="4650916" y="3474720"/>
            <a:ext cx="7555832" cy="3383280"/>
          </a:xfrm>
          <a:prstGeom prst="rect">
            <a:avLst/>
          </a:prstGeom>
        </p:spPr>
      </p:pic>
      <p:sp useBgFill="1">
        <p:nvSpPr>
          <p:cNvPr id="30" name="Freeform: Shape 17">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 name="Title 1"/>
          <p:cNvSpPr>
            <a:spLocks noGrp="1"/>
          </p:cNvSpPr>
          <p:nvPr>
            <p:ph type="ctrTitle"/>
          </p:nvPr>
        </p:nvSpPr>
        <p:spPr>
          <a:xfrm>
            <a:off x="643467" y="1415143"/>
            <a:ext cx="5321903" cy="2059578"/>
          </a:xfrm>
        </p:spPr>
        <p:txBody>
          <a:bodyPr>
            <a:normAutofit fontScale="90000"/>
          </a:bodyPr>
          <a:lstStyle/>
          <a:p>
            <a:r>
              <a:rPr lang="en-GB" sz="4400" b="1" noProof="0" dirty="0">
                <a:latin typeface="Times New Roman"/>
                <a:ea typeface="+mj-lt"/>
                <a:cs typeface="Times New Roman"/>
              </a:rPr>
              <a:t> </a:t>
            </a:r>
            <a:r>
              <a:rPr lang="en-GB" sz="4800" b="1" noProof="0" dirty="0">
                <a:latin typeface="Times New Roman"/>
                <a:ea typeface="+mj-lt"/>
                <a:cs typeface="Times New Roman"/>
              </a:rPr>
              <a:t>Presentation on Placement Experience</a:t>
            </a:r>
            <a:endParaRPr lang="en-GB" sz="4800" b="1" noProof="0" dirty="0">
              <a:latin typeface="Times New Roman"/>
              <a:cs typeface="Times New Roman"/>
            </a:endParaRPr>
          </a:p>
        </p:txBody>
      </p:sp>
      <p:sp>
        <p:nvSpPr>
          <p:cNvPr id="3" name="Subtitle 2"/>
          <p:cNvSpPr>
            <a:spLocks noGrp="1"/>
          </p:cNvSpPr>
          <p:nvPr>
            <p:ph type="subTitle" idx="1"/>
          </p:nvPr>
        </p:nvSpPr>
        <p:spPr>
          <a:xfrm>
            <a:off x="643467" y="4669971"/>
            <a:ext cx="4007449" cy="1312784"/>
          </a:xfrm>
        </p:spPr>
        <p:txBody>
          <a:bodyPr>
            <a:normAutofit/>
          </a:bodyPr>
          <a:lstStyle/>
          <a:p>
            <a:pPr lvl="0" indent="-228600" algn="l">
              <a:buFont typeface="Arial" panose="020B0604020202020204" pitchFamily="34" charset="0"/>
              <a:buChar char="•"/>
            </a:pPr>
            <a:r>
              <a:rPr lang="en-GB" b="1" noProof="0" dirty="0"/>
              <a:t>Student Name</a:t>
            </a:r>
            <a:r>
              <a:rPr lang="en-GB" noProof="0" dirty="0"/>
              <a:t>: Simona Patrascu </a:t>
            </a:r>
          </a:p>
          <a:p>
            <a:pPr lvl="0" indent="-228600" algn="l">
              <a:buFont typeface="Arial" panose="020B0604020202020204" pitchFamily="34" charset="0"/>
              <a:buChar char="•"/>
            </a:pPr>
            <a:r>
              <a:rPr lang="en-GB" b="1" noProof="0" dirty="0"/>
              <a:t>Student Number</a:t>
            </a:r>
            <a:r>
              <a:rPr lang="en-GB" noProof="0" dirty="0"/>
              <a:t>: 2123259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3" descr="Hand drawn illustration of assorted desserts and drinks">
            <a:extLst>
              <a:ext uri="{FF2B5EF4-FFF2-40B4-BE49-F238E27FC236}">
                <a16:creationId xmlns:a16="http://schemas.microsoft.com/office/drawing/2014/main" id="{9D708B78-016F-D197-A150-EC2CFC7275B3}"/>
              </a:ext>
            </a:extLst>
          </p:cNvPr>
          <p:cNvPicPr>
            <a:picLocks noChangeAspect="1"/>
          </p:cNvPicPr>
          <p:nvPr/>
        </p:nvPicPr>
        <p:blipFill>
          <a:blip r:embed="rId2"/>
          <a:srcRect l="9091" t="9777" r="2" b="4086"/>
          <a:stretch>
            <a:fillRect/>
          </a:stretch>
        </p:blipFill>
        <p:spPr>
          <a:xfrm>
            <a:off x="20" y="10"/>
            <a:ext cx="8668492" cy="6857990"/>
          </a:xfrm>
          <a:prstGeom prst="rect">
            <a:avLst/>
          </a:prstGeom>
        </p:spPr>
      </p:pic>
      <p:sp>
        <p:nvSpPr>
          <p:cNvPr id="10" name="Rectangle 9">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D3D5F019-AE3B-9641-2F98-D46EC7C8723E}"/>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GB" sz="4800" b="1" noProof="0" dirty="0">
                <a:latin typeface="ti"/>
              </a:rPr>
              <a:t>Part 1: Food &amp; Beverage </a:t>
            </a:r>
            <a:endParaRPr lang="en-GB" sz="4800" noProof="0" dirty="0">
              <a:latin typeface="ti"/>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4856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Rectangle 13">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52DD4DD-978A-77C0-521C-9D46CC5EB812}"/>
              </a:ext>
            </a:extLst>
          </p:cNvPr>
          <p:cNvSpPr>
            <a:spLocks noGrp="1"/>
          </p:cNvSpPr>
          <p:nvPr>
            <p:ph type="title"/>
          </p:nvPr>
        </p:nvSpPr>
        <p:spPr>
          <a:xfrm>
            <a:off x="4572001" y="601744"/>
            <a:ext cx="6781800" cy="1338696"/>
          </a:xfrm>
        </p:spPr>
        <p:txBody>
          <a:bodyPr>
            <a:normAutofit/>
          </a:bodyPr>
          <a:lstStyle/>
          <a:p>
            <a:r>
              <a:rPr lang="en-GB" b="1" u="sng" noProof="0" dirty="0">
                <a:latin typeface="Times New Roman"/>
                <a:cs typeface="Times New Roman"/>
              </a:rPr>
              <a:t>Placement Overview</a:t>
            </a:r>
            <a:endParaRPr lang="en-GB" noProof="0" dirty="0">
              <a:latin typeface="Times New Roman"/>
              <a:cs typeface="Times New Roman"/>
            </a:endParaRPr>
          </a:p>
        </p:txBody>
      </p:sp>
      <p:pic>
        <p:nvPicPr>
          <p:cNvPr id="15" name="Picture 14" descr="An early morning coffee with bread and a newspaper on top of the table">
            <a:extLst>
              <a:ext uri="{FF2B5EF4-FFF2-40B4-BE49-F238E27FC236}">
                <a16:creationId xmlns:a16="http://schemas.microsoft.com/office/drawing/2014/main" id="{164F89FC-3384-5A24-3FF4-3047453B5498}"/>
              </a:ext>
            </a:extLst>
          </p:cNvPr>
          <p:cNvPicPr>
            <a:picLocks noChangeAspect="1"/>
          </p:cNvPicPr>
          <p:nvPr/>
        </p:nvPicPr>
        <p:blipFill>
          <a:blip r:embed="rId2"/>
          <a:srcRect l="27526" r="35982" b="-3"/>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208FB557-6291-D1D9-18E9-5E6355735914}"/>
              </a:ext>
            </a:extLst>
          </p:cNvPr>
          <p:cNvSpPr>
            <a:spLocks noGrp="1"/>
          </p:cNvSpPr>
          <p:nvPr>
            <p:ph idx="1"/>
          </p:nvPr>
        </p:nvSpPr>
        <p:spPr>
          <a:xfrm>
            <a:off x="4572001" y="2201958"/>
            <a:ext cx="6781800" cy="3900730"/>
          </a:xfrm>
        </p:spPr>
        <p:txBody>
          <a:bodyPr vert="horz" lIns="91440" tIns="45720" rIns="91440" bIns="45720" rtlCol="0" anchor="t">
            <a:normAutofit fontScale="77500" lnSpcReduction="20000"/>
          </a:bodyPr>
          <a:lstStyle/>
          <a:p>
            <a:pPr marL="0" indent="0" algn="just">
              <a:lnSpc>
                <a:spcPct val="150000"/>
              </a:lnSpc>
              <a:buNone/>
            </a:pPr>
            <a:r>
              <a:rPr lang="en-GB" sz="2000" b="1" noProof="0" dirty="0">
                <a:latin typeface="Times New Roman"/>
                <a:ea typeface="+mn-lt"/>
                <a:cs typeface="Times New Roman"/>
              </a:rPr>
              <a:t>Departments:</a:t>
            </a:r>
            <a:endParaRPr lang="en-GB" sz="2000" noProof="0" dirty="0">
              <a:latin typeface="Times New Roman"/>
              <a:cs typeface="Times New Roman"/>
            </a:endParaRPr>
          </a:p>
          <a:p>
            <a:pPr algn="just">
              <a:lnSpc>
                <a:spcPct val="150000"/>
              </a:lnSpc>
            </a:pPr>
            <a:r>
              <a:rPr lang="en-GB" sz="2000" noProof="0" dirty="0">
                <a:latin typeface="Times New Roman"/>
                <a:ea typeface="+mn-lt"/>
                <a:cs typeface="Times New Roman"/>
              </a:rPr>
              <a:t>Reception (Primary focus)</a:t>
            </a:r>
            <a:endParaRPr lang="en-GB" sz="2000" noProof="0" dirty="0">
              <a:latin typeface="Times New Roman"/>
              <a:cs typeface="Times New Roman"/>
            </a:endParaRPr>
          </a:p>
          <a:p>
            <a:pPr algn="just">
              <a:lnSpc>
                <a:spcPct val="150000"/>
              </a:lnSpc>
            </a:pPr>
            <a:r>
              <a:rPr lang="en-GB" sz="2000" noProof="0" dirty="0">
                <a:latin typeface="Times New Roman"/>
                <a:ea typeface="+mn-lt"/>
                <a:cs typeface="Times New Roman"/>
              </a:rPr>
              <a:t>Leisure</a:t>
            </a:r>
            <a:endParaRPr lang="en-GB" sz="2000" noProof="0" dirty="0">
              <a:latin typeface="Times New Roman"/>
              <a:cs typeface="Times New Roman"/>
            </a:endParaRPr>
          </a:p>
          <a:p>
            <a:pPr algn="just">
              <a:lnSpc>
                <a:spcPct val="150000"/>
              </a:lnSpc>
            </a:pPr>
            <a:r>
              <a:rPr lang="en-GB" sz="2000" noProof="0" dirty="0">
                <a:latin typeface="Times New Roman"/>
                <a:ea typeface="+mn-lt"/>
                <a:cs typeface="Times New Roman"/>
              </a:rPr>
              <a:t>Breakfast / F&amp;B (Limited exposure)</a:t>
            </a:r>
            <a:endParaRPr lang="en-GB" sz="2000" noProof="0" dirty="0">
              <a:latin typeface="Times New Roman"/>
              <a:cs typeface="Times New Roman"/>
            </a:endParaRPr>
          </a:p>
          <a:p>
            <a:pPr marL="0" indent="0" algn="just">
              <a:lnSpc>
                <a:spcPct val="150000"/>
              </a:lnSpc>
              <a:buNone/>
            </a:pPr>
            <a:r>
              <a:rPr lang="en-GB" sz="2000" noProof="0" dirty="0">
                <a:latin typeface="Times New Roman"/>
                <a:ea typeface="+mn-lt"/>
                <a:cs typeface="Times New Roman"/>
              </a:rPr>
              <a:t>My placement was primarily in the Front Office (check-ins, guest complaints) and partially, in the Food &amp; Beverage (F&amp;B) department, however, my exposure to F&amp;B operations was rather low, but I could aid in the preparation of breakfast and assist the team when service was taking place. This provided me with a fair idea of the nature of F&amp;B operations, however more experience was needed to understand better this department from a managerial perspective. </a:t>
            </a:r>
            <a:endParaRPr lang="en-GB" sz="2000" noProof="0" dirty="0">
              <a:latin typeface="Times New Roman"/>
              <a:cs typeface="Times New Roman"/>
            </a:endParaRPr>
          </a:p>
        </p:txBody>
      </p:sp>
    </p:spTree>
    <p:extLst>
      <p:ext uri="{BB962C8B-B14F-4D97-AF65-F5344CB8AC3E}">
        <p14:creationId xmlns:p14="http://schemas.microsoft.com/office/powerpoint/2010/main" val="553367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 name="Title 1">
            <a:extLst>
              <a:ext uri="{FF2B5EF4-FFF2-40B4-BE49-F238E27FC236}">
                <a16:creationId xmlns:a16="http://schemas.microsoft.com/office/drawing/2014/main" id="{272C2708-F7B4-3AA1-401C-F3EA0CFAA1BA}"/>
              </a:ext>
            </a:extLst>
          </p:cNvPr>
          <p:cNvSpPr>
            <a:spLocks noGrp="1"/>
          </p:cNvSpPr>
          <p:nvPr>
            <p:ph type="title"/>
          </p:nvPr>
        </p:nvSpPr>
        <p:spPr>
          <a:xfrm>
            <a:off x="550863" y="365125"/>
            <a:ext cx="11090274" cy="1325563"/>
          </a:xfrm>
        </p:spPr>
        <p:txBody>
          <a:bodyPr>
            <a:normAutofit/>
          </a:bodyPr>
          <a:lstStyle/>
          <a:p>
            <a:r>
              <a:rPr lang="en-GB" sz="4000" b="1" u="sng" noProof="0" dirty="0">
                <a:latin typeface="Times New Roman"/>
                <a:cs typeface="Times New Roman"/>
              </a:rPr>
              <a:t>Role in F&amp;B</a:t>
            </a:r>
            <a:endParaRPr lang="en-GB" sz="4000" noProof="0" dirty="0">
              <a:latin typeface="Times New Roman"/>
              <a:cs typeface="Times New Roman"/>
            </a:endParaRPr>
          </a:p>
        </p:txBody>
      </p:sp>
      <p:graphicFrame>
        <p:nvGraphicFramePr>
          <p:cNvPr id="5" name="Content Placeholder 2">
            <a:extLst>
              <a:ext uri="{FF2B5EF4-FFF2-40B4-BE49-F238E27FC236}">
                <a16:creationId xmlns:a16="http://schemas.microsoft.com/office/drawing/2014/main" id="{19003976-7938-FFD1-D037-2C4EB9A07A51}"/>
              </a:ext>
            </a:extLst>
          </p:cNvPr>
          <p:cNvGraphicFramePr>
            <a:graphicFrameLocks noGrp="1"/>
          </p:cNvGraphicFramePr>
          <p:nvPr>
            <p:ph idx="1"/>
            <p:extLst>
              <p:ext uri="{D42A27DB-BD31-4B8C-83A1-F6EECF244321}">
                <p14:modId xmlns:p14="http://schemas.microsoft.com/office/powerpoint/2010/main" val="259919025"/>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8908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 name="Title 1">
            <a:extLst>
              <a:ext uri="{FF2B5EF4-FFF2-40B4-BE49-F238E27FC236}">
                <a16:creationId xmlns:a16="http://schemas.microsoft.com/office/drawing/2014/main" id="{3DFEA409-D05C-4A1A-3FB3-66EE25E28647}"/>
              </a:ext>
            </a:extLst>
          </p:cNvPr>
          <p:cNvSpPr>
            <a:spLocks noGrp="1"/>
          </p:cNvSpPr>
          <p:nvPr>
            <p:ph type="title"/>
          </p:nvPr>
        </p:nvSpPr>
        <p:spPr>
          <a:xfrm>
            <a:off x="550863" y="365125"/>
            <a:ext cx="11090274" cy="1325563"/>
          </a:xfrm>
        </p:spPr>
        <p:txBody>
          <a:bodyPr>
            <a:normAutofit/>
          </a:bodyPr>
          <a:lstStyle/>
          <a:p>
            <a:r>
              <a:rPr lang="en-GB" sz="4000" b="1" u="sng" noProof="0" dirty="0">
                <a:latin typeface="Times New Roman"/>
                <a:cs typeface="Times New Roman"/>
              </a:rPr>
              <a:t>Key Challenge in F&amp;B</a:t>
            </a:r>
            <a:endParaRPr lang="en-GB" sz="4000" noProof="0" dirty="0">
              <a:latin typeface="Times New Roman"/>
              <a:cs typeface="Times New Roman"/>
            </a:endParaRPr>
          </a:p>
        </p:txBody>
      </p:sp>
      <p:graphicFrame>
        <p:nvGraphicFramePr>
          <p:cNvPr id="5" name="Content Placeholder 2">
            <a:extLst>
              <a:ext uri="{FF2B5EF4-FFF2-40B4-BE49-F238E27FC236}">
                <a16:creationId xmlns:a16="http://schemas.microsoft.com/office/drawing/2014/main" id="{19595A20-7536-BA2E-A243-155B8BFCC6E1}"/>
              </a:ext>
            </a:extLst>
          </p:cNvPr>
          <p:cNvGraphicFramePr>
            <a:graphicFrameLocks noGrp="1"/>
          </p:cNvGraphicFramePr>
          <p:nvPr>
            <p:ph idx="1"/>
            <p:extLst>
              <p:ext uri="{D42A27DB-BD31-4B8C-83A1-F6EECF244321}">
                <p14:modId xmlns:p14="http://schemas.microsoft.com/office/powerpoint/2010/main" val="3678067146"/>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527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Picture 4" descr="Variety of fresh salads">
            <a:extLst>
              <a:ext uri="{FF2B5EF4-FFF2-40B4-BE49-F238E27FC236}">
                <a16:creationId xmlns:a16="http://schemas.microsoft.com/office/drawing/2014/main" id="{C31A6309-A3AB-A6A7-22D1-0AF2095D75F0}"/>
              </a:ext>
            </a:extLst>
          </p:cNvPr>
          <p:cNvPicPr>
            <a:picLocks noChangeAspect="1"/>
          </p:cNvPicPr>
          <p:nvPr/>
        </p:nvPicPr>
        <p:blipFill>
          <a:blip r:embed="rId2"/>
          <a:srcRect l="20178" r="27241" b="-4"/>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3F974DB0-D297-176B-EBCE-1D0D66FFE21F}"/>
              </a:ext>
            </a:extLst>
          </p:cNvPr>
          <p:cNvSpPr>
            <a:spLocks noGrp="1"/>
          </p:cNvSpPr>
          <p:nvPr>
            <p:ph type="title"/>
          </p:nvPr>
        </p:nvSpPr>
        <p:spPr>
          <a:xfrm>
            <a:off x="6115317" y="405685"/>
            <a:ext cx="5464968" cy="1559301"/>
          </a:xfrm>
        </p:spPr>
        <p:txBody>
          <a:bodyPr>
            <a:normAutofit/>
          </a:bodyPr>
          <a:lstStyle/>
          <a:p>
            <a:r>
              <a:rPr lang="en-GB" sz="4000" b="1" u="sng" noProof="0" dirty="0">
                <a:latin typeface="Times New Roman"/>
                <a:cs typeface="Times New Roman"/>
              </a:rPr>
              <a:t>Skills Developed (F&amp;B)</a:t>
            </a:r>
            <a:endParaRPr lang="en-GB" sz="4000" noProof="0" dirty="0"/>
          </a:p>
        </p:txBody>
      </p:sp>
      <p:sp>
        <p:nvSpPr>
          <p:cNvPr id="3" name="Content Placeholder 2">
            <a:extLst>
              <a:ext uri="{FF2B5EF4-FFF2-40B4-BE49-F238E27FC236}">
                <a16:creationId xmlns:a16="http://schemas.microsoft.com/office/drawing/2014/main" id="{ABDFA261-5823-E548-486B-ED6ED4E295D5}"/>
              </a:ext>
            </a:extLst>
          </p:cNvPr>
          <p:cNvSpPr>
            <a:spLocks noGrp="1"/>
          </p:cNvSpPr>
          <p:nvPr>
            <p:ph idx="1"/>
          </p:nvPr>
        </p:nvSpPr>
        <p:spPr>
          <a:xfrm>
            <a:off x="6115317" y="2743200"/>
            <a:ext cx="5247340" cy="3496878"/>
          </a:xfrm>
        </p:spPr>
        <p:txBody>
          <a:bodyPr vert="horz" lIns="91440" tIns="45720" rIns="91440" bIns="45720" rtlCol="0" anchor="ctr">
            <a:normAutofit fontScale="92500" lnSpcReduction="20000"/>
          </a:bodyPr>
          <a:lstStyle/>
          <a:p>
            <a:pPr algn="just">
              <a:lnSpc>
                <a:spcPct val="150000"/>
              </a:lnSpc>
            </a:pPr>
            <a:r>
              <a:rPr lang="en-GB" sz="1100" b="1" noProof="0" dirty="0">
                <a:latin typeface="Times New Roman"/>
                <a:cs typeface="Times New Roman"/>
              </a:rPr>
              <a:t>Time Awareness:</a:t>
            </a:r>
            <a:r>
              <a:rPr lang="en-GB" sz="1100" noProof="0" dirty="0">
                <a:latin typeface="Times New Roman"/>
                <a:cs typeface="Times New Roman"/>
              </a:rPr>
              <a:t> F&amp;B taught me the importance of time management especially when I was to complete various tasks simultaneously. Having food ready at the appropriate time, as well as having the dining area clean also taught me to have a good sense of time management (Ali et al., 2021).</a:t>
            </a:r>
            <a:endParaRPr lang="en-GB" sz="1100" noProof="0" dirty="0"/>
          </a:p>
          <a:p>
            <a:pPr algn="just">
              <a:lnSpc>
                <a:spcPct val="150000"/>
              </a:lnSpc>
            </a:pPr>
            <a:r>
              <a:rPr lang="en-GB" sz="1100" b="1" noProof="0" dirty="0">
                <a:latin typeface="Times New Roman"/>
                <a:cs typeface="Times New Roman"/>
              </a:rPr>
              <a:t>Teamwork:</a:t>
            </a:r>
            <a:r>
              <a:rPr lang="en-GB" sz="1100" noProof="0" dirty="0">
                <a:latin typeface="Times New Roman"/>
                <a:cs typeface="Times New Roman"/>
              </a:rPr>
              <a:t> I collaborated with skilled team members, and they assisted me in knowing how operations run in F&amp;B. I also understood the importance of good teamwork and encouraging my workmates so as to facilitate seamless provision of services (Londhe, 2024).</a:t>
            </a:r>
          </a:p>
          <a:p>
            <a:pPr algn="just">
              <a:lnSpc>
                <a:spcPct val="150000"/>
              </a:lnSpc>
            </a:pPr>
            <a:r>
              <a:rPr lang="en-GB" sz="1100" b="1" noProof="0" dirty="0">
                <a:latin typeface="Times New Roman"/>
                <a:cs typeface="Times New Roman"/>
              </a:rPr>
              <a:t>Responsibility:</a:t>
            </a:r>
            <a:r>
              <a:rPr lang="en-GB" sz="1100" noProof="0" dirty="0">
                <a:latin typeface="Times New Roman"/>
                <a:cs typeface="Times New Roman"/>
              </a:rPr>
              <a:t> I was taking responsibility to the minimal tasks I was given even though I was highly inexperienced with them such as ensuring that the breakfast set up was done correctly and in good time. It was a learning process that made me realize the need to be responsible in a time-sensitive environment.</a:t>
            </a:r>
          </a:p>
          <a:p>
            <a:pPr algn="just">
              <a:lnSpc>
                <a:spcPct val="150000"/>
              </a:lnSpc>
            </a:pPr>
            <a:r>
              <a:rPr lang="en-GB" sz="1100" b="1" noProof="0" dirty="0">
                <a:latin typeface="Times New Roman"/>
                <a:cs typeface="Times New Roman"/>
              </a:rPr>
              <a:t>Link to Feedback: </a:t>
            </a:r>
            <a:r>
              <a:rPr lang="en-GB" sz="1100" noProof="0" dirty="0">
                <a:latin typeface="Times New Roman"/>
                <a:cs typeface="Times New Roman"/>
              </a:rPr>
              <a:t>My mentor indicated that I was a responsible, reliable individual, serious about my responsibility, particularly in ensuring that things were done properly and efficiently, that I was a go-getter in prep position, but was restricted to customer experience only.</a:t>
            </a:r>
          </a:p>
        </p:txBody>
      </p:sp>
    </p:spTree>
    <p:extLst>
      <p:ext uri="{BB962C8B-B14F-4D97-AF65-F5344CB8AC3E}">
        <p14:creationId xmlns:p14="http://schemas.microsoft.com/office/powerpoint/2010/main" val="1641406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noProof="0" dirty="0"/>
            </a:p>
          </p:txBody>
        </p:sp>
      </p:grpSp>
      <p:sp>
        <p:nvSpPr>
          <p:cNvPr id="2" name="Title 1">
            <a:extLst>
              <a:ext uri="{FF2B5EF4-FFF2-40B4-BE49-F238E27FC236}">
                <a16:creationId xmlns:a16="http://schemas.microsoft.com/office/drawing/2014/main" id="{A55CE0D3-D0AD-B2F7-282C-91BFDE165FAE}"/>
              </a:ext>
            </a:extLst>
          </p:cNvPr>
          <p:cNvSpPr>
            <a:spLocks noGrp="1"/>
          </p:cNvSpPr>
          <p:nvPr>
            <p:ph type="title"/>
          </p:nvPr>
        </p:nvSpPr>
        <p:spPr>
          <a:xfrm>
            <a:off x="786385" y="841248"/>
            <a:ext cx="5129600" cy="5340097"/>
          </a:xfrm>
        </p:spPr>
        <p:txBody>
          <a:bodyPr anchor="ctr">
            <a:normAutofit/>
          </a:bodyPr>
          <a:lstStyle/>
          <a:p>
            <a:r>
              <a:rPr lang="en-GB" sz="4800" b="1" u="sng" noProof="0" dirty="0">
                <a:solidFill>
                  <a:schemeClr val="bg1"/>
                </a:solidFill>
                <a:latin typeface="Times New Roman"/>
                <a:cs typeface="Times New Roman"/>
              </a:rPr>
              <a:t>Theory Application (F&amp;B)</a:t>
            </a:r>
            <a:endParaRPr lang="en-GB" sz="4800" noProof="0" dirty="0">
              <a:solidFill>
                <a:schemeClr val="bg1"/>
              </a:solidFill>
              <a:latin typeface="Times New Roman"/>
              <a:cs typeface="Times New Roman"/>
            </a:endParaRPr>
          </a:p>
        </p:txBody>
      </p:sp>
      <p:sp>
        <p:nvSpPr>
          <p:cNvPr id="3" name="Content Placeholder 2">
            <a:extLst>
              <a:ext uri="{FF2B5EF4-FFF2-40B4-BE49-F238E27FC236}">
                <a16:creationId xmlns:a16="http://schemas.microsoft.com/office/drawing/2014/main" id="{7C72DDA1-ACAC-22AF-1B4B-0E8562B24188}"/>
              </a:ext>
            </a:extLst>
          </p:cNvPr>
          <p:cNvSpPr>
            <a:spLocks noGrp="1"/>
          </p:cNvSpPr>
          <p:nvPr>
            <p:ph idx="1"/>
          </p:nvPr>
        </p:nvSpPr>
        <p:spPr>
          <a:xfrm>
            <a:off x="6464410" y="841247"/>
            <a:ext cx="4484536" cy="5340097"/>
          </a:xfrm>
        </p:spPr>
        <p:txBody>
          <a:bodyPr vert="horz" lIns="91440" tIns="45720" rIns="91440" bIns="45720" rtlCol="0" anchor="ctr">
            <a:normAutofit fontScale="77500" lnSpcReduction="20000"/>
          </a:bodyPr>
          <a:lstStyle/>
          <a:p>
            <a:pPr algn="just">
              <a:lnSpc>
                <a:spcPct val="150000"/>
              </a:lnSpc>
            </a:pPr>
            <a:r>
              <a:rPr lang="en-GB" sz="1500" b="1" noProof="0" dirty="0">
                <a:solidFill>
                  <a:schemeClr val="tx2"/>
                </a:solidFill>
                <a:latin typeface="Times New Roman"/>
                <a:cs typeface="Times New Roman"/>
              </a:rPr>
              <a:t>Service Quality:</a:t>
            </a:r>
            <a:r>
              <a:rPr lang="en-GB" sz="1500" noProof="0" dirty="0">
                <a:solidFill>
                  <a:schemeClr val="tx2"/>
                </a:solidFill>
                <a:latin typeface="Times New Roman"/>
                <a:cs typeface="Times New Roman"/>
              </a:rPr>
              <a:t> I did not actually work with the guests, but the quality of my work in F&amp;B also impacted the guest experience. In SERVQUAL, all the behind-the-scene jobs have an impact on the quality of the service (Jurevicius, 2025). I ensured that food was ready in good time and served in a presentable manner, thereby contributing toward ensuring high standards are maintained, hence positively impacting the satisfaction of the guests.</a:t>
            </a:r>
            <a:endParaRPr lang="en-GB" sz="1500" noProof="0" dirty="0">
              <a:solidFill>
                <a:schemeClr val="tx2"/>
              </a:solidFill>
            </a:endParaRPr>
          </a:p>
          <a:p>
            <a:pPr algn="just">
              <a:lnSpc>
                <a:spcPct val="150000"/>
              </a:lnSpc>
            </a:pPr>
            <a:r>
              <a:rPr lang="en-GB" sz="1500" b="1" noProof="0" dirty="0">
                <a:solidFill>
                  <a:schemeClr val="tx2"/>
                </a:solidFill>
                <a:latin typeface="Times New Roman"/>
                <a:cs typeface="Times New Roman"/>
              </a:rPr>
              <a:t>Customer Experience:</a:t>
            </a:r>
            <a:r>
              <a:rPr lang="en-GB" sz="1500" noProof="0" dirty="0">
                <a:solidFill>
                  <a:schemeClr val="tx2"/>
                </a:solidFill>
                <a:latin typeface="Times New Roman"/>
                <a:cs typeface="Times New Roman"/>
              </a:rPr>
              <a:t> The experience strengthened the notion that all service elements including the operational services in F&amp;B adds to the customer experience (Ali et al., 2021). The indirect yet considerable impact on satisfaction of the guests was made by the fact that the breakfast buffet was to be prepared and replenished efficiently, which proves that each of the links of the chain of service is significant.</a:t>
            </a:r>
          </a:p>
          <a:p>
            <a:pPr algn="just">
              <a:lnSpc>
                <a:spcPct val="150000"/>
              </a:lnSpc>
            </a:pPr>
            <a:r>
              <a:rPr lang="en-GB" sz="1500" b="1" noProof="0" dirty="0">
                <a:solidFill>
                  <a:schemeClr val="tx2"/>
                </a:solidFill>
                <a:latin typeface="Times New Roman"/>
                <a:cs typeface="Times New Roman"/>
              </a:rPr>
              <a:t>Example: </a:t>
            </a:r>
            <a:r>
              <a:rPr lang="en-GB" sz="1500" noProof="0" dirty="0">
                <a:solidFill>
                  <a:schemeClr val="tx2"/>
                </a:solidFill>
                <a:latin typeface="Times New Roman"/>
                <a:cs typeface="Times New Roman"/>
              </a:rPr>
              <a:t>Though I did not have direct contact with guests, I was engaged in food preparation, and maintenance of service quality, which is one of the main aspects of the guest experience, and attention to details, which I focused on, facilitated this service.</a:t>
            </a:r>
          </a:p>
        </p:txBody>
      </p:sp>
    </p:spTree>
    <p:extLst>
      <p:ext uri="{BB962C8B-B14F-4D97-AF65-F5344CB8AC3E}">
        <p14:creationId xmlns:p14="http://schemas.microsoft.com/office/powerpoint/2010/main" val="1224195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D0FB07BB-19B7-75E0-E342-689DA93B23EC}"/>
              </a:ext>
            </a:extLst>
          </p:cNvPr>
          <p:cNvSpPr>
            <a:spLocks noGrp="1"/>
          </p:cNvSpPr>
          <p:nvPr>
            <p:ph type="title"/>
          </p:nvPr>
        </p:nvSpPr>
        <p:spPr>
          <a:xfrm>
            <a:off x="1616054" y="1070149"/>
            <a:ext cx="8959893" cy="1004836"/>
          </a:xfrm>
        </p:spPr>
        <p:txBody>
          <a:bodyPr anchor="ctr">
            <a:normAutofit/>
          </a:bodyPr>
          <a:lstStyle/>
          <a:p>
            <a:pPr algn="ctr"/>
            <a:r>
              <a:rPr lang="en-GB" sz="3200" b="1" u="sng" noProof="0" dirty="0">
                <a:solidFill>
                  <a:srgbClr val="595959"/>
                </a:solidFill>
                <a:latin typeface="Times New Roman"/>
                <a:cs typeface="Times New Roman"/>
              </a:rPr>
              <a:t>Critical Reflection (F&amp;B)</a:t>
            </a:r>
            <a:endParaRPr lang="en-GB" sz="3200" noProof="0" dirty="0">
              <a:solidFill>
                <a:srgbClr val="595959"/>
              </a:solidFill>
              <a:latin typeface="Times New Roman"/>
              <a:cs typeface="Times New Roman"/>
            </a:endParaRP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761C4C11-0178-3AB8-D73D-0292B90A7961}"/>
              </a:ext>
            </a:extLst>
          </p:cNvPr>
          <p:cNvSpPr>
            <a:spLocks noGrp="1"/>
          </p:cNvSpPr>
          <p:nvPr>
            <p:ph idx="1"/>
          </p:nvPr>
        </p:nvSpPr>
        <p:spPr>
          <a:xfrm>
            <a:off x="1616054" y="2768321"/>
            <a:ext cx="8959892" cy="2828543"/>
          </a:xfrm>
        </p:spPr>
        <p:txBody>
          <a:bodyPr vert="horz" lIns="91440" tIns="45720" rIns="91440" bIns="45720" rtlCol="0" anchor="t">
            <a:normAutofit fontScale="85000" lnSpcReduction="20000"/>
          </a:bodyPr>
          <a:lstStyle/>
          <a:p>
            <a:pPr algn="just">
              <a:lnSpc>
                <a:spcPct val="150000"/>
              </a:lnSpc>
            </a:pPr>
            <a:r>
              <a:rPr lang="en-GB" sz="1900" noProof="0" dirty="0">
                <a:solidFill>
                  <a:schemeClr val="tx1">
                    <a:lumMod val="65000"/>
                    <a:lumOff val="35000"/>
                  </a:schemeClr>
                </a:solidFill>
                <a:latin typeface="Times New Roman"/>
                <a:cs typeface="Times New Roman"/>
              </a:rPr>
              <a:t>Even though I did get a good overview of the operation side of F&amp;B, there was a lack of exposure, so I was not able to develop key skills such as interaction with customers and upselling, which will be necessary in future jobs in the hospitality industry. I must also learn to be more proactive towards the customers, especially in serving them and handling customer questions as this is a vital aspect of the job.</a:t>
            </a:r>
            <a:endParaRPr lang="en-GB" sz="1900" noProof="0" dirty="0">
              <a:solidFill>
                <a:schemeClr val="tx1">
                  <a:lumMod val="65000"/>
                  <a:lumOff val="35000"/>
                </a:schemeClr>
              </a:solidFill>
            </a:endParaRPr>
          </a:p>
          <a:p>
            <a:pPr algn="just">
              <a:lnSpc>
                <a:spcPct val="150000"/>
              </a:lnSpc>
            </a:pPr>
            <a:r>
              <a:rPr lang="en-GB" sz="1900" noProof="0" dirty="0">
                <a:solidFill>
                  <a:schemeClr val="tx1">
                    <a:lumMod val="65000"/>
                    <a:lumOff val="35000"/>
                  </a:schemeClr>
                </a:solidFill>
                <a:latin typeface="Times New Roman"/>
                <a:cs typeface="Times New Roman"/>
              </a:rPr>
              <a:t>My reflection has shown that I was not able to acquire the necessary skills in a limited exposure since I managed to do the necessary tasks but lacked the opportunity to acquire skills that are crucial in direct contact with the guest. I will also have further exposure to the guest in future placements to learn the skills that I had not been able to learn.</a:t>
            </a:r>
          </a:p>
        </p:txBody>
      </p:sp>
    </p:spTree>
    <p:extLst>
      <p:ext uri="{BB962C8B-B14F-4D97-AF65-F5344CB8AC3E}">
        <p14:creationId xmlns:p14="http://schemas.microsoft.com/office/powerpoint/2010/main" val="4142741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436EF14A-147E-5043-B240-64C4CA146F16}"/>
              </a:ext>
            </a:extLst>
          </p:cNvPr>
          <p:cNvSpPr>
            <a:spLocks noGrp="1"/>
          </p:cNvSpPr>
          <p:nvPr>
            <p:ph type="title"/>
          </p:nvPr>
        </p:nvSpPr>
        <p:spPr>
          <a:xfrm>
            <a:off x="1282963" y="1238080"/>
            <a:ext cx="9849751" cy="1349671"/>
          </a:xfrm>
        </p:spPr>
        <p:txBody>
          <a:bodyPr anchor="b">
            <a:normAutofit/>
          </a:bodyPr>
          <a:lstStyle/>
          <a:p>
            <a:r>
              <a:rPr lang="en-GB" sz="5400" b="1" u="sng" noProof="0" dirty="0">
                <a:latin typeface="Times New Roman"/>
                <a:cs typeface="Times New Roman"/>
              </a:rPr>
              <a:t>Link to Hotel Performance</a:t>
            </a:r>
            <a:endParaRPr lang="en-GB" sz="5400" noProof="0" dirty="0">
              <a:latin typeface="Times New Roman"/>
              <a:cs typeface="Times New Roman"/>
            </a:endParaRPr>
          </a:p>
        </p:txBody>
      </p:sp>
      <p:sp>
        <p:nvSpPr>
          <p:cNvPr id="3" name="Content Placeholder 2">
            <a:extLst>
              <a:ext uri="{FF2B5EF4-FFF2-40B4-BE49-F238E27FC236}">
                <a16:creationId xmlns:a16="http://schemas.microsoft.com/office/drawing/2014/main" id="{A9AAFA94-D59F-0729-09F4-1D26233FD8F0}"/>
              </a:ext>
            </a:extLst>
          </p:cNvPr>
          <p:cNvSpPr>
            <a:spLocks noGrp="1"/>
          </p:cNvSpPr>
          <p:nvPr>
            <p:ph idx="1"/>
          </p:nvPr>
        </p:nvSpPr>
        <p:spPr>
          <a:xfrm>
            <a:off x="1289304" y="2902913"/>
            <a:ext cx="9849751" cy="3032168"/>
          </a:xfrm>
        </p:spPr>
        <p:txBody>
          <a:bodyPr vert="horz" lIns="91440" tIns="45720" rIns="91440" bIns="45720" rtlCol="0" anchor="ctr">
            <a:normAutofit fontScale="85000" lnSpcReduction="10000"/>
          </a:bodyPr>
          <a:lstStyle/>
          <a:p>
            <a:pPr marL="0" indent="0" algn="just">
              <a:lnSpc>
                <a:spcPct val="150000"/>
              </a:lnSpc>
              <a:buNone/>
            </a:pPr>
            <a:r>
              <a:rPr lang="en-GB" sz="2000" b="1" noProof="0" dirty="0">
                <a:latin typeface="Times New Roman"/>
                <a:cs typeface="Times New Roman"/>
              </a:rPr>
              <a:t>F&amp;B Impacts:</a:t>
            </a:r>
            <a:endParaRPr lang="en-GB" sz="2000" noProof="0" dirty="0">
              <a:latin typeface="Times New Roman"/>
              <a:cs typeface="Times New Roman"/>
            </a:endParaRPr>
          </a:p>
          <a:p>
            <a:pPr algn="just">
              <a:lnSpc>
                <a:spcPct val="150000"/>
              </a:lnSpc>
            </a:pPr>
            <a:r>
              <a:rPr lang="en-GB" sz="2000" b="1" noProof="0" dirty="0">
                <a:latin typeface="Times New Roman"/>
                <a:cs typeface="Times New Roman"/>
              </a:rPr>
              <a:t>Reviews:</a:t>
            </a:r>
            <a:r>
              <a:rPr lang="en-GB" sz="2000" noProof="0" dirty="0">
                <a:latin typeface="Times New Roman"/>
                <a:cs typeface="Times New Roman"/>
              </a:rPr>
              <a:t> Guest reviews are directly reliant upon the quality of breakfast service offered as breakfast is one of the key guest experiences (Cousins, 2022).</a:t>
            </a:r>
          </a:p>
          <a:p>
            <a:pPr algn="just">
              <a:lnSpc>
                <a:spcPct val="150000"/>
              </a:lnSpc>
            </a:pPr>
            <a:r>
              <a:rPr lang="en-GB" sz="2000" b="1" noProof="0" dirty="0">
                <a:latin typeface="Times New Roman"/>
                <a:cs typeface="Times New Roman"/>
              </a:rPr>
              <a:t>Satisfaction:</a:t>
            </a:r>
            <a:r>
              <a:rPr lang="en-GB" sz="2000" noProof="0" dirty="0">
                <a:latin typeface="Times New Roman"/>
                <a:cs typeface="Times New Roman"/>
              </a:rPr>
              <a:t> The quality of a breakfast experience can help to make guests more satisfied (Cousins, 2022).</a:t>
            </a:r>
          </a:p>
          <a:p>
            <a:pPr algn="just">
              <a:lnSpc>
                <a:spcPct val="150000"/>
              </a:lnSpc>
            </a:pPr>
            <a:r>
              <a:rPr lang="en-GB" sz="2000" b="1" noProof="0" dirty="0">
                <a:latin typeface="Times New Roman"/>
                <a:cs typeface="Times New Roman"/>
              </a:rPr>
              <a:t>General Experience:</a:t>
            </a:r>
            <a:r>
              <a:rPr lang="en-GB" sz="2000" noProof="0" dirty="0">
                <a:latin typeface="Times New Roman"/>
                <a:cs typeface="Times New Roman"/>
              </a:rPr>
              <a:t> I did not get much exposure but the back-end operations, which I was engaged with in F&amp;B, nevertheless had an influence on the general experience, as well-coordinated back-end operations are the key to providing stable service delivery.</a:t>
            </a:r>
            <a:endParaRPr lang="en-GB" sz="2000" noProof="0" dirty="0"/>
          </a:p>
        </p:txBody>
      </p:sp>
    </p:spTree>
    <p:extLst>
      <p:ext uri="{BB962C8B-B14F-4D97-AF65-F5344CB8AC3E}">
        <p14:creationId xmlns:p14="http://schemas.microsoft.com/office/powerpoint/2010/main" val="4180714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9" name="Group 8">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0" name="Straight Connector 9">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DD19CF1-0831-CBD1-825B-8938FAF6CB93}"/>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GB" sz="6600" b="1" kern="1200" noProof="0" dirty="0">
                <a:latin typeface="Times New Roman"/>
                <a:cs typeface="Times New Roman"/>
              </a:rPr>
              <a:t>Part 2: Managing Guest Service Experience </a:t>
            </a:r>
            <a:endParaRPr lang="en-GB" sz="6600" kern="1200" noProof="0" dirty="0">
              <a:latin typeface="Times New Roman"/>
              <a:cs typeface="Times New Roman"/>
            </a:endParaRPr>
          </a:p>
        </p:txBody>
      </p:sp>
    </p:spTree>
    <p:extLst>
      <p:ext uri="{BB962C8B-B14F-4D97-AF65-F5344CB8AC3E}">
        <p14:creationId xmlns:p14="http://schemas.microsoft.com/office/powerpoint/2010/main" val="290730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053CB51-28CD-D2B7-E2CD-27FD0AFFB4A8}"/>
              </a:ext>
            </a:extLst>
          </p:cNvPr>
          <p:cNvSpPr>
            <a:spLocks noGrp="1"/>
          </p:cNvSpPr>
          <p:nvPr>
            <p:ph type="title"/>
          </p:nvPr>
        </p:nvSpPr>
        <p:spPr>
          <a:xfrm>
            <a:off x="1043631" y="809898"/>
            <a:ext cx="9942716" cy="1554480"/>
          </a:xfrm>
        </p:spPr>
        <p:txBody>
          <a:bodyPr anchor="ctr">
            <a:normAutofit/>
          </a:bodyPr>
          <a:lstStyle/>
          <a:p>
            <a:r>
              <a:rPr lang="en-GB" sz="4800" b="1" u="sng" noProof="0" dirty="0">
                <a:latin typeface="Times New Roman"/>
                <a:cs typeface="Times New Roman"/>
              </a:rPr>
              <a:t>Role in Guest Services </a:t>
            </a:r>
            <a:endParaRPr lang="en-GB" sz="4800" noProof="0" dirty="0">
              <a:latin typeface="Times New Roman"/>
              <a:cs typeface="Times New Roman"/>
            </a:endParaRPr>
          </a:p>
        </p:txBody>
      </p:sp>
      <p:sp>
        <p:nvSpPr>
          <p:cNvPr id="3" name="Content Placeholder 2">
            <a:extLst>
              <a:ext uri="{FF2B5EF4-FFF2-40B4-BE49-F238E27FC236}">
                <a16:creationId xmlns:a16="http://schemas.microsoft.com/office/drawing/2014/main" id="{D9D8D4EE-0F6B-8AEA-DBFD-C303C41BAE4F}"/>
              </a:ext>
            </a:extLst>
          </p:cNvPr>
          <p:cNvSpPr>
            <a:spLocks noGrp="1"/>
          </p:cNvSpPr>
          <p:nvPr>
            <p:ph idx="1"/>
          </p:nvPr>
        </p:nvSpPr>
        <p:spPr>
          <a:xfrm>
            <a:off x="1045028" y="3017522"/>
            <a:ext cx="9941319" cy="3124658"/>
          </a:xfrm>
        </p:spPr>
        <p:txBody>
          <a:bodyPr vert="horz" lIns="91440" tIns="45720" rIns="91440" bIns="45720" rtlCol="0" anchor="ctr">
            <a:normAutofit fontScale="85000" lnSpcReduction="10000"/>
          </a:bodyPr>
          <a:lstStyle/>
          <a:p>
            <a:pPr marL="0" indent="0" algn="just">
              <a:lnSpc>
                <a:spcPct val="150000"/>
              </a:lnSpc>
              <a:buNone/>
            </a:pPr>
            <a:r>
              <a:rPr lang="en-GB" sz="1700" b="1" noProof="0" dirty="0">
                <a:latin typeface="Times New Roman"/>
                <a:ea typeface="+mn-lt"/>
                <a:cs typeface="Times New Roman"/>
              </a:rPr>
              <a:t>Front Office Responsibilities:</a:t>
            </a:r>
            <a:endParaRPr lang="en-GB" sz="1700" noProof="0" dirty="0">
              <a:latin typeface="Times New Roman"/>
              <a:cs typeface="Times New Roman"/>
            </a:endParaRPr>
          </a:p>
          <a:p>
            <a:pPr algn="just">
              <a:lnSpc>
                <a:spcPct val="150000"/>
              </a:lnSpc>
            </a:pPr>
            <a:r>
              <a:rPr lang="en-GB" sz="1700" b="1" noProof="0" dirty="0">
                <a:latin typeface="Times New Roman"/>
                <a:ea typeface="+mn-lt"/>
                <a:cs typeface="Times New Roman"/>
              </a:rPr>
              <a:t>Check-in/Check-out:</a:t>
            </a:r>
            <a:r>
              <a:rPr lang="en-GB" sz="1700" noProof="0" dirty="0">
                <a:latin typeface="Times New Roman"/>
                <a:ea typeface="+mn-lt"/>
                <a:cs typeface="Times New Roman"/>
              </a:rPr>
              <a:t> I dealt with the arrivals and departure of the guests and ensured that check-in was smooth and free of any issue.</a:t>
            </a:r>
            <a:endParaRPr lang="en-GB" sz="1700" noProof="0" dirty="0">
              <a:latin typeface="Times New Roman"/>
              <a:cs typeface="Times New Roman"/>
            </a:endParaRPr>
          </a:p>
          <a:p>
            <a:pPr algn="just">
              <a:lnSpc>
                <a:spcPct val="150000"/>
              </a:lnSpc>
            </a:pPr>
            <a:r>
              <a:rPr lang="en-GB" sz="1700" b="1" noProof="0" dirty="0">
                <a:latin typeface="Times New Roman"/>
                <a:ea typeface="+mn-lt"/>
                <a:cs typeface="Times New Roman"/>
              </a:rPr>
              <a:t>Guest Requests:</a:t>
            </a:r>
            <a:r>
              <a:rPr lang="en-GB" sz="1700" noProof="0" dirty="0">
                <a:latin typeface="Times New Roman"/>
                <a:ea typeface="+mn-lt"/>
                <a:cs typeface="Times New Roman"/>
              </a:rPr>
              <a:t> I attended to different guest requests including room service requests as well as questions about the hotel facilities.</a:t>
            </a:r>
            <a:endParaRPr lang="en-GB" sz="1700" noProof="0" dirty="0">
              <a:latin typeface="Times New Roman"/>
              <a:cs typeface="Times New Roman"/>
            </a:endParaRPr>
          </a:p>
          <a:p>
            <a:pPr algn="just">
              <a:lnSpc>
                <a:spcPct val="150000"/>
              </a:lnSpc>
            </a:pPr>
            <a:r>
              <a:rPr lang="en-GB" sz="1700" b="1" noProof="0" dirty="0">
                <a:latin typeface="Times New Roman"/>
                <a:ea typeface="+mn-lt"/>
                <a:cs typeface="Times New Roman"/>
              </a:rPr>
              <a:t>Dealing with guest complaints:</a:t>
            </a:r>
            <a:r>
              <a:rPr lang="en-GB" sz="1700" noProof="0" dirty="0">
                <a:latin typeface="Times New Roman"/>
                <a:ea typeface="+mn-lt"/>
                <a:cs typeface="Times New Roman"/>
              </a:rPr>
              <a:t> I encountered a lot of complaint handling of guests during my work and as a rule, it required me to communicate with other departments like Housekeeping and Maintenance.</a:t>
            </a:r>
            <a:endParaRPr lang="en-GB" sz="1700" noProof="0" dirty="0">
              <a:latin typeface="Times New Roman"/>
              <a:cs typeface="Times New Roman"/>
            </a:endParaRPr>
          </a:p>
          <a:p>
            <a:pPr algn="just">
              <a:lnSpc>
                <a:spcPct val="150000"/>
              </a:lnSpc>
            </a:pPr>
            <a:r>
              <a:rPr lang="en-GB" sz="1700" b="1" noProof="0" dirty="0">
                <a:latin typeface="Times New Roman"/>
                <a:ea typeface="+mn-lt"/>
                <a:cs typeface="Times New Roman"/>
              </a:rPr>
              <a:t>Link to Feedback: </a:t>
            </a:r>
            <a:r>
              <a:rPr lang="en-GB" sz="1700" noProof="0" dirty="0">
                <a:latin typeface="Times New Roman"/>
                <a:ea typeface="+mn-lt"/>
                <a:cs typeface="Times New Roman"/>
              </a:rPr>
              <a:t>My mentor praised that I could professionally and empathetically handle guests' complaints and I was able to relate well with the guests which resulted in swift and satisfactory handling of problems.</a:t>
            </a:r>
            <a:endParaRPr lang="en-GB" sz="1700" noProof="0" dirty="0">
              <a:latin typeface="Times New Roman"/>
              <a:cs typeface="Times New Roman"/>
            </a:endParaRPr>
          </a:p>
          <a:p>
            <a:pPr algn="just">
              <a:lnSpc>
                <a:spcPct val="150000"/>
              </a:lnSpc>
            </a:pPr>
            <a:endParaRPr lang="en-GB" sz="1700" noProof="0" dirty="0">
              <a:latin typeface="Times New Roman"/>
              <a:cs typeface="Times New Roman"/>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6011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71B54A1-F943-875D-CE2D-2E5487EAA81E}"/>
              </a:ext>
            </a:extLst>
          </p:cNvPr>
          <p:cNvSpPr>
            <a:spLocks noGrp="1"/>
          </p:cNvSpPr>
          <p:nvPr>
            <p:ph type="title"/>
          </p:nvPr>
        </p:nvSpPr>
        <p:spPr>
          <a:xfrm>
            <a:off x="1616054" y="1070149"/>
            <a:ext cx="8959893" cy="1004836"/>
          </a:xfrm>
        </p:spPr>
        <p:txBody>
          <a:bodyPr anchor="ctr">
            <a:normAutofit/>
          </a:bodyPr>
          <a:lstStyle/>
          <a:p>
            <a:pPr algn="ctr"/>
            <a:r>
              <a:rPr lang="en-GB" sz="3200" b="1" u="sng" noProof="0" dirty="0">
                <a:solidFill>
                  <a:srgbClr val="595959"/>
                </a:solidFill>
                <a:latin typeface="Times New Roman"/>
                <a:cs typeface="Times New Roman"/>
              </a:rPr>
              <a:t>Key Experience </a:t>
            </a:r>
            <a:endParaRPr lang="en-GB" sz="3200" noProof="0" dirty="0">
              <a:solidFill>
                <a:srgbClr val="595959"/>
              </a:solidFill>
              <a:latin typeface="Times New Roman"/>
              <a:cs typeface="Times New Roman"/>
            </a:endParaRP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F04B13C0-DAF8-FCEF-BB38-18BE5ED9C1D2}"/>
              </a:ext>
            </a:extLst>
          </p:cNvPr>
          <p:cNvSpPr>
            <a:spLocks noGrp="1"/>
          </p:cNvSpPr>
          <p:nvPr>
            <p:ph idx="1"/>
          </p:nvPr>
        </p:nvSpPr>
        <p:spPr>
          <a:xfrm>
            <a:off x="1616054" y="2768321"/>
            <a:ext cx="8959892" cy="2828543"/>
          </a:xfrm>
        </p:spPr>
        <p:txBody>
          <a:bodyPr vert="horz" lIns="91440" tIns="45720" rIns="91440" bIns="45720" rtlCol="0" anchor="t">
            <a:normAutofit fontScale="85000" lnSpcReduction="10000"/>
          </a:bodyPr>
          <a:lstStyle/>
          <a:p>
            <a:pPr marL="0" indent="0" algn="just">
              <a:lnSpc>
                <a:spcPct val="150000"/>
              </a:lnSpc>
              <a:buNone/>
            </a:pPr>
            <a:r>
              <a:rPr lang="en-GB" sz="1700" b="1" noProof="0" dirty="0">
                <a:solidFill>
                  <a:schemeClr val="tx1">
                    <a:lumMod val="65000"/>
                    <a:lumOff val="35000"/>
                  </a:schemeClr>
                </a:solidFill>
                <a:latin typeface="Times New Roman"/>
                <a:cs typeface="Times New Roman"/>
              </a:rPr>
              <a:t>Example:</a:t>
            </a:r>
            <a:endParaRPr lang="en-GB" sz="1700" noProof="0" dirty="0">
              <a:solidFill>
                <a:schemeClr val="tx1">
                  <a:lumMod val="65000"/>
                  <a:lumOff val="35000"/>
                </a:schemeClr>
              </a:solidFill>
              <a:latin typeface="Times New Roman"/>
              <a:cs typeface="Times New Roman"/>
            </a:endParaRPr>
          </a:p>
          <a:p>
            <a:pPr algn="just">
              <a:lnSpc>
                <a:spcPct val="150000"/>
              </a:lnSpc>
            </a:pPr>
            <a:r>
              <a:rPr lang="en-GB" sz="1700" noProof="0" dirty="0">
                <a:solidFill>
                  <a:schemeClr val="tx1">
                    <a:lumMod val="65000"/>
                    <a:lumOff val="35000"/>
                  </a:schemeClr>
                </a:solidFill>
                <a:latin typeface="Times New Roman"/>
                <a:cs typeface="Times New Roman"/>
              </a:rPr>
              <a:t>Among the most remarkable moments which I had had during my placement, the complaint of one of the guests against a dirty room deserves to be mentioned, because the guest had not been assigned a clean room after two days, he was, of course, angry, and I had to find a perfect solution to the issue, that is why I had to organize the process of communication between the Housekeeping and Maintenance.</a:t>
            </a:r>
          </a:p>
          <a:p>
            <a:pPr marL="0" indent="0" algn="just">
              <a:lnSpc>
                <a:spcPct val="150000"/>
              </a:lnSpc>
              <a:buNone/>
            </a:pPr>
            <a:r>
              <a:rPr lang="en-GB" sz="1700" b="1" noProof="0" dirty="0">
                <a:solidFill>
                  <a:schemeClr val="tx1">
                    <a:lumMod val="65000"/>
                    <a:lumOff val="35000"/>
                  </a:schemeClr>
                </a:solidFill>
                <a:latin typeface="Times New Roman"/>
                <a:cs typeface="Times New Roman"/>
              </a:rPr>
              <a:t>This is Linked to Feedback: </a:t>
            </a:r>
            <a:r>
              <a:rPr lang="en-GB" sz="1700" noProof="0" dirty="0">
                <a:solidFill>
                  <a:schemeClr val="tx1">
                    <a:lumMod val="65000"/>
                    <a:lumOff val="35000"/>
                  </a:schemeClr>
                </a:solidFill>
                <a:latin typeface="Times New Roman"/>
                <a:cs typeface="Times New Roman"/>
              </a:rPr>
              <a:t>The feedback entailed that I was capable of remaining calm and professional when dealing with difficult guests, especially when under pressure, since my mentor mentioned that I approached the complaint with a positive mindset and started with a positive approach to the solution.</a:t>
            </a:r>
          </a:p>
        </p:txBody>
      </p:sp>
    </p:spTree>
    <p:extLst>
      <p:ext uri="{BB962C8B-B14F-4D97-AF65-F5344CB8AC3E}">
        <p14:creationId xmlns:p14="http://schemas.microsoft.com/office/powerpoint/2010/main" val="1528344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FF1EC150-A6CD-AF5C-BAFD-00D30F321860}"/>
              </a:ext>
            </a:extLst>
          </p:cNvPr>
          <p:cNvSpPr>
            <a:spLocks noGrp="1"/>
          </p:cNvSpPr>
          <p:nvPr>
            <p:ph type="title"/>
          </p:nvPr>
        </p:nvSpPr>
        <p:spPr>
          <a:xfrm>
            <a:off x="808638" y="386930"/>
            <a:ext cx="9236700" cy="1188950"/>
          </a:xfrm>
        </p:spPr>
        <p:txBody>
          <a:bodyPr anchor="b">
            <a:normAutofit/>
          </a:bodyPr>
          <a:lstStyle/>
          <a:p>
            <a:r>
              <a:rPr lang="en-GB" sz="5400" b="1" u="sng" noProof="0" dirty="0">
                <a:latin typeface="Times New Roman"/>
                <a:cs typeface="Times New Roman"/>
              </a:rPr>
              <a:t>Actions Taken</a:t>
            </a:r>
            <a:endParaRPr lang="en-GB" sz="5400" noProof="0" dirty="0">
              <a:latin typeface="Times New Roman"/>
              <a:cs typeface="Times New Roman"/>
            </a:endParaRPr>
          </a:p>
        </p:txBody>
      </p:sp>
      <p:grpSp>
        <p:nvGrpSpPr>
          <p:cNvPr id="16" name="Group 15">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7" name="Rectangle 16">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8" name="Rectangle 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9" name="Content Placeholder 2">
            <a:extLst>
              <a:ext uri="{FF2B5EF4-FFF2-40B4-BE49-F238E27FC236}">
                <a16:creationId xmlns:a16="http://schemas.microsoft.com/office/drawing/2014/main" id="{43C7517A-7BD8-3B9B-6D95-DC7A02A32DAE}"/>
              </a:ext>
            </a:extLst>
          </p:cNvPr>
          <p:cNvSpPr>
            <a:spLocks noGrp="1"/>
          </p:cNvSpPr>
          <p:nvPr>
            <p:ph idx="1"/>
          </p:nvPr>
        </p:nvSpPr>
        <p:spPr>
          <a:xfrm>
            <a:off x="793660" y="2599509"/>
            <a:ext cx="10143668" cy="3435531"/>
          </a:xfrm>
        </p:spPr>
        <p:txBody>
          <a:bodyPr vert="horz" lIns="91440" tIns="45720" rIns="91440" bIns="45720" rtlCol="0" anchor="ctr">
            <a:normAutofit fontScale="92500" lnSpcReduction="20000"/>
          </a:bodyPr>
          <a:lstStyle/>
          <a:p>
            <a:pPr algn="just">
              <a:lnSpc>
                <a:spcPct val="150000"/>
              </a:lnSpc>
            </a:pPr>
            <a:r>
              <a:rPr lang="en-GB" sz="2400" b="1" noProof="0" dirty="0">
                <a:latin typeface="Times New Roman"/>
                <a:cs typeface="Times New Roman"/>
              </a:rPr>
              <a:t>Immediate Action: </a:t>
            </a:r>
            <a:r>
              <a:rPr lang="en-GB" sz="2400" noProof="0" dirty="0">
                <a:latin typeface="Times New Roman"/>
                <a:cs typeface="Times New Roman"/>
              </a:rPr>
              <a:t>I immediately got Housekeeping and Maintenance to sort out the problem and clean the room.</a:t>
            </a:r>
            <a:endParaRPr lang="en-GB" sz="2400" noProof="0" dirty="0"/>
          </a:p>
          <a:p>
            <a:pPr algn="just">
              <a:lnSpc>
                <a:spcPct val="150000"/>
              </a:lnSpc>
            </a:pPr>
            <a:r>
              <a:rPr lang="en-GB" sz="2400" b="1" noProof="0" dirty="0">
                <a:latin typeface="Times New Roman"/>
                <a:cs typeface="Times New Roman"/>
              </a:rPr>
              <a:t>Guest Communication: </a:t>
            </a:r>
            <a:r>
              <a:rPr lang="en-GB" sz="2400" noProof="0" dirty="0">
                <a:latin typeface="Times New Roman"/>
                <a:cs typeface="Times New Roman"/>
              </a:rPr>
              <a:t>I had an opportunity to communicate with the guest during the process and explain to them what is being done to correct the issue and give them a discount as a way of compensating. </a:t>
            </a:r>
          </a:p>
          <a:p>
            <a:pPr algn="just">
              <a:lnSpc>
                <a:spcPct val="150000"/>
              </a:lnSpc>
            </a:pPr>
            <a:r>
              <a:rPr lang="en-GB" sz="2400" b="1" noProof="0" dirty="0">
                <a:latin typeface="Times New Roman"/>
                <a:cs typeface="Times New Roman"/>
              </a:rPr>
              <a:t>Compensation: </a:t>
            </a:r>
            <a:r>
              <a:rPr lang="en-GB" sz="2400" noProof="0" dirty="0">
                <a:latin typeface="Times New Roman"/>
                <a:cs typeface="Times New Roman"/>
              </a:rPr>
              <a:t>I gave the guest a discount for his room as a way of compensating him on the inconvenience brought by the oversight to give him a satisfied mind.</a:t>
            </a:r>
          </a:p>
        </p:txBody>
      </p:sp>
    </p:spTree>
    <p:extLst>
      <p:ext uri="{BB962C8B-B14F-4D97-AF65-F5344CB8AC3E}">
        <p14:creationId xmlns:p14="http://schemas.microsoft.com/office/powerpoint/2010/main" val="285611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AA1B5C5-9D88-4B5A-7C53-DAE8D510A6DF}"/>
              </a:ext>
            </a:extLst>
          </p:cNvPr>
          <p:cNvSpPr>
            <a:spLocks noGrp="1"/>
          </p:cNvSpPr>
          <p:nvPr>
            <p:ph type="title"/>
          </p:nvPr>
        </p:nvSpPr>
        <p:spPr>
          <a:xfrm>
            <a:off x="479394" y="1070800"/>
            <a:ext cx="3939688" cy="5583126"/>
          </a:xfrm>
        </p:spPr>
        <p:txBody>
          <a:bodyPr>
            <a:normAutofit/>
          </a:bodyPr>
          <a:lstStyle/>
          <a:p>
            <a:pPr algn="r"/>
            <a:r>
              <a:rPr lang="en-GB" sz="6200" b="1" u="sng" noProof="0">
                <a:latin typeface="Times New Roman"/>
                <a:cs typeface="Times New Roman"/>
              </a:rPr>
              <a:t>Skills Developed</a:t>
            </a:r>
            <a:endParaRPr lang="en-GB" sz="6200" noProof="0">
              <a:latin typeface="Times New Roman"/>
              <a:cs typeface="Times New Roman"/>
            </a:endParaRPr>
          </a:p>
        </p:txBody>
      </p:sp>
      <p:cxnSp>
        <p:nvCxnSpPr>
          <p:cNvPr id="17" name="Straight Connector 1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0E27C1A-0F03-A2B4-39AB-A3F046FEC57D}"/>
              </a:ext>
            </a:extLst>
          </p:cNvPr>
          <p:cNvGraphicFramePr>
            <a:graphicFrameLocks noGrp="1"/>
          </p:cNvGraphicFramePr>
          <p:nvPr>
            <p:ph idx="1"/>
            <p:extLst>
              <p:ext uri="{D42A27DB-BD31-4B8C-83A1-F6EECF244321}">
                <p14:modId xmlns:p14="http://schemas.microsoft.com/office/powerpoint/2010/main" val="60358438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8312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2846676-5307-00EB-D9F8-5944113CDA56}"/>
              </a:ext>
            </a:extLst>
          </p:cNvPr>
          <p:cNvSpPr>
            <a:spLocks noGrp="1"/>
          </p:cNvSpPr>
          <p:nvPr>
            <p:ph type="title"/>
          </p:nvPr>
        </p:nvSpPr>
        <p:spPr>
          <a:xfrm>
            <a:off x="808638" y="386930"/>
            <a:ext cx="9236700" cy="1188950"/>
          </a:xfrm>
        </p:spPr>
        <p:txBody>
          <a:bodyPr anchor="b">
            <a:normAutofit/>
          </a:bodyPr>
          <a:lstStyle/>
          <a:p>
            <a:r>
              <a:rPr lang="en-GB" sz="5400" b="1" u="sng" noProof="0" dirty="0">
                <a:latin typeface="Times New Roman"/>
                <a:cs typeface="Times New Roman"/>
              </a:rPr>
              <a:t>Systems &amp; Operations</a:t>
            </a:r>
            <a:endParaRPr lang="en-GB" sz="5400" noProof="0" dirty="0">
              <a:latin typeface="Times New Roman"/>
              <a:cs typeface="Times New Roman"/>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189DC221-FC85-9479-2082-A29FF01159AB}"/>
              </a:ext>
            </a:extLst>
          </p:cNvPr>
          <p:cNvSpPr>
            <a:spLocks noGrp="1"/>
          </p:cNvSpPr>
          <p:nvPr>
            <p:ph idx="1"/>
          </p:nvPr>
        </p:nvSpPr>
        <p:spPr>
          <a:xfrm>
            <a:off x="793660" y="2599509"/>
            <a:ext cx="10143668" cy="3435531"/>
          </a:xfrm>
        </p:spPr>
        <p:txBody>
          <a:bodyPr vert="horz" lIns="91440" tIns="45720" rIns="91440" bIns="45720" rtlCol="0" anchor="ctr">
            <a:normAutofit fontScale="77500" lnSpcReduction="20000"/>
          </a:bodyPr>
          <a:lstStyle/>
          <a:p>
            <a:pPr algn="just">
              <a:lnSpc>
                <a:spcPct val="150000"/>
              </a:lnSpc>
            </a:pPr>
            <a:r>
              <a:rPr lang="en-GB" sz="2200" b="1" noProof="0" dirty="0">
                <a:latin typeface="Times New Roman"/>
                <a:cs typeface="Times New Roman"/>
              </a:rPr>
              <a:t>Property Management System (PMS): </a:t>
            </a:r>
            <a:r>
              <a:rPr lang="en-GB" sz="2200" noProof="0" dirty="0">
                <a:latin typeface="Times New Roman"/>
                <a:cs typeface="Times New Roman"/>
              </a:rPr>
              <a:t>With the help of the PMS, I checked the room status and reported the housekeeping team on the problem making sure that the room was prioritized as the one that should be cleaned.</a:t>
            </a:r>
            <a:endParaRPr lang="en-GB" sz="2200" noProof="0" dirty="0"/>
          </a:p>
          <a:p>
            <a:pPr algn="just">
              <a:lnSpc>
                <a:spcPct val="150000"/>
              </a:lnSpc>
            </a:pPr>
            <a:r>
              <a:rPr lang="en-GB" sz="2200" b="1" noProof="0" dirty="0">
                <a:latin typeface="Times New Roman"/>
                <a:cs typeface="Times New Roman"/>
              </a:rPr>
              <a:t>Communication Procedures: </a:t>
            </a:r>
            <a:r>
              <a:rPr lang="en-GB" sz="2200" noProof="0" dirty="0">
                <a:latin typeface="Times New Roman"/>
                <a:cs typeface="Times New Roman"/>
              </a:rPr>
              <a:t>The interdepartmental communication was significant in ensuring that the problem was solved within a short time. Housekeeping and Maintenance were kept abreast of what was required to be done.</a:t>
            </a:r>
          </a:p>
          <a:p>
            <a:pPr algn="just">
              <a:lnSpc>
                <a:spcPct val="150000"/>
              </a:lnSpc>
            </a:pPr>
            <a:r>
              <a:rPr lang="en-GB" sz="2200" b="1" noProof="0" dirty="0">
                <a:latin typeface="Times New Roman"/>
                <a:cs typeface="Times New Roman"/>
              </a:rPr>
              <a:t>Guest Service Systems: </a:t>
            </a:r>
            <a:r>
              <a:rPr lang="en-GB" sz="2200" noProof="0" dirty="0">
                <a:latin typeface="Times New Roman"/>
                <a:cs typeface="Times New Roman"/>
              </a:rPr>
              <a:t>I made use of the hotel systems to address the complaint made by the guest and get them satisfied with the resolution, either in terms of room status information, or financial restitution.</a:t>
            </a:r>
          </a:p>
        </p:txBody>
      </p:sp>
    </p:spTree>
    <p:extLst>
      <p:ext uri="{BB962C8B-B14F-4D97-AF65-F5344CB8AC3E}">
        <p14:creationId xmlns:p14="http://schemas.microsoft.com/office/powerpoint/2010/main" val="1435270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74F47B9-869D-1E67-82F8-0AAF14189651}"/>
              </a:ext>
            </a:extLst>
          </p:cNvPr>
          <p:cNvPicPr>
            <a:picLocks noChangeAspect="1"/>
          </p:cNvPicPr>
          <p:nvPr/>
        </p:nvPicPr>
        <p:blipFill>
          <a:blip r:embed="rId2">
            <a:duotone>
              <a:schemeClr val="bg2">
                <a:shade val="45000"/>
                <a:satMod val="135000"/>
              </a:schemeClr>
              <a:prstClr val="white"/>
            </a:duotone>
          </a:blip>
          <a:srcRect l="7502" t="4796" r="15065" b="-1"/>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67EA8FE-A8CA-CD20-AB74-27E43F6F1807}"/>
              </a:ext>
            </a:extLst>
          </p:cNvPr>
          <p:cNvSpPr>
            <a:spLocks noGrp="1"/>
          </p:cNvSpPr>
          <p:nvPr>
            <p:ph type="title"/>
          </p:nvPr>
        </p:nvSpPr>
        <p:spPr>
          <a:xfrm>
            <a:off x="838200" y="365125"/>
            <a:ext cx="10515600" cy="1325563"/>
          </a:xfrm>
        </p:spPr>
        <p:txBody>
          <a:bodyPr>
            <a:normAutofit/>
          </a:bodyPr>
          <a:lstStyle/>
          <a:p>
            <a:r>
              <a:rPr lang="en-GB" b="1" u="sng" noProof="0" dirty="0">
                <a:latin typeface="Times New Roman"/>
                <a:cs typeface="Times New Roman"/>
              </a:rPr>
              <a:t>Theory Application</a:t>
            </a:r>
            <a:endParaRPr lang="en-GB" noProof="0" dirty="0">
              <a:latin typeface="Times New Roman"/>
              <a:cs typeface="Times New Roman"/>
            </a:endParaRPr>
          </a:p>
        </p:txBody>
      </p:sp>
      <p:graphicFrame>
        <p:nvGraphicFramePr>
          <p:cNvPr id="5" name="Content Placeholder 2">
            <a:extLst>
              <a:ext uri="{FF2B5EF4-FFF2-40B4-BE49-F238E27FC236}">
                <a16:creationId xmlns:a16="http://schemas.microsoft.com/office/drawing/2014/main" id="{233E8341-AC8F-53D9-8DA2-0A23DEB983A4}"/>
              </a:ext>
            </a:extLst>
          </p:cNvPr>
          <p:cNvGraphicFramePr>
            <a:graphicFrameLocks noGrp="1"/>
          </p:cNvGraphicFramePr>
          <p:nvPr>
            <p:ph idx="1"/>
            <p:extLst>
              <p:ext uri="{D42A27DB-BD31-4B8C-83A1-F6EECF244321}">
                <p14:modId xmlns:p14="http://schemas.microsoft.com/office/powerpoint/2010/main" val="14480829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6924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7E4C9725-FD65-7AC3-8C03-4EE8D7212156}"/>
              </a:ext>
            </a:extLst>
          </p:cNvPr>
          <p:cNvSpPr>
            <a:spLocks noGrp="1"/>
          </p:cNvSpPr>
          <p:nvPr>
            <p:ph type="title"/>
          </p:nvPr>
        </p:nvSpPr>
        <p:spPr>
          <a:xfrm>
            <a:off x="645065" y="1463040"/>
            <a:ext cx="3796306" cy="2690949"/>
          </a:xfrm>
        </p:spPr>
        <p:txBody>
          <a:bodyPr anchor="t">
            <a:normAutofit/>
          </a:bodyPr>
          <a:lstStyle/>
          <a:p>
            <a:r>
              <a:rPr lang="en-GB" b="1" u="sng" noProof="0" dirty="0">
                <a:latin typeface="Times New Roman"/>
                <a:cs typeface="Times New Roman"/>
              </a:rPr>
              <a:t>Cross-Department Understanding</a:t>
            </a:r>
            <a:endParaRPr lang="en-GB" noProof="0" dirty="0">
              <a:latin typeface="Times New Roman"/>
              <a:cs typeface="Times New Roman"/>
            </a:endParaRP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9DDFDCD5-BBD9-6CDD-035C-FDCC56E46EC9}"/>
              </a:ext>
            </a:extLst>
          </p:cNvPr>
          <p:cNvSpPr>
            <a:spLocks noGrp="1"/>
          </p:cNvSpPr>
          <p:nvPr>
            <p:ph idx="1"/>
          </p:nvPr>
        </p:nvSpPr>
        <p:spPr>
          <a:xfrm>
            <a:off x="5656218" y="1463039"/>
            <a:ext cx="5542387" cy="4300447"/>
          </a:xfrm>
        </p:spPr>
        <p:txBody>
          <a:bodyPr vert="horz" lIns="91440" tIns="45720" rIns="91440" bIns="45720" rtlCol="0" anchor="t">
            <a:normAutofit fontScale="85000" lnSpcReduction="20000"/>
          </a:bodyPr>
          <a:lstStyle/>
          <a:p>
            <a:pPr algn="just">
              <a:lnSpc>
                <a:spcPct val="150000"/>
              </a:lnSpc>
            </a:pPr>
            <a:r>
              <a:rPr lang="en-GB" sz="2200" noProof="0" dirty="0">
                <a:latin typeface="Times New Roman"/>
                <a:cs typeface="Times New Roman"/>
              </a:rPr>
              <a:t>The departments concerned with the complaint had to be closely coordinated particularly with Reception, Housekeeping and Maintenance. </a:t>
            </a:r>
          </a:p>
          <a:p>
            <a:pPr algn="just">
              <a:lnSpc>
                <a:spcPct val="150000"/>
              </a:lnSpc>
            </a:pPr>
            <a:r>
              <a:rPr lang="en-GB" sz="2200" noProof="0" dirty="0">
                <a:latin typeface="Times New Roman"/>
                <a:cs typeface="Times New Roman"/>
              </a:rPr>
              <a:t>This experience helped me realize the importance of effective teamwork and communication in making sure that guest issues are solved in a timely manner. </a:t>
            </a:r>
          </a:p>
          <a:p>
            <a:pPr algn="just">
              <a:lnSpc>
                <a:spcPct val="150000"/>
              </a:lnSpc>
            </a:pPr>
            <a:r>
              <a:rPr lang="en-GB" sz="2200" noProof="0" dirty="0">
                <a:latin typeface="Times New Roman"/>
                <a:cs typeface="Times New Roman"/>
              </a:rPr>
              <a:t>All the departments were involved in ensuring the stay of the guest was more comfortable and that the working systems were in a perfect state of operation (</a:t>
            </a:r>
            <a:r>
              <a:rPr lang="en-GB" sz="2200" noProof="0">
                <a:latin typeface="Times New Roman"/>
                <a:cs typeface="Times New Roman"/>
              </a:rPr>
              <a:t>John Cousins, 2022).</a:t>
            </a:r>
            <a:endParaRPr lang="en-GB" sz="2200" noProof="0" dirty="0"/>
          </a:p>
        </p:txBody>
      </p:sp>
    </p:spTree>
    <p:extLst>
      <p:ext uri="{BB962C8B-B14F-4D97-AF65-F5344CB8AC3E}">
        <p14:creationId xmlns:p14="http://schemas.microsoft.com/office/powerpoint/2010/main" val="23085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6CC8927-E031-AED6-D9B4-BE9EDBA5FB4D}"/>
              </a:ext>
            </a:extLst>
          </p:cNvPr>
          <p:cNvSpPr>
            <a:spLocks noGrp="1"/>
          </p:cNvSpPr>
          <p:nvPr>
            <p:ph type="title"/>
          </p:nvPr>
        </p:nvSpPr>
        <p:spPr>
          <a:xfrm>
            <a:off x="1285240" y="1050595"/>
            <a:ext cx="8074815" cy="1618489"/>
          </a:xfrm>
        </p:spPr>
        <p:txBody>
          <a:bodyPr anchor="ctr">
            <a:normAutofit/>
          </a:bodyPr>
          <a:lstStyle/>
          <a:p>
            <a:r>
              <a:rPr lang="en-GB" sz="7200" b="1" u="sng" noProof="0" dirty="0">
                <a:latin typeface="Times New Roman"/>
                <a:cs typeface="Times New Roman"/>
              </a:rPr>
              <a:t>Critical Reflection</a:t>
            </a:r>
            <a:endParaRPr lang="en-GB" sz="7200" noProof="0" dirty="0">
              <a:latin typeface="Times New Roman"/>
              <a:cs typeface="Times New Roman"/>
            </a:endParaRPr>
          </a:p>
        </p:txBody>
      </p:sp>
      <p:sp>
        <p:nvSpPr>
          <p:cNvPr id="3" name="Content Placeholder 2">
            <a:extLst>
              <a:ext uri="{FF2B5EF4-FFF2-40B4-BE49-F238E27FC236}">
                <a16:creationId xmlns:a16="http://schemas.microsoft.com/office/drawing/2014/main" id="{A7F4B2B3-0200-91F5-8DAB-2098A936FE49}"/>
              </a:ext>
            </a:extLst>
          </p:cNvPr>
          <p:cNvSpPr>
            <a:spLocks noGrp="1"/>
          </p:cNvSpPr>
          <p:nvPr>
            <p:ph idx="1"/>
          </p:nvPr>
        </p:nvSpPr>
        <p:spPr>
          <a:xfrm>
            <a:off x="1285240" y="2969469"/>
            <a:ext cx="8074815" cy="2800395"/>
          </a:xfrm>
        </p:spPr>
        <p:txBody>
          <a:bodyPr vert="horz" lIns="91440" tIns="45720" rIns="91440" bIns="45720" rtlCol="0" anchor="t">
            <a:normAutofit fontScale="92500"/>
          </a:bodyPr>
          <a:lstStyle/>
          <a:p>
            <a:pPr marL="0" indent="0" algn="just">
              <a:lnSpc>
                <a:spcPct val="150000"/>
              </a:lnSpc>
              <a:buNone/>
            </a:pPr>
            <a:r>
              <a:rPr lang="en-GB" sz="2400" noProof="0" dirty="0">
                <a:latin typeface="Times New Roman"/>
                <a:cs typeface="Times New Roman"/>
              </a:rPr>
              <a:t>This experience helped me to understand that I am good at communication and problem-solving, as well as highlighted the areas to improve. I was too much reliant on the opinion of my supervisor and this slowed down the process of decision making which in future, I would like to be more independent and make decisions quicker.</a:t>
            </a:r>
            <a:endParaRPr lang="en-GB" sz="2400" noProof="0" dirty="0"/>
          </a:p>
        </p:txBody>
      </p:sp>
    </p:spTree>
    <p:extLst>
      <p:ext uri="{BB962C8B-B14F-4D97-AF65-F5344CB8AC3E}">
        <p14:creationId xmlns:p14="http://schemas.microsoft.com/office/powerpoint/2010/main" val="2698902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5B9C226-79F3-32D8-EB95-60AD10C5BDD2}"/>
              </a:ext>
            </a:extLst>
          </p:cNvPr>
          <p:cNvSpPr>
            <a:spLocks noGrp="1"/>
          </p:cNvSpPr>
          <p:nvPr>
            <p:ph type="title"/>
          </p:nvPr>
        </p:nvSpPr>
        <p:spPr>
          <a:xfrm>
            <a:off x="635000" y="640823"/>
            <a:ext cx="3418659" cy="5583148"/>
          </a:xfrm>
        </p:spPr>
        <p:txBody>
          <a:bodyPr anchor="ctr">
            <a:normAutofit/>
          </a:bodyPr>
          <a:lstStyle/>
          <a:p>
            <a:r>
              <a:rPr lang="en-GB" sz="5400" b="1" u="sng" noProof="0" dirty="0">
                <a:latin typeface="Times New Roman"/>
                <a:cs typeface="Times New Roman"/>
              </a:rPr>
              <a:t>Key Learning</a:t>
            </a:r>
            <a:endParaRPr lang="en-GB" sz="5400" noProof="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aphicFrame>
        <p:nvGraphicFramePr>
          <p:cNvPr id="5" name="Content Placeholder 2">
            <a:extLst>
              <a:ext uri="{FF2B5EF4-FFF2-40B4-BE49-F238E27FC236}">
                <a16:creationId xmlns:a16="http://schemas.microsoft.com/office/drawing/2014/main" id="{FBB06334-9F51-CE7A-C5A6-F7A477C15E14}"/>
              </a:ext>
            </a:extLst>
          </p:cNvPr>
          <p:cNvGraphicFramePr>
            <a:graphicFrameLocks noGrp="1"/>
          </p:cNvGraphicFramePr>
          <p:nvPr>
            <p:ph idx="1"/>
            <p:extLst>
              <p:ext uri="{D42A27DB-BD31-4B8C-83A1-F6EECF244321}">
                <p14:modId xmlns:p14="http://schemas.microsoft.com/office/powerpoint/2010/main" val="121644881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4499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41B767E5-0E00-0D7B-EE9F-1241553BE191}"/>
              </a:ext>
            </a:extLst>
          </p:cNvPr>
          <p:cNvSpPr>
            <a:spLocks noGrp="1"/>
          </p:cNvSpPr>
          <p:nvPr>
            <p:ph type="title"/>
          </p:nvPr>
        </p:nvSpPr>
        <p:spPr>
          <a:xfrm>
            <a:off x="1043631" y="809898"/>
            <a:ext cx="10173010" cy="1554480"/>
          </a:xfrm>
        </p:spPr>
        <p:txBody>
          <a:bodyPr anchor="ctr">
            <a:normAutofit/>
          </a:bodyPr>
          <a:lstStyle/>
          <a:p>
            <a:r>
              <a:rPr lang="en-GB" sz="4800" b="1" u="sng" noProof="0" dirty="0">
                <a:latin typeface="Times New Roman"/>
                <a:cs typeface="Times New Roman"/>
              </a:rPr>
              <a:t>Future Development</a:t>
            </a:r>
            <a:endParaRPr lang="en-GB" sz="4800" noProof="0" dirty="0">
              <a:latin typeface="Times New Roman"/>
              <a:cs typeface="Times New Roman"/>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3402F58-EC79-2466-FC05-673E22187826}"/>
              </a:ext>
            </a:extLst>
          </p:cNvPr>
          <p:cNvGraphicFramePr>
            <a:graphicFrameLocks noGrp="1"/>
          </p:cNvGraphicFramePr>
          <p:nvPr>
            <p:ph idx="1"/>
            <p:extLst>
              <p:ext uri="{D42A27DB-BD31-4B8C-83A1-F6EECF244321}">
                <p14:modId xmlns:p14="http://schemas.microsoft.com/office/powerpoint/2010/main" val="382023498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77853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77E1DBD-2D18-DE20-E53B-1133C39CCB06}"/>
              </a:ext>
            </a:extLst>
          </p:cNvPr>
          <p:cNvSpPr>
            <a:spLocks noGrp="1"/>
          </p:cNvSpPr>
          <p:nvPr>
            <p:ph type="title"/>
          </p:nvPr>
        </p:nvSpPr>
        <p:spPr>
          <a:xfrm>
            <a:off x="479394" y="1070800"/>
            <a:ext cx="3939688" cy="5583126"/>
          </a:xfrm>
        </p:spPr>
        <p:txBody>
          <a:bodyPr>
            <a:normAutofit/>
          </a:bodyPr>
          <a:lstStyle/>
          <a:p>
            <a:pPr algn="r"/>
            <a:r>
              <a:rPr lang="en-GB" sz="5600" b="1" u="sng" noProof="0">
                <a:latin typeface="Times New Roman"/>
                <a:cs typeface="Times New Roman"/>
              </a:rPr>
              <a:t>Conclusion</a:t>
            </a:r>
            <a:endParaRPr lang="en-GB" sz="5600" noProof="0"/>
          </a:p>
        </p:txBody>
      </p:sp>
      <p:cxnSp>
        <p:nvCxnSpPr>
          <p:cNvPr id="31" name="Straight Connector 3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5" name="Content Placeholder 2">
            <a:extLst>
              <a:ext uri="{FF2B5EF4-FFF2-40B4-BE49-F238E27FC236}">
                <a16:creationId xmlns:a16="http://schemas.microsoft.com/office/drawing/2014/main" id="{0AEDECB3-456D-4DC6-2D6A-7073AFEC16EC}"/>
              </a:ext>
            </a:extLst>
          </p:cNvPr>
          <p:cNvGraphicFramePr>
            <a:graphicFrameLocks noGrp="1"/>
          </p:cNvGraphicFramePr>
          <p:nvPr>
            <p:ph idx="1"/>
            <p:extLst>
              <p:ext uri="{D42A27DB-BD31-4B8C-83A1-F6EECF244321}">
                <p14:modId xmlns:p14="http://schemas.microsoft.com/office/powerpoint/2010/main" val="83579218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95797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9541B702-7D8F-AADB-A056-B2AB8DC4D47A}"/>
              </a:ext>
            </a:extLst>
          </p:cNvPr>
          <p:cNvSpPr>
            <a:spLocks noGrp="1"/>
          </p:cNvSpPr>
          <p:nvPr>
            <p:ph type="title"/>
          </p:nvPr>
        </p:nvSpPr>
        <p:spPr>
          <a:xfrm>
            <a:off x="686834" y="1153572"/>
            <a:ext cx="3200400" cy="4461163"/>
          </a:xfrm>
        </p:spPr>
        <p:txBody>
          <a:bodyPr>
            <a:normAutofit/>
          </a:bodyPr>
          <a:lstStyle/>
          <a:p>
            <a:pPr marL="228600" indent="-228600">
              <a:spcBef>
                <a:spcPts val="1000"/>
              </a:spcBef>
            </a:pPr>
            <a:r>
              <a:rPr lang="en-GB" b="1" u="sng" noProof="0" dirty="0">
                <a:solidFill>
                  <a:srgbClr val="FFFFFF"/>
                </a:solidFill>
                <a:latin typeface="Times New Roman"/>
                <a:cs typeface="Times New Roman"/>
              </a:rPr>
              <a:t>References</a:t>
            </a:r>
            <a:endParaRPr lang="en-GB" noProof="0" dirty="0">
              <a:solidFill>
                <a:srgbClr val="FFFFFF"/>
              </a:solidFill>
              <a:latin typeface="Times New Roman"/>
              <a:cs typeface="Times New Roman"/>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E318DA63-3F44-B645-F90E-28F8D3AC1E51}"/>
              </a:ext>
            </a:extLst>
          </p:cNvPr>
          <p:cNvSpPr>
            <a:spLocks noGrp="1"/>
          </p:cNvSpPr>
          <p:nvPr>
            <p:ph idx="1"/>
          </p:nvPr>
        </p:nvSpPr>
        <p:spPr>
          <a:xfrm>
            <a:off x="4447308" y="591344"/>
            <a:ext cx="6906491" cy="5585619"/>
          </a:xfrm>
        </p:spPr>
        <p:txBody>
          <a:bodyPr vert="horz" lIns="91440" tIns="45720" rIns="91440" bIns="45720" rtlCol="0" anchor="ctr">
            <a:normAutofit fontScale="55000" lnSpcReduction="20000"/>
          </a:bodyPr>
          <a:lstStyle/>
          <a:p>
            <a:pPr algn="just">
              <a:lnSpc>
                <a:spcPct val="150000"/>
              </a:lnSpc>
            </a:pPr>
            <a:r>
              <a:rPr lang="en-GB" sz="1700" noProof="0" dirty="0">
                <a:cs typeface="Times New Roman"/>
              </a:rPr>
              <a:t>Peng, J., Yang, X. and Huan, T.-C. (2022). The effects of empowering leadership on employee adaptiveness in luxury hotel services: Evidence from a mixed-methods research. </a:t>
            </a:r>
            <a:r>
              <a:rPr lang="en-GB" sz="1700" i="1" noProof="0" dirty="0">
                <a:cs typeface="Times New Roman"/>
              </a:rPr>
              <a:t>International Journal of Hospitality Management</a:t>
            </a:r>
            <a:r>
              <a:rPr lang="en-GB" sz="1700" noProof="0" dirty="0">
                <a:cs typeface="Times New Roman"/>
              </a:rPr>
              <a:t>, 101, p.103113. doi:https://doi.org/10.1016/j.ijhm.2021.103113.</a:t>
            </a:r>
          </a:p>
          <a:p>
            <a:pPr algn="just">
              <a:lnSpc>
                <a:spcPct val="150000"/>
              </a:lnSpc>
            </a:pPr>
            <a:r>
              <a:rPr lang="en-GB" sz="1700" dirty="0">
                <a:cs typeface="Times New Roman"/>
              </a:rPr>
              <a:t>John Cousins, D.F. (2022) </a:t>
            </a:r>
            <a:r>
              <a:rPr lang="en-GB" sz="1700" i="1" dirty="0">
                <a:cs typeface="Times New Roman"/>
              </a:rPr>
              <a:t>Food and Beverage Management: For the hospitality, tourism and event industries</a:t>
            </a:r>
            <a:r>
              <a:rPr lang="en-GB" sz="1700" dirty="0">
                <a:cs typeface="Times New Roman"/>
              </a:rPr>
              <a:t>. 6th edn. Goodfellow Publishers Ltd</a:t>
            </a:r>
          </a:p>
          <a:p>
            <a:pPr>
              <a:lnSpc>
                <a:spcPct val="170000"/>
              </a:lnSpc>
            </a:pPr>
            <a:r>
              <a:rPr lang="en-US" sz="1700" dirty="0"/>
              <a:t>Jurevicius, O. (2025) </a:t>
            </a:r>
            <a:r>
              <a:rPr lang="en-US" sz="1700" i="1" dirty="0"/>
              <a:t>Mastering the SERVQUAL model - SM insight</a:t>
            </a:r>
            <a:r>
              <a:rPr lang="en-US" sz="1700" dirty="0"/>
              <a:t>, </a:t>
            </a:r>
            <a:r>
              <a:rPr lang="en-US" sz="1700" i="1" dirty="0"/>
              <a:t>Strategic Management Insight</a:t>
            </a:r>
            <a:r>
              <a:rPr lang="en-US" sz="1700" dirty="0"/>
              <a:t>. Available at: https://strategicmanagementinsight.com/tools/servqual-model/ (Accessed: 22 April 2026). </a:t>
            </a:r>
            <a:endParaRPr lang="en-GB" sz="1700" dirty="0"/>
          </a:p>
          <a:p>
            <a:pPr>
              <a:lnSpc>
                <a:spcPct val="170000"/>
              </a:lnSpc>
            </a:pPr>
            <a:r>
              <a:rPr lang="en-GB" sz="1700" dirty="0"/>
              <a:t>Londhe, R.C. (2024) </a:t>
            </a:r>
            <a:r>
              <a:rPr lang="en-GB" sz="1700" i="1" dirty="0"/>
              <a:t>(PDF) the importance of team work in Hospitality Industry for Interdepartmental Co-ordination</a:t>
            </a:r>
            <a:r>
              <a:rPr lang="en-GB" sz="1700" dirty="0"/>
              <a:t>. Available at: https://www.researchgate.net/publication/378906572_THE_IMPORTANCE_OF_TEAM_WORK_IN_HOSPITALITY_INDUSTRY_FOR_INTERDEPARTMENTAL_CO-ORDINATION (Accessed: 22 April 2026). </a:t>
            </a:r>
          </a:p>
          <a:p>
            <a:pPr>
              <a:lnSpc>
                <a:spcPct val="170000"/>
              </a:lnSpc>
            </a:pPr>
            <a:r>
              <a:rPr lang="en-GB" sz="1700" dirty="0"/>
              <a:t>Patov, A. (2024) </a:t>
            </a:r>
            <a:r>
              <a:rPr lang="en-GB" sz="1700" i="1" dirty="0"/>
              <a:t>Understanding Customer Experience (CX) Theory: Key Concepts</a:t>
            </a:r>
            <a:r>
              <a:rPr lang="en-GB" sz="1700" dirty="0"/>
              <a:t>, </a:t>
            </a:r>
            <a:r>
              <a:rPr lang="en-GB" sz="1700" i="1" dirty="0"/>
              <a:t>Understanding customer experience (CX) theory: Key concepts</a:t>
            </a:r>
            <a:r>
              <a:rPr lang="en-GB" sz="1700" dirty="0"/>
              <a:t>. Available at: https://www.renascence.io/journal/understanding-customer-experience-cx-theory-key-concepts (Accessed: 22 April 2026). </a:t>
            </a:r>
          </a:p>
          <a:p>
            <a:pPr>
              <a:lnSpc>
                <a:spcPct val="170000"/>
              </a:lnSpc>
            </a:pPr>
            <a:r>
              <a:rPr lang="en-GB" sz="1700" dirty="0"/>
              <a:t>Ali, B.J. et al. (2021) ‘Hotel Service Quality: The impact of service quality on customer satisfaction in hospitality’, </a:t>
            </a:r>
            <a:r>
              <a:rPr lang="en-GB" sz="1700" i="1" dirty="0"/>
              <a:t>International Journal of Engineering, Business and Management</a:t>
            </a:r>
            <a:r>
              <a:rPr lang="en-GB" sz="1700" dirty="0"/>
              <a:t>, 5(3), pp. 14–28. doi:10.22161/ijebm.5.3.2. </a:t>
            </a:r>
          </a:p>
          <a:p>
            <a:pPr>
              <a:lnSpc>
                <a:spcPct val="170000"/>
              </a:lnSpc>
            </a:pPr>
            <a:r>
              <a:rPr lang="en-GB" sz="1700" dirty="0"/>
              <a:t>Gannon, M. et al. (2022) ‘Investigating the effects of service recovery strategies on consumer forgiveness and post-trust in the Food Delivery Sector’, </a:t>
            </a:r>
            <a:r>
              <a:rPr lang="en-GB" sz="1700" i="1" dirty="0"/>
              <a:t>International Journal of Hospitality Management</a:t>
            </a:r>
            <a:r>
              <a:rPr lang="en-GB" sz="1700" dirty="0"/>
              <a:t>, 107, p. 103341. doi:10.1016/j.ijhm.2022.103341. </a:t>
            </a:r>
          </a:p>
          <a:p>
            <a:pPr>
              <a:lnSpc>
                <a:spcPct val="170000"/>
              </a:lnSpc>
            </a:pPr>
            <a:r>
              <a:rPr lang="en-GB" sz="1800" dirty="0"/>
              <a:t>SiteMinder (2024) </a:t>
            </a:r>
            <a:r>
              <a:rPr lang="en-GB" sz="1800" i="1" dirty="0"/>
              <a:t>Communication in the hospitality industry</a:t>
            </a:r>
            <a:r>
              <a:rPr lang="en-GB" sz="1800" dirty="0"/>
              <a:t>. Available at: https://www.hospitalitynet.org/explainer/4120248/communication-in-the-hospitality-industry (Accessed: 22 April 2026). </a:t>
            </a:r>
            <a:endParaRPr lang="en-GB" sz="1700" dirty="0"/>
          </a:p>
          <a:p>
            <a:pPr algn="just">
              <a:lnSpc>
                <a:spcPct val="150000"/>
              </a:lnSpc>
            </a:pPr>
            <a:endParaRPr lang="en-GB" sz="1100" noProof="0" dirty="0">
              <a:latin typeface="Times New Roman"/>
              <a:cs typeface="Times New Roman"/>
            </a:endParaRPr>
          </a:p>
        </p:txBody>
      </p:sp>
    </p:spTree>
    <p:extLst>
      <p:ext uri="{BB962C8B-B14F-4D97-AF65-F5344CB8AC3E}">
        <p14:creationId xmlns:p14="http://schemas.microsoft.com/office/powerpoint/2010/main" val="26788750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447</TotalTime>
  <Words>2658</Words>
  <Application>Microsoft Office PowerPoint</Application>
  <PresentationFormat>Widescreen</PresentationFormat>
  <Paragraphs>91</Paragraphs>
  <Slides>22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Aptos</vt:lpstr>
      <vt:lpstr>Aptos Display</vt:lpstr>
      <vt:lpstr>Arial</vt:lpstr>
      <vt:lpstr>Calibri</vt:lpstr>
      <vt:lpstr>ti</vt:lpstr>
      <vt:lpstr>Times New Roman</vt:lpstr>
      <vt:lpstr>office theme</vt:lpstr>
      <vt:lpstr> Presentation on Placement Experience</vt:lpstr>
      <vt:lpstr>Part 1: Food &amp; Beverage </vt:lpstr>
      <vt:lpstr>Placement Overview</vt:lpstr>
      <vt:lpstr>Role in F&amp;B</vt:lpstr>
      <vt:lpstr>Key Challenge in F&amp;B</vt:lpstr>
      <vt:lpstr>Skills Developed (F&amp;B)</vt:lpstr>
      <vt:lpstr>Theory Application (F&amp;B)</vt:lpstr>
      <vt:lpstr>Critical Reflection (F&amp;B)</vt:lpstr>
      <vt:lpstr>Link to Hotel Performance</vt:lpstr>
      <vt:lpstr>Part 2: Managing Guest Service Experience </vt:lpstr>
      <vt:lpstr>Role in Guest Services </vt:lpstr>
      <vt:lpstr>Key Experience </vt:lpstr>
      <vt:lpstr>Actions Taken</vt:lpstr>
      <vt:lpstr>Skills Developed</vt:lpstr>
      <vt:lpstr>Systems &amp; Operations</vt:lpstr>
      <vt:lpstr>Theory Application</vt:lpstr>
      <vt:lpstr>Cross-Department Understanding</vt:lpstr>
      <vt:lpstr>Critical Reflection</vt:lpstr>
      <vt:lpstr>Key Learning</vt:lpstr>
      <vt:lpstr>Future Development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Patrascu</dc:creator>
  <cp:lastModifiedBy>Simona Patrascu</cp:lastModifiedBy>
  <cp:revision>154</cp:revision>
  <dcterms:created xsi:type="dcterms:W3CDTF">2026-04-20T20:32:39Z</dcterms:created>
  <dcterms:modified xsi:type="dcterms:W3CDTF">2026-04-28T19:43:01Z</dcterms:modified>
</cp:coreProperties>
</file>