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E8C6B19-9A9F-42A9-8D1D-49290C34BA28}" type="datetimeFigureOut">
              <a:rPr lang="en-GB" smtClean="0"/>
              <a:t>09/03/2023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D7FE966-758A-4709-A5DA-B3667A68C3E0}" type="slidenum">
              <a:rPr lang="en-GB" smtClean="0"/>
              <a:t>‹#›</a:t>
            </a:fld>
            <a:endParaRPr lang="en-GB"/>
          </a:p>
        </p:txBody>
      </p:sp>
    </p:spTree>
    <p:extLst>
      <p:ext uri="{BB962C8B-B14F-4D97-AF65-F5344CB8AC3E}">
        <p14:creationId xmlns:p14="http://schemas.microsoft.com/office/powerpoint/2010/main" val="30954486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D7FE966-758A-4709-A5DA-B3667A68C3E0}" type="slidenum">
              <a:rPr lang="en-GB" smtClean="0"/>
              <a:t>2</a:t>
            </a:fld>
            <a:endParaRPr lang="en-GB"/>
          </a:p>
        </p:txBody>
      </p:sp>
    </p:spTree>
    <p:extLst>
      <p:ext uri="{BB962C8B-B14F-4D97-AF65-F5344CB8AC3E}">
        <p14:creationId xmlns:p14="http://schemas.microsoft.com/office/powerpoint/2010/main" val="29760542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DD9082A-7982-4CF2-8578-BDCE9B026746}"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E1275-4560-4D3C-8A9B-5BD3B1DFD88E}"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DD9082A-7982-4CF2-8578-BDCE9B026746}"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E1275-4560-4D3C-8A9B-5BD3B1DFD88E}"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EDD9082A-7982-4CF2-8578-BDCE9B026746}"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E1275-4560-4D3C-8A9B-5BD3B1DFD88E}"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DD9082A-7982-4CF2-8578-BDCE9B026746}" type="datetimeFigureOut">
              <a:rPr lang="en-GB" smtClean="0"/>
              <a:t>09/03/2023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BE1275-4560-4D3C-8A9B-5BD3B1DFD88E}"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DD9082A-7982-4CF2-8578-BDCE9B026746}" type="datetimeFigureOut">
              <a:rPr lang="en-GB" smtClean="0"/>
              <a:t>09/03/2023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BE1275-4560-4D3C-8A9B-5BD3B1DFD88E}"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DD9082A-7982-4CF2-8578-BDCE9B026746}" type="datetimeFigureOut">
              <a:rPr lang="en-GB" smtClean="0"/>
              <a:t>09/03/2023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BE1275-4560-4D3C-8A9B-5BD3B1DFD88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D9082A-7982-4CF2-8578-BDCE9B026746}" type="datetimeFigureOut">
              <a:rPr lang="en-GB" smtClean="0"/>
              <a:t>09/03/2023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BE1275-4560-4D3C-8A9B-5BD3B1DFD88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EDD9082A-7982-4CF2-8578-BDCE9B026746}" type="datetimeFigureOut">
              <a:rPr lang="en-GB" smtClean="0"/>
              <a:t>09/03/2023</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CBE1275-4560-4D3C-8A9B-5BD3B1DFD88E}"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D9082A-7982-4CF2-8578-BDCE9B026746}" type="datetimeFigureOut">
              <a:rPr lang="en-GB" smtClean="0"/>
              <a:t>09/03/2023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BE1275-4560-4D3C-8A9B-5BD3B1DFD88E}"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DD9082A-7982-4CF2-8578-BDCE9B026746}"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E1275-4560-4D3C-8A9B-5BD3B1DFD88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DD9082A-7982-4CF2-8578-BDCE9B026746}" type="datetimeFigureOut">
              <a:rPr lang="en-GB" smtClean="0"/>
              <a:t>09/03/2023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BE1275-4560-4D3C-8A9B-5BD3B1DFD88E}"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EDD9082A-7982-4CF2-8578-BDCE9B026746}" type="datetimeFigureOut">
              <a:rPr lang="en-GB" smtClean="0"/>
              <a:t>09/03/2023</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CBE1275-4560-4D3C-8A9B-5BD3B1DFD88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15616" y="1052736"/>
            <a:ext cx="6624736" cy="6617196"/>
          </a:xfrm>
          <a:prstGeom prst="rect">
            <a:avLst/>
          </a:prstGeom>
          <a:noFill/>
        </p:spPr>
        <p:txBody>
          <a:bodyPr wrap="square" rtlCol="0">
            <a:spAutoFit/>
          </a:bodyPr>
          <a:lstStyle/>
          <a:p>
            <a:r>
              <a:rPr lang="en-GB" sz="4000" dirty="0" smtClean="0"/>
              <a:t>Name: Andrea Nembhard</a:t>
            </a:r>
          </a:p>
          <a:p>
            <a:r>
              <a:rPr lang="en-GB" sz="4000" dirty="0" smtClean="0"/>
              <a:t>Student Number: 2028378</a:t>
            </a:r>
          </a:p>
          <a:p>
            <a:r>
              <a:rPr lang="en-GB" sz="4000" dirty="0" smtClean="0"/>
              <a:t>Module Code: LCSS4005</a:t>
            </a:r>
          </a:p>
          <a:p>
            <a:r>
              <a:rPr lang="en-GB" sz="4000" dirty="0" smtClean="0"/>
              <a:t>Lecturer: Emmanuel Asante</a:t>
            </a:r>
          </a:p>
          <a:p>
            <a:r>
              <a:rPr lang="en-GB" sz="4000" dirty="0" smtClean="0"/>
              <a:t>Title: Key Skills Presentation</a:t>
            </a:r>
          </a:p>
          <a:p>
            <a:endParaRPr lang="en-GB" sz="2800" dirty="0"/>
          </a:p>
          <a:p>
            <a:endParaRPr lang="en-GB" sz="2800" dirty="0" smtClean="0"/>
          </a:p>
          <a:p>
            <a:endParaRPr lang="en-GB" sz="2800" dirty="0"/>
          </a:p>
          <a:p>
            <a:endParaRPr lang="en-GB" sz="2800" dirty="0" smtClean="0"/>
          </a:p>
          <a:p>
            <a:endParaRPr lang="en-GB" sz="2800" dirty="0"/>
          </a:p>
          <a:p>
            <a:endParaRPr lang="en-GB" sz="2800" dirty="0" smtClean="0"/>
          </a:p>
          <a:p>
            <a:endParaRPr lang="en-GB" sz="2800" dirty="0"/>
          </a:p>
          <a:p>
            <a:endParaRPr lang="en-GB" sz="2800" dirty="0" smtClean="0"/>
          </a:p>
        </p:txBody>
      </p:sp>
    </p:spTree>
    <p:extLst>
      <p:ext uri="{BB962C8B-B14F-4D97-AF65-F5344CB8AC3E}">
        <p14:creationId xmlns:p14="http://schemas.microsoft.com/office/powerpoint/2010/main" val="3692975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sz="3600" dirty="0" smtClean="0"/>
              <a:t>                      Communication</a:t>
            </a:r>
            <a:endParaRPr lang="en-GB" sz="3600" dirty="0"/>
          </a:p>
        </p:txBody>
      </p:sp>
      <p:sp>
        <p:nvSpPr>
          <p:cNvPr id="4" name="Content Placeholder 3"/>
          <p:cNvSpPr>
            <a:spLocks noGrp="1"/>
          </p:cNvSpPr>
          <p:nvPr>
            <p:ph idx="1"/>
          </p:nvPr>
        </p:nvSpPr>
        <p:spPr>
          <a:xfrm>
            <a:off x="1187624" y="1124744"/>
            <a:ext cx="7571184" cy="316632"/>
          </a:xfrm>
        </p:spPr>
        <p:txBody>
          <a:bodyPr>
            <a:normAutofit fontScale="85000" lnSpcReduction="20000"/>
          </a:bodyPr>
          <a:lstStyle/>
          <a:p>
            <a:pPr marL="0" indent="0">
              <a:buNone/>
            </a:pPr>
            <a:r>
              <a:rPr lang="en-GB" sz="2000" dirty="0" smtClean="0"/>
              <a:t>                                                  INTRODUCTION</a:t>
            </a:r>
          </a:p>
          <a:p>
            <a:pPr marL="0" indent="0">
              <a:buNone/>
            </a:pPr>
            <a:endParaRPr lang="en-GB" sz="2000" dirty="0"/>
          </a:p>
          <a:p>
            <a:pPr marL="0" indent="0">
              <a:buNone/>
            </a:pPr>
            <a:endParaRPr lang="en-GB" sz="2000" dirty="0"/>
          </a:p>
        </p:txBody>
      </p:sp>
      <p:sp>
        <p:nvSpPr>
          <p:cNvPr id="8" name="TextBox 7"/>
          <p:cNvSpPr txBox="1"/>
          <p:nvPr/>
        </p:nvSpPr>
        <p:spPr>
          <a:xfrm>
            <a:off x="2051720" y="1916832"/>
            <a:ext cx="5328592" cy="4093428"/>
          </a:xfrm>
          <a:prstGeom prst="rect">
            <a:avLst/>
          </a:prstGeom>
          <a:noFill/>
        </p:spPr>
        <p:txBody>
          <a:bodyPr wrap="square" rtlCol="0">
            <a:spAutoFit/>
          </a:bodyPr>
          <a:lstStyle/>
          <a:p>
            <a:pPr marL="342900" indent="-342900">
              <a:buFont typeface="Arial" pitchFamily="34" charset="0"/>
              <a:buChar char="•"/>
            </a:pPr>
            <a:r>
              <a:rPr lang="en-GB" sz="2000" dirty="0" smtClean="0"/>
              <a:t>Communication is the foundation for much of what takes place in the work place, and in individuals’ private lives. Efficient and effective communication is crucial in health care. Written communication remains the most dominant form of communication between specialised and primary care.</a:t>
            </a:r>
          </a:p>
          <a:p>
            <a:endParaRPr lang="en-GB" sz="2000" dirty="0" smtClean="0"/>
          </a:p>
          <a:p>
            <a:pPr marL="342900" indent="-342900">
              <a:buFont typeface="Arial" pitchFamily="34" charset="0"/>
              <a:buChar char="•"/>
            </a:pPr>
            <a:r>
              <a:rPr lang="en-GB" sz="2000" dirty="0" smtClean="0"/>
              <a:t>This presentation is aimed to explore the complexities of effective communication, the impact of communication inefficiencies  and the different models of communication in health care</a:t>
            </a:r>
            <a:r>
              <a:rPr lang="en-GB" dirty="0" smtClean="0"/>
              <a:t>. </a:t>
            </a:r>
            <a:endParaRPr lang="en-GB" dirty="0"/>
          </a:p>
        </p:txBody>
      </p:sp>
    </p:spTree>
    <p:extLst>
      <p:ext uri="{BB962C8B-B14F-4D97-AF65-F5344CB8AC3E}">
        <p14:creationId xmlns:p14="http://schemas.microsoft.com/office/powerpoint/2010/main" val="125351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flipH="1">
            <a:off x="663593" y="3645024"/>
            <a:ext cx="7632848" cy="2308324"/>
          </a:xfrm>
          <a:prstGeom prst="rect">
            <a:avLst/>
          </a:prstGeom>
          <a:noFill/>
          <a:ln>
            <a:solidFill>
              <a:schemeClr val="accent1"/>
            </a:solidFill>
          </a:ln>
        </p:spPr>
        <p:txBody>
          <a:bodyPr wrap="square" rtlCol="0">
            <a:spAutoFit/>
          </a:bodyPr>
          <a:lstStyle/>
          <a:p>
            <a:pPr algn="just"/>
            <a:r>
              <a:rPr lang="en-GB" dirty="0" smtClean="0">
                <a:latin typeface="Arial" pitchFamily="34" charset="0"/>
                <a:cs typeface="Arial" pitchFamily="34" charset="0"/>
              </a:rPr>
              <a:t>Regards to patients interactions, communication is  directional:</a:t>
            </a:r>
          </a:p>
          <a:p>
            <a:pPr marL="285750" indent="-285750" algn="just">
              <a:buFont typeface="Arial" pitchFamily="34" charset="0"/>
              <a:buChar char="•"/>
            </a:pPr>
            <a:r>
              <a:rPr lang="en-GB" dirty="0" smtClean="0">
                <a:latin typeface="Arial" pitchFamily="34" charset="0"/>
                <a:cs typeface="Arial" pitchFamily="34" charset="0"/>
              </a:rPr>
              <a:t>Patients need to be able to convey information regarding their health complaints to health care workers.</a:t>
            </a:r>
          </a:p>
          <a:p>
            <a:pPr marL="285750" indent="-285750" algn="just">
              <a:buFont typeface="Arial" pitchFamily="34" charset="0"/>
              <a:buChar char="•"/>
            </a:pPr>
            <a:r>
              <a:rPr lang="en-GB" dirty="0" smtClean="0">
                <a:latin typeface="Arial" pitchFamily="34" charset="0"/>
                <a:cs typeface="Arial" pitchFamily="34" charset="0"/>
              </a:rPr>
              <a:t>Healthcare workers must be able to effectively understand and interpret the information in order to treat health complaints properly.</a:t>
            </a:r>
          </a:p>
          <a:p>
            <a:pPr marL="285750" indent="-285750" algn="just">
              <a:buFont typeface="Arial" pitchFamily="34" charset="0"/>
              <a:buChar char="•"/>
            </a:pPr>
            <a:r>
              <a:rPr lang="en-GB" dirty="0" smtClean="0">
                <a:latin typeface="Arial" pitchFamily="34" charset="0"/>
                <a:cs typeface="Arial" pitchFamily="34" charset="0"/>
              </a:rPr>
              <a:t>In order to decrease the risk of health complaints from recurring, healthcare workers must convey adequate information to patients to help them take preventative measures in order to maintain their health.</a:t>
            </a:r>
            <a:endParaRPr lang="en-GB" dirty="0">
              <a:latin typeface="Arial" pitchFamily="34" charset="0"/>
              <a:cs typeface="Arial" pitchFamily="34" charset="0"/>
            </a:endParaRPr>
          </a:p>
        </p:txBody>
      </p:sp>
      <p:sp>
        <p:nvSpPr>
          <p:cNvPr id="3" name="TextBox 2"/>
          <p:cNvSpPr txBox="1"/>
          <p:nvPr/>
        </p:nvSpPr>
        <p:spPr>
          <a:xfrm>
            <a:off x="971600" y="-5280"/>
            <a:ext cx="6768752" cy="3416320"/>
          </a:xfrm>
          <a:prstGeom prst="rect">
            <a:avLst/>
          </a:prstGeom>
          <a:noFill/>
        </p:spPr>
        <p:txBody>
          <a:bodyPr wrap="square" rtlCol="0">
            <a:spAutoFit/>
          </a:bodyPr>
          <a:lstStyle/>
          <a:p>
            <a:pPr marL="285750" indent="-285750">
              <a:buFont typeface="Arial" pitchFamily="34" charset="0"/>
              <a:buChar char="•"/>
            </a:pPr>
            <a:r>
              <a:rPr lang="en-GB" dirty="0" smtClean="0"/>
              <a:t>Effective communication is any verbal or nonverbal means of transmitting information in order to make a point. Communication cannot be effective if either party does not understand the goal of the information conveyed. Effective communication is crucial in the healthcare environment. To best coordinate the delivery of care to patients, staff members in a healthcare setting with different skill sets must communicate effectively with one another. These skill sets can vary greatly from one another. For instance, a doctor's job is very different from that of an occupational therapist's, but both must communicate effectively with one another to make sure that recommendations for appropriate care are followed.</a:t>
            </a:r>
            <a:endParaRPr lang="en-GB" dirty="0"/>
          </a:p>
        </p:txBody>
      </p:sp>
    </p:spTree>
    <p:extLst>
      <p:ext uri="{BB962C8B-B14F-4D97-AF65-F5344CB8AC3E}">
        <p14:creationId xmlns:p14="http://schemas.microsoft.com/office/powerpoint/2010/main" val="623058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5656" y="620688"/>
            <a:ext cx="6696744" cy="2862322"/>
          </a:xfrm>
          <a:prstGeom prst="rect">
            <a:avLst/>
          </a:prstGeom>
          <a:noFill/>
        </p:spPr>
        <p:txBody>
          <a:bodyPr wrap="square" rtlCol="0">
            <a:spAutoFit/>
          </a:bodyPr>
          <a:lstStyle/>
          <a:p>
            <a:pPr marL="285750" indent="-285750">
              <a:buFont typeface="Arial" pitchFamily="34" charset="0"/>
              <a:buChar char="•"/>
            </a:pPr>
            <a:r>
              <a:rPr lang="en-GB" dirty="0" smtClean="0"/>
              <a:t>These skills mentioned above if the process is compromised, healthcare delivery becomes ineffective. Ineffective healthcare delivery increase the likelihood of negative patient outcomes. It  increases patient utilization of inpatient and emergency care.</a:t>
            </a:r>
          </a:p>
          <a:p>
            <a:pPr marL="285750" indent="-285750">
              <a:buFont typeface="Arial" pitchFamily="34" charset="0"/>
              <a:buChar char="•"/>
            </a:pPr>
            <a:endParaRPr lang="en-GB" dirty="0" smtClean="0"/>
          </a:p>
          <a:p>
            <a:pPr marL="285750" indent="-285750">
              <a:buFont typeface="Arial" pitchFamily="34" charset="0"/>
              <a:buChar char="•"/>
            </a:pPr>
            <a:r>
              <a:rPr lang="en-GB" dirty="0" smtClean="0"/>
              <a:t>For example, if the necessity for taking a medication is not convey to the patient, he or she will not realize its importance and his or her health will go unchecked. If the risk of  medication not conveyed to the patient, he or she might not realize that his or her illness are complication from taking the medication.</a:t>
            </a:r>
            <a:endParaRPr lang="en-GB" dirty="0"/>
          </a:p>
        </p:txBody>
      </p:sp>
    </p:spTree>
    <p:extLst>
      <p:ext uri="{BB962C8B-B14F-4D97-AF65-F5344CB8AC3E}">
        <p14:creationId xmlns:p14="http://schemas.microsoft.com/office/powerpoint/2010/main" val="327013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03648" y="404664"/>
            <a:ext cx="5976664" cy="369332"/>
          </a:xfrm>
          <a:prstGeom prst="rect">
            <a:avLst/>
          </a:prstGeom>
          <a:noFill/>
        </p:spPr>
        <p:txBody>
          <a:bodyPr wrap="square" rtlCol="0">
            <a:spAutoFit/>
          </a:bodyPr>
          <a:lstStyle/>
          <a:p>
            <a:r>
              <a:rPr lang="en-GB" dirty="0" smtClean="0"/>
              <a:t>                              Verbal Communication</a:t>
            </a:r>
            <a:endParaRPr lang="en-GB" dirty="0"/>
          </a:p>
        </p:txBody>
      </p:sp>
      <p:sp>
        <p:nvSpPr>
          <p:cNvPr id="4" name="TextBox 3"/>
          <p:cNvSpPr txBox="1"/>
          <p:nvPr/>
        </p:nvSpPr>
        <p:spPr>
          <a:xfrm>
            <a:off x="971600" y="1268760"/>
            <a:ext cx="7056784" cy="4247317"/>
          </a:xfrm>
          <a:prstGeom prst="rect">
            <a:avLst/>
          </a:prstGeom>
          <a:noFill/>
        </p:spPr>
        <p:txBody>
          <a:bodyPr wrap="square" rtlCol="0">
            <a:spAutoFit/>
          </a:bodyPr>
          <a:lstStyle/>
          <a:p>
            <a:r>
              <a:rPr lang="en-GB" dirty="0" smtClean="0"/>
              <a:t>Verbal communication is a practical skill that can help the other person solved the problems or makes their own decisions. </a:t>
            </a:r>
            <a:r>
              <a:rPr lang="en-GB" dirty="0"/>
              <a:t>I</a:t>
            </a:r>
            <a:r>
              <a:rPr lang="en-GB" dirty="0" smtClean="0"/>
              <a:t>t also helps people to view issues in a different way. </a:t>
            </a:r>
          </a:p>
          <a:p>
            <a:r>
              <a:rPr lang="en-GB" dirty="0" smtClean="0"/>
              <a:t>The following are examples of verbal communication and how it  fits into healthcare:</a:t>
            </a:r>
          </a:p>
          <a:p>
            <a:pPr marL="285750" indent="-285750">
              <a:buFont typeface="Arial" pitchFamily="34" charset="0"/>
              <a:buChar char="•"/>
            </a:pPr>
            <a:r>
              <a:rPr lang="en-GB" dirty="0" smtClean="0"/>
              <a:t>Handover – to staff and clients</a:t>
            </a:r>
          </a:p>
          <a:p>
            <a:pPr marL="285750" indent="-285750">
              <a:buFont typeface="Arial" pitchFamily="34" charset="0"/>
              <a:buChar char="•"/>
            </a:pPr>
            <a:r>
              <a:rPr lang="en-GB" dirty="0" smtClean="0"/>
              <a:t>Shadowing- new staff</a:t>
            </a:r>
          </a:p>
          <a:p>
            <a:pPr marL="285750" indent="-285750">
              <a:buFont typeface="Arial" pitchFamily="34" charset="0"/>
              <a:buChar char="•"/>
            </a:pPr>
            <a:r>
              <a:rPr lang="en-GB" dirty="0" smtClean="0"/>
              <a:t>Medication-  clients</a:t>
            </a:r>
          </a:p>
          <a:p>
            <a:pPr marL="285750" indent="-285750">
              <a:buFont typeface="Arial" pitchFamily="34" charset="0"/>
              <a:buChar char="•"/>
            </a:pPr>
            <a:r>
              <a:rPr lang="en-GB" dirty="0" smtClean="0"/>
              <a:t>Risk assessment</a:t>
            </a:r>
          </a:p>
          <a:p>
            <a:pPr marL="285750" indent="-285750">
              <a:buFont typeface="Arial" pitchFamily="34" charset="0"/>
              <a:buChar char="•"/>
            </a:pPr>
            <a:r>
              <a:rPr lang="en-GB" dirty="0" smtClean="0"/>
              <a:t>Whistle blowing</a:t>
            </a:r>
          </a:p>
          <a:p>
            <a:pPr marL="285750" indent="-285750">
              <a:buFont typeface="Arial" pitchFamily="34" charset="0"/>
              <a:buChar char="•"/>
            </a:pPr>
            <a:r>
              <a:rPr lang="en-GB" dirty="0" smtClean="0"/>
              <a:t>Health and safety</a:t>
            </a:r>
          </a:p>
          <a:p>
            <a:pPr marL="285750" indent="-285750">
              <a:buFont typeface="Arial" pitchFamily="34" charset="0"/>
              <a:buChar char="•"/>
            </a:pPr>
            <a:r>
              <a:rPr lang="en-GB" dirty="0" smtClean="0"/>
              <a:t>Staff meeting</a:t>
            </a:r>
          </a:p>
          <a:p>
            <a:pPr marL="285750" indent="-285750">
              <a:buFont typeface="Arial" pitchFamily="34" charset="0"/>
              <a:buChar char="•"/>
            </a:pPr>
            <a:r>
              <a:rPr lang="en-GB" dirty="0" smtClean="0"/>
              <a:t>Supervision</a:t>
            </a:r>
          </a:p>
          <a:p>
            <a:pPr marL="285750" indent="-285750">
              <a:buFont typeface="Arial" pitchFamily="34" charset="0"/>
              <a:buChar char="•"/>
            </a:pPr>
            <a:r>
              <a:rPr lang="en-GB" dirty="0" smtClean="0"/>
              <a:t>Appraisal </a:t>
            </a:r>
          </a:p>
          <a:p>
            <a:pPr marL="285750" indent="-285750">
              <a:buFont typeface="Arial" pitchFamily="34" charset="0"/>
              <a:buChar char="•"/>
            </a:pPr>
            <a:r>
              <a:rPr lang="en-GB" dirty="0" smtClean="0"/>
              <a:t>Risk assessment </a:t>
            </a:r>
            <a:endParaRPr lang="en-GB" dirty="0"/>
          </a:p>
        </p:txBody>
      </p:sp>
    </p:spTree>
    <p:extLst>
      <p:ext uri="{BB962C8B-B14F-4D97-AF65-F5344CB8AC3E}">
        <p14:creationId xmlns:p14="http://schemas.microsoft.com/office/powerpoint/2010/main" val="4053214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5656" y="260648"/>
            <a:ext cx="5688632" cy="369332"/>
          </a:xfrm>
          <a:prstGeom prst="rect">
            <a:avLst/>
          </a:prstGeom>
          <a:noFill/>
        </p:spPr>
        <p:txBody>
          <a:bodyPr wrap="square" rtlCol="0">
            <a:spAutoFit/>
          </a:bodyPr>
          <a:lstStyle/>
          <a:p>
            <a:r>
              <a:rPr lang="en-GB" dirty="0" smtClean="0"/>
              <a:t>                                       Conclusion</a:t>
            </a:r>
            <a:endParaRPr lang="en-GB" dirty="0"/>
          </a:p>
        </p:txBody>
      </p:sp>
      <p:sp>
        <p:nvSpPr>
          <p:cNvPr id="4" name="TextBox 3"/>
          <p:cNvSpPr txBox="1"/>
          <p:nvPr/>
        </p:nvSpPr>
        <p:spPr>
          <a:xfrm>
            <a:off x="899592" y="1196752"/>
            <a:ext cx="7992888" cy="2308324"/>
          </a:xfrm>
          <a:prstGeom prst="rect">
            <a:avLst/>
          </a:prstGeom>
          <a:noFill/>
        </p:spPr>
        <p:txBody>
          <a:bodyPr wrap="square" rtlCol="0">
            <a:spAutoFit/>
          </a:bodyPr>
          <a:lstStyle/>
          <a:p>
            <a:pPr marL="285750" indent="-285750">
              <a:buFont typeface="Arial" pitchFamily="34" charset="0"/>
              <a:buChar char="•"/>
            </a:pPr>
            <a:r>
              <a:rPr lang="en-GB" dirty="0" smtClean="0"/>
              <a:t> Having effective communication is crucial  when providing medical care, the standard of healthcare would suffer without it. Negative patient outcomes and rising healthcare costs would result. Effective communication in a healthcare setting involves a number of factors, including cultural sensitivity, healthcare literacy and language barriers. Effective communication is impossible if any of these components is damaged. The provision of care is jeopardised if either patient or the healthcare provider cannot clearly understand the information being conveyed.</a:t>
            </a:r>
            <a:endParaRPr lang="en-GB" dirty="0"/>
          </a:p>
        </p:txBody>
      </p:sp>
    </p:spTree>
    <p:extLst>
      <p:ext uri="{BB962C8B-B14F-4D97-AF65-F5344CB8AC3E}">
        <p14:creationId xmlns:p14="http://schemas.microsoft.com/office/powerpoint/2010/main" val="1991955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99792" y="620688"/>
            <a:ext cx="5184576" cy="369332"/>
          </a:xfrm>
          <a:prstGeom prst="rect">
            <a:avLst/>
          </a:prstGeom>
          <a:noFill/>
        </p:spPr>
        <p:txBody>
          <a:bodyPr wrap="square" rtlCol="0">
            <a:spAutoFit/>
          </a:bodyPr>
          <a:lstStyle/>
          <a:p>
            <a:r>
              <a:rPr lang="en-GB" dirty="0" smtClean="0"/>
              <a:t>                                   Reference</a:t>
            </a:r>
            <a:endParaRPr lang="en-GB" dirty="0"/>
          </a:p>
        </p:txBody>
      </p:sp>
      <p:sp>
        <p:nvSpPr>
          <p:cNvPr id="4" name="TextBox 3"/>
          <p:cNvSpPr txBox="1"/>
          <p:nvPr/>
        </p:nvSpPr>
        <p:spPr>
          <a:xfrm>
            <a:off x="827584" y="1484784"/>
            <a:ext cx="7488832" cy="2308324"/>
          </a:xfrm>
          <a:prstGeom prst="rect">
            <a:avLst/>
          </a:prstGeom>
          <a:noFill/>
        </p:spPr>
        <p:txBody>
          <a:bodyPr wrap="square" rtlCol="0">
            <a:spAutoFit/>
          </a:bodyPr>
          <a:lstStyle/>
          <a:p>
            <a:r>
              <a:rPr lang="en-GB" dirty="0" smtClean="0"/>
              <a:t>Thompson, N. (2018) </a:t>
            </a:r>
            <a:r>
              <a:rPr lang="en-GB" i="1" dirty="0" smtClean="0"/>
              <a:t>Effective Communication a guide for people professions.</a:t>
            </a:r>
          </a:p>
          <a:p>
            <a:r>
              <a:rPr lang="en-GB" dirty="0" smtClean="0"/>
              <a:t>London: Palgrave Macmillan.</a:t>
            </a:r>
          </a:p>
          <a:p>
            <a:r>
              <a:rPr lang="en-GB" dirty="0" smtClean="0"/>
              <a:t>Frohman, R. (20220</a:t>
            </a:r>
            <a:r>
              <a:rPr lang="en-GB" i="1" dirty="0" smtClean="0"/>
              <a:t>) Critical thinking for nursing, health and social care.</a:t>
            </a:r>
          </a:p>
          <a:p>
            <a:r>
              <a:rPr lang="en-GB" i="1" dirty="0" smtClean="0"/>
              <a:t>London: Red Globe Press.</a:t>
            </a:r>
          </a:p>
          <a:p>
            <a:r>
              <a:rPr lang="en-GB" dirty="0" err="1" smtClean="0"/>
              <a:t>Gault</a:t>
            </a:r>
            <a:r>
              <a:rPr lang="en-GB" dirty="0" smtClean="0"/>
              <a:t>, I. (2017) </a:t>
            </a:r>
            <a:r>
              <a:rPr lang="en-GB" i="1" dirty="0" smtClean="0"/>
              <a:t>Communication in nursing and healthcare a guide for compassionate practice.</a:t>
            </a:r>
          </a:p>
          <a:p>
            <a:r>
              <a:rPr lang="en-GB" i="1" dirty="0" smtClean="0"/>
              <a:t>London: SAGE Publication Ltd.</a:t>
            </a:r>
            <a:endParaRPr lang="en-GB" dirty="0"/>
          </a:p>
        </p:txBody>
      </p:sp>
    </p:spTree>
    <p:extLst>
      <p:ext uri="{BB962C8B-B14F-4D97-AF65-F5344CB8AC3E}">
        <p14:creationId xmlns:p14="http://schemas.microsoft.com/office/powerpoint/2010/main" val="208763397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4928</TotalTime>
  <Words>624</Words>
  <Application>Microsoft Office PowerPoint</Application>
  <PresentationFormat>On-screen Show (4:3)</PresentationFormat>
  <Paragraphs>47</Paragraphs>
  <Slides>7</Slides>
  <Notes>1</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Angles</vt:lpstr>
      <vt:lpstr>PowerPoint Presentation</vt:lpstr>
      <vt:lpstr>                      Communication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Deniels</dc:creator>
  <cp:lastModifiedBy>Deniels</cp:lastModifiedBy>
  <cp:revision>34</cp:revision>
  <dcterms:created xsi:type="dcterms:W3CDTF">2023-03-09T15:44:40Z</dcterms:created>
  <dcterms:modified xsi:type="dcterms:W3CDTF">2023-03-13T01:53:35Z</dcterms:modified>
</cp:coreProperties>
</file>