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31"/>
  </p:notesMasterIdLst>
  <p:handoutMasterIdLst>
    <p:handoutMasterId r:id="rId32"/>
  </p:handoutMasterIdLst>
  <p:sldIdLst>
    <p:sldId id="308" r:id="rId6"/>
    <p:sldId id="285" r:id="rId7"/>
    <p:sldId id="286" r:id="rId8"/>
    <p:sldId id="287" r:id="rId9"/>
    <p:sldId id="288" r:id="rId10"/>
    <p:sldId id="309" r:id="rId11"/>
    <p:sldId id="311" r:id="rId12"/>
    <p:sldId id="290" r:id="rId13"/>
    <p:sldId id="313" r:id="rId14"/>
    <p:sldId id="303" r:id="rId15"/>
    <p:sldId id="291" r:id="rId16"/>
    <p:sldId id="310" r:id="rId17"/>
    <p:sldId id="293" r:id="rId18"/>
    <p:sldId id="294" r:id="rId19"/>
    <p:sldId id="295" r:id="rId20"/>
    <p:sldId id="312" r:id="rId21"/>
    <p:sldId id="314" r:id="rId22"/>
    <p:sldId id="297" r:id="rId23"/>
    <p:sldId id="315" r:id="rId24"/>
    <p:sldId id="298" r:id="rId25"/>
    <p:sldId id="316" r:id="rId26"/>
    <p:sldId id="300" r:id="rId27"/>
    <p:sldId id="306" r:id="rId28"/>
    <p:sldId id="301" r:id="rId29"/>
    <p:sldId id="307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912" userDrawn="1">
          <p15:clr>
            <a:srgbClr val="A4A3A4"/>
          </p15:clr>
        </p15:guide>
        <p15:guide id="2" pos="528" userDrawn="1">
          <p15:clr>
            <a:srgbClr val="A4A3A4"/>
          </p15:clr>
        </p15:guide>
        <p15:guide id="3" orient="horz" pos="1008">
          <p15:clr>
            <a:srgbClr val="A4A3A4"/>
          </p15:clr>
        </p15:guide>
        <p15:guide id="4" orient="horz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805C"/>
    <a:srgbClr val="565656"/>
    <a:srgbClr val="D99C21"/>
    <a:srgbClr val="585858"/>
    <a:srgbClr val="7373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EDD381-82C2-074C-BC0B-82E0E22E56E1}" v="37" dt="2024-09-20T09:52:32.2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50" autoAdjust="0"/>
    <p:restoredTop sz="86454" autoAdjust="0"/>
  </p:normalViewPr>
  <p:slideViewPr>
    <p:cSldViewPr>
      <p:cViewPr varScale="1">
        <p:scale>
          <a:sx n="105" d="100"/>
          <a:sy n="105" d="100"/>
        </p:scale>
        <p:origin x="1032" y="184"/>
      </p:cViewPr>
      <p:guideLst>
        <p:guide orient="horz" pos="912"/>
        <p:guide pos="528"/>
        <p:guide orient="horz" pos="1008"/>
        <p:guide orient="horz"/>
      </p:guideLst>
    </p:cSldViewPr>
  </p:slideViewPr>
  <p:outlineViewPr>
    <p:cViewPr>
      <p:scale>
        <a:sx n="33" d="100"/>
        <a:sy n="33" d="100"/>
      </p:scale>
      <p:origin x="0" y="-79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191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raint Forster" userId="8c02c943-4b4b-4de2-a38e-320edf235171" providerId="ADAL" clId="{F7EDD381-82C2-074C-BC0B-82E0E22E56E1}"/>
    <pc:docChg chg="custSel addSld delSld modSld">
      <pc:chgData name="Geraint Forster" userId="8c02c943-4b4b-4de2-a38e-320edf235171" providerId="ADAL" clId="{F7EDD381-82C2-074C-BC0B-82E0E22E56E1}" dt="2024-09-20T09:52:52.368" v="56" actId="2696"/>
      <pc:docMkLst>
        <pc:docMk/>
      </pc:docMkLst>
      <pc:sldChg chg="addSp delSp modSp mod">
        <pc:chgData name="Geraint Forster" userId="8c02c943-4b4b-4de2-a38e-320edf235171" providerId="ADAL" clId="{F7EDD381-82C2-074C-BC0B-82E0E22E56E1}" dt="2024-09-20T09:39:57.683" v="6" actId="1076"/>
        <pc:sldMkLst>
          <pc:docMk/>
          <pc:sldMk cId="3768693111" sldId="286"/>
        </pc:sldMkLst>
        <pc:spChg chg="del mod">
          <ac:chgData name="Geraint Forster" userId="8c02c943-4b4b-4de2-a38e-320edf235171" providerId="ADAL" clId="{F7EDD381-82C2-074C-BC0B-82E0E22E56E1}" dt="2024-09-20T09:39:46.683" v="1" actId="931"/>
          <ac:spMkLst>
            <pc:docMk/>
            <pc:sldMk cId="3768693111" sldId="286"/>
            <ac:spMk id="8195" creationId="{00000000-0000-0000-0000-000000000000}"/>
          </ac:spMkLst>
        </pc:spChg>
        <pc:picChg chg="add mod">
          <ac:chgData name="Geraint Forster" userId="8c02c943-4b4b-4de2-a38e-320edf235171" providerId="ADAL" clId="{F7EDD381-82C2-074C-BC0B-82E0E22E56E1}" dt="2024-09-20T09:39:57.683" v="6" actId="1076"/>
          <ac:picMkLst>
            <pc:docMk/>
            <pc:sldMk cId="3768693111" sldId="286"/>
            <ac:picMk id="4" creationId="{7616A5A2-25DC-0B23-9930-61DB503DEFE3}"/>
          </ac:picMkLst>
        </pc:picChg>
      </pc:sldChg>
      <pc:sldChg chg="mod modShow">
        <pc:chgData name="Geraint Forster" userId="8c02c943-4b4b-4de2-a38e-320edf235171" providerId="ADAL" clId="{F7EDD381-82C2-074C-BC0B-82E0E22E56E1}" dt="2024-09-20T09:40:57.271" v="8" actId="729"/>
        <pc:sldMkLst>
          <pc:docMk/>
          <pc:sldMk cId="3056276401" sldId="287"/>
        </pc:sldMkLst>
      </pc:sldChg>
      <pc:sldChg chg="del">
        <pc:chgData name="Geraint Forster" userId="8c02c943-4b4b-4de2-a38e-320edf235171" providerId="ADAL" clId="{F7EDD381-82C2-074C-BC0B-82E0E22E56E1}" dt="2024-09-20T09:48:15.011" v="31" actId="2696"/>
        <pc:sldMkLst>
          <pc:docMk/>
          <pc:sldMk cId="4243436076" sldId="296"/>
        </pc:sldMkLst>
      </pc:sldChg>
      <pc:sldChg chg="del">
        <pc:chgData name="Geraint Forster" userId="8c02c943-4b4b-4de2-a38e-320edf235171" providerId="ADAL" clId="{F7EDD381-82C2-074C-BC0B-82E0E22E56E1}" dt="2024-09-20T09:52:52.368" v="56" actId="2696"/>
        <pc:sldMkLst>
          <pc:docMk/>
          <pc:sldMk cId="3066651029" sldId="299"/>
        </pc:sldMkLst>
      </pc:sldChg>
      <pc:sldChg chg="addSp delSp modSp mod">
        <pc:chgData name="Geraint Forster" userId="8c02c943-4b4b-4de2-a38e-320edf235171" providerId="ADAL" clId="{F7EDD381-82C2-074C-BC0B-82E0E22E56E1}" dt="2024-09-20T09:48:10.001" v="30" actId="1076"/>
        <pc:sldMkLst>
          <pc:docMk/>
          <pc:sldMk cId="3336206774" sldId="312"/>
        </pc:sldMkLst>
        <pc:spChg chg="del mod">
          <ac:chgData name="Geraint Forster" userId="8c02c943-4b4b-4de2-a38e-320edf235171" providerId="ADAL" clId="{F7EDD381-82C2-074C-BC0B-82E0E22E56E1}" dt="2024-09-20T09:47:10.759" v="16" actId="478"/>
          <ac:spMkLst>
            <pc:docMk/>
            <pc:sldMk cId="3336206774" sldId="312"/>
            <ac:spMk id="2" creationId="{00000000-0000-0000-0000-000000000000}"/>
          </ac:spMkLst>
        </pc:spChg>
        <pc:spChg chg="add mod">
          <ac:chgData name="Geraint Forster" userId="8c02c943-4b4b-4de2-a38e-320edf235171" providerId="ADAL" clId="{F7EDD381-82C2-074C-BC0B-82E0E22E56E1}" dt="2024-09-20T09:47:10.759" v="16" actId="478"/>
          <ac:spMkLst>
            <pc:docMk/>
            <pc:sldMk cId="3336206774" sldId="312"/>
            <ac:spMk id="3" creationId="{369925D7-5795-B4CB-B0CE-E6AE510A77CA}"/>
          </ac:spMkLst>
        </pc:spChg>
        <pc:spChg chg="add mod">
          <ac:chgData name="Geraint Forster" userId="8c02c943-4b4b-4de2-a38e-320edf235171" providerId="ADAL" clId="{F7EDD381-82C2-074C-BC0B-82E0E22E56E1}" dt="2024-09-20T09:47:14.172" v="17" actId="478"/>
          <ac:spMkLst>
            <pc:docMk/>
            <pc:sldMk cId="3336206774" sldId="312"/>
            <ac:spMk id="4" creationId="{61572BAB-F010-D158-2D65-8EEE246D40F4}"/>
          </ac:spMkLst>
        </pc:spChg>
        <pc:spChg chg="del">
          <ac:chgData name="Geraint Forster" userId="8c02c943-4b4b-4de2-a38e-320edf235171" providerId="ADAL" clId="{F7EDD381-82C2-074C-BC0B-82E0E22E56E1}" dt="2024-09-20T09:47:14.172" v="17" actId="478"/>
          <ac:spMkLst>
            <pc:docMk/>
            <pc:sldMk cId="3336206774" sldId="312"/>
            <ac:spMk id="18434" creationId="{00000000-0000-0000-0000-000000000000}"/>
          </ac:spMkLst>
        </pc:spChg>
        <pc:picChg chg="add mod">
          <ac:chgData name="Geraint Forster" userId="8c02c943-4b4b-4de2-a38e-320edf235171" providerId="ADAL" clId="{F7EDD381-82C2-074C-BC0B-82E0E22E56E1}" dt="2024-09-20T09:47:30.290" v="21" actId="1076"/>
          <ac:picMkLst>
            <pc:docMk/>
            <pc:sldMk cId="3336206774" sldId="312"/>
            <ac:picMk id="6" creationId="{4A697717-FD89-4A67-7B7A-C9EE291986F4}"/>
          </ac:picMkLst>
        </pc:picChg>
        <pc:picChg chg="add del mod">
          <ac:chgData name="Geraint Forster" userId="8c02c943-4b4b-4de2-a38e-320edf235171" providerId="ADAL" clId="{F7EDD381-82C2-074C-BC0B-82E0E22E56E1}" dt="2024-09-20T09:47:47.438" v="26" actId="478"/>
          <ac:picMkLst>
            <pc:docMk/>
            <pc:sldMk cId="3336206774" sldId="312"/>
            <ac:picMk id="8" creationId="{5ED26E00-8B9D-E61F-7369-C50A29538E42}"/>
          </ac:picMkLst>
        </pc:picChg>
        <pc:picChg chg="add mod">
          <ac:chgData name="Geraint Forster" userId="8c02c943-4b4b-4de2-a38e-320edf235171" providerId="ADAL" clId="{F7EDD381-82C2-074C-BC0B-82E0E22E56E1}" dt="2024-09-20T09:48:10.001" v="30" actId="1076"/>
          <ac:picMkLst>
            <pc:docMk/>
            <pc:sldMk cId="3336206774" sldId="312"/>
            <ac:picMk id="10" creationId="{E6F1BA2F-61EC-081F-A0FB-20E588CAD424}"/>
          </ac:picMkLst>
        </pc:picChg>
      </pc:sldChg>
      <pc:sldChg chg="addSp delSp modSp new">
        <pc:chgData name="Geraint Forster" userId="8c02c943-4b4b-4de2-a38e-320edf235171" providerId="ADAL" clId="{F7EDD381-82C2-074C-BC0B-82E0E22E56E1}" dt="2024-09-20T09:42:08.749" v="14" actId="14100"/>
        <pc:sldMkLst>
          <pc:docMk/>
          <pc:sldMk cId="2757329535" sldId="313"/>
        </pc:sldMkLst>
        <pc:spChg chg="del">
          <ac:chgData name="Geraint Forster" userId="8c02c943-4b4b-4de2-a38e-320edf235171" providerId="ADAL" clId="{F7EDD381-82C2-074C-BC0B-82E0E22E56E1}" dt="2024-09-20T09:42:01.464" v="10"/>
          <ac:spMkLst>
            <pc:docMk/>
            <pc:sldMk cId="2757329535" sldId="313"/>
            <ac:spMk id="3" creationId="{462B7D10-9058-2331-0FC5-6692AF8D369B}"/>
          </ac:spMkLst>
        </pc:spChg>
        <pc:picChg chg="add mod">
          <ac:chgData name="Geraint Forster" userId="8c02c943-4b4b-4de2-a38e-320edf235171" providerId="ADAL" clId="{F7EDD381-82C2-074C-BC0B-82E0E22E56E1}" dt="2024-09-20T09:42:08.749" v="14" actId="14100"/>
          <ac:picMkLst>
            <pc:docMk/>
            <pc:sldMk cId="2757329535" sldId="313"/>
            <ac:picMk id="5" creationId="{8C68FCF7-871F-14FB-DC8F-2E3E4882CA0A}"/>
          </ac:picMkLst>
        </pc:picChg>
      </pc:sldChg>
      <pc:sldChg chg="addSp delSp modSp new">
        <pc:chgData name="Geraint Forster" userId="8c02c943-4b4b-4de2-a38e-320edf235171" providerId="ADAL" clId="{F7EDD381-82C2-074C-BC0B-82E0E22E56E1}" dt="2024-09-20T09:50:36.119" v="37" actId="14100"/>
        <pc:sldMkLst>
          <pc:docMk/>
          <pc:sldMk cId="1096424159" sldId="314"/>
        </pc:sldMkLst>
        <pc:spChg chg="del">
          <ac:chgData name="Geraint Forster" userId="8c02c943-4b4b-4de2-a38e-320edf235171" providerId="ADAL" clId="{F7EDD381-82C2-074C-BC0B-82E0E22E56E1}" dt="2024-09-20T09:50:30.481" v="33"/>
          <ac:spMkLst>
            <pc:docMk/>
            <pc:sldMk cId="1096424159" sldId="314"/>
            <ac:spMk id="2" creationId="{0343FE95-7091-284D-1842-2B9A73755306}"/>
          </ac:spMkLst>
        </pc:spChg>
        <pc:picChg chg="add mod">
          <ac:chgData name="Geraint Forster" userId="8c02c943-4b4b-4de2-a38e-320edf235171" providerId="ADAL" clId="{F7EDD381-82C2-074C-BC0B-82E0E22E56E1}" dt="2024-09-20T09:50:36.119" v="37" actId="14100"/>
          <ac:picMkLst>
            <pc:docMk/>
            <pc:sldMk cId="1096424159" sldId="314"/>
            <ac:picMk id="6" creationId="{63DF7E8F-CB0E-912F-16B4-96EAD98BBBE0}"/>
          </ac:picMkLst>
        </pc:picChg>
      </pc:sldChg>
      <pc:sldChg chg="addSp delSp modSp new">
        <pc:chgData name="Geraint Forster" userId="8c02c943-4b4b-4de2-a38e-320edf235171" providerId="ADAL" clId="{F7EDD381-82C2-074C-BC0B-82E0E22E56E1}" dt="2024-09-20T09:51:05.560" v="43" actId="14100"/>
        <pc:sldMkLst>
          <pc:docMk/>
          <pc:sldMk cId="4234105841" sldId="315"/>
        </pc:sldMkLst>
        <pc:spChg chg="del">
          <ac:chgData name="Geraint Forster" userId="8c02c943-4b4b-4de2-a38e-320edf235171" providerId="ADAL" clId="{F7EDD381-82C2-074C-BC0B-82E0E22E56E1}" dt="2024-09-20T09:50:59.192" v="39"/>
          <ac:spMkLst>
            <pc:docMk/>
            <pc:sldMk cId="4234105841" sldId="315"/>
            <ac:spMk id="3" creationId="{66BFC865-4A74-ABC5-8640-F664797C02D5}"/>
          </ac:spMkLst>
        </pc:spChg>
        <pc:picChg chg="add mod">
          <ac:chgData name="Geraint Forster" userId="8c02c943-4b4b-4de2-a38e-320edf235171" providerId="ADAL" clId="{F7EDD381-82C2-074C-BC0B-82E0E22E56E1}" dt="2024-09-20T09:51:05.560" v="43" actId="14100"/>
          <ac:picMkLst>
            <pc:docMk/>
            <pc:sldMk cId="4234105841" sldId="315"/>
            <ac:picMk id="5" creationId="{4237DE21-E605-AB91-33A5-D9E550CCC465}"/>
          </ac:picMkLst>
        </pc:picChg>
      </pc:sldChg>
      <pc:sldChg chg="addSp delSp modSp new">
        <pc:chgData name="Geraint Forster" userId="8c02c943-4b4b-4de2-a38e-320edf235171" providerId="ADAL" clId="{F7EDD381-82C2-074C-BC0B-82E0E22E56E1}" dt="2024-09-20T09:52:32.227" v="55" actId="14100"/>
        <pc:sldMkLst>
          <pc:docMk/>
          <pc:sldMk cId="2153070923" sldId="316"/>
        </pc:sldMkLst>
        <pc:spChg chg="del">
          <ac:chgData name="Geraint Forster" userId="8c02c943-4b4b-4de2-a38e-320edf235171" providerId="ADAL" clId="{F7EDD381-82C2-074C-BC0B-82E0E22E56E1}" dt="2024-09-20T09:51:37.412" v="45"/>
          <ac:spMkLst>
            <pc:docMk/>
            <pc:sldMk cId="2153070923" sldId="316"/>
            <ac:spMk id="3" creationId="{A32B914A-D8EE-A25F-5FA7-2C6E9E25D4E5}"/>
          </ac:spMkLst>
        </pc:spChg>
        <pc:spChg chg="add del mod">
          <ac:chgData name="Geraint Forster" userId="8c02c943-4b4b-4de2-a38e-320edf235171" providerId="ADAL" clId="{F7EDD381-82C2-074C-BC0B-82E0E22E56E1}" dt="2024-09-20T09:52:25.856" v="51"/>
          <ac:spMkLst>
            <pc:docMk/>
            <pc:sldMk cId="2153070923" sldId="316"/>
            <ac:spMk id="6" creationId="{DA846008-7EC9-7089-16EB-D2EFC1A7A5CC}"/>
          </ac:spMkLst>
        </pc:spChg>
        <pc:picChg chg="add del mod">
          <ac:chgData name="Geraint Forster" userId="8c02c943-4b4b-4de2-a38e-320edf235171" providerId="ADAL" clId="{F7EDD381-82C2-074C-BC0B-82E0E22E56E1}" dt="2024-09-20T09:51:56.037" v="50" actId="478"/>
          <ac:picMkLst>
            <pc:docMk/>
            <pc:sldMk cId="2153070923" sldId="316"/>
            <ac:picMk id="5" creationId="{415E14B0-11D0-B3C1-217F-2AD937F71D7C}"/>
          </ac:picMkLst>
        </pc:picChg>
        <pc:picChg chg="add mod">
          <ac:chgData name="Geraint Forster" userId="8c02c943-4b4b-4de2-a38e-320edf235171" providerId="ADAL" clId="{F7EDD381-82C2-074C-BC0B-82E0E22E56E1}" dt="2024-09-20T09:52:32.227" v="55" actId="14100"/>
          <ac:picMkLst>
            <pc:docMk/>
            <pc:sldMk cId="2153070923" sldId="316"/>
            <ac:picMk id="8" creationId="{9FAFB45B-7D90-3368-5AE8-242CAEEF40CC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1E734-30F1-456B-8B88-B517BAE0A233}" type="datetimeFigureOut">
              <a:rPr lang="en-US" smtClean="0"/>
              <a:t>10/21/26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1CF74-1493-46D2-9CFB-D9771BD399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74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6A6551-8743-415C-B8DC-7E8D559D5B4C}" type="datetimeFigureOut">
              <a:rPr lang="en-US" smtClean="0"/>
              <a:t>10/21/26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E3FD1-3D53-424A-A1AD-A3C30BC92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289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4B8D43A6-E19D-4487-BCB8-18EC48E74F3F}" type="slidenum">
              <a:rPr lang="en-US" altLang="en-US" sz="1200"/>
              <a:pPr/>
              <a:t>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087571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18AC1997-F242-44B6-AE94-E2CD3C34F0AE}" type="slidenum">
              <a:rPr lang="en-US" altLang="en-US" sz="1200"/>
              <a:pPr/>
              <a:t>3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088593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7C0278F8-9A1A-49EC-B610-510C57EF5840}" type="slidenum">
              <a:rPr lang="en-US" altLang="en-US" sz="1200"/>
              <a:pPr/>
              <a:t>4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4276514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C4882C48-1D43-4697-AFC3-61A788E71B0B}" type="slidenum">
              <a:rPr lang="en-US" altLang="en-US" sz="1200"/>
              <a:pPr/>
              <a:t>5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637160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1F8726EB-6E7A-4196-860A-1E8F6DA8ED79}" type="slidenum">
              <a:rPr lang="en-US" altLang="en-US" sz="1200"/>
              <a:pPr/>
              <a:t>8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403393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BD0EB923-D7F0-42CC-B258-2DADD728F09C}" type="slidenum">
              <a:rPr lang="en-US" altLang="en-US" sz="1200"/>
              <a:pPr/>
              <a:t>10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561227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BD0EB923-D7F0-42CC-B258-2DADD728F09C}" type="slidenum">
              <a:rPr lang="en-US" altLang="en-US" sz="1200"/>
              <a:pPr/>
              <a:t>11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859981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B1BCF545-B99F-4C58-AF0A-A75A9B010F80}" type="slidenum">
              <a:rPr lang="en-US" altLang="en-US" sz="1200"/>
              <a:pPr/>
              <a:t>12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5513259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kumimoji="1" lang="en-US" altLang="en-US" sz="2400" dirty="0">
                <a:latin typeface="Times New Roman" charset="0"/>
              </a:rPr>
              <a:t>Insulin</a:t>
            </a: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AD13889D-390D-4831-A6C1-CCF250965097}" type="slidenum">
              <a:rPr lang="en-US" altLang="en-US" sz="1200"/>
              <a:pPr/>
              <a:t>13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5840851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kumimoji="1" lang="en-US" altLang="en-US" sz="2400" dirty="0">
                <a:latin typeface="Times New Roman" charset="0"/>
              </a:rPr>
              <a:t>Oxytocin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7A0F8F0C-22A2-42DB-91D9-C8385C860D81}" type="slidenum">
              <a:rPr lang="en-US" altLang="en-US" sz="1200"/>
              <a:pPr/>
              <a:t>14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800712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A5879806-F8E7-4DC6-B45E-D825B8409F52}" type="slidenum">
              <a:rPr lang="en-US" altLang="en-US" sz="1200"/>
              <a:pPr/>
              <a:t>15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370547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A5879806-F8E7-4DC6-B45E-D825B8409F52}" type="slidenum">
              <a:rPr lang="en-US" altLang="en-US" sz="1200"/>
              <a:pPr/>
              <a:t>16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96693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8F8F99A2-665B-4030-9CC4-C07D4566F796}" type="slidenum">
              <a:rPr lang="en-US" altLang="en-US" sz="1200"/>
              <a:pPr/>
              <a:t>18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6503442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A6AB75CE-A402-432F-96BF-0FF5905CAED5}" type="slidenum">
              <a:rPr lang="en-US" altLang="en-US" sz="1200"/>
              <a:pPr/>
              <a:t>20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5059121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7D28E603-B8D7-4B8A-A415-64B0C9C801CF}" type="slidenum">
              <a:rPr lang="en-US" altLang="en-US" sz="1200"/>
              <a:pPr/>
              <a:t>22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968019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7D28E603-B8D7-4B8A-A415-64B0C9C801CF}" type="slidenum">
              <a:rPr lang="en-US" altLang="en-US" sz="1200"/>
              <a:pPr/>
              <a:t>23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83584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FDEDB1E8-C63E-4C02-9936-1F031625CAE8}" type="slidenum">
              <a:rPr lang="en-US" altLang="en-US" sz="1200"/>
              <a:pPr/>
              <a:t>24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1648016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kumimoji="1" lang="en-US" altLang="en-US" sz="2400">
              <a:latin typeface="Times New Roman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fld id="{FDEDB1E8-C63E-4C02-9936-1F031625CAE8}" type="slidenum">
              <a:rPr lang="en-US" altLang="en-US" sz="1200"/>
              <a:pPr/>
              <a:t>25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4067887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6356350"/>
            <a:ext cx="9144000" cy="507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Date Placeholder 3"/>
          <p:cNvSpPr txBox="1">
            <a:spLocks/>
          </p:cNvSpPr>
          <p:nvPr userDrawn="1"/>
        </p:nvSpPr>
        <p:spPr>
          <a:xfrm>
            <a:off x="101599" y="6470650"/>
            <a:ext cx="2422525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>
                <a:solidFill>
                  <a:srgbClr val="585858"/>
                </a:solidFill>
              </a:rPr>
              <a:t>Copyright ©2019 F.A. Davis Company</a:t>
            </a:r>
          </a:p>
        </p:txBody>
      </p:sp>
      <p:pic>
        <p:nvPicPr>
          <p:cNvPr id="10" name="Picture 13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294" y="6492183"/>
            <a:ext cx="1005840" cy="354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4728898"/>
            <a:ext cx="9144000" cy="1708150"/>
          </a:xfrm>
          <a:prstGeom prst="rect">
            <a:avLst/>
          </a:prstGeom>
          <a:solidFill>
            <a:srgbClr val="288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4728898"/>
            <a:ext cx="9144000" cy="0"/>
          </a:xfrm>
          <a:prstGeom prst="line">
            <a:avLst/>
          </a:prstGeom>
          <a:ln w="50800">
            <a:solidFill>
              <a:srgbClr val="D99C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6426743"/>
            <a:ext cx="9169400" cy="48773"/>
          </a:xfrm>
          <a:prstGeom prst="rect">
            <a:avLst/>
          </a:prstGeom>
        </p:spPr>
      </p:pic>
      <p:sp>
        <p:nvSpPr>
          <p:cNvPr id="13" name="Picture Placeholder 11"/>
          <p:cNvSpPr>
            <a:spLocks noGrp="1"/>
          </p:cNvSpPr>
          <p:nvPr>
            <p:ph type="pic" sz="quarter" idx="13" hasCustomPrompt="1"/>
          </p:nvPr>
        </p:nvSpPr>
        <p:spPr>
          <a:xfrm>
            <a:off x="2689302" y="228600"/>
            <a:ext cx="3733800" cy="4267200"/>
          </a:xfrm>
        </p:spPr>
        <p:txBody>
          <a:bodyPr rtlCol="0">
            <a:normAutofit/>
          </a:bodyPr>
          <a:lstStyle>
            <a:lvl1pPr>
              <a:defRPr/>
            </a:lvl1pPr>
          </a:lstStyle>
          <a:p>
            <a:pPr lvl="0"/>
            <a:r>
              <a:rPr lang="en-US" noProof="0" dirty="0"/>
              <a:t>Click icon to add cover image</a:t>
            </a:r>
          </a:p>
        </p:txBody>
      </p:sp>
    </p:spTree>
    <p:extLst>
      <p:ext uri="{BB962C8B-B14F-4D97-AF65-F5344CB8AC3E}">
        <p14:creationId xmlns:p14="http://schemas.microsoft.com/office/powerpoint/2010/main" val="2659551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831169"/>
            <a:ext cx="7772400" cy="646331"/>
          </a:xfrm>
        </p:spPr>
        <p:txBody>
          <a:bodyPr/>
          <a:lstStyle>
            <a:lvl1pPr marL="0" algn="ctr" defTabSz="914400" rtl="0" eaLnBrk="1" latinLnBrk="0" hangingPunct="1">
              <a:defRPr lang="en-US" sz="4000" kern="1200" dirty="0">
                <a:solidFill>
                  <a:srgbClr val="737373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to add Chapter Title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1790700" y="1828800"/>
            <a:ext cx="5562600" cy="457200"/>
          </a:xfrm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3200"/>
            </a:lvl1pPr>
            <a:lvl2pPr marL="623887" indent="0">
              <a:buFontTx/>
              <a:buNone/>
              <a:defRPr/>
            </a:lvl2pPr>
            <a:lvl3pPr marL="969962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Chapter #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0" y="6356350"/>
            <a:ext cx="9144000" cy="507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Date Placeholder 3"/>
          <p:cNvSpPr txBox="1">
            <a:spLocks/>
          </p:cNvSpPr>
          <p:nvPr userDrawn="1"/>
        </p:nvSpPr>
        <p:spPr>
          <a:xfrm>
            <a:off x="101599" y="6470650"/>
            <a:ext cx="2422525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>
                <a:solidFill>
                  <a:srgbClr val="585858"/>
                </a:solidFill>
              </a:rPr>
              <a:t>Copyright ©2019 F.A. Davis Company</a:t>
            </a:r>
          </a:p>
        </p:txBody>
      </p:sp>
      <p:pic>
        <p:nvPicPr>
          <p:cNvPr id="18" name="Picture 13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294" y="6492183"/>
            <a:ext cx="1005840" cy="354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0" y="4728898"/>
            <a:ext cx="9144000" cy="1708150"/>
          </a:xfrm>
          <a:prstGeom prst="rect">
            <a:avLst/>
          </a:prstGeom>
          <a:solidFill>
            <a:srgbClr val="288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0" y="4728898"/>
            <a:ext cx="9144000" cy="0"/>
          </a:xfrm>
          <a:prstGeom prst="line">
            <a:avLst/>
          </a:prstGeom>
          <a:ln w="50800">
            <a:solidFill>
              <a:srgbClr val="D99C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6426743"/>
            <a:ext cx="9169400" cy="4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9041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hapter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6356350"/>
            <a:ext cx="9144000" cy="507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Date Placeholder 3"/>
          <p:cNvSpPr txBox="1">
            <a:spLocks/>
          </p:cNvSpPr>
          <p:nvPr userDrawn="1"/>
        </p:nvSpPr>
        <p:spPr>
          <a:xfrm>
            <a:off x="101599" y="6470650"/>
            <a:ext cx="2422525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>
                <a:solidFill>
                  <a:srgbClr val="585858"/>
                </a:solidFill>
              </a:rPr>
              <a:t>Copyright ©2019 F.A. Davis Company</a:t>
            </a:r>
          </a:p>
        </p:txBody>
      </p:sp>
      <p:pic>
        <p:nvPicPr>
          <p:cNvPr id="18" name="Picture 13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294" y="6492183"/>
            <a:ext cx="1005840" cy="354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0" y="4728898"/>
            <a:ext cx="9144000" cy="1708150"/>
          </a:xfrm>
          <a:prstGeom prst="rect">
            <a:avLst/>
          </a:prstGeom>
          <a:solidFill>
            <a:srgbClr val="288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0" y="4728898"/>
            <a:ext cx="9144000" cy="0"/>
          </a:xfrm>
          <a:prstGeom prst="line">
            <a:avLst/>
          </a:prstGeom>
          <a:ln w="50800">
            <a:solidFill>
              <a:srgbClr val="D99C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6426743"/>
            <a:ext cx="9169400" cy="48773"/>
          </a:xfrm>
          <a:prstGeom prst="rect">
            <a:avLst/>
          </a:prstGeom>
        </p:spPr>
      </p:pic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381000" y="1143000"/>
            <a:ext cx="2590800" cy="35687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009900" y="2632075"/>
            <a:ext cx="5829300" cy="59055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2930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6356" y="271610"/>
            <a:ext cx="8235244" cy="59093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9037"/>
            <a:ext cx="8229600" cy="4525963"/>
          </a:xfrm>
        </p:spPr>
        <p:txBody>
          <a:bodyPr/>
          <a:lstStyle>
            <a:lvl2pPr marL="914400" indent="-290513">
              <a:defRPr>
                <a:solidFill>
                  <a:schemeClr val="tx1">
                    <a:lumMod val="75000"/>
                  </a:schemeClr>
                </a:solidFill>
              </a:defRPr>
            </a:lvl2pPr>
            <a:lvl3pPr marL="1260475" indent="-290513">
              <a:defRPr sz="2400">
                <a:solidFill>
                  <a:schemeClr val="tx1">
                    <a:lumMod val="75000"/>
                  </a:schemeClr>
                </a:solidFill>
              </a:defRPr>
            </a:lvl3pPr>
            <a:lvl4pPr marL="1600200" indent="-228600">
              <a:buFont typeface="Wingdings" panose="05000000000000000000" pitchFamily="2" charset="2"/>
              <a:buChar char="§"/>
              <a:defRPr sz="2000">
                <a:solidFill>
                  <a:schemeClr val="tx1">
                    <a:lumMod val="75000"/>
                  </a:schemeClr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591786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Lead-in Head, and 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6034"/>
            <a:ext cx="8229600" cy="590931"/>
          </a:xfrm>
          <a:noFill/>
        </p:spPr>
        <p:txBody>
          <a:bodyPr rtlCol="0"/>
          <a:lstStyle>
            <a:lvl1pPr algn="l">
              <a:defRPr lang="en-US" sz="3600">
                <a:solidFill>
                  <a:srgbClr val="D99C2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41449"/>
            <a:ext cx="8229600" cy="4068763"/>
          </a:xfrm>
        </p:spPr>
        <p:txBody>
          <a:bodyPr/>
          <a:lstStyle>
            <a:lvl2pPr marL="914400" indent="-290513">
              <a:defRPr>
                <a:solidFill>
                  <a:schemeClr val="tx1">
                    <a:lumMod val="75000"/>
                  </a:schemeClr>
                </a:solidFill>
              </a:defRPr>
            </a:lvl2pPr>
            <a:lvl3pPr marL="1260475" indent="-290513">
              <a:defRPr sz="2400">
                <a:solidFill>
                  <a:schemeClr val="tx1">
                    <a:lumMod val="75000"/>
                  </a:schemeClr>
                </a:solidFill>
              </a:defRPr>
            </a:lvl3pPr>
            <a:lvl4pPr marL="1600200" indent="-228600">
              <a:buFont typeface="Wingdings" panose="05000000000000000000" pitchFamily="2" charset="2"/>
              <a:buChar char="§"/>
              <a:defRPr sz="2000">
                <a:solidFill>
                  <a:schemeClr val="tx1">
                    <a:lumMod val="75000"/>
                  </a:schemeClr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57200" y="1295400"/>
            <a:ext cx="8229600" cy="381000"/>
          </a:xfrm>
        </p:spPr>
        <p:txBody>
          <a:bodyPr anchor="ctr">
            <a:noAutofit/>
          </a:bodyPr>
          <a:lstStyle>
            <a:lvl1pPr marL="346075" indent="0">
              <a:buNone/>
              <a:defRPr sz="3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18277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Bulleted Li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219200"/>
            <a:ext cx="4038600" cy="4525963"/>
          </a:xfrm>
        </p:spPr>
        <p:txBody>
          <a:bodyPr>
            <a:normAutofit/>
          </a:bodyPr>
          <a:lstStyle>
            <a:lvl1pPr marL="290513" indent="-290513">
              <a:defRPr sz="2800">
                <a:solidFill>
                  <a:schemeClr val="tx1">
                    <a:lumMod val="75000"/>
                  </a:schemeClr>
                </a:solidFill>
              </a:defRPr>
            </a:lvl1pPr>
            <a:lvl2pPr marL="512763" indent="-222250">
              <a:defRPr sz="2400">
                <a:solidFill>
                  <a:schemeClr val="tx1">
                    <a:lumMod val="75000"/>
                  </a:schemeClr>
                </a:solidFill>
              </a:defRPr>
            </a:lvl2pPr>
            <a:lvl3pPr marL="803275" indent="-290513">
              <a:tabLst>
                <a:tab pos="803275" algn="l"/>
                <a:tab pos="858838" algn="l"/>
              </a:tabLst>
              <a:defRPr sz="2000">
                <a:solidFill>
                  <a:schemeClr val="tx1">
                    <a:lumMod val="75000"/>
                  </a:schemeClr>
                </a:solidFill>
              </a:defRPr>
            </a:lvl3pPr>
            <a:lvl4pPr marL="1081088" indent="-277813">
              <a:buFont typeface="Wingdings" panose="05000000000000000000" pitchFamily="2" charset="2"/>
              <a:buChar char="§"/>
              <a:defRPr sz="1800">
                <a:solidFill>
                  <a:schemeClr val="tx1">
                    <a:lumMod val="75000"/>
                  </a:schemeClr>
                </a:solidFill>
              </a:defRPr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19200"/>
            <a:ext cx="4038600" cy="4525963"/>
          </a:xfrm>
        </p:spPr>
        <p:txBody>
          <a:bodyPr>
            <a:normAutofit/>
          </a:bodyPr>
          <a:lstStyle>
            <a:lvl1pPr marL="282575" indent="-282575">
              <a:defRPr lang="en-US" sz="2800" kern="2000" dirty="0" smtClean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11175" indent="-220663">
              <a:defRPr lang="en-US" sz="2400" kern="1200" dirty="0" smtClean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4863" indent="-293688">
              <a:defRPr lang="en-US" sz="2000" kern="1200" baseline="0" dirty="0" smtClean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89025" indent="-285750">
              <a:buFont typeface="Wingdings" panose="05000000000000000000" pitchFamily="2" charset="2"/>
              <a:buChar char="§"/>
              <a:defRPr lang="en-US" sz="1800" kern="1200" dirty="0" smtClean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346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ulleted Lists with Hea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953000" y="1838094"/>
            <a:ext cx="4038600" cy="3962400"/>
          </a:xfrm>
        </p:spPr>
        <p:txBody>
          <a:bodyPr>
            <a:normAutofit/>
          </a:bodyPr>
          <a:lstStyle>
            <a:lvl1pPr marL="234950" indent="-234950">
              <a:defRPr sz="28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-222250">
              <a:defRPr sz="2400">
                <a:solidFill>
                  <a:schemeClr val="tx1">
                    <a:lumMod val="75000"/>
                  </a:schemeClr>
                </a:solidFill>
              </a:defRPr>
            </a:lvl2pPr>
            <a:lvl3pPr marL="692150" indent="-234950">
              <a:defRPr sz="2000">
                <a:solidFill>
                  <a:schemeClr val="tx1">
                    <a:lumMod val="75000"/>
                  </a:schemeClr>
                </a:solidFill>
              </a:defRPr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762000" y="1828800"/>
            <a:ext cx="4038600" cy="4038600"/>
          </a:xfrm>
        </p:spPr>
        <p:txBody>
          <a:bodyPr>
            <a:normAutofit/>
          </a:bodyPr>
          <a:lstStyle>
            <a:lvl1pPr marL="234950" indent="-234950">
              <a:defRPr sz="28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-222250">
              <a:defRPr sz="2400">
                <a:solidFill>
                  <a:schemeClr val="tx1">
                    <a:lumMod val="75000"/>
                  </a:schemeClr>
                </a:solidFill>
              </a:defRPr>
            </a:lvl2pPr>
            <a:lvl3pPr marL="692150" indent="-234950">
              <a:defRPr sz="2000">
                <a:solidFill>
                  <a:schemeClr val="tx1">
                    <a:lumMod val="75000"/>
                  </a:schemeClr>
                </a:solidFill>
              </a:defRPr>
            </a:lvl3pPr>
            <a:lvl4pPr marL="1600200" indent="117475"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172739"/>
            <a:ext cx="4040188" cy="639762"/>
          </a:xfrm>
        </p:spPr>
        <p:txBody>
          <a:bodyPr anchor="ctr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49825" y="1172739"/>
            <a:ext cx="4041775" cy="639762"/>
          </a:xfrm>
        </p:spPr>
        <p:txBody>
          <a:bodyPr anchor="ctr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4247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ed List and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219200"/>
            <a:ext cx="4038600" cy="4525963"/>
          </a:xfrm>
        </p:spPr>
        <p:txBody>
          <a:bodyPr>
            <a:normAutofit/>
          </a:bodyPr>
          <a:lstStyle>
            <a:lvl1pPr marL="290513" indent="-290513">
              <a:defRPr sz="2800">
                <a:solidFill>
                  <a:schemeClr val="tx1">
                    <a:lumMod val="75000"/>
                  </a:schemeClr>
                </a:solidFill>
              </a:defRPr>
            </a:lvl1pPr>
            <a:lvl2pPr marL="512763" indent="-222250">
              <a:defRPr sz="2400">
                <a:solidFill>
                  <a:schemeClr val="tx1">
                    <a:lumMod val="75000"/>
                  </a:schemeClr>
                </a:solidFill>
              </a:defRPr>
            </a:lvl2pPr>
            <a:lvl3pPr marL="803275" indent="-290513">
              <a:tabLst>
                <a:tab pos="803275" algn="l"/>
                <a:tab pos="858838" algn="l"/>
              </a:tabLst>
              <a:defRPr sz="2000">
                <a:solidFill>
                  <a:schemeClr val="tx1">
                    <a:lumMod val="75000"/>
                  </a:schemeClr>
                </a:solidFill>
              </a:defRPr>
            </a:lvl3pPr>
            <a:lvl4pPr marL="1081088" indent="-277813">
              <a:buFont typeface="Wingdings" panose="05000000000000000000" pitchFamily="2" charset="2"/>
              <a:buChar char="§"/>
              <a:defRPr sz="1800">
                <a:solidFill>
                  <a:schemeClr val="tx1">
                    <a:lumMod val="75000"/>
                  </a:schemeClr>
                </a:solidFill>
              </a:defRPr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4953000" y="1219200"/>
            <a:ext cx="3733800" cy="4526280"/>
          </a:xfr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76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762000" y="1326995"/>
            <a:ext cx="3505200" cy="4540405"/>
          </a:xfr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>
          <a:xfrm>
            <a:off x="6172200" y="6481763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ACD80CB8-1E98-48C8-9A34-3C51AFCF4C2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495800" y="3200400"/>
            <a:ext cx="4495800" cy="838200"/>
          </a:xfrm>
        </p:spPr>
        <p:txBody>
          <a:bodyPr/>
          <a:lstStyle>
            <a:lvl1pPr marL="346075" indent="0">
              <a:buNone/>
              <a:defRPr/>
            </a:lvl1pPr>
          </a:lstStyle>
          <a:p>
            <a:pPr lvl="0"/>
            <a:r>
              <a:rPr lang="en-US" dirty="0"/>
              <a:t>Click to add Caption</a:t>
            </a:r>
          </a:p>
        </p:txBody>
      </p:sp>
    </p:spTree>
    <p:extLst>
      <p:ext uri="{BB962C8B-B14F-4D97-AF65-F5344CB8AC3E}">
        <p14:creationId xmlns:p14="http://schemas.microsoft.com/office/powerpoint/2010/main" val="1351710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able Placeholder 7"/>
          <p:cNvSpPr>
            <a:spLocks noGrp="1"/>
          </p:cNvSpPr>
          <p:nvPr>
            <p:ph type="tbl" sz="quarter" idx="14"/>
          </p:nvPr>
        </p:nvSpPr>
        <p:spPr>
          <a:xfrm>
            <a:off x="762000" y="1338147"/>
            <a:ext cx="7620000" cy="4572000"/>
          </a:xfr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6172200" y="6481763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33CB923-EBA5-4057-B84A-59701834B0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5841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763751"/>
            <a:ext cx="8229600" cy="4068763"/>
          </a:xfrm>
        </p:spPr>
        <p:txBody>
          <a:bodyPr/>
          <a:lstStyle>
            <a:lvl1pPr marL="860425" indent="-514350">
              <a:buFont typeface="+mj-lt"/>
              <a:buAutoNum type="alphaUcPeriod"/>
              <a:defRPr/>
            </a:lvl1pPr>
            <a:lvl2pPr marL="914400" indent="-290513">
              <a:defRPr/>
            </a:lvl2pPr>
            <a:lvl3pPr marL="1260475" indent="-290513">
              <a:defRPr sz="2000"/>
            </a:lvl3pPr>
            <a:lvl4pPr marL="1600200" indent="-228600">
              <a:buFont typeface="Wingdings" panose="05000000000000000000" pitchFamily="2" charset="2"/>
              <a:buChar char="§"/>
              <a:defRPr sz="1800">
                <a:solidFill>
                  <a:srgbClr val="737373"/>
                </a:solidFill>
              </a:defRPr>
            </a:lvl4pPr>
          </a:lstStyle>
          <a:p>
            <a:pPr lvl="0"/>
            <a:r>
              <a:rPr lang="en-US" dirty="0"/>
              <a:t>Click here to add question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57200" y="1295400"/>
            <a:ext cx="8229600" cy="381000"/>
          </a:xfrm>
        </p:spPr>
        <p:txBody>
          <a:bodyPr anchor="ctr">
            <a:noAutofit/>
          </a:bodyPr>
          <a:lstStyle>
            <a:lvl1pPr marL="346075" indent="0">
              <a:buNone/>
              <a:defRPr sz="32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75702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sw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6034"/>
            <a:ext cx="8229600" cy="590931"/>
          </a:xfrm>
          <a:noFill/>
        </p:spPr>
        <p:txBody>
          <a:bodyPr rtlCol="0"/>
          <a:lstStyle>
            <a:lvl1pPr algn="l">
              <a:defRPr lang="en-US" sz="3600">
                <a:solidFill>
                  <a:srgbClr val="D99C2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763751"/>
            <a:ext cx="8229600" cy="4068763"/>
          </a:xfrm>
        </p:spPr>
        <p:txBody>
          <a:bodyPr/>
          <a:lstStyle>
            <a:lvl1pPr marL="346075" indent="0">
              <a:buFontTx/>
              <a:buNone/>
              <a:defRPr/>
            </a:lvl1pPr>
            <a:lvl2pPr marL="914400" indent="-290513">
              <a:defRPr/>
            </a:lvl2pPr>
            <a:lvl3pPr marL="1260475" indent="-290513">
              <a:defRPr sz="2000"/>
            </a:lvl3pPr>
            <a:lvl4pPr marL="1600200" indent="-228600">
              <a:buFont typeface="Wingdings" panose="05000000000000000000" pitchFamily="2" charset="2"/>
              <a:buChar char="§"/>
              <a:defRPr sz="1800">
                <a:solidFill>
                  <a:srgbClr val="737373"/>
                </a:solidFill>
              </a:defRPr>
            </a:lvl4pPr>
          </a:lstStyle>
          <a:p>
            <a:pPr lvl="0"/>
            <a:r>
              <a:rPr lang="en-US" dirty="0"/>
              <a:t>Click here to add answer description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1295400"/>
            <a:ext cx="8229600" cy="381000"/>
          </a:xfrm>
        </p:spPr>
        <p:txBody>
          <a:bodyPr anchor="ctr">
            <a:noAutofit/>
          </a:bodyPr>
          <a:lstStyle>
            <a:lvl1pPr marL="346075" indent="0">
              <a:buFont typeface="+mj-lt"/>
              <a:buNone/>
              <a:defRPr sz="3200" b="1"/>
            </a:lvl1pPr>
          </a:lstStyle>
          <a:p>
            <a:pPr lvl="0"/>
            <a:r>
              <a:rPr lang="en-US" dirty="0"/>
              <a:t>Click here to add answer</a:t>
            </a:r>
          </a:p>
        </p:txBody>
      </p:sp>
    </p:spTree>
    <p:extLst>
      <p:ext uri="{BB962C8B-B14F-4D97-AF65-F5344CB8AC3E}">
        <p14:creationId xmlns:p14="http://schemas.microsoft.com/office/powerpoint/2010/main" val="12957704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icker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63751"/>
            <a:ext cx="8229600" cy="4068763"/>
          </a:xfrm>
        </p:spPr>
        <p:txBody>
          <a:bodyPr/>
          <a:lstStyle>
            <a:lvl1pPr marL="860425" indent="-514350">
              <a:buFont typeface="+mj-lt"/>
              <a:buAutoNum type="alphaUcPeriod"/>
              <a:defRPr/>
            </a:lvl1pPr>
            <a:lvl2pPr marL="914400" indent="-290513">
              <a:defRPr/>
            </a:lvl2pPr>
            <a:lvl3pPr marL="1260475" indent="-290513">
              <a:defRPr sz="2000"/>
            </a:lvl3pPr>
            <a:lvl4pPr marL="1600200" indent="-228600">
              <a:buFont typeface="Wingdings" panose="05000000000000000000" pitchFamily="2" charset="2"/>
              <a:buChar char="§"/>
              <a:defRPr sz="1800">
                <a:solidFill>
                  <a:srgbClr val="737373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57200" y="1295400"/>
            <a:ext cx="8229600" cy="381000"/>
          </a:xfrm>
        </p:spPr>
        <p:txBody>
          <a:bodyPr anchor="ctr">
            <a:noAutofit/>
          </a:bodyPr>
          <a:lstStyle>
            <a:lvl1pPr marL="346075" indent="0">
              <a:buFontTx/>
              <a:buNone/>
              <a:defRPr sz="32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4639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icker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63751"/>
            <a:ext cx="8229600" cy="4068763"/>
          </a:xfrm>
        </p:spPr>
        <p:txBody>
          <a:bodyPr/>
          <a:lstStyle>
            <a:lvl1pPr marL="346075" indent="0">
              <a:buFontTx/>
              <a:buNone/>
              <a:defRPr/>
            </a:lvl1pPr>
            <a:lvl2pPr marL="914400" indent="-290513">
              <a:defRPr/>
            </a:lvl2pPr>
            <a:lvl3pPr marL="1260475" indent="-290513">
              <a:defRPr sz="2000"/>
            </a:lvl3pPr>
            <a:lvl4pPr marL="1600200" indent="-228600">
              <a:buFont typeface="Wingdings" panose="05000000000000000000" pitchFamily="2" charset="2"/>
              <a:buChar char="§"/>
              <a:defRPr sz="1800">
                <a:solidFill>
                  <a:srgbClr val="737373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57200" y="1295400"/>
            <a:ext cx="8229600" cy="381000"/>
          </a:xfrm>
        </p:spPr>
        <p:txBody>
          <a:bodyPr anchor="ctr">
            <a:noAutofit/>
          </a:bodyPr>
          <a:lstStyle>
            <a:lvl1pPr marL="346075" indent="0">
              <a:buFontTx/>
              <a:buNone/>
              <a:defRPr sz="32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710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08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356350"/>
            <a:ext cx="9144000" cy="507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Date Placeholder 3"/>
          <p:cNvSpPr txBox="1">
            <a:spLocks/>
          </p:cNvSpPr>
          <p:nvPr/>
        </p:nvSpPr>
        <p:spPr>
          <a:xfrm>
            <a:off x="101599" y="6470650"/>
            <a:ext cx="2422525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>
                <a:solidFill>
                  <a:srgbClr val="585858"/>
                </a:solidFill>
              </a:rPr>
              <a:t>Copyright ©2019 F.A. Davis Company</a:t>
            </a:r>
          </a:p>
        </p:txBody>
      </p:sp>
      <p:pic>
        <p:nvPicPr>
          <p:cNvPr id="12" name="Picture 13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294" y="6492183"/>
            <a:ext cx="1005840" cy="354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 preferRelativeResize="0">
            <a:picLocks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6434694"/>
            <a:ext cx="9171432" cy="45719"/>
          </a:xfrm>
          <a:prstGeom prst="rect">
            <a:avLst/>
          </a:prstGeom>
        </p:spPr>
      </p:pic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762000" y="276225"/>
            <a:ext cx="82296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954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endParaRPr lang="en-US" altLang="en-US" dirty="0"/>
          </a:p>
          <a:p>
            <a:pPr lvl="2"/>
            <a:endParaRPr lang="en-US" alt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990600"/>
            <a:ext cx="9144000" cy="0"/>
          </a:xfrm>
          <a:prstGeom prst="line">
            <a:avLst/>
          </a:prstGeom>
          <a:ln w="12700">
            <a:solidFill>
              <a:srgbClr val="D99C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 preferRelativeResize="0">
            <a:picLocks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6364006"/>
            <a:ext cx="9171432" cy="4571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400800"/>
            <a:ext cx="9144000" cy="45719"/>
          </a:xfrm>
          <a:prstGeom prst="rect">
            <a:avLst/>
          </a:prstGeom>
          <a:solidFill>
            <a:srgbClr val="2880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91" r:id="rId3"/>
    <p:sldLayoutId id="2147483683" r:id="rId4"/>
    <p:sldLayoutId id="2147483684" r:id="rId5"/>
    <p:sldLayoutId id="2147483678" r:id="rId6"/>
    <p:sldLayoutId id="2147483679" r:id="rId7"/>
    <p:sldLayoutId id="2147483680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3600" kern="1200">
          <a:solidFill>
            <a:srgbClr val="D99C21"/>
          </a:solidFill>
          <a:latin typeface="+mn-lt"/>
          <a:ea typeface="+mn-ea"/>
          <a:cs typeface="+mn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5pPr>
      <a:lvl6pPr marL="4572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6pPr>
      <a:lvl7pPr marL="9144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7pPr>
      <a:lvl8pPr marL="13716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8pPr>
      <a:lvl9pPr marL="18288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D99C21"/>
          </a:solidFill>
          <a:latin typeface="Calibri" panose="020F0502020204030204" pitchFamily="34" charset="0"/>
        </a:defRPr>
      </a:lvl9pPr>
    </p:titleStyle>
    <p:bodyStyle>
      <a:lvl1pPr marL="623888" indent="-277813" algn="l" rtl="0" eaLnBrk="1" fontAlgn="base" hangingPunct="1">
        <a:spcBef>
          <a:spcPct val="20000"/>
        </a:spcBef>
        <a:spcAft>
          <a:spcPct val="0"/>
        </a:spcAft>
        <a:buClr>
          <a:srgbClr val="28805C"/>
        </a:buClr>
        <a:buFont typeface="Wingdings" panose="05000000000000000000" pitchFamily="2" charset="2"/>
        <a:buChar char="§"/>
        <a:defRPr lang="en-US" sz="3200" kern="2000" dirty="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1pPr>
      <a:lvl2pPr marL="914400" indent="-290513" algn="l" rtl="0" eaLnBrk="1" fontAlgn="base" hangingPunct="1">
        <a:spcBef>
          <a:spcPct val="20000"/>
        </a:spcBef>
        <a:spcAft>
          <a:spcPct val="0"/>
        </a:spcAft>
        <a:buClr>
          <a:srgbClr val="D99C21"/>
        </a:buClr>
        <a:buFont typeface="Arial" panose="020B0604020202020204" pitchFamily="34" charset="0"/>
        <a:buChar char="•"/>
        <a:defRPr lang="en-US" sz="2800" kern="1200" dirty="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2pPr>
      <a:lvl3pPr marL="1260475" indent="-290513" algn="l" rtl="0" eaLnBrk="1" fontAlgn="base" hangingPunct="1">
        <a:spcBef>
          <a:spcPct val="20000"/>
        </a:spcBef>
        <a:spcAft>
          <a:spcPct val="0"/>
        </a:spcAft>
        <a:buClr>
          <a:srgbClr val="737373"/>
        </a:buClr>
        <a:buFont typeface="Calibri" panose="020F0502020204030204" pitchFamily="34" charset="0"/>
        <a:buChar char="‒"/>
        <a:tabLst>
          <a:tab pos="858838" algn="l"/>
        </a:tabLst>
        <a:defRPr sz="28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Book cover for Scanlon: Essentials of Anatomy and Physiology, Eighth Edition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" r="2889"/>
          <a:stretch>
            <a:fillRect/>
          </a:stretch>
        </p:blipFill>
        <p:spPr/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24200" y="2133287"/>
            <a:ext cx="5715000" cy="1588127"/>
          </a:xfrm>
        </p:spPr>
        <p:txBody>
          <a:bodyPr/>
          <a:lstStyle/>
          <a:p>
            <a:pPr algn="r"/>
            <a:r>
              <a:rPr lang="en-US" dirty="0"/>
              <a:t>Chapter 1</a:t>
            </a:r>
            <a:br>
              <a:rPr lang="en-US" dirty="0"/>
            </a:br>
            <a:r>
              <a:rPr lang="en-US" dirty="0"/>
              <a:t>Organization and General Plan of the Body</a:t>
            </a:r>
          </a:p>
        </p:txBody>
      </p:sp>
    </p:spTree>
    <p:extLst>
      <p:ext uri="{BB962C8B-B14F-4D97-AF65-F5344CB8AC3E}">
        <p14:creationId xmlns:p14="http://schemas.microsoft.com/office/powerpoint/2010/main" val="332772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7170" name="Rectangle 5"/>
          <p:cNvSpPr>
            <a:spLocks noGrp="1" noChangeArrowheads="1"/>
          </p:cNvSpPr>
          <p:nvPr>
            <p:ph idx="1"/>
          </p:nvPr>
        </p:nvSpPr>
        <p:spPr>
          <a:xfrm>
            <a:off x="442686" y="1189037"/>
            <a:ext cx="8229600" cy="4525963"/>
          </a:xfrm>
        </p:spPr>
        <p:txBody>
          <a:bodyPr/>
          <a:lstStyle/>
          <a:p>
            <a:pPr marL="346075" indent="0">
              <a:buNone/>
            </a:pPr>
            <a:r>
              <a:rPr lang="en-US" altLang="en-US" b="1" dirty="0"/>
              <a:t>Anatomy</a:t>
            </a:r>
            <a:r>
              <a:rPr lang="en-US" altLang="en-US" dirty="0"/>
              <a:t>—the study of structure:</a:t>
            </a:r>
          </a:p>
          <a:p>
            <a:pPr marL="346075" indent="0">
              <a:buNone/>
            </a:pPr>
            <a:r>
              <a:rPr lang="en-US" altLang="en-US" b="1" dirty="0"/>
              <a:t>Physiology</a:t>
            </a:r>
            <a:r>
              <a:rPr lang="en-US" altLang="en-US" dirty="0"/>
              <a:t>—the study of function:</a:t>
            </a:r>
          </a:p>
          <a:p>
            <a:pPr marL="346075" indent="0">
              <a:buNone/>
            </a:pPr>
            <a:r>
              <a:rPr lang="en-US" altLang="en-US" b="1" dirty="0"/>
              <a:t>Pathophysiology</a:t>
            </a:r>
            <a:r>
              <a:rPr lang="en-US" altLang="en-US" dirty="0"/>
              <a:t>—the study of disorders of function:</a:t>
            </a:r>
          </a:p>
        </p:txBody>
      </p:sp>
    </p:spTree>
    <p:extLst>
      <p:ext uri="{BB962C8B-B14F-4D97-AF65-F5344CB8AC3E}">
        <p14:creationId xmlns:p14="http://schemas.microsoft.com/office/powerpoint/2010/main" val="1349729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Levels of Organization</a:t>
            </a:r>
            <a:endParaRPr lang="en-US" dirty="0"/>
          </a:p>
        </p:txBody>
      </p:sp>
      <p:pic>
        <p:nvPicPr>
          <p:cNvPr id="4" name="Content Placeholder 3" descr="A diagram of human body&#10;&#10;Description automatically generated">
            <a:extLst>
              <a:ext uri="{FF2B5EF4-FFF2-40B4-BE49-F238E27FC236}">
                <a16:creationId xmlns:a16="http://schemas.microsoft.com/office/drawing/2014/main" id="{7616A5A2-25DC-0B23-9930-61DB503DE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066800"/>
            <a:ext cx="3657600" cy="5051375"/>
          </a:xfrm>
        </p:spPr>
      </p:pic>
    </p:spTree>
    <p:extLst>
      <p:ext uri="{BB962C8B-B14F-4D97-AF65-F5344CB8AC3E}">
        <p14:creationId xmlns:p14="http://schemas.microsoft.com/office/powerpoint/2010/main" val="3768693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Levels of Organization (continued_1)</a:t>
            </a:r>
            <a:endParaRPr lang="en-US" dirty="0"/>
          </a:p>
        </p:txBody>
      </p:sp>
      <p:sp>
        <p:nvSpPr>
          <p:cNvPr id="9218" name="Rectangle 1027"/>
          <p:cNvSpPr>
            <a:spLocks noGrp="1" noChangeArrowheads="1"/>
          </p:cNvSpPr>
          <p:nvPr>
            <p:ph idx="1"/>
          </p:nvPr>
        </p:nvSpPr>
        <p:spPr>
          <a:xfrm>
            <a:off x="457200" y="1181101"/>
            <a:ext cx="8229600" cy="1562100"/>
          </a:xfrm>
        </p:spPr>
        <p:txBody>
          <a:bodyPr/>
          <a:lstStyle/>
          <a:p>
            <a:pPr marL="346075" indent="0">
              <a:buNone/>
            </a:pPr>
            <a:r>
              <a:rPr lang="en-US" altLang="en-US" dirty="0"/>
              <a:t>Chemical level					</a:t>
            </a:r>
          </a:p>
          <a:p>
            <a:pPr lvl="1"/>
            <a:r>
              <a:rPr lang="en-US" altLang="en-US" dirty="0"/>
              <a:t>Inorganic</a:t>
            </a:r>
          </a:p>
          <a:p>
            <a:pPr lvl="1"/>
            <a:r>
              <a:rPr lang="en-US" altLang="en-US" dirty="0"/>
              <a:t>Organic—all contain carbon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457200" y="2849601"/>
            <a:ext cx="8229600" cy="914400"/>
          </a:xfrm>
        </p:spPr>
        <p:txBody>
          <a:bodyPr/>
          <a:lstStyle/>
          <a:p>
            <a:r>
              <a:rPr lang="en-US" altLang="en-US" dirty="0"/>
              <a:t>Cellular level</a:t>
            </a:r>
          </a:p>
          <a:p>
            <a:pPr lvl="1"/>
            <a:r>
              <a:rPr lang="en-US" altLang="en-US" dirty="0"/>
              <a:t>Cells—living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276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56356" y="286600"/>
            <a:ext cx="8235244" cy="590931"/>
          </a:xfrm>
        </p:spPr>
        <p:txBody>
          <a:bodyPr/>
          <a:lstStyle/>
          <a:p>
            <a:r>
              <a:rPr lang="en-US" altLang="en-US" dirty="0"/>
              <a:t>Levels of Organization (continued_2)</a:t>
            </a:r>
          </a:p>
        </p:txBody>
      </p:sp>
      <p:sp>
        <p:nvSpPr>
          <p:cNvPr id="10243" name="Rectangle 1027"/>
          <p:cNvSpPr>
            <a:spLocks noGrp="1" noChangeArrowheads="1"/>
          </p:cNvSpPr>
          <p:nvPr>
            <p:ph idx="1"/>
          </p:nvPr>
        </p:nvSpPr>
        <p:spPr>
          <a:xfrm>
            <a:off x="791027" y="1189037"/>
            <a:ext cx="82296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b="1" dirty="0"/>
              <a:t>Tissue level</a:t>
            </a:r>
            <a:r>
              <a:rPr lang="en-US" altLang="en-US" dirty="0"/>
              <a:t>—a tissue is a group of cells with similar structure and function.</a:t>
            </a:r>
            <a:endParaRPr lang="en-US" dirty="0"/>
          </a:p>
          <a:p>
            <a:pPr marL="685800" lvl="1"/>
            <a:r>
              <a:rPr lang="en-US" altLang="en-US" dirty="0"/>
              <a:t>Epithelial tissue—covers or lines surfaces:</a:t>
            </a:r>
          </a:p>
          <a:p>
            <a:pPr marL="685800" lvl="1"/>
            <a:r>
              <a:rPr lang="en-US" altLang="en-US" dirty="0"/>
              <a:t>Connective tissue—connects, supports, and transports:</a:t>
            </a:r>
          </a:p>
          <a:p>
            <a:pPr marL="685800" lvl="1"/>
            <a:r>
              <a:rPr lang="en-US" altLang="en-US" dirty="0"/>
              <a:t>Muscle tissue—contracts and moves a body part:</a:t>
            </a:r>
          </a:p>
          <a:p>
            <a:pPr marL="685800" lvl="1"/>
            <a:r>
              <a:rPr lang="en-US" altLang="en-US" dirty="0"/>
              <a:t>Nerve tissue—transmits regulatory electrochemical impulses:</a:t>
            </a:r>
          </a:p>
        </p:txBody>
      </p:sp>
    </p:spTree>
    <p:extLst>
      <p:ext uri="{BB962C8B-B14F-4D97-AF65-F5344CB8AC3E}">
        <p14:creationId xmlns:p14="http://schemas.microsoft.com/office/powerpoint/2010/main" val="545987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Levels of Organization (continued_3)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47485" y="1181100"/>
            <a:ext cx="8458200" cy="3276600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b="1" dirty="0"/>
              <a:t>Organ level</a:t>
            </a:r>
            <a:r>
              <a:rPr lang="en-US" altLang="en-US" dirty="0"/>
              <a:t>—an organ is a group of tissues that contribute to a particular function or functions.</a:t>
            </a:r>
          </a:p>
          <a:p>
            <a:pPr marL="0" indent="-457200">
              <a:buNone/>
            </a:pPr>
            <a:r>
              <a:rPr lang="en-US" altLang="en-US" b="1" dirty="0"/>
              <a:t>Organ system level</a:t>
            </a:r>
            <a:r>
              <a:rPr lang="en-US" altLang="en-US" dirty="0"/>
              <a:t>—a group of organs that contribute to a particular function or functions. </a:t>
            </a:r>
            <a:br>
              <a:rPr lang="en-US" altLang="en-US" dirty="0"/>
            </a:br>
            <a:r>
              <a:rPr lang="en-US" altLang="en-US" dirty="0"/>
              <a:t>(see Table 1–1)</a:t>
            </a:r>
          </a:p>
          <a:p>
            <a:pPr marL="0" indent="0">
              <a:buNone/>
            </a:pPr>
            <a:r>
              <a:rPr lang="en-US" altLang="en-US" dirty="0"/>
              <a:t>All of the organ systems functioning properly =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185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Questions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736600" y="1092200"/>
            <a:ext cx="8229600" cy="1371600"/>
          </a:xfrm>
        </p:spPr>
        <p:txBody>
          <a:bodyPr/>
          <a:lstStyle/>
          <a:p>
            <a:pPr marL="0"/>
            <a:r>
              <a:rPr lang="en-US" altLang="en-US" dirty="0"/>
              <a:t>Give examples of organs.</a:t>
            </a:r>
          </a:p>
          <a:p>
            <a:pPr marL="0"/>
            <a:r>
              <a:rPr lang="en-US" altLang="en-US" dirty="0"/>
              <a:t>Give examples of organ systems.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282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Answers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32970" y="1189037"/>
            <a:ext cx="82296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dirty="0"/>
              <a:t>Examples of organs are the heart, the brain, the liver, the mandible, a femoral vein, a kidney, the ulnar nerve, the thyroid gland, the biceps </a:t>
            </a:r>
            <a:r>
              <a:rPr lang="en-US" altLang="en-US" dirty="0" err="1"/>
              <a:t>brachii</a:t>
            </a:r>
            <a:r>
              <a:rPr lang="en-US" altLang="en-US" dirty="0"/>
              <a:t>, and the skin, to name only a few.</a:t>
            </a:r>
          </a:p>
          <a:p>
            <a:pPr marL="346075" indent="-457200">
              <a:buNone/>
            </a:pPr>
            <a:r>
              <a:rPr lang="en-US" altLang="en-US" dirty="0"/>
              <a:t>Examples of organ systems are the skeletal, muscular, nervous, circulatory, respiratory, digestive, and urinary systems.</a:t>
            </a:r>
          </a:p>
        </p:txBody>
      </p:sp>
    </p:spTree>
    <p:extLst>
      <p:ext uri="{BB962C8B-B14F-4D97-AF65-F5344CB8AC3E}">
        <p14:creationId xmlns:p14="http://schemas.microsoft.com/office/powerpoint/2010/main" val="1762366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19757-8839-F3C8-89DB-09DC6D6E5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C68FCF7-871F-14FB-DC8F-2E3E4882CA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74" y="431799"/>
            <a:ext cx="6397625" cy="5740835"/>
          </a:xfrm>
        </p:spPr>
      </p:pic>
    </p:spTree>
    <p:extLst>
      <p:ext uri="{BB962C8B-B14F-4D97-AF65-F5344CB8AC3E}">
        <p14:creationId xmlns:p14="http://schemas.microsoft.com/office/powerpoint/2010/main" val="2757329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Rest of “Us”</a:t>
            </a:r>
          </a:p>
        </p:txBody>
      </p:sp>
      <p:sp>
        <p:nvSpPr>
          <p:cNvPr id="14339" name="Rectangle 3075"/>
          <p:cNvSpPr>
            <a:spLocks noGrp="1" noChangeArrowheads="1"/>
          </p:cNvSpPr>
          <p:nvPr>
            <p:ph idx="1"/>
          </p:nvPr>
        </p:nvSpPr>
        <p:spPr>
          <a:xfrm>
            <a:off x="732971" y="1189037"/>
            <a:ext cx="85344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dirty="0"/>
              <a:t>Every human being coexists with an enormous population of microorganisms—our microbiota (or normal flora or resident flora).</a:t>
            </a:r>
          </a:p>
          <a:p>
            <a:pPr marL="346075" indent="-457200">
              <a:buNone/>
            </a:pPr>
            <a:r>
              <a:rPr lang="en-US" altLang="en-US" dirty="0"/>
              <a:t>Microbiomes are the sites colonized by bacteria, viruses, fungi, and protozoa and include the skin, oral cavity, and intestines, especially the large intestine.</a:t>
            </a:r>
          </a:p>
          <a:p>
            <a:pPr marL="0" indent="0">
              <a:buNone/>
            </a:pPr>
            <a:r>
              <a:rPr lang="en-US" altLang="en-US" dirty="0"/>
              <a:t>The term </a:t>
            </a:r>
            <a:r>
              <a:rPr lang="en-US" altLang="en-US" i="1" dirty="0"/>
              <a:t>microbiome</a:t>
            </a:r>
            <a:r>
              <a:rPr lang="en-US" altLang="en-US" dirty="0"/>
              <a:t> may also refer to the population of a particular site.</a:t>
            </a:r>
          </a:p>
        </p:txBody>
      </p:sp>
    </p:spTree>
    <p:extLst>
      <p:ext uri="{BB962C8B-B14F-4D97-AF65-F5344CB8AC3E}">
        <p14:creationId xmlns:p14="http://schemas.microsoft.com/office/powerpoint/2010/main" val="2241291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Rest of “Us” (continued_1)</a:t>
            </a:r>
          </a:p>
        </p:txBody>
      </p:sp>
      <p:sp>
        <p:nvSpPr>
          <p:cNvPr id="14339" name="Rectangle 3075"/>
          <p:cNvSpPr>
            <a:spLocks noGrp="1" noChangeArrowheads="1"/>
          </p:cNvSpPr>
          <p:nvPr>
            <p:ph idx="1"/>
          </p:nvPr>
        </p:nvSpPr>
        <p:spPr>
          <a:xfrm>
            <a:off x="457200" y="1189037"/>
            <a:ext cx="8382000" cy="4525963"/>
          </a:xfrm>
        </p:spPr>
        <p:txBody>
          <a:bodyPr/>
          <a:lstStyle/>
          <a:p>
            <a:pPr marL="346075" indent="0">
              <a:buNone/>
            </a:pPr>
            <a:r>
              <a:rPr lang="en-US" altLang="en-US" dirty="0"/>
              <a:t>In their usual sites, our normal flora inhibit the growth of pathogens.</a:t>
            </a:r>
          </a:p>
          <a:p>
            <a:pPr marL="346075" indent="0">
              <a:buNone/>
            </a:pPr>
            <a:r>
              <a:rPr lang="en-US" altLang="en-US" dirty="0"/>
              <a:t>Some intestinal bacteria produce vitamins such as vitamin K.</a:t>
            </a:r>
          </a:p>
          <a:p>
            <a:pPr marL="346075" indent="0">
              <a:buNone/>
            </a:pPr>
            <a:r>
              <a:rPr lang="en-US" altLang="en-US" dirty="0"/>
              <a:t>Other benefits are the subject of much ongoing research.</a:t>
            </a:r>
          </a:p>
        </p:txBody>
      </p:sp>
    </p:spTree>
    <p:extLst>
      <p:ext uri="{BB962C8B-B14F-4D97-AF65-F5344CB8AC3E}">
        <p14:creationId xmlns:p14="http://schemas.microsoft.com/office/powerpoint/2010/main" val="1329121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6356" y="271610"/>
            <a:ext cx="8235244" cy="590931"/>
          </a:xfrm>
        </p:spPr>
        <p:txBody>
          <a:bodyPr/>
          <a:lstStyle/>
          <a:p>
            <a:r>
              <a:rPr lang="en-US" altLang="en-US" dirty="0"/>
              <a:t>The Rest of “Us” (continued_2)</a:t>
            </a:r>
            <a:endParaRPr lang="en-U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747486" y="1189037"/>
            <a:ext cx="82296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b="1" dirty="0"/>
              <a:t>Metabolism</a:t>
            </a:r>
          </a:p>
          <a:p>
            <a:pPr marL="346075" indent="-457200">
              <a:buNone/>
            </a:pPr>
            <a:r>
              <a:rPr lang="en-US" altLang="en-US" sz="3000" dirty="0"/>
              <a:t>All of the chemical reactions and physiological processes that take place within the body </a:t>
            </a:r>
          </a:p>
          <a:p>
            <a:pPr marL="346075" indent="-457200">
              <a:buNone/>
            </a:pPr>
            <a:r>
              <a:rPr lang="en-US" altLang="en-US" sz="3000" dirty="0"/>
              <a:t>Metabolic rate:</a:t>
            </a:r>
          </a:p>
          <a:p>
            <a:pPr marL="346075" indent="-457200">
              <a:buNone/>
            </a:pPr>
            <a:r>
              <a:rPr lang="en-US" altLang="en-US" b="1" dirty="0"/>
              <a:t>Homeostasis</a:t>
            </a:r>
          </a:p>
          <a:p>
            <a:pPr marL="346075" indent="-457200">
              <a:buNone/>
            </a:pPr>
            <a:r>
              <a:rPr lang="en-US" altLang="en-US" sz="3000" dirty="0"/>
              <a:t>The state in which the internal environment of the body remains relatively stable by responding appropriately to changes; a state of good health     </a:t>
            </a:r>
          </a:p>
          <a:p>
            <a:pPr marL="346075" indent="-457200">
              <a:buNone/>
            </a:pPr>
            <a:r>
              <a:rPr lang="en-US" altLang="en-US" sz="3000" dirty="0"/>
              <a:t>Examples:</a:t>
            </a:r>
          </a:p>
        </p:txBody>
      </p:sp>
    </p:spTree>
    <p:extLst>
      <p:ext uri="{BB962C8B-B14F-4D97-AF65-F5344CB8AC3E}">
        <p14:creationId xmlns:p14="http://schemas.microsoft.com/office/powerpoint/2010/main" val="2816625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Negative Feedback Mechanism		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762001" y="1189037"/>
            <a:ext cx="82296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dirty="0"/>
              <a:t>A control system in which a stimulus initiates a response that reverses or decreases the stimulus, thereby stopping the response until the stimulus occurs again</a:t>
            </a:r>
          </a:p>
          <a:p>
            <a:pPr marL="346075" indent="-457200">
              <a:buNone/>
            </a:pPr>
            <a:r>
              <a:rPr lang="en-US" altLang="en-US" dirty="0"/>
              <a:t>The mechanism is a cycle that contains its own “brake.”</a:t>
            </a:r>
          </a:p>
          <a:p>
            <a:pPr marL="346075" indent="-457200">
              <a:buNone/>
            </a:pPr>
            <a:r>
              <a:rPr lang="en-US" altLang="en-US" dirty="0"/>
              <a:t>Example:</a:t>
            </a:r>
          </a:p>
        </p:txBody>
      </p:sp>
    </p:spTree>
    <p:extLst>
      <p:ext uri="{BB962C8B-B14F-4D97-AF65-F5344CB8AC3E}">
        <p14:creationId xmlns:p14="http://schemas.microsoft.com/office/powerpoint/2010/main" val="616038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Positive Feedback Mechanism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189037"/>
            <a:ext cx="82296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dirty="0"/>
              <a:t>A control system that requires an external event to stop or control the stimulus</a:t>
            </a:r>
          </a:p>
          <a:p>
            <a:pPr marL="346075" indent="-457200">
              <a:buNone/>
            </a:pPr>
            <a:r>
              <a:rPr lang="en-US" altLang="en-US" dirty="0"/>
              <a:t>The mechanism needs a “brake” imposed from outside.</a:t>
            </a:r>
          </a:p>
          <a:p>
            <a:pPr marL="346075" indent="-457200">
              <a:buNone/>
            </a:pPr>
            <a:r>
              <a:rPr lang="en-US" altLang="en-US" dirty="0"/>
              <a:t>Has the potential to become a self-perpetuating and harmful cycle</a:t>
            </a:r>
          </a:p>
          <a:p>
            <a:pPr marL="346075" indent="-457200">
              <a:buNone/>
            </a:pPr>
            <a:r>
              <a:rPr lang="en-US" altLang="en-US" dirty="0"/>
              <a:t>Example:</a:t>
            </a:r>
          </a:p>
        </p:txBody>
      </p:sp>
    </p:spTree>
    <p:extLst>
      <p:ext uri="{BB962C8B-B14F-4D97-AF65-F5344CB8AC3E}">
        <p14:creationId xmlns:p14="http://schemas.microsoft.com/office/powerpoint/2010/main" val="2156588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Terminology and Plan of the Body	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749300" y="1189037"/>
            <a:ext cx="8229600" cy="2011363"/>
          </a:xfrm>
        </p:spPr>
        <p:txBody>
          <a:bodyPr/>
          <a:lstStyle/>
          <a:p>
            <a:pPr marL="347472" indent="-457200">
              <a:buNone/>
            </a:pPr>
            <a:r>
              <a:rPr lang="en-US" altLang="en-US" dirty="0"/>
              <a:t>Parts and areas—body parts have standard names.</a:t>
            </a:r>
          </a:p>
          <a:p>
            <a:pPr marL="457200" lvl="1"/>
            <a:r>
              <a:rPr lang="en-US" altLang="en-US" dirty="0"/>
              <a:t>Examples: occipital, orbital, deltoid, lumbar, femoral (see Table 1–2)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749300" y="3263900"/>
            <a:ext cx="8229600" cy="1841500"/>
          </a:xfrm>
        </p:spPr>
        <p:txBody>
          <a:bodyPr/>
          <a:lstStyle/>
          <a:p>
            <a:pPr marL="347472" indent="-457200"/>
            <a:r>
              <a:rPr lang="en-US" altLang="en-US" dirty="0"/>
              <a:t>Location or position—standard directional terms are used for descriptions.</a:t>
            </a:r>
          </a:p>
          <a:p>
            <a:pPr marL="457200" lvl="1"/>
            <a:r>
              <a:rPr lang="en-US" altLang="en-US" dirty="0"/>
              <a:t>Examples: superior, inferior, lateral, medial, proximal, distal, anterior, posterior (see Table 1–3).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763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9925D7-5795-B4CB-B0CE-E6AE510A77C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1572BAB-F010-D158-2D65-8EEE246D4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 descr="A chart with text on it&#10;&#10;Description automatically generated">
            <a:extLst>
              <a:ext uri="{FF2B5EF4-FFF2-40B4-BE49-F238E27FC236}">
                <a16:creationId xmlns:a16="http://schemas.microsoft.com/office/drawing/2014/main" id="{4A697717-FD89-4A67-7B7A-C9EE291986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61477"/>
            <a:ext cx="6654800" cy="2324100"/>
          </a:xfrm>
          <a:prstGeom prst="rect">
            <a:avLst/>
          </a:prstGeom>
        </p:spPr>
      </p:pic>
      <p:pic>
        <p:nvPicPr>
          <p:cNvPr id="10" name="Picture 9" descr="A table of medical information&#10;&#10;Description automatically generated with medium confidence">
            <a:extLst>
              <a:ext uri="{FF2B5EF4-FFF2-40B4-BE49-F238E27FC236}">
                <a16:creationId xmlns:a16="http://schemas.microsoft.com/office/drawing/2014/main" id="{E6F1BA2F-61EC-081F-A0FB-20E588CAD4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00" y="2485103"/>
            <a:ext cx="63754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2067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green and white chart with words&#10;&#10;Description automatically generated">
            <a:extLst>
              <a:ext uri="{FF2B5EF4-FFF2-40B4-BE49-F238E27FC236}">
                <a16:creationId xmlns:a16="http://schemas.microsoft.com/office/drawing/2014/main" id="{63DF7E8F-CB0E-912F-16B4-96EAD98BB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276224"/>
            <a:ext cx="7441539" cy="5514975"/>
          </a:xfrm>
        </p:spPr>
      </p:pic>
    </p:spTree>
    <p:extLst>
      <p:ext uri="{BB962C8B-B14F-4D97-AF65-F5344CB8AC3E}">
        <p14:creationId xmlns:p14="http://schemas.microsoft.com/office/powerpoint/2010/main" val="10964241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Body Cavities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189037"/>
            <a:ext cx="86106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dirty="0"/>
              <a:t>Cranial and spinal cavities—enclosed by bone; lined with meninges. Organs:</a:t>
            </a:r>
          </a:p>
          <a:p>
            <a:pPr marL="346075" indent="-457200">
              <a:buNone/>
            </a:pPr>
            <a:r>
              <a:rPr lang="en-US" altLang="en-US" dirty="0"/>
              <a:t>Thoracic, abdominal, and pelvic cavities—within the trunk</a:t>
            </a:r>
          </a:p>
          <a:p>
            <a:pPr marL="685800" lvl="1"/>
            <a:r>
              <a:rPr lang="en-US" altLang="en-US" dirty="0"/>
              <a:t>Thoracic—lined with the parietal pleura; visceral pleura covers the lungs. Organs:</a:t>
            </a:r>
          </a:p>
          <a:p>
            <a:pPr marL="685800" lvl="1"/>
            <a:r>
              <a:rPr lang="en-US" altLang="en-US" dirty="0"/>
              <a:t>Abdominal—lined with the peritoneum; mesentery covers the abdominal organs. Organs:</a:t>
            </a:r>
          </a:p>
          <a:p>
            <a:pPr marL="685800" lvl="1"/>
            <a:r>
              <a:rPr lang="en-US" altLang="en-US" dirty="0"/>
              <a:t>Pelvic—inferior to the abdominal cavity. Organs:</a:t>
            </a:r>
          </a:p>
        </p:txBody>
      </p:sp>
    </p:spTree>
    <p:extLst>
      <p:ext uri="{BB962C8B-B14F-4D97-AF65-F5344CB8AC3E}">
        <p14:creationId xmlns:p14="http://schemas.microsoft.com/office/powerpoint/2010/main" val="34286663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A518B-CD62-CBC5-48A0-194736C9B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diagram of the back of a person&#10;&#10;Description automatically generated">
            <a:extLst>
              <a:ext uri="{FF2B5EF4-FFF2-40B4-BE49-F238E27FC236}">
                <a16:creationId xmlns:a16="http://schemas.microsoft.com/office/drawing/2014/main" id="{4237DE21-E605-AB91-33A5-D9E550CCC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271609"/>
            <a:ext cx="5191901" cy="6150915"/>
          </a:xfrm>
        </p:spPr>
      </p:pic>
    </p:spTree>
    <p:extLst>
      <p:ext uri="{BB962C8B-B14F-4D97-AF65-F5344CB8AC3E}">
        <p14:creationId xmlns:p14="http://schemas.microsoft.com/office/powerpoint/2010/main" val="4234105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Planes and Sections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747485" y="1189037"/>
            <a:ext cx="8229600" cy="4525963"/>
          </a:xfrm>
        </p:spPr>
        <p:txBody>
          <a:bodyPr/>
          <a:lstStyle/>
          <a:p>
            <a:pPr marL="346075" indent="-457200">
              <a:buNone/>
            </a:pPr>
            <a:r>
              <a:rPr lang="en-US" altLang="en-US" dirty="0"/>
              <a:t>Plane—an imaginary flat surface that separates two parts</a:t>
            </a:r>
          </a:p>
          <a:p>
            <a:pPr marL="346075" indent="-457200">
              <a:buNone/>
            </a:pPr>
            <a:r>
              <a:rPr lang="en-US" altLang="en-US" dirty="0"/>
              <a:t>Section—the cutting of the body or a body part to make internal structures visible</a:t>
            </a:r>
          </a:p>
          <a:p>
            <a:pPr marL="685800" lvl="1"/>
            <a:r>
              <a:rPr lang="en-US" altLang="en-US" dirty="0"/>
              <a:t>Frontal (coronal)—</a:t>
            </a:r>
          </a:p>
          <a:p>
            <a:pPr marL="685800" lvl="1"/>
            <a:r>
              <a:rPr lang="en-US" altLang="en-US" dirty="0"/>
              <a:t>Sagittal—</a:t>
            </a:r>
          </a:p>
          <a:p>
            <a:pPr marL="685800" lvl="1"/>
            <a:r>
              <a:rPr lang="en-US" altLang="en-US" dirty="0"/>
              <a:t>Transverse— </a:t>
            </a:r>
          </a:p>
          <a:p>
            <a:pPr marL="685800" lvl="1"/>
            <a:r>
              <a:rPr lang="en-US" altLang="en-US" dirty="0"/>
              <a:t>Cross-section—</a:t>
            </a:r>
          </a:p>
          <a:p>
            <a:pPr marL="685800" lvl="1"/>
            <a:r>
              <a:rPr lang="en-US" altLang="en-US" dirty="0"/>
              <a:t>Longitudinal—</a:t>
            </a:r>
          </a:p>
        </p:txBody>
      </p:sp>
    </p:spTree>
    <p:extLst>
      <p:ext uri="{BB962C8B-B14F-4D97-AF65-F5344CB8AC3E}">
        <p14:creationId xmlns:p14="http://schemas.microsoft.com/office/powerpoint/2010/main" val="30851719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9CFCC-7D7B-EA9C-8000-4C6082191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A diagram of a human body&#10;&#10;Description automatically generated">
            <a:extLst>
              <a:ext uri="{FF2B5EF4-FFF2-40B4-BE49-F238E27FC236}">
                <a16:creationId xmlns:a16="http://schemas.microsoft.com/office/drawing/2014/main" id="{9FAFB45B-7D90-3368-5AE8-242CAEEF40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76372"/>
            <a:ext cx="5486400" cy="5888270"/>
          </a:xfrm>
        </p:spPr>
      </p:pic>
    </p:spTree>
    <p:extLst>
      <p:ext uri="{BB962C8B-B14F-4D97-AF65-F5344CB8AC3E}">
        <p14:creationId xmlns:p14="http://schemas.microsoft.com/office/powerpoint/2010/main" val="21530709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Wrap-Up Question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89037"/>
            <a:ext cx="8458200" cy="4525963"/>
          </a:xfrm>
        </p:spPr>
        <p:txBody>
          <a:bodyPr/>
          <a:lstStyle/>
          <a:p>
            <a:pPr marL="346075" indent="0">
              <a:buNone/>
            </a:pPr>
            <a:r>
              <a:rPr lang="en-US" altLang="en-US" b="1" dirty="0"/>
              <a:t>Give the proper term for each brief description.</a:t>
            </a:r>
          </a:p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1.</a:t>
            </a:r>
            <a:r>
              <a:rPr lang="en-US" altLang="en-US" dirty="0"/>
              <a:t> Organ system that moves the body</a:t>
            </a:r>
          </a:p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2.</a:t>
            </a:r>
            <a:r>
              <a:rPr lang="en-US" altLang="en-US" dirty="0"/>
              <a:t> A state of good health</a:t>
            </a:r>
          </a:p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3.</a:t>
            </a:r>
            <a:r>
              <a:rPr lang="en-US" altLang="en-US" dirty="0"/>
              <a:t> Toward the midline</a:t>
            </a:r>
          </a:p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4.</a:t>
            </a:r>
            <a:r>
              <a:rPr lang="en-US" altLang="en-US" dirty="0"/>
              <a:t> Feedback mechanism with its own brake</a:t>
            </a:r>
          </a:p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5.</a:t>
            </a:r>
            <a:r>
              <a:rPr lang="en-US" altLang="en-US" dirty="0"/>
              <a:t> The sole of the foot</a:t>
            </a:r>
          </a:p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6.</a:t>
            </a:r>
            <a:r>
              <a:rPr lang="en-US" altLang="en-US" dirty="0"/>
              <a:t> A section that separates left and right sides</a:t>
            </a:r>
          </a:p>
        </p:txBody>
      </p:sp>
    </p:spTree>
    <p:extLst>
      <p:ext uri="{BB962C8B-B14F-4D97-AF65-F5344CB8AC3E}">
        <p14:creationId xmlns:p14="http://schemas.microsoft.com/office/powerpoint/2010/main" val="33128249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Wrap-Up Question (continued)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7.</a:t>
            </a:r>
            <a:r>
              <a:rPr lang="en-US" altLang="en-US" dirty="0"/>
              <a:t> The cavity that contains the lungs</a:t>
            </a:r>
          </a:p>
          <a:p>
            <a:pPr marL="346075" indent="0">
              <a:buNone/>
            </a:pPr>
            <a:r>
              <a:rPr lang="en-US" altLang="en-US" dirty="0">
                <a:solidFill>
                  <a:srgbClr val="28805C"/>
                </a:solidFill>
              </a:rPr>
              <a:t>8.</a:t>
            </a:r>
            <a:r>
              <a:rPr lang="en-US" altLang="en-US" dirty="0"/>
              <a:t> The shoulder area</a:t>
            </a:r>
          </a:p>
        </p:txBody>
      </p:sp>
    </p:spTree>
    <p:extLst>
      <p:ext uri="{BB962C8B-B14F-4D97-AF65-F5344CB8AC3E}">
        <p14:creationId xmlns:p14="http://schemas.microsoft.com/office/powerpoint/2010/main" val="41191780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Answers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189037"/>
            <a:ext cx="8534400" cy="4525963"/>
          </a:xfrm>
        </p:spPr>
        <p:txBody>
          <a:bodyPr/>
          <a:lstStyle/>
          <a:p>
            <a:pPr marL="749808" indent="-411480">
              <a:spcBef>
                <a:spcPts val="1200"/>
              </a:spcBef>
              <a:buNone/>
            </a:pPr>
            <a:r>
              <a:rPr lang="en-US" dirty="0">
                <a:solidFill>
                  <a:srgbClr val="28805C"/>
                </a:solidFill>
              </a:rPr>
              <a:t>1.</a:t>
            </a:r>
            <a:r>
              <a:rPr lang="en-US" dirty="0"/>
              <a:t> Organ system that moves the body</a:t>
            </a:r>
            <a:r>
              <a:rPr lang="en-US" altLang="en-US" dirty="0"/>
              <a:t>—</a:t>
            </a:r>
            <a:r>
              <a:rPr lang="en-US" dirty="0"/>
              <a:t>muscular </a:t>
            </a:r>
          </a:p>
          <a:p>
            <a:pPr marL="346075" indent="0">
              <a:buNone/>
            </a:pPr>
            <a:r>
              <a:rPr lang="en-US" dirty="0">
                <a:solidFill>
                  <a:srgbClr val="28805C"/>
                </a:solidFill>
              </a:rPr>
              <a:t>2.</a:t>
            </a:r>
            <a:r>
              <a:rPr lang="en-US" dirty="0"/>
              <a:t> A state of good health</a:t>
            </a:r>
            <a:r>
              <a:rPr lang="en-US" altLang="en-US" dirty="0"/>
              <a:t>—</a:t>
            </a:r>
            <a:r>
              <a:rPr lang="en-US" dirty="0"/>
              <a:t>homeostasis </a:t>
            </a:r>
          </a:p>
          <a:p>
            <a:pPr marL="346075" indent="0">
              <a:buNone/>
            </a:pPr>
            <a:r>
              <a:rPr lang="en-US" dirty="0">
                <a:solidFill>
                  <a:srgbClr val="28805C"/>
                </a:solidFill>
              </a:rPr>
              <a:t>3.</a:t>
            </a:r>
            <a:r>
              <a:rPr lang="en-US" dirty="0"/>
              <a:t> Toward the midline</a:t>
            </a:r>
            <a:r>
              <a:rPr lang="en-US" altLang="en-US" dirty="0"/>
              <a:t>—</a:t>
            </a:r>
            <a:r>
              <a:rPr lang="en-US" dirty="0"/>
              <a:t>medial </a:t>
            </a:r>
          </a:p>
          <a:p>
            <a:pPr marL="749808" indent="-411480">
              <a:spcBef>
                <a:spcPts val="1200"/>
              </a:spcBef>
              <a:buNone/>
            </a:pPr>
            <a:r>
              <a:rPr lang="en-US" dirty="0">
                <a:solidFill>
                  <a:srgbClr val="28805C"/>
                </a:solidFill>
              </a:rPr>
              <a:t>4.</a:t>
            </a:r>
            <a:r>
              <a:rPr lang="en-US" dirty="0"/>
              <a:t> Feedback mechanism with its own brake</a:t>
            </a:r>
            <a:r>
              <a:rPr lang="en-US" altLang="en-US" dirty="0"/>
              <a:t>—</a:t>
            </a:r>
            <a:r>
              <a:rPr lang="en-US" dirty="0"/>
              <a:t>negative</a:t>
            </a:r>
          </a:p>
          <a:p>
            <a:pPr marL="346075" indent="0">
              <a:buNone/>
            </a:pPr>
            <a:r>
              <a:rPr lang="en-US" dirty="0">
                <a:solidFill>
                  <a:srgbClr val="28805C"/>
                </a:solidFill>
              </a:rPr>
              <a:t>5.</a:t>
            </a:r>
            <a:r>
              <a:rPr lang="en-US" dirty="0"/>
              <a:t> The sole of the foot</a:t>
            </a:r>
            <a:r>
              <a:rPr lang="en-US" altLang="en-US" dirty="0"/>
              <a:t>—</a:t>
            </a:r>
            <a:r>
              <a:rPr lang="en-US" dirty="0"/>
              <a:t>plantar </a:t>
            </a:r>
          </a:p>
        </p:txBody>
      </p:sp>
    </p:spTree>
    <p:extLst>
      <p:ext uri="{BB962C8B-B14F-4D97-AF65-F5344CB8AC3E}">
        <p14:creationId xmlns:p14="http://schemas.microsoft.com/office/powerpoint/2010/main" val="21827004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Answers (continued)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9808" indent="-411480">
              <a:buNone/>
            </a:pPr>
            <a:r>
              <a:rPr lang="en-US" dirty="0">
                <a:solidFill>
                  <a:srgbClr val="28805C"/>
                </a:solidFill>
              </a:rPr>
              <a:t>6.</a:t>
            </a:r>
            <a:r>
              <a:rPr lang="en-US" dirty="0"/>
              <a:t> A section that separates left and right sides</a:t>
            </a:r>
            <a:r>
              <a:rPr lang="en-US" altLang="en-US" dirty="0"/>
              <a:t>—</a:t>
            </a:r>
            <a:r>
              <a:rPr lang="en-US" dirty="0"/>
              <a:t>sagittal </a:t>
            </a:r>
          </a:p>
          <a:p>
            <a:pPr marL="346075" indent="0">
              <a:buNone/>
            </a:pPr>
            <a:r>
              <a:rPr lang="en-US" dirty="0">
                <a:solidFill>
                  <a:srgbClr val="28805C"/>
                </a:solidFill>
              </a:rPr>
              <a:t>7.</a:t>
            </a:r>
            <a:r>
              <a:rPr lang="en-US" dirty="0"/>
              <a:t> The cavity that contains the lungs</a:t>
            </a:r>
            <a:r>
              <a:rPr lang="en-US" altLang="en-US" dirty="0"/>
              <a:t>—</a:t>
            </a:r>
            <a:r>
              <a:rPr lang="en-US" dirty="0"/>
              <a:t>thoracic </a:t>
            </a:r>
          </a:p>
          <a:p>
            <a:pPr marL="346075" indent="0">
              <a:buNone/>
            </a:pPr>
            <a:r>
              <a:rPr lang="en-US" dirty="0">
                <a:solidFill>
                  <a:srgbClr val="28805C"/>
                </a:solidFill>
              </a:rPr>
              <a:t>8.</a:t>
            </a:r>
            <a:r>
              <a:rPr lang="en-US" dirty="0"/>
              <a:t> The shoulder area</a:t>
            </a:r>
            <a:r>
              <a:rPr lang="en-US" altLang="en-US" dirty="0"/>
              <a:t>—</a:t>
            </a:r>
            <a:r>
              <a:rPr lang="en-US" dirty="0"/>
              <a:t>deltoid </a:t>
            </a:r>
          </a:p>
        </p:txBody>
      </p:sp>
    </p:spTree>
    <p:extLst>
      <p:ext uri="{BB962C8B-B14F-4D97-AF65-F5344CB8AC3E}">
        <p14:creationId xmlns:p14="http://schemas.microsoft.com/office/powerpoint/2010/main" val="4012345693"/>
      </p:ext>
    </p:extLst>
  </p:cSld>
  <p:clrMapOvr>
    <a:masterClrMapping/>
  </p:clrMapOvr>
</p:sld>
</file>

<file path=ppt/theme/theme1.xml><?xml version="1.0" encoding="utf-8"?>
<a:theme xmlns:a="http://schemas.openxmlformats.org/drawingml/2006/main" name="FAD_Nursing_Template_Sample">
  <a:themeElements>
    <a:clrScheme name="FAD Nursing">
      <a:dk1>
        <a:srgbClr val="737373"/>
      </a:dk1>
      <a:lt1>
        <a:sysClr val="window" lastClr="FFFFFF"/>
      </a:lt1>
      <a:dk2>
        <a:srgbClr val="28805C"/>
      </a:dk2>
      <a:lt2>
        <a:srgbClr val="FFFFFF"/>
      </a:lt2>
      <a:accent1>
        <a:srgbClr val="28805C"/>
      </a:accent1>
      <a:accent2>
        <a:srgbClr val="737373"/>
      </a:accent2>
      <a:accent3>
        <a:srgbClr val="D99C21"/>
      </a:accent3>
      <a:accent4>
        <a:srgbClr val="C00000"/>
      </a:accent4>
      <a:accent5>
        <a:srgbClr val="BFBFBF"/>
      </a:accent5>
      <a:accent6>
        <a:srgbClr val="C2ECDB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1F2BD71C-5BD9-4593-9A33-6D525FD44352}" vid="{72BA48C6-6AA8-445B-BE46-D6133DCDE81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y xmlns="88135b7f-3fab-49b6-8009-71309f2107a8">Scanlon and Sanders</Category>
    <v7hm xmlns="88135b7f-3fab-49b6-8009-71309f2107a8" xsi:nil="true"/>
    <Tertiary_x0020_Category xmlns="88135b7f-3fab-49b6-8009-71309f2107a8" xsi:nil="true"/>
    <Sub_x002d_Category xmlns="88135b7f-3fab-49b6-8009-71309f2107a8">FAD PowerPoint Presentations</Sub_x002d_Category>
    <SortOrder xmlns="88135b7f-3fab-49b6-8009-71309f2107a8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74F316A9D19642AFB347C36D63796C" ma:contentTypeVersion="5" ma:contentTypeDescription="Create a new document." ma:contentTypeScope="" ma:versionID="cad381adda5b2ce407c58584fcfb8d10">
  <xsd:schema xmlns:xsd="http://www.w3.org/2001/XMLSchema" xmlns:xs="http://www.w3.org/2001/XMLSchema" xmlns:p="http://schemas.microsoft.com/office/2006/metadata/properties" xmlns:ns2="71d46e88-8733-4645-9284-85cf006978cc" xmlns:ns3="88135b7f-3fab-49b6-8009-71309f2107a8" targetNamespace="http://schemas.microsoft.com/office/2006/metadata/properties" ma:root="true" ma:fieldsID="8417b20f22cd2cb04f08b6ff97a2b690" ns2:_="" ns3:_="">
    <xsd:import namespace="71d46e88-8733-4645-9284-85cf006978cc"/>
    <xsd:import namespace="88135b7f-3fab-49b6-8009-71309f2107a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Category" minOccurs="0"/>
                <xsd:element ref="ns3:Sub_x002d_Category" minOccurs="0"/>
                <xsd:element ref="ns3:SortOrder" minOccurs="0"/>
                <xsd:element ref="ns3:v7hm" minOccurs="0"/>
                <xsd:element ref="ns3:Tertiary_x0020_Catego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46e88-8733-4645-9284-85cf006978c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135b7f-3fab-49b6-8009-71309f2107a8" elementFormDefault="qualified">
    <xsd:import namespace="http://schemas.microsoft.com/office/2006/documentManagement/types"/>
    <xsd:import namespace="http://schemas.microsoft.com/office/infopath/2007/PartnerControls"/>
    <xsd:element name="Category" ma:index="11" nillable="true" ma:displayName="Category" ma:format="Dropdown" ma:internalName="Category">
      <xsd:simpleType>
        <xsd:union memberTypes="dms:Text">
          <xsd:simpleType>
            <xsd:restriction base="dms:Choice">
              <xsd:enumeration value="Additional Images"/>
              <xsd:enumeration value="DavisAdvantage"/>
              <xsd:enumeration value="DavisEdge"/>
              <xsd:enumeration value="DavisForward - internal use only"/>
              <xsd:enumeration value="DavisPlus"/>
              <xsd:enumeration value="Dental Care Decisions"/>
              <xsd:enumeration value="Dosage Calc"/>
              <xsd:enumeration value="F.A. Davis"/>
              <xsd:enumeration value="Fitness Decisions"/>
              <xsd:enumeration value="Kines in Action"/>
              <xsd:enumeration value="Medical Coding Lab"/>
              <xsd:enumeration value="Medical Language Lab"/>
              <xsd:enumeration value="Tabers"/>
            </xsd:restriction>
          </xsd:simpleType>
        </xsd:union>
      </xsd:simpleType>
    </xsd:element>
    <xsd:element name="Sub_x002d_Category" ma:index="12" nillable="true" ma:displayName="Sub-Category" ma:format="Dropdown" ma:internalName="Sub_x002d_Category">
      <xsd:simpleType>
        <xsd:union memberTypes="dms:Text">
          <xsd:simpleType>
            <xsd:restriction base="dms:Choice">
              <xsd:enumeration value="Branding Guide (attachment)"/>
              <xsd:enumeration value="DA Logos"/>
              <xsd:enumeration value="DA Powerpoint Presentation"/>
              <xsd:enumeration value="DC Logo"/>
              <xsd:enumeration value="DC Powerpoint Presentation"/>
              <xsd:enumeration value="DCD Logo"/>
              <xsd:enumeration value="DCD Powerpoint Presentation"/>
              <xsd:enumeration value="DE Logos"/>
              <xsd:enumeration value="DE Powerpoint Presentation"/>
              <xsd:enumeration value="DF Logo"/>
              <xsd:enumeration value="DF Powerpoint Presentation"/>
              <xsd:enumeration value="DP Homepage image"/>
              <xsd:enumeration value="DP Logo"/>
              <xsd:enumeration value="Electronic Devices"/>
              <xsd:enumeration value="FAD Digital Logos"/>
              <xsd:enumeration value="FAD Powerpiont Presentations"/>
              <xsd:enumeration value="FAD Print Logos"/>
              <xsd:enumeration value="FD Logo"/>
              <xsd:enumeration value="FD Powerpoint Presentation"/>
              <xsd:enumeration value="KIA Logo"/>
              <xsd:enumeration value="KIA Powerpoint Presentation"/>
              <xsd:enumeration value="MCL Logo"/>
              <xsd:enumeration value="MCL Powerpoint Presentation"/>
              <xsd:enumeration value="MLL 2.0 Logo"/>
              <xsd:enumeration value="MLL Logo"/>
              <xsd:enumeration value="MLL Powerpoint Presentation"/>
              <xsd:enumeration value="MTC Logo"/>
              <xsd:enumeration value="Taber’s 22"/>
              <xsd:enumeration value="Taber’s 22 with tagline"/>
              <xsd:enumeration value="Tabers Logo"/>
              <xsd:enumeration value="Tabers.com Homepage screen"/>
              <xsd:enumeration value="Useful Images"/>
            </xsd:restriction>
          </xsd:simpleType>
        </xsd:union>
      </xsd:simpleType>
    </xsd:element>
    <xsd:element name="SortOrder" ma:index="13" nillable="true" ma:displayName="SortOrder" ma:internalName="SortOrder">
      <xsd:simpleType>
        <xsd:restriction base="dms:Number"/>
      </xsd:simpleType>
    </xsd:element>
    <xsd:element name="v7hm" ma:index="14" nillable="true" ma:displayName="Tert" ma:internalName="v7hm">
      <xsd:simpleType>
        <xsd:restriction base="dms:Number"/>
      </xsd:simpleType>
    </xsd:element>
    <xsd:element name="Tertiary_x0020_Category" ma:index="15" nillable="true" ma:displayName="Tertiary Category" ma:internalName="Tertiary_x0020_Category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3EB0E3-5915-4E57-8F39-28F926E76D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28C97C-1C07-4631-B50A-E80D18B785BB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8CC939C3-7EE7-4FC7-818E-985D0213E860}">
  <ds:schemaRefs>
    <ds:schemaRef ds:uri="http://purl.org/dc/dcmitype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88135b7f-3fab-49b6-8009-71309f2107a8"/>
    <ds:schemaRef ds:uri="71d46e88-8733-4645-9284-85cf006978cc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B8860857-213E-449D-9D68-31992611CF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46e88-8733-4645-9284-85cf006978cc"/>
    <ds:schemaRef ds:uri="88135b7f-3fab-49b6-8009-71309f2107a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FAD_Nursing_Template_Sample</Template>
  <TotalTime>200</TotalTime>
  <Words>868</Words>
  <Application>Microsoft Macintosh PowerPoint</Application>
  <PresentationFormat>On-screen Show (4:3)</PresentationFormat>
  <Paragraphs>112</Paragraphs>
  <Slides>25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Times New Roman</vt:lpstr>
      <vt:lpstr>Wingdings</vt:lpstr>
      <vt:lpstr>FAD_Nursing_Template_Sample</vt:lpstr>
      <vt:lpstr>Chapter 1 Organization and General Plan of the Body</vt:lpstr>
      <vt:lpstr> </vt:lpstr>
      <vt:lpstr>Levels of Organization</vt:lpstr>
      <vt:lpstr>Levels of Organization (continued_1)</vt:lpstr>
      <vt:lpstr>Levels of Organization (continued_2)</vt:lpstr>
      <vt:lpstr>Levels of Organization (continued_3)</vt:lpstr>
      <vt:lpstr>Questions</vt:lpstr>
      <vt:lpstr>Answers </vt:lpstr>
      <vt:lpstr>PowerPoint Presentation</vt:lpstr>
      <vt:lpstr>The Rest of “Us”</vt:lpstr>
      <vt:lpstr>The Rest of “Us” (continued_1)</vt:lpstr>
      <vt:lpstr>The Rest of “Us” (continued_2)</vt:lpstr>
      <vt:lpstr>Negative Feedback Mechanism  </vt:lpstr>
      <vt:lpstr>Positive Feedback Mechanism</vt:lpstr>
      <vt:lpstr>Terminology and Plan of the Body </vt:lpstr>
      <vt:lpstr>PowerPoint Presentation</vt:lpstr>
      <vt:lpstr>PowerPoint Presentation</vt:lpstr>
      <vt:lpstr>Body Cavities</vt:lpstr>
      <vt:lpstr>PowerPoint Presentation</vt:lpstr>
      <vt:lpstr>Planes and Sections</vt:lpstr>
      <vt:lpstr>PowerPoint Presentation</vt:lpstr>
      <vt:lpstr>Wrap-Up Question</vt:lpstr>
      <vt:lpstr>Wrap-Up Question (continued)</vt:lpstr>
      <vt:lpstr>Answers  </vt:lpstr>
      <vt:lpstr>Answers (continued)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 Organization and General Plan of the Body</dc:title>
  <dc:creator>Rajesh S.</dc:creator>
  <cp:lastModifiedBy>Geraint Forster</cp:lastModifiedBy>
  <cp:revision>109</cp:revision>
  <dcterms:created xsi:type="dcterms:W3CDTF">2018-06-21T15:04:44Z</dcterms:created>
  <dcterms:modified xsi:type="dcterms:W3CDTF">2026-10-21T13:38:58Z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0x010100D074F316A9D19642AFB347C36D63796C</vt:lpwstr>
  </property>
  <property fmtid="{D5CDD505-2E9C-101B-9397-08002B2CF9AE}" pid="3" name="_dlc_DocIdItemGuid">
    <vt:lpwstr>647463b2-28f5-46c6-8d1e-a6b9b2370ab9</vt:lpwstr>
  </property>
  <property fmtid="{D5CDD505-2E9C-101B-9397-08002B2CF9AE}" pid="4" name="Category">
    <vt:lpwstr>.F.A. Davis</vt:lpwstr>
  </property>
  <property fmtid="{D5CDD505-2E9C-101B-9397-08002B2CF9AE}" pid="5" name="v7hm">
    <vt:lpwstr/>
  </property>
  <property fmtid="{D5CDD505-2E9C-101B-9397-08002B2CF9AE}" pid="6" name="Sub-Category">
    <vt:lpwstr>FAD Powerpiont Presentations</vt:lpwstr>
  </property>
  <property fmtid="{D5CDD505-2E9C-101B-9397-08002B2CF9AE}" pid="7" name="SortOrder">
    <vt:lpwstr/>
  </property>
  <property fmtid="{D5CDD505-2E9C-101B-9397-08002B2CF9AE}" pid="8" name="_dlc_DocId">
    <vt:lpwstr>HESUHV4WET5P-708-25</vt:lpwstr>
  </property>
  <property fmtid="{D5CDD505-2E9C-101B-9397-08002B2CF9AE}" pid="9" name="_dlc_DocIdUrl">
    <vt:lpwstr>http://portal.fadavis.com/marketing/_layouts/15/DocIdRedir.aspx?ID=HESUHV4WET5P-708-25, HESUHV4WET5P-708-25</vt:lpwstr>
  </property>
  <property fmtid="{D5CDD505-2E9C-101B-9397-08002B2CF9AE}" pid="10" name="Tertiary Category">
    <vt:lpwstr/>
  </property>
</Properties>
</file>