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5" r:id="rId1"/>
  </p:sldMasterIdLst>
  <p:notesMasterIdLst>
    <p:notesMasterId r:id="rId30"/>
  </p:notesMasterIdLst>
  <p:sldIdLst>
    <p:sldId id="256" r:id="rId2"/>
    <p:sldId id="322" r:id="rId3"/>
    <p:sldId id="316" r:id="rId4"/>
    <p:sldId id="275" r:id="rId5"/>
    <p:sldId id="276" r:id="rId6"/>
    <p:sldId id="277" r:id="rId7"/>
    <p:sldId id="317" r:id="rId8"/>
    <p:sldId id="297" r:id="rId9"/>
    <p:sldId id="278" r:id="rId10"/>
    <p:sldId id="299" r:id="rId11"/>
    <p:sldId id="279" r:id="rId12"/>
    <p:sldId id="300" r:id="rId13"/>
    <p:sldId id="280" r:id="rId14"/>
    <p:sldId id="281" r:id="rId15"/>
    <p:sldId id="282" r:id="rId16"/>
    <p:sldId id="283" r:id="rId17"/>
    <p:sldId id="290" r:id="rId18"/>
    <p:sldId id="301" r:id="rId19"/>
    <p:sldId id="285" r:id="rId20"/>
    <p:sldId id="286" r:id="rId21"/>
    <p:sldId id="291" r:id="rId22"/>
    <p:sldId id="287" r:id="rId23"/>
    <p:sldId id="293" r:id="rId24"/>
    <p:sldId id="288" r:id="rId25"/>
    <p:sldId id="289" r:id="rId26"/>
    <p:sldId id="292" r:id="rId27"/>
    <p:sldId id="295" r:id="rId28"/>
    <p:sldId id="296"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7FA86BF-9A4B-4D1F-9D4F-DB320145CCB2}" v="1" dt="2024-12-02T18:05:44.438"/>
    <p1510:client id="{63E3A484-40D9-BD0D-4896-A5C3499DC580}" v="1" dt="2024-12-03T12:14:12.00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microsoft.com/office/2016/11/relationships/changesInfo" Target="changesInfos/changesInfo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borah Jenkins" userId="S::deborah.jenkins@uwtsd.ac.uk::3cd02ba5-e528-4585-978d-4fde2b47730a" providerId="AD" clId="Web-{63E3A484-40D9-BD0D-4896-A5C3499DC580}"/>
    <pc:docChg chg="delSld">
      <pc:chgData name="Deborah Jenkins" userId="S::deborah.jenkins@uwtsd.ac.uk::3cd02ba5-e528-4585-978d-4fde2b47730a" providerId="AD" clId="Web-{63E3A484-40D9-BD0D-4896-A5C3499DC580}" dt="2024-12-03T12:14:12.008" v="0"/>
      <pc:docMkLst>
        <pc:docMk/>
      </pc:docMkLst>
      <pc:sldChg chg="del">
        <pc:chgData name="Deborah Jenkins" userId="S::deborah.jenkins@uwtsd.ac.uk::3cd02ba5-e528-4585-978d-4fde2b47730a" providerId="AD" clId="Web-{63E3A484-40D9-BD0D-4896-A5C3499DC580}" dt="2024-12-03T12:14:12.008" v="0"/>
        <pc:sldMkLst>
          <pc:docMk/>
          <pc:sldMk cId="0" sldId="284"/>
        </pc:sldMkLst>
      </pc:sldChg>
    </pc:docChg>
  </pc:docChgLst>
  <pc:docChgLst>
    <pc:chgData name="Deborah Jenkins" userId="3cd02ba5-e528-4585-978d-4fde2b47730a" providerId="ADAL" clId="{07FA86BF-9A4B-4D1F-9D4F-DB320145CCB2}"/>
    <pc:docChg chg="delSld modSld">
      <pc:chgData name="Deborah Jenkins" userId="3cd02ba5-e528-4585-978d-4fde2b47730a" providerId="ADAL" clId="{07FA86BF-9A4B-4D1F-9D4F-DB320145CCB2}" dt="2024-12-02T18:05:44.438" v="6" actId="1076"/>
      <pc:docMkLst>
        <pc:docMk/>
      </pc:docMkLst>
      <pc:sldChg chg="del">
        <pc:chgData name="Deborah Jenkins" userId="3cd02ba5-e528-4585-978d-4fde2b47730a" providerId="ADAL" clId="{07FA86BF-9A4B-4D1F-9D4F-DB320145CCB2}" dt="2024-12-02T18:03:06.445" v="1" actId="47"/>
        <pc:sldMkLst>
          <pc:docMk/>
          <pc:sldMk cId="0" sldId="274"/>
        </pc:sldMkLst>
      </pc:sldChg>
      <pc:sldChg chg="modSp mod">
        <pc:chgData name="Deborah Jenkins" userId="3cd02ba5-e528-4585-978d-4fde2b47730a" providerId="ADAL" clId="{07FA86BF-9A4B-4D1F-9D4F-DB320145CCB2}" dt="2024-12-02T18:05:37.798" v="5" actId="1076"/>
        <pc:sldMkLst>
          <pc:docMk/>
          <pc:sldMk cId="0" sldId="279"/>
        </pc:sldMkLst>
        <pc:picChg chg="mod">
          <ac:chgData name="Deborah Jenkins" userId="3cd02ba5-e528-4585-978d-4fde2b47730a" providerId="ADAL" clId="{07FA86BF-9A4B-4D1F-9D4F-DB320145CCB2}" dt="2024-12-02T18:05:37.798" v="5" actId="1076"/>
          <ac:picMkLst>
            <pc:docMk/>
            <pc:sldMk cId="0" sldId="279"/>
            <ac:picMk id="2" creationId="{43E8D96F-055B-4D1B-A0A8-4E75F2FB7238}"/>
          </ac:picMkLst>
        </pc:picChg>
      </pc:sldChg>
      <pc:sldChg chg="modSp">
        <pc:chgData name="Deborah Jenkins" userId="3cd02ba5-e528-4585-978d-4fde2b47730a" providerId="ADAL" clId="{07FA86BF-9A4B-4D1F-9D4F-DB320145CCB2}" dt="2024-12-02T18:05:44.438" v="6" actId="1076"/>
        <pc:sldMkLst>
          <pc:docMk/>
          <pc:sldMk cId="1180291637" sldId="300"/>
        </pc:sldMkLst>
        <pc:picChg chg="mod">
          <ac:chgData name="Deborah Jenkins" userId="3cd02ba5-e528-4585-978d-4fde2b47730a" providerId="ADAL" clId="{07FA86BF-9A4B-4D1F-9D4F-DB320145CCB2}" dt="2024-12-02T18:05:44.438" v="6" actId="1076"/>
          <ac:picMkLst>
            <pc:docMk/>
            <pc:sldMk cId="1180291637" sldId="300"/>
            <ac:picMk id="1026" creationId="{B53FCBE6-6027-429E-81FE-8096752B2EA1}"/>
          </ac:picMkLst>
        </pc:picChg>
      </pc:sldChg>
      <pc:sldChg chg="del">
        <pc:chgData name="Deborah Jenkins" userId="3cd02ba5-e528-4585-978d-4fde2b47730a" providerId="ADAL" clId="{07FA86BF-9A4B-4D1F-9D4F-DB320145CCB2}" dt="2024-12-02T18:05:07.211" v="3" actId="47"/>
        <pc:sldMkLst>
          <pc:docMk/>
          <pc:sldMk cId="2339173693" sldId="318"/>
        </pc:sldMkLst>
      </pc:sldChg>
      <pc:sldChg chg="del">
        <pc:chgData name="Deborah Jenkins" userId="3cd02ba5-e528-4585-978d-4fde2b47730a" providerId="ADAL" clId="{07FA86BF-9A4B-4D1F-9D4F-DB320145CCB2}" dt="2024-12-02T18:05:04.813" v="2" actId="47"/>
        <pc:sldMkLst>
          <pc:docMk/>
          <pc:sldMk cId="2681589427" sldId="319"/>
        </pc:sldMkLst>
      </pc:sldChg>
      <pc:sldChg chg="del">
        <pc:chgData name="Deborah Jenkins" userId="3cd02ba5-e528-4585-978d-4fde2b47730a" providerId="ADAL" clId="{07FA86BF-9A4B-4D1F-9D4F-DB320145CCB2}" dt="2024-12-02T18:05:08.445" v="4" actId="47"/>
        <pc:sldMkLst>
          <pc:docMk/>
          <pc:sldMk cId="1996598867" sldId="320"/>
        </pc:sldMkLst>
      </pc:sldChg>
      <pc:sldChg chg="del">
        <pc:chgData name="Deborah Jenkins" userId="3cd02ba5-e528-4585-978d-4fde2b47730a" providerId="ADAL" clId="{07FA86BF-9A4B-4D1F-9D4F-DB320145CCB2}" dt="2024-12-02T18:02:58.441" v="0" actId="47"/>
        <pc:sldMkLst>
          <pc:docMk/>
          <pc:sldMk cId="4030771337" sldId="321"/>
        </pc:sldMkLst>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32.svg"/><Relationship Id="rId3" Type="http://schemas.openxmlformats.org/officeDocument/2006/relationships/image" Target="../media/image27.png"/><Relationship Id="rId7" Type="http://schemas.openxmlformats.org/officeDocument/2006/relationships/image" Target="../media/image31.pn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30.svg"/><Relationship Id="rId5" Type="http://schemas.openxmlformats.org/officeDocument/2006/relationships/image" Target="../media/image29.png"/><Relationship Id="rId10" Type="http://schemas.openxmlformats.org/officeDocument/2006/relationships/image" Target="../media/image34.svg"/><Relationship Id="rId4" Type="http://schemas.openxmlformats.org/officeDocument/2006/relationships/image" Target="../media/image28.svg"/><Relationship Id="rId9" Type="http://schemas.openxmlformats.org/officeDocument/2006/relationships/image" Target="../media/image33.png"/></Relationships>
</file>

<file path=ppt/diagrams/_rels/drawing1.xml.rels><?xml version="1.0" encoding="UTF-8" standalone="yes"?>
<Relationships xmlns="http://schemas.openxmlformats.org/package/2006/relationships"><Relationship Id="rId8" Type="http://schemas.openxmlformats.org/officeDocument/2006/relationships/image" Target="../media/image32.svg"/><Relationship Id="rId3" Type="http://schemas.openxmlformats.org/officeDocument/2006/relationships/image" Target="../media/image27.png"/><Relationship Id="rId7" Type="http://schemas.openxmlformats.org/officeDocument/2006/relationships/image" Target="../media/image31.pn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30.svg"/><Relationship Id="rId5" Type="http://schemas.openxmlformats.org/officeDocument/2006/relationships/image" Target="../media/image29.png"/><Relationship Id="rId10" Type="http://schemas.openxmlformats.org/officeDocument/2006/relationships/image" Target="../media/image34.svg"/><Relationship Id="rId4" Type="http://schemas.openxmlformats.org/officeDocument/2006/relationships/image" Target="../media/image28.svg"/><Relationship Id="rId9" Type="http://schemas.openxmlformats.org/officeDocument/2006/relationships/image" Target="../media/image33.pn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D1B0939-663A-4576-BE1B-DB549B147B47}"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0ECB75CA-8F07-47ED-A60C-FEA46AFB1FDB}">
      <dgm:prSet/>
      <dgm:spPr/>
      <dgm:t>
        <a:bodyPr/>
        <a:lstStyle/>
        <a:p>
          <a:r>
            <a:rPr lang="en-US"/>
            <a:t>Specific: focused on achieving an event goal or, if no goals have been developed, </a:t>
          </a:r>
          <a:r>
            <a:rPr lang="en-GB"/>
            <a:t>its purpose</a:t>
          </a:r>
          <a:endParaRPr lang="en-US"/>
        </a:p>
      </dgm:t>
    </dgm:pt>
    <dgm:pt modelId="{CF3B7C28-2BBB-4619-B9AF-6544566C6224}" type="parTrans" cxnId="{E19B6401-DA8D-4AC5-BE4F-C145A0B13346}">
      <dgm:prSet/>
      <dgm:spPr/>
      <dgm:t>
        <a:bodyPr/>
        <a:lstStyle/>
        <a:p>
          <a:endParaRPr lang="en-US"/>
        </a:p>
      </dgm:t>
    </dgm:pt>
    <dgm:pt modelId="{10E314B1-3664-4B40-B0F7-157761A0A12A}" type="sibTrans" cxnId="{E19B6401-DA8D-4AC5-BE4F-C145A0B13346}">
      <dgm:prSet/>
      <dgm:spPr/>
      <dgm:t>
        <a:bodyPr/>
        <a:lstStyle/>
        <a:p>
          <a:endParaRPr lang="en-US"/>
        </a:p>
      </dgm:t>
    </dgm:pt>
    <dgm:pt modelId="{194DDFD8-8EF6-4890-9A33-7246B3410577}">
      <dgm:prSet/>
      <dgm:spPr/>
      <dgm:t>
        <a:bodyPr/>
        <a:lstStyle/>
        <a:p>
          <a:r>
            <a:rPr lang="en-US"/>
            <a:t>Measurable: expressed in a way that is quantifiable</a:t>
          </a:r>
        </a:p>
      </dgm:t>
    </dgm:pt>
    <dgm:pt modelId="{51950492-3683-4581-B75E-526B40937E30}" type="parTrans" cxnId="{A68C1C5D-1897-4EA3-A821-8CD6C82B16E4}">
      <dgm:prSet/>
      <dgm:spPr/>
      <dgm:t>
        <a:bodyPr/>
        <a:lstStyle/>
        <a:p>
          <a:endParaRPr lang="en-US"/>
        </a:p>
      </dgm:t>
    </dgm:pt>
    <dgm:pt modelId="{7E84DFB2-0204-4629-8232-16424A829A62}" type="sibTrans" cxnId="{A68C1C5D-1897-4EA3-A821-8CD6C82B16E4}">
      <dgm:prSet/>
      <dgm:spPr/>
      <dgm:t>
        <a:bodyPr/>
        <a:lstStyle/>
        <a:p>
          <a:endParaRPr lang="en-US"/>
        </a:p>
      </dgm:t>
    </dgm:pt>
    <dgm:pt modelId="{BE5B570C-7A89-456C-94E8-C8B859E60705}">
      <dgm:prSet/>
      <dgm:spPr/>
      <dgm:t>
        <a:bodyPr/>
        <a:lstStyle/>
        <a:p>
          <a:r>
            <a:rPr lang="en-US"/>
            <a:t>Agreeable: agreed on by those responsible for achieving them</a:t>
          </a:r>
        </a:p>
      </dgm:t>
    </dgm:pt>
    <dgm:pt modelId="{9E3F89BB-3EE4-43F9-A329-903F18B07CDB}" type="parTrans" cxnId="{897065B4-B3BC-4040-BD8E-F67C7D7F34CE}">
      <dgm:prSet/>
      <dgm:spPr/>
      <dgm:t>
        <a:bodyPr/>
        <a:lstStyle/>
        <a:p>
          <a:endParaRPr lang="en-US"/>
        </a:p>
      </dgm:t>
    </dgm:pt>
    <dgm:pt modelId="{24A94312-11C8-47C3-A3A6-37C959C1DB02}" type="sibTrans" cxnId="{897065B4-B3BC-4040-BD8E-F67C7D7F34CE}">
      <dgm:prSet/>
      <dgm:spPr/>
      <dgm:t>
        <a:bodyPr/>
        <a:lstStyle/>
        <a:p>
          <a:endParaRPr lang="en-US"/>
        </a:p>
      </dgm:t>
    </dgm:pt>
    <dgm:pt modelId="{898D58FF-1495-4AD6-8D2E-F64E1BB3F03C}">
      <dgm:prSet/>
      <dgm:spPr/>
      <dgm:t>
        <a:bodyPr/>
        <a:lstStyle/>
        <a:p>
          <a:r>
            <a:rPr lang="en-US"/>
            <a:t>Realistic: in terms of the event organisation having the human, financial and physical resources to achieve them</a:t>
          </a:r>
        </a:p>
      </dgm:t>
    </dgm:pt>
    <dgm:pt modelId="{0D3FBAE4-AE1E-401E-92C8-4EC4C72BBD3B}" type="parTrans" cxnId="{E4D148B6-3E42-4710-8CE2-A575A737DBBF}">
      <dgm:prSet/>
      <dgm:spPr/>
      <dgm:t>
        <a:bodyPr/>
        <a:lstStyle/>
        <a:p>
          <a:endParaRPr lang="en-US"/>
        </a:p>
      </dgm:t>
    </dgm:pt>
    <dgm:pt modelId="{8978B352-5306-47BB-9B9C-34FDB3CADD77}" type="sibTrans" cxnId="{E4D148B6-3E42-4710-8CE2-A575A737DBBF}">
      <dgm:prSet/>
      <dgm:spPr/>
      <dgm:t>
        <a:bodyPr/>
        <a:lstStyle/>
        <a:p>
          <a:endParaRPr lang="en-US"/>
        </a:p>
      </dgm:t>
    </dgm:pt>
    <dgm:pt modelId="{018DF62C-8221-4A60-AC43-8408FF6A9A11}">
      <dgm:prSet/>
      <dgm:spPr/>
      <dgm:t>
        <a:bodyPr/>
        <a:lstStyle/>
        <a:p>
          <a:r>
            <a:rPr lang="en-US"/>
            <a:t>Time specific: to be achieved by a particular time</a:t>
          </a:r>
        </a:p>
      </dgm:t>
    </dgm:pt>
    <dgm:pt modelId="{AA891756-DE59-40A6-AB78-FE41E31F2AE4}" type="parTrans" cxnId="{5A87B19E-E73A-47DB-9720-310C63A38754}">
      <dgm:prSet/>
      <dgm:spPr/>
      <dgm:t>
        <a:bodyPr/>
        <a:lstStyle/>
        <a:p>
          <a:endParaRPr lang="en-US"/>
        </a:p>
      </dgm:t>
    </dgm:pt>
    <dgm:pt modelId="{621ACFA8-1D05-402A-8716-B49E3C97C51F}" type="sibTrans" cxnId="{5A87B19E-E73A-47DB-9720-310C63A38754}">
      <dgm:prSet/>
      <dgm:spPr/>
      <dgm:t>
        <a:bodyPr/>
        <a:lstStyle/>
        <a:p>
          <a:endParaRPr lang="en-US"/>
        </a:p>
      </dgm:t>
    </dgm:pt>
    <dgm:pt modelId="{186238F8-BCB1-4EBB-AC18-08508EEF396A}" type="pres">
      <dgm:prSet presAssocID="{4D1B0939-663A-4576-BE1B-DB549B147B47}" presName="root" presStyleCnt="0">
        <dgm:presLayoutVars>
          <dgm:dir/>
          <dgm:resizeHandles val="exact"/>
        </dgm:presLayoutVars>
      </dgm:prSet>
      <dgm:spPr/>
    </dgm:pt>
    <dgm:pt modelId="{3296B9C7-7472-4907-A2DE-2C211531516B}" type="pres">
      <dgm:prSet presAssocID="{0ECB75CA-8F07-47ED-A60C-FEA46AFB1FDB}" presName="compNode" presStyleCnt="0"/>
      <dgm:spPr/>
    </dgm:pt>
    <dgm:pt modelId="{380E2309-1532-470D-A309-7C1587F71830}" type="pres">
      <dgm:prSet presAssocID="{0ECB75CA-8F07-47ED-A60C-FEA46AFB1FDB}" presName="bgRect" presStyleLbl="bgShp" presStyleIdx="0" presStyleCnt="5"/>
      <dgm:spPr/>
    </dgm:pt>
    <dgm:pt modelId="{37BF8A71-1795-43AC-A217-D0DDD347202E}" type="pres">
      <dgm:prSet presAssocID="{0ECB75CA-8F07-47ED-A60C-FEA46AFB1FDB}"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llseye"/>
        </a:ext>
      </dgm:extLst>
    </dgm:pt>
    <dgm:pt modelId="{8306C0E6-3C4B-47BC-886F-89DF4392B11B}" type="pres">
      <dgm:prSet presAssocID="{0ECB75CA-8F07-47ED-A60C-FEA46AFB1FDB}" presName="spaceRect" presStyleCnt="0"/>
      <dgm:spPr/>
    </dgm:pt>
    <dgm:pt modelId="{8CDD84AB-4848-471A-897E-5C3425913FA4}" type="pres">
      <dgm:prSet presAssocID="{0ECB75CA-8F07-47ED-A60C-FEA46AFB1FDB}" presName="parTx" presStyleLbl="revTx" presStyleIdx="0" presStyleCnt="5">
        <dgm:presLayoutVars>
          <dgm:chMax val="0"/>
          <dgm:chPref val="0"/>
        </dgm:presLayoutVars>
      </dgm:prSet>
      <dgm:spPr/>
    </dgm:pt>
    <dgm:pt modelId="{090F2115-6DBA-4082-AC34-2969AD374026}" type="pres">
      <dgm:prSet presAssocID="{10E314B1-3664-4B40-B0F7-157761A0A12A}" presName="sibTrans" presStyleCnt="0"/>
      <dgm:spPr/>
    </dgm:pt>
    <dgm:pt modelId="{DCCA1DAF-CB3E-43B1-AFCA-0C65F4B7EB03}" type="pres">
      <dgm:prSet presAssocID="{194DDFD8-8EF6-4890-9A33-7246B3410577}" presName="compNode" presStyleCnt="0"/>
      <dgm:spPr/>
    </dgm:pt>
    <dgm:pt modelId="{0F6D2D25-0A65-49AF-9B4D-4958C9586D00}" type="pres">
      <dgm:prSet presAssocID="{194DDFD8-8EF6-4890-9A33-7246B3410577}" presName="bgRect" presStyleLbl="bgShp" presStyleIdx="1" presStyleCnt="5"/>
      <dgm:spPr/>
    </dgm:pt>
    <dgm:pt modelId="{129D8667-FFE7-4408-96F3-47C34DA9C956}" type="pres">
      <dgm:prSet presAssocID="{194DDFD8-8EF6-4890-9A33-7246B3410577}"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Ruler"/>
        </a:ext>
      </dgm:extLst>
    </dgm:pt>
    <dgm:pt modelId="{B12F9B05-860E-45F7-84F8-48B2A69B9B8C}" type="pres">
      <dgm:prSet presAssocID="{194DDFD8-8EF6-4890-9A33-7246B3410577}" presName="spaceRect" presStyleCnt="0"/>
      <dgm:spPr/>
    </dgm:pt>
    <dgm:pt modelId="{A3BABE5C-159F-46A5-859C-F1FF83D65218}" type="pres">
      <dgm:prSet presAssocID="{194DDFD8-8EF6-4890-9A33-7246B3410577}" presName="parTx" presStyleLbl="revTx" presStyleIdx="1" presStyleCnt="5">
        <dgm:presLayoutVars>
          <dgm:chMax val="0"/>
          <dgm:chPref val="0"/>
        </dgm:presLayoutVars>
      </dgm:prSet>
      <dgm:spPr/>
    </dgm:pt>
    <dgm:pt modelId="{980A460A-FE93-4936-8315-B25E906F013C}" type="pres">
      <dgm:prSet presAssocID="{7E84DFB2-0204-4629-8232-16424A829A62}" presName="sibTrans" presStyleCnt="0"/>
      <dgm:spPr/>
    </dgm:pt>
    <dgm:pt modelId="{1C213A8C-7EA7-40EB-9CC6-66AC0DDA1C2A}" type="pres">
      <dgm:prSet presAssocID="{BE5B570C-7A89-456C-94E8-C8B859E60705}" presName="compNode" presStyleCnt="0"/>
      <dgm:spPr/>
    </dgm:pt>
    <dgm:pt modelId="{676A1070-9F39-4F31-8FCF-9CE37E0D4A1F}" type="pres">
      <dgm:prSet presAssocID="{BE5B570C-7A89-456C-94E8-C8B859E60705}" presName="bgRect" presStyleLbl="bgShp" presStyleIdx="2" presStyleCnt="5"/>
      <dgm:spPr/>
    </dgm:pt>
    <dgm:pt modelId="{7E82A57E-B56C-4264-A6C2-B70C8B8253C9}" type="pres">
      <dgm:prSet presAssocID="{BE5B570C-7A89-456C-94E8-C8B859E60705}"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andshake"/>
        </a:ext>
      </dgm:extLst>
    </dgm:pt>
    <dgm:pt modelId="{5B70A55D-E8AA-4E12-A451-20FD50226984}" type="pres">
      <dgm:prSet presAssocID="{BE5B570C-7A89-456C-94E8-C8B859E60705}" presName="spaceRect" presStyleCnt="0"/>
      <dgm:spPr/>
    </dgm:pt>
    <dgm:pt modelId="{D10293C1-9469-4F2F-A738-9DDFFF461228}" type="pres">
      <dgm:prSet presAssocID="{BE5B570C-7A89-456C-94E8-C8B859E60705}" presName="parTx" presStyleLbl="revTx" presStyleIdx="2" presStyleCnt="5">
        <dgm:presLayoutVars>
          <dgm:chMax val="0"/>
          <dgm:chPref val="0"/>
        </dgm:presLayoutVars>
      </dgm:prSet>
      <dgm:spPr/>
    </dgm:pt>
    <dgm:pt modelId="{99F09537-A83E-4B9E-9215-D5F82267EC72}" type="pres">
      <dgm:prSet presAssocID="{24A94312-11C8-47C3-A3A6-37C959C1DB02}" presName="sibTrans" presStyleCnt="0"/>
      <dgm:spPr/>
    </dgm:pt>
    <dgm:pt modelId="{A389EEA7-AE5B-48E8-8347-13E9C7AD3F40}" type="pres">
      <dgm:prSet presAssocID="{898D58FF-1495-4AD6-8D2E-F64E1BB3F03C}" presName="compNode" presStyleCnt="0"/>
      <dgm:spPr/>
    </dgm:pt>
    <dgm:pt modelId="{A5AEBDE4-FE70-4F54-B5DC-83A71D246D35}" type="pres">
      <dgm:prSet presAssocID="{898D58FF-1495-4AD6-8D2E-F64E1BB3F03C}" presName="bgRect" presStyleLbl="bgShp" presStyleIdx="3" presStyleCnt="5"/>
      <dgm:spPr/>
    </dgm:pt>
    <dgm:pt modelId="{3E2D56BF-7C8C-4836-AC9F-BF0B4F6CF015}" type="pres">
      <dgm:prSet presAssocID="{898D58FF-1495-4AD6-8D2E-F64E1BB3F03C}"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ierarchy"/>
        </a:ext>
      </dgm:extLst>
    </dgm:pt>
    <dgm:pt modelId="{60E9C864-8099-4040-B84E-C358CEC18314}" type="pres">
      <dgm:prSet presAssocID="{898D58FF-1495-4AD6-8D2E-F64E1BB3F03C}" presName="spaceRect" presStyleCnt="0"/>
      <dgm:spPr/>
    </dgm:pt>
    <dgm:pt modelId="{F92B1F1D-7635-4222-8D40-0093AEC687EC}" type="pres">
      <dgm:prSet presAssocID="{898D58FF-1495-4AD6-8D2E-F64E1BB3F03C}" presName="parTx" presStyleLbl="revTx" presStyleIdx="3" presStyleCnt="5">
        <dgm:presLayoutVars>
          <dgm:chMax val="0"/>
          <dgm:chPref val="0"/>
        </dgm:presLayoutVars>
      </dgm:prSet>
      <dgm:spPr/>
    </dgm:pt>
    <dgm:pt modelId="{B3CED1BC-FE68-4F73-9003-489407D5F451}" type="pres">
      <dgm:prSet presAssocID="{8978B352-5306-47BB-9B9C-34FDB3CADD77}" presName="sibTrans" presStyleCnt="0"/>
      <dgm:spPr/>
    </dgm:pt>
    <dgm:pt modelId="{216F2BC4-45FC-44C9-A8FF-B06C37B6ED1B}" type="pres">
      <dgm:prSet presAssocID="{018DF62C-8221-4A60-AC43-8408FF6A9A11}" presName="compNode" presStyleCnt="0"/>
      <dgm:spPr/>
    </dgm:pt>
    <dgm:pt modelId="{3A7F1F36-8C7F-4C69-8B70-1B27F72F3D88}" type="pres">
      <dgm:prSet presAssocID="{018DF62C-8221-4A60-AC43-8408FF6A9A11}" presName="bgRect" presStyleLbl="bgShp" presStyleIdx="4" presStyleCnt="5"/>
      <dgm:spPr/>
    </dgm:pt>
    <dgm:pt modelId="{0E7B3AF2-712D-4EF5-989C-5ED775C3DA8B}" type="pres">
      <dgm:prSet presAssocID="{018DF62C-8221-4A60-AC43-8408FF6A9A11}"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Hourglass"/>
        </a:ext>
      </dgm:extLst>
    </dgm:pt>
    <dgm:pt modelId="{F166D53C-6220-44D1-B70E-78219D5530A3}" type="pres">
      <dgm:prSet presAssocID="{018DF62C-8221-4A60-AC43-8408FF6A9A11}" presName="spaceRect" presStyleCnt="0"/>
      <dgm:spPr/>
    </dgm:pt>
    <dgm:pt modelId="{B12D1AC3-2784-413C-A6E2-A1E9DE1520D2}" type="pres">
      <dgm:prSet presAssocID="{018DF62C-8221-4A60-AC43-8408FF6A9A11}" presName="parTx" presStyleLbl="revTx" presStyleIdx="4" presStyleCnt="5">
        <dgm:presLayoutVars>
          <dgm:chMax val="0"/>
          <dgm:chPref val="0"/>
        </dgm:presLayoutVars>
      </dgm:prSet>
      <dgm:spPr/>
    </dgm:pt>
  </dgm:ptLst>
  <dgm:cxnLst>
    <dgm:cxn modelId="{E19B6401-DA8D-4AC5-BE4F-C145A0B13346}" srcId="{4D1B0939-663A-4576-BE1B-DB549B147B47}" destId="{0ECB75CA-8F07-47ED-A60C-FEA46AFB1FDB}" srcOrd="0" destOrd="0" parTransId="{CF3B7C28-2BBB-4619-B9AF-6544566C6224}" sibTransId="{10E314B1-3664-4B40-B0F7-157761A0A12A}"/>
    <dgm:cxn modelId="{DD2ACD3C-0531-4896-8B78-837013DCA101}" type="presOf" srcId="{BE5B570C-7A89-456C-94E8-C8B859E60705}" destId="{D10293C1-9469-4F2F-A738-9DDFFF461228}" srcOrd="0" destOrd="0" presId="urn:microsoft.com/office/officeart/2018/2/layout/IconVerticalSolidList"/>
    <dgm:cxn modelId="{A68C1C5D-1897-4EA3-A821-8CD6C82B16E4}" srcId="{4D1B0939-663A-4576-BE1B-DB549B147B47}" destId="{194DDFD8-8EF6-4890-9A33-7246B3410577}" srcOrd="1" destOrd="0" parTransId="{51950492-3683-4581-B75E-526B40937E30}" sibTransId="{7E84DFB2-0204-4629-8232-16424A829A62}"/>
    <dgm:cxn modelId="{6AB9E899-CFE1-40EF-8817-B18655ACE903}" type="presOf" srcId="{4D1B0939-663A-4576-BE1B-DB549B147B47}" destId="{186238F8-BCB1-4EBB-AC18-08508EEF396A}" srcOrd="0" destOrd="0" presId="urn:microsoft.com/office/officeart/2018/2/layout/IconVerticalSolidList"/>
    <dgm:cxn modelId="{5A87B19E-E73A-47DB-9720-310C63A38754}" srcId="{4D1B0939-663A-4576-BE1B-DB549B147B47}" destId="{018DF62C-8221-4A60-AC43-8408FF6A9A11}" srcOrd="4" destOrd="0" parTransId="{AA891756-DE59-40A6-AB78-FE41E31F2AE4}" sibTransId="{621ACFA8-1D05-402A-8716-B49E3C97C51F}"/>
    <dgm:cxn modelId="{3B152BA3-07A1-4D07-ABD2-A81691766FAC}" type="presOf" srcId="{018DF62C-8221-4A60-AC43-8408FF6A9A11}" destId="{B12D1AC3-2784-413C-A6E2-A1E9DE1520D2}" srcOrd="0" destOrd="0" presId="urn:microsoft.com/office/officeart/2018/2/layout/IconVerticalSolidList"/>
    <dgm:cxn modelId="{897065B4-B3BC-4040-BD8E-F67C7D7F34CE}" srcId="{4D1B0939-663A-4576-BE1B-DB549B147B47}" destId="{BE5B570C-7A89-456C-94E8-C8B859E60705}" srcOrd="2" destOrd="0" parTransId="{9E3F89BB-3EE4-43F9-A329-903F18B07CDB}" sibTransId="{24A94312-11C8-47C3-A3A6-37C959C1DB02}"/>
    <dgm:cxn modelId="{E4D148B6-3E42-4710-8CE2-A575A737DBBF}" srcId="{4D1B0939-663A-4576-BE1B-DB549B147B47}" destId="{898D58FF-1495-4AD6-8D2E-F64E1BB3F03C}" srcOrd="3" destOrd="0" parTransId="{0D3FBAE4-AE1E-401E-92C8-4EC4C72BBD3B}" sibTransId="{8978B352-5306-47BB-9B9C-34FDB3CADD77}"/>
    <dgm:cxn modelId="{3EB195D4-95D1-4801-B81A-ED201481D1FF}" type="presOf" srcId="{0ECB75CA-8F07-47ED-A60C-FEA46AFB1FDB}" destId="{8CDD84AB-4848-471A-897E-5C3425913FA4}" srcOrd="0" destOrd="0" presId="urn:microsoft.com/office/officeart/2018/2/layout/IconVerticalSolidList"/>
    <dgm:cxn modelId="{491121D5-E397-4DC0-ABF8-2DCD2F8B85DF}" type="presOf" srcId="{194DDFD8-8EF6-4890-9A33-7246B3410577}" destId="{A3BABE5C-159F-46A5-859C-F1FF83D65218}" srcOrd="0" destOrd="0" presId="urn:microsoft.com/office/officeart/2018/2/layout/IconVerticalSolidList"/>
    <dgm:cxn modelId="{1DCA2FF0-B6E5-4F10-BC61-64A97AC93770}" type="presOf" srcId="{898D58FF-1495-4AD6-8D2E-F64E1BB3F03C}" destId="{F92B1F1D-7635-4222-8D40-0093AEC687EC}" srcOrd="0" destOrd="0" presId="urn:microsoft.com/office/officeart/2018/2/layout/IconVerticalSolidList"/>
    <dgm:cxn modelId="{9CCF73FE-66BD-447D-828F-9BBA0C9D2CD4}" type="presParOf" srcId="{186238F8-BCB1-4EBB-AC18-08508EEF396A}" destId="{3296B9C7-7472-4907-A2DE-2C211531516B}" srcOrd="0" destOrd="0" presId="urn:microsoft.com/office/officeart/2018/2/layout/IconVerticalSolidList"/>
    <dgm:cxn modelId="{2DDE1BDF-EA27-4B5E-87E3-0F35BDEE9472}" type="presParOf" srcId="{3296B9C7-7472-4907-A2DE-2C211531516B}" destId="{380E2309-1532-470D-A309-7C1587F71830}" srcOrd="0" destOrd="0" presId="urn:microsoft.com/office/officeart/2018/2/layout/IconVerticalSolidList"/>
    <dgm:cxn modelId="{D8D264E0-E4DE-4167-A5A8-0535E703E0F1}" type="presParOf" srcId="{3296B9C7-7472-4907-A2DE-2C211531516B}" destId="{37BF8A71-1795-43AC-A217-D0DDD347202E}" srcOrd="1" destOrd="0" presId="urn:microsoft.com/office/officeart/2018/2/layout/IconVerticalSolidList"/>
    <dgm:cxn modelId="{3B7C919B-C6C6-46F1-9D08-15CE82990167}" type="presParOf" srcId="{3296B9C7-7472-4907-A2DE-2C211531516B}" destId="{8306C0E6-3C4B-47BC-886F-89DF4392B11B}" srcOrd="2" destOrd="0" presId="urn:microsoft.com/office/officeart/2018/2/layout/IconVerticalSolidList"/>
    <dgm:cxn modelId="{BF265DBE-F44A-4477-BD07-FE2A806D37B8}" type="presParOf" srcId="{3296B9C7-7472-4907-A2DE-2C211531516B}" destId="{8CDD84AB-4848-471A-897E-5C3425913FA4}" srcOrd="3" destOrd="0" presId="urn:microsoft.com/office/officeart/2018/2/layout/IconVerticalSolidList"/>
    <dgm:cxn modelId="{E1B6BA94-DB43-49E1-A56A-4D7E5F6D78EF}" type="presParOf" srcId="{186238F8-BCB1-4EBB-AC18-08508EEF396A}" destId="{090F2115-6DBA-4082-AC34-2969AD374026}" srcOrd="1" destOrd="0" presId="urn:microsoft.com/office/officeart/2018/2/layout/IconVerticalSolidList"/>
    <dgm:cxn modelId="{8EE6BFAD-5384-4041-882F-45E27ECDA3D9}" type="presParOf" srcId="{186238F8-BCB1-4EBB-AC18-08508EEF396A}" destId="{DCCA1DAF-CB3E-43B1-AFCA-0C65F4B7EB03}" srcOrd="2" destOrd="0" presId="urn:microsoft.com/office/officeart/2018/2/layout/IconVerticalSolidList"/>
    <dgm:cxn modelId="{8F856266-B351-4E4B-B225-672EF3DC4F8A}" type="presParOf" srcId="{DCCA1DAF-CB3E-43B1-AFCA-0C65F4B7EB03}" destId="{0F6D2D25-0A65-49AF-9B4D-4958C9586D00}" srcOrd="0" destOrd="0" presId="urn:microsoft.com/office/officeart/2018/2/layout/IconVerticalSolidList"/>
    <dgm:cxn modelId="{09643872-1AE0-45F6-827D-206D57035C4F}" type="presParOf" srcId="{DCCA1DAF-CB3E-43B1-AFCA-0C65F4B7EB03}" destId="{129D8667-FFE7-4408-96F3-47C34DA9C956}" srcOrd="1" destOrd="0" presId="urn:microsoft.com/office/officeart/2018/2/layout/IconVerticalSolidList"/>
    <dgm:cxn modelId="{DB99DD1B-B6EE-4521-94CE-63EA03D4E491}" type="presParOf" srcId="{DCCA1DAF-CB3E-43B1-AFCA-0C65F4B7EB03}" destId="{B12F9B05-860E-45F7-84F8-48B2A69B9B8C}" srcOrd="2" destOrd="0" presId="urn:microsoft.com/office/officeart/2018/2/layout/IconVerticalSolidList"/>
    <dgm:cxn modelId="{89E1E4B2-D93B-4A06-A5F6-201F8B5EAFE6}" type="presParOf" srcId="{DCCA1DAF-CB3E-43B1-AFCA-0C65F4B7EB03}" destId="{A3BABE5C-159F-46A5-859C-F1FF83D65218}" srcOrd="3" destOrd="0" presId="urn:microsoft.com/office/officeart/2018/2/layout/IconVerticalSolidList"/>
    <dgm:cxn modelId="{7D3C3F2E-8941-4675-A2DA-76F176132AD6}" type="presParOf" srcId="{186238F8-BCB1-4EBB-AC18-08508EEF396A}" destId="{980A460A-FE93-4936-8315-B25E906F013C}" srcOrd="3" destOrd="0" presId="urn:microsoft.com/office/officeart/2018/2/layout/IconVerticalSolidList"/>
    <dgm:cxn modelId="{F8617429-9E2C-43DA-A728-C7AA75B732C4}" type="presParOf" srcId="{186238F8-BCB1-4EBB-AC18-08508EEF396A}" destId="{1C213A8C-7EA7-40EB-9CC6-66AC0DDA1C2A}" srcOrd="4" destOrd="0" presId="urn:microsoft.com/office/officeart/2018/2/layout/IconVerticalSolidList"/>
    <dgm:cxn modelId="{20E4DA37-479E-4690-85B0-685430C11368}" type="presParOf" srcId="{1C213A8C-7EA7-40EB-9CC6-66AC0DDA1C2A}" destId="{676A1070-9F39-4F31-8FCF-9CE37E0D4A1F}" srcOrd="0" destOrd="0" presId="urn:microsoft.com/office/officeart/2018/2/layout/IconVerticalSolidList"/>
    <dgm:cxn modelId="{D54C9E7C-4F1D-4332-B684-5396658BB0FF}" type="presParOf" srcId="{1C213A8C-7EA7-40EB-9CC6-66AC0DDA1C2A}" destId="{7E82A57E-B56C-4264-A6C2-B70C8B8253C9}" srcOrd="1" destOrd="0" presId="urn:microsoft.com/office/officeart/2018/2/layout/IconVerticalSolidList"/>
    <dgm:cxn modelId="{B508779F-7080-4650-9ED7-BD11DFA5A5FB}" type="presParOf" srcId="{1C213A8C-7EA7-40EB-9CC6-66AC0DDA1C2A}" destId="{5B70A55D-E8AA-4E12-A451-20FD50226984}" srcOrd="2" destOrd="0" presId="urn:microsoft.com/office/officeart/2018/2/layout/IconVerticalSolidList"/>
    <dgm:cxn modelId="{43A908CE-431E-4EF2-843D-A49921C2D1E9}" type="presParOf" srcId="{1C213A8C-7EA7-40EB-9CC6-66AC0DDA1C2A}" destId="{D10293C1-9469-4F2F-A738-9DDFFF461228}" srcOrd="3" destOrd="0" presId="urn:microsoft.com/office/officeart/2018/2/layout/IconVerticalSolidList"/>
    <dgm:cxn modelId="{91E1F33D-5598-40F1-9532-D101862E1DD5}" type="presParOf" srcId="{186238F8-BCB1-4EBB-AC18-08508EEF396A}" destId="{99F09537-A83E-4B9E-9215-D5F82267EC72}" srcOrd="5" destOrd="0" presId="urn:microsoft.com/office/officeart/2018/2/layout/IconVerticalSolidList"/>
    <dgm:cxn modelId="{8EB9E846-54C0-4535-8F53-E0690DFB54B7}" type="presParOf" srcId="{186238F8-BCB1-4EBB-AC18-08508EEF396A}" destId="{A389EEA7-AE5B-48E8-8347-13E9C7AD3F40}" srcOrd="6" destOrd="0" presId="urn:microsoft.com/office/officeart/2018/2/layout/IconVerticalSolidList"/>
    <dgm:cxn modelId="{F72BCDD2-E9CC-4E53-8169-FA643A3C70D6}" type="presParOf" srcId="{A389EEA7-AE5B-48E8-8347-13E9C7AD3F40}" destId="{A5AEBDE4-FE70-4F54-B5DC-83A71D246D35}" srcOrd="0" destOrd="0" presId="urn:microsoft.com/office/officeart/2018/2/layout/IconVerticalSolidList"/>
    <dgm:cxn modelId="{68107ECE-EDFA-437D-8E3B-6D2CE214599D}" type="presParOf" srcId="{A389EEA7-AE5B-48E8-8347-13E9C7AD3F40}" destId="{3E2D56BF-7C8C-4836-AC9F-BF0B4F6CF015}" srcOrd="1" destOrd="0" presId="urn:microsoft.com/office/officeart/2018/2/layout/IconVerticalSolidList"/>
    <dgm:cxn modelId="{3A8831EF-3D4F-4871-ADB1-E58BBEA380D2}" type="presParOf" srcId="{A389EEA7-AE5B-48E8-8347-13E9C7AD3F40}" destId="{60E9C864-8099-4040-B84E-C358CEC18314}" srcOrd="2" destOrd="0" presId="urn:microsoft.com/office/officeart/2018/2/layout/IconVerticalSolidList"/>
    <dgm:cxn modelId="{FB790064-9F54-49A5-BDDC-135C6F876C97}" type="presParOf" srcId="{A389EEA7-AE5B-48E8-8347-13E9C7AD3F40}" destId="{F92B1F1D-7635-4222-8D40-0093AEC687EC}" srcOrd="3" destOrd="0" presId="urn:microsoft.com/office/officeart/2018/2/layout/IconVerticalSolidList"/>
    <dgm:cxn modelId="{FAE620F4-695F-4DBF-A2DC-A8D1D7E1BFB1}" type="presParOf" srcId="{186238F8-BCB1-4EBB-AC18-08508EEF396A}" destId="{B3CED1BC-FE68-4F73-9003-489407D5F451}" srcOrd="7" destOrd="0" presId="urn:microsoft.com/office/officeart/2018/2/layout/IconVerticalSolidList"/>
    <dgm:cxn modelId="{829A1FDA-44BD-4628-8E79-E5D5751560D7}" type="presParOf" srcId="{186238F8-BCB1-4EBB-AC18-08508EEF396A}" destId="{216F2BC4-45FC-44C9-A8FF-B06C37B6ED1B}" srcOrd="8" destOrd="0" presId="urn:microsoft.com/office/officeart/2018/2/layout/IconVerticalSolidList"/>
    <dgm:cxn modelId="{AEBF0DFB-A67E-4F64-8D7A-4347A210DDF9}" type="presParOf" srcId="{216F2BC4-45FC-44C9-A8FF-B06C37B6ED1B}" destId="{3A7F1F36-8C7F-4C69-8B70-1B27F72F3D88}" srcOrd="0" destOrd="0" presId="urn:microsoft.com/office/officeart/2018/2/layout/IconVerticalSolidList"/>
    <dgm:cxn modelId="{DCDFBD9A-2DD3-4C1B-9E0A-2B4BD1AB80FA}" type="presParOf" srcId="{216F2BC4-45FC-44C9-A8FF-B06C37B6ED1B}" destId="{0E7B3AF2-712D-4EF5-989C-5ED775C3DA8B}" srcOrd="1" destOrd="0" presId="urn:microsoft.com/office/officeart/2018/2/layout/IconVerticalSolidList"/>
    <dgm:cxn modelId="{4BF5BF0D-AFD7-4F25-9FBE-26DC63E2AD4B}" type="presParOf" srcId="{216F2BC4-45FC-44C9-A8FF-B06C37B6ED1B}" destId="{F166D53C-6220-44D1-B70E-78219D5530A3}" srcOrd="2" destOrd="0" presId="urn:microsoft.com/office/officeart/2018/2/layout/IconVerticalSolidList"/>
    <dgm:cxn modelId="{0F9BAA32-6514-480B-ADF4-D472105A278C}" type="presParOf" srcId="{216F2BC4-45FC-44C9-A8FF-B06C37B6ED1B}" destId="{B12D1AC3-2784-413C-A6E2-A1E9DE1520D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E5F10CD-2A8F-426A-BF04-1450004AB35A}"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A2D97128-67BB-44BB-AF2B-CB02DC85E162}">
      <dgm:prSet/>
      <dgm:spPr/>
      <dgm:t>
        <a:bodyPr/>
        <a:lstStyle/>
        <a:p>
          <a:r>
            <a:rPr lang="en-AU" b="1"/>
            <a:t>Strategic plan</a:t>
          </a:r>
          <a:endParaRPr lang="en-US"/>
        </a:p>
      </dgm:t>
    </dgm:pt>
    <dgm:pt modelId="{61477D2D-A896-4FB8-8746-709983493B0F}" type="parTrans" cxnId="{DCA5E38B-A302-43BC-BAA8-DCBB5254FA5B}">
      <dgm:prSet/>
      <dgm:spPr/>
      <dgm:t>
        <a:bodyPr/>
        <a:lstStyle/>
        <a:p>
          <a:endParaRPr lang="en-US"/>
        </a:p>
      </dgm:t>
    </dgm:pt>
    <dgm:pt modelId="{D992C02A-1086-41DA-A29F-BE740EDA29C5}" type="sibTrans" cxnId="{DCA5E38B-A302-43BC-BAA8-DCBB5254FA5B}">
      <dgm:prSet/>
      <dgm:spPr/>
      <dgm:t>
        <a:bodyPr/>
        <a:lstStyle/>
        <a:p>
          <a:endParaRPr lang="en-US"/>
        </a:p>
      </dgm:t>
    </dgm:pt>
    <dgm:pt modelId="{E485123A-4548-47C4-B95D-7218171A39C4}">
      <dgm:prSet/>
      <dgm:spPr/>
      <dgm:t>
        <a:bodyPr/>
        <a:lstStyle/>
        <a:p>
          <a:r>
            <a:rPr lang="en-AU"/>
            <a:t>Situation analysis</a:t>
          </a:r>
          <a:endParaRPr lang="en-US"/>
        </a:p>
      </dgm:t>
    </dgm:pt>
    <dgm:pt modelId="{007CC256-8762-4E58-8D93-10C8E111C1E8}" type="parTrans" cxnId="{FBBF4743-33B2-4574-8340-B61738A9957B}">
      <dgm:prSet/>
      <dgm:spPr/>
      <dgm:t>
        <a:bodyPr/>
        <a:lstStyle/>
        <a:p>
          <a:endParaRPr lang="en-US"/>
        </a:p>
      </dgm:t>
    </dgm:pt>
    <dgm:pt modelId="{2A17611E-EB3E-4979-B8DB-8D41D0023FF0}" type="sibTrans" cxnId="{FBBF4743-33B2-4574-8340-B61738A9957B}">
      <dgm:prSet/>
      <dgm:spPr/>
      <dgm:t>
        <a:bodyPr/>
        <a:lstStyle/>
        <a:p>
          <a:endParaRPr lang="en-US"/>
        </a:p>
      </dgm:t>
    </dgm:pt>
    <dgm:pt modelId="{A4D5A0B2-DAC9-45A0-8F62-3C1540FD23E6}">
      <dgm:prSet/>
      <dgm:spPr/>
      <dgm:t>
        <a:bodyPr/>
        <a:lstStyle/>
        <a:p>
          <a:r>
            <a:rPr lang="en-AU"/>
            <a:t>Identification of strategy options</a:t>
          </a:r>
          <a:endParaRPr lang="en-US"/>
        </a:p>
      </dgm:t>
    </dgm:pt>
    <dgm:pt modelId="{7EB4A0FE-C4E6-45B9-B673-2E8728D59D00}" type="parTrans" cxnId="{A756A491-6869-4E0F-97CA-FF4162805B3B}">
      <dgm:prSet/>
      <dgm:spPr/>
      <dgm:t>
        <a:bodyPr/>
        <a:lstStyle/>
        <a:p>
          <a:endParaRPr lang="en-US"/>
        </a:p>
      </dgm:t>
    </dgm:pt>
    <dgm:pt modelId="{9D0D6E28-FA99-4877-935D-E045672EE9EF}" type="sibTrans" cxnId="{A756A491-6869-4E0F-97CA-FF4162805B3B}">
      <dgm:prSet/>
      <dgm:spPr/>
      <dgm:t>
        <a:bodyPr/>
        <a:lstStyle/>
        <a:p>
          <a:endParaRPr lang="en-US"/>
        </a:p>
      </dgm:t>
    </dgm:pt>
    <dgm:pt modelId="{411D4A2F-9593-4447-B97D-E5F712D4CC4A}">
      <dgm:prSet/>
      <dgm:spPr/>
      <dgm:t>
        <a:bodyPr/>
        <a:lstStyle/>
        <a:p>
          <a:r>
            <a:rPr lang="en-AU"/>
            <a:t>Strategy evaluation and selection</a:t>
          </a:r>
          <a:endParaRPr lang="en-US"/>
        </a:p>
      </dgm:t>
    </dgm:pt>
    <dgm:pt modelId="{1D90B635-53D2-465D-8FC5-FC3D0BDCD952}" type="parTrans" cxnId="{8252F1E8-2E5D-4503-84ED-6BB009413CC6}">
      <dgm:prSet/>
      <dgm:spPr/>
      <dgm:t>
        <a:bodyPr/>
        <a:lstStyle/>
        <a:p>
          <a:endParaRPr lang="en-US"/>
        </a:p>
      </dgm:t>
    </dgm:pt>
    <dgm:pt modelId="{379E08AD-2580-44BE-AAE0-86207FCB9F70}" type="sibTrans" cxnId="{8252F1E8-2E5D-4503-84ED-6BB009413CC6}">
      <dgm:prSet/>
      <dgm:spPr/>
      <dgm:t>
        <a:bodyPr/>
        <a:lstStyle/>
        <a:p>
          <a:endParaRPr lang="en-US"/>
        </a:p>
      </dgm:t>
    </dgm:pt>
    <dgm:pt modelId="{81CC11AE-32F5-480A-8978-D90267B4DD07}">
      <dgm:prSet/>
      <dgm:spPr/>
      <dgm:t>
        <a:bodyPr/>
        <a:lstStyle/>
        <a:p>
          <a:r>
            <a:rPr lang="en-AU"/>
            <a:t>Operational planning</a:t>
          </a:r>
          <a:endParaRPr lang="en-US"/>
        </a:p>
      </dgm:t>
    </dgm:pt>
    <dgm:pt modelId="{772019CA-9F77-4762-A9CB-CFC9B95831CB}" type="parTrans" cxnId="{9CAEDAB6-9AB1-42BE-B736-F87431BEE4FB}">
      <dgm:prSet/>
      <dgm:spPr/>
      <dgm:t>
        <a:bodyPr/>
        <a:lstStyle/>
        <a:p>
          <a:endParaRPr lang="en-US"/>
        </a:p>
      </dgm:t>
    </dgm:pt>
    <dgm:pt modelId="{ADD2638F-B35E-424E-8520-2E1E70122497}" type="sibTrans" cxnId="{9CAEDAB6-9AB1-42BE-B736-F87431BEE4FB}">
      <dgm:prSet/>
      <dgm:spPr/>
      <dgm:t>
        <a:bodyPr/>
        <a:lstStyle/>
        <a:p>
          <a:endParaRPr lang="en-US"/>
        </a:p>
      </dgm:t>
    </dgm:pt>
    <dgm:pt modelId="{19AE50D1-A7C7-4A14-8DEC-254E5E31E699}" type="pres">
      <dgm:prSet presAssocID="{FE5F10CD-2A8F-426A-BF04-1450004AB35A}" presName="linear" presStyleCnt="0">
        <dgm:presLayoutVars>
          <dgm:animLvl val="lvl"/>
          <dgm:resizeHandles val="exact"/>
        </dgm:presLayoutVars>
      </dgm:prSet>
      <dgm:spPr/>
    </dgm:pt>
    <dgm:pt modelId="{9F94F064-84CC-48CF-B182-D79E2FD9E29B}" type="pres">
      <dgm:prSet presAssocID="{A2D97128-67BB-44BB-AF2B-CB02DC85E162}" presName="parentText" presStyleLbl="node1" presStyleIdx="0" presStyleCnt="5">
        <dgm:presLayoutVars>
          <dgm:chMax val="0"/>
          <dgm:bulletEnabled val="1"/>
        </dgm:presLayoutVars>
      </dgm:prSet>
      <dgm:spPr/>
    </dgm:pt>
    <dgm:pt modelId="{8C7F74BE-048F-4433-807C-685CC6C06B8D}" type="pres">
      <dgm:prSet presAssocID="{D992C02A-1086-41DA-A29F-BE740EDA29C5}" presName="spacer" presStyleCnt="0"/>
      <dgm:spPr/>
    </dgm:pt>
    <dgm:pt modelId="{50704522-DFB1-4A96-B6AF-52F553F88FE0}" type="pres">
      <dgm:prSet presAssocID="{E485123A-4548-47C4-B95D-7218171A39C4}" presName="parentText" presStyleLbl="node1" presStyleIdx="1" presStyleCnt="5">
        <dgm:presLayoutVars>
          <dgm:chMax val="0"/>
          <dgm:bulletEnabled val="1"/>
        </dgm:presLayoutVars>
      </dgm:prSet>
      <dgm:spPr/>
    </dgm:pt>
    <dgm:pt modelId="{597E584D-C1B1-4434-8C74-F326B29B0C5D}" type="pres">
      <dgm:prSet presAssocID="{2A17611E-EB3E-4979-B8DB-8D41D0023FF0}" presName="spacer" presStyleCnt="0"/>
      <dgm:spPr/>
    </dgm:pt>
    <dgm:pt modelId="{CDB6330E-44FC-4BCA-AFA1-6FA1F38685D6}" type="pres">
      <dgm:prSet presAssocID="{A4D5A0B2-DAC9-45A0-8F62-3C1540FD23E6}" presName="parentText" presStyleLbl="node1" presStyleIdx="2" presStyleCnt="5">
        <dgm:presLayoutVars>
          <dgm:chMax val="0"/>
          <dgm:bulletEnabled val="1"/>
        </dgm:presLayoutVars>
      </dgm:prSet>
      <dgm:spPr/>
    </dgm:pt>
    <dgm:pt modelId="{21E20E5D-CF17-4DDB-896C-7F5FF16AA0A7}" type="pres">
      <dgm:prSet presAssocID="{9D0D6E28-FA99-4877-935D-E045672EE9EF}" presName="spacer" presStyleCnt="0"/>
      <dgm:spPr/>
    </dgm:pt>
    <dgm:pt modelId="{3A36D4D6-6D79-45B8-8E7B-7D43AA5B495B}" type="pres">
      <dgm:prSet presAssocID="{411D4A2F-9593-4447-B97D-E5F712D4CC4A}" presName="parentText" presStyleLbl="node1" presStyleIdx="3" presStyleCnt="5">
        <dgm:presLayoutVars>
          <dgm:chMax val="0"/>
          <dgm:bulletEnabled val="1"/>
        </dgm:presLayoutVars>
      </dgm:prSet>
      <dgm:spPr/>
    </dgm:pt>
    <dgm:pt modelId="{9DB298CF-C73B-4CC0-B74B-0A00506A38FC}" type="pres">
      <dgm:prSet presAssocID="{379E08AD-2580-44BE-AAE0-86207FCB9F70}" presName="spacer" presStyleCnt="0"/>
      <dgm:spPr/>
    </dgm:pt>
    <dgm:pt modelId="{FBE9DB35-E9CA-4541-B756-6A5FBDB346B1}" type="pres">
      <dgm:prSet presAssocID="{81CC11AE-32F5-480A-8978-D90267B4DD07}" presName="parentText" presStyleLbl="node1" presStyleIdx="4" presStyleCnt="5">
        <dgm:presLayoutVars>
          <dgm:chMax val="0"/>
          <dgm:bulletEnabled val="1"/>
        </dgm:presLayoutVars>
      </dgm:prSet>
      <dgm:spPr/>
    </dgm:pt>
  </dgm:ptLst>
  <dgm:cxnLst>
    <dgm:cxn modelId="{3B070C14-C9DD-42E4-B401-90359CA19944}" type="presOf" srcId="{A4D5A0B2-DAC9-45A0-8F62-3C1540FD23E6}" destId="{CDB6330E-44FC-4BCA-AFA1-6FA1F38685D6}" srcOrd="0" destOrd="0" presId="urn:microsoft.com/office/officeart/2005/8/layout/vList2"/>
    <dgm:cxn modelId="{B0483F38-6022-4A1F-B380-897A6EBDD87D}" type="presOf" srcId="{81CC11AE-32F5-480A-8978-D90267B4DD07}" destId="{FBE9DB35-E9CA-4541-B756-6A5FBDB346B1}" srcOrd="0" destOrd="0" presId="urn:microsoft.com/office/officeart/2005/8/layout/vList2"/>
    <dgm:cxn modelId="{EB580839-4196-4DAC-89D0-8CC704348352}" type="presOf" srcId="{E485123A-4548-47C4-B95D-7218171A39C4}" destId="{50704522-DFB1-4A96-B6AF-52F553F88FE0}" srcOrd="0" destOrd="0" presId="urn:microsoft.com/office/officeart/2005/8/layout/vList2"/>
    <dgm:cxn modelId="{A51C1641-D232-4EB3-BCA3-16DF8A22D3EA}" type="presOf" srcId="{FE5F10CD-2A8F-426A-BF04-1450004AB35A}" destId="{19AE50D1-A7C7-4A14-8DEC-254E5E31E699}" srcOrd="0" destOrd="0" presId="urn:microsoft.com/office/officeart/2005/8/layout/vList2"/>
    <dgm:cxn modelId="{FBBF4743-33B2-4574-8340-B61738A9957B}" srcId="{FE5F10CD-2A8F-426A-BF04-1450004AB35A}" destId="{E485123A-4548-47C4-B95D-7218171A39C4}" srcOrd="1" destOrd="0" parTransId="{007CC256-8762-4E58-8D93-10C8E111C1E8}" sibTransId="{2A17611E-EB3E-4979-B8DB-8D41D0023FF0}"/>
    <dgm:cxn modelId="{0822E948-F04B-493C-958E-167E5E5F6714}" type="presOf" srcId="{A2D97128-67BB-44BB-AF2B-CB02DC85E162}" destId="{9F94F064-84CC-48CF-B182-D79E2FD9E29B}" srcOrd="0" destOrd="0" presId="urn:microsoft.com/office/officeart/2005/8/layout/vList2"/>
    <dgm:cxn modelId="{7484C953-EC10-403C-AFCC-32706FC6A7C5}" type="presOf" srcId="{411D4A2F-9593-4447-B97D-E5F712D4CC4A}" destId="{3A36D4D6-6D79-45B8-8E7B-7D43AA5B495B}" srcOrd="0" destOrd="0" presId="urn:microsoft.com/office/officeart/2005/8/layout/vList2"/>
    <dgm:cxn modelId="{DCA5E38B-A302-43BC-BAA8-DCBB5254FA5B}" srcId="{FE5F10CD-2A8F-426A-BF04-1450004AB35A}" destId="{A2D97128-67BB-44BB-AF2B-CB02DC85E162}" srcOrd="0" destOrd="0" parTransId="{61477D2D-A896-4FB8-8746-709983493B0F}" sibTransId="{D992C02A-1086-41DA-A29F-BE740EDA29C5}"/>
    <dgm:cxn modelId="{A756A491-6869-4E0F-97CA-FF4162805B3B}" srcId="{FE5F10CD-2A8F-426A-BF04-1450004AB35A}" destId="{A4D5A0B2-DAC9-45A0-8F62-3C1540FD23E6}" srcOrd="2" destOrd="0" parTransId="{7EB4A0FE-C4E6-45B9-B673-2E8728D59D00}" sibTransId="{9D0D6E28-FA99-4877-935D-E045672EE9EF}"/>
    <dgm:cxn modelId="{9CAEDAB6-9AB1-42BE-B736-F87431BEE4FB}" srcId="{FE5F10CD-2A8F-426A-BF04-1450004AB35A}" destId="{81CC11AE-32F5-480A-8978-D90267B4DD07}" srcOrd="4" destOrd="0" parTransId="{772019CA-9F77-4762-A9CB-CFC9B95831CB}" sibTransId="{ADD2638F-B35E-424E-8520-2E1E70122497}"/>
    <dgm:cxn modelId="{8252F1E8-2E5D-4503-84ED-6BB009413CC6}" srcId="{FE5F10CD-2A8F-426A-BF04-1450004AB35A}" destId="{411D4A2F-9593-4447-B97D-E5F712D4CC4A}" srcOrd="3" destOrd="0" parTransId="{1D90B635-53D2-465D-8FC5-FC3D0BDCD952}" sibTransId="{379E08AD-2580-44BE-AAE0-86207FCB9F70}"/>
    <dgm:cxn modelId="{790D4127-0418-4711-9AC3-74C3DA7763EC}" type="presParOf" srcId="{19AE50D1-A7C7-4A14-8DEC-254E5E31E699}" destId="{9F94F064-84CC-48CF-B182-D79E2FD9E29B}" srcOrd="0" destOrd="0" presId="urn:microsoft.com/office/officeart/2005/8/layout/vList2"/>
    <dgm:cxn modelId="{4C479397-EB67-4DAE-936D-755DACAB8335}" type="presParOf" srcId="{19AE50D1-A7C7-4A14-8DEC-254E5E31E699}" destId="{8C7F74BE-048F-4433-807C-685CC6C06B8D}" srcOrd="1" destOrd="0" presId="urn:microsoft.com/office/officeart/2005/8/layout/vList2"/>
    <dgm:cxn modelId="{C4A7E875-2E2F-493F-942D-1D45C79F35F1}" type="presParOf" srcId="{19AE50D1-A7C7-4A14-8DEC-254E5E31E699}" destId="{50704522-DFB1-4A96-B6AF-52F553F88FE0}" srcOrd="2" destOrd="0" presId="urn:microsoft.com/office/officeart/2005/8/layout/vList2"/>
    <dgm:cxn modelId="{C86618AD-1859-4146-AC7D-9807B06CD30F}" type="presParOf" srcId="{19AE50D1-A7C7-4A14-8DEC-254E5E31E699}" destId="{597E584D-C1B1-4434-8C74-F326B29B0C5D}" srcOrd="3" destOrd="0" presId="urn:microsoft.com/office/officeart/2005/8/layout/vList2"/>
    <dgm:cxn modelId="{A2ED7599-3087-466C-9204-ED0BE1A6375A}" type="presParOf" srcId="{19AE50D1-A7C7-4A14-8DEC-254E5E31E699}" destId="{CDB6330E-44FC-4BCA-AFA1-6FA1F38685D6}" srcOrd="4" destOrd="0" presId="urn:microsoft.com/office/officeart/2005/8/layout/vList2"/>
    <dgm:cxn modelId="{63143EC8-0772-434E-83F8-17BAE1809E1B}" type="presParOf" srcId="{19AE50D1-A7C7-4A14-8DEC-254E5E31E699}" destId="{21E20E5D-CF17-4DDB-896C-7F5FF16AA0A7}" srcOrd="5" destOrd="0" presId="urn:microsoft.com/office/officeart/2005/8/layout/vList2"/>
    <dgm:cxn modelId="{13E8E8B0-A938-4264-9F2D-D8BD5D5D3C2A}" type="presParOf" srcId="{19AE50D1-A7C7-4A14-8DEC-254E5E31E699}" destId="{3A36D4D6-6D79-45B8-8E7B-7D43AA5B495B}" srcOrd="6" destOrd="0" presId="urn:microsoft.com/office/officeart/2005/8/layout/vList2"/>
    <dgm:cxn modelId="{9798C341-4CC3-4AEC-B02D-D4CF6F916ADB}" type="presParOf" srcId="{19AE50D1-A7C7-4A14-8DEC-254E5E31E699}" destId="{9DB298CF-C73B-4CC0-B74B-0A00506A38FC}" srcOrd="7" destOrd="0" presId="urn:microsoft.com/office/officeart/2005/8/layout/vList2"/>
    <dgm:cxn modelId="{15F9E5DA-4877-4874-B4B3-736E67AE36D7}" type="presParOf" srcId="{19AE50D1-A7C7-4A14-8DEC-254E5E31E699}" destId="{FBE9DB35-E9CA-4541-B756-6A5FBDB346B1}"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0E2309-1532-470D-A309-7C1587F71830}">
      <dsp:nvSpPr>
        <dsp:cNvPr id="0" name=""/>
        <dsp:cNvSpPr/>
      </dsp:nvSpPr>
      <dsp:spPr>
        <a:xfrm>
          <a:off x="0" y="4353"/>
          <a:ext cx="6269038" cy="927236"/>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F8A71-1795-43AC-A217-D0DDD347202E}">
      <dsp:nvSpPr>
        <dsp:cNvPr id="0" name=""/>
        <dsp:cNvSpPr/>
      </dsp:nvSpPr>
      <dsp:spPr>
        <a:xfrm>
          <a:off x="280489" y="212981"/>
          <a:ext cx="509980" cy="50998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CDD84AB-4848-471A-897E-5C3425913FA4}">
      <dsp:nvSpPr>
        <dsp:cNvPr id="0" name=""/>
        <dsp:cNvSpPr/>
      </dsp:nvSpPr>
      <dsp:spPr>
        <a:xfrm>
          <a:off x="1070958" y="4353"/>
          <a:ext cx="5198079" cy="9272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133" tIns="98133" rIns="98133" bIns="98133" numCol="1" spcCol="1270" anchor="ctr" anchorCtr="0">
          <a:noAutofit/>
        </a:bodyPr>
        <a:lstStyle/>
        <a:p>
          <a:pPr marL="0" lvl="0" indent="0" algn="l" defTabSz="755650">
            <a:lnSpc>
              <a:spcPct val="90000"/>
            </a:lnSpc>
            <a:spcBef>
              <a:spcPct val="0"/>
            </a:spcBef>
            <a:spcAft>
              <a:spcPct val="35000"/>
            </a:spcAft>
            <a:buNone/>
          </a:pPr>
          <a:r>
            <a:rPr lang="en-US" sz="1700" kern="1200"/>
            <a:t>Specific: focused on achieving an event goal or, if no goals have been developed, </a:t>
          </a:r>
          <a:r>
            <a:rPr lang="en-GB" sz="1700" kern="1200"/>
            <a:t>its purpose</a:t>
          </a:r>
          <a:endParaRPr lang="en-US" sz="1700" kern="1200"/>
        </a:p>
      </dsp:txBody>
      <dsp:txXfrm>
        <a:off x="1070958" y="4353"/>
        <a:ext cx="5198079" cy="927236"/>
      </dsp:txXfrm>
    </dsp:sp>
    <dsp:sp modelId="{0F6D2D25-0A65-49AF-9B4D-4958C9586D00}">
      <dsp:nvSpPr>
        <dsp:cNvPr id="0" name=""/>
        <dsp:cNvSpPr/>
      </dsp:nvSpPr>
      <dsp:spPr>
        <a:xfrm>
          <a:off x="0" y="1163398"/>
          <a:ext cx="6269038" cy="927236"/>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29D8667-FFE7-4408-96F3-47C34DA9C956}">
      <dsp:nvSpPr>
        <dsp:cNvPr id="0" name=""/>
        <dsp:cNvSpPr/>
      </dsp:nvSpPr>
      <dsp:spPr>
        <a:xfrm>
          <a:off x="280489" y="1372026"/>
          <a:ext cx="509980" cy="50998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3BABE5C-159F-46A5-859C-F1FF83D65218}">
      <dsp:nvSpPr>
        <dsp:cNvPr id="0" name=""/>
        <dsp:cNvSpPr/>
      </dsp:nvSpPr>
      <dsp:spPr>
        <a:xfrm>
          <a:off x="1070958" y="1163398"/>
          <a:ext cx="5198079" cy="9272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133" tIns="98133" rIns="98133" bIns="98133" numCol="1" spcCol="1270" anchor="ctr" anchorCtr="0">
          <a:noAutofit/>
        </a:bodyPr>
        <a:lstStyle/>
        <a:p>
          <a:pPr marL="0" lvl="0" indent="0" algn="l" defTabSz="755650">
            <a:lnSpc>
              <a:spcPct val="90000"/>
            </a:lnSpc>
            <a:spcBef>
              <a:spcPct val="0"/>
            </a:spcBef>
            <a:spcAft>
              <a:spcPct val="35000"/>
            </a:spcAft>
            <a:buNone/>
          </a:pPr>
          <a:r>
            <a:rPr lang="en-US" sz="1700" kern="1200"/>
            <a:t>Measurable: expressed in a way that is quantifiable</a:t>
          </a:r>
        </a:p>
      </dsp:txBody>
      <dsp:txXfrm>
        <a:off x="1070958" y="1163398"/>
        <a:ext cx="5198079" cy="927236"/>
      </dsp:txXfrm>
    </dsp:sp>
    <dsp:sp modelId="{676A1070-9F39-4F31-8FCF-9CE37E0D4A1F}">
      <dsp:nvSpPr>
        <dsp:cNvPr id="0" name=""/>
        <dsp:cNvSpPr/>
      </dsp:nvSpPr>
      <dsp:spPr>
        <a:xfrm>
          <a:off x="0" y="2322444"/>
          <a:ext cx="6269038" cy="927236"/>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E82A57E-B56C-4264-A6C2-B70C8B8253C9}">
      <dsp:nvSpPr>
        <dsp:cNvPr id="0" name=""/>
        <dsp:cNvSpPr/>
      </dsp:nvSpPr>
      <dsp:spPr>
        <a:xfrm>
          <a:off x="280489" y="2531072"/>
          <a:ext cx="509980" cy="50998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10293C1-9469-4F2F-A738-9DDFFF461228}">
      <dsp:nvSpPr>
        <dsp:cNvPr id="0" name=""/>
        <dsp:cNvSpPr/>
      </dsp:nvSpPr>
      <dsp:spPr>
        <a:xfrm>
          <a:off x="1070958" y="2322444"/>
          <a:ext cx="5198079" cy="9272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133" tIns="98133" rIns="98133" bIns="98133" numCol="1" spcCol="1270" anchor="ctr" anchorCtr="0">
          <a:noAutofit/>
        </a:bodyPr>
        <a:lstStyle/>
        <a:p>
          <a:pPr marL="0" lvl="0" indent="0" algn="l" defTabSz="755650">
            <a:lnSpc>
              <a:spcPct val="90000"/>
            </a:lnSpc>
            <a:spcBef>
              <a:spcPct val="0"/>
            </a:spcBef>
            <a:spcAft>
              <a:spcPct val="35000"/>
            </a:spcAft>
            <a:buNone/>
          </a:pPr>
          <a:r>
            <a:rPr lang="en-US" sz="1700" kern="1200"/>
            <a:t>Agreeable: agreed on by those responsible for achieving them</a:t>
          </a:r>
        </a:p>
      </dsp:txBody>
      <dsp:txXfrm>
        <a:off x="1070958" y="2322444"/>
        <a:ext cx="5198079" cy="927236"/>
      </dsp:txXfrm>
    </dsp:sp>
    <dsp:sp modelId="{A5AEBDE4-FE70-4F54-B5DC-83A71D246D35}">
      <dsp:nvSpPr>
        <dsp:cNvPr id="0" name=""/>
        <dsp:cNvSpPr/>
      </dsp:nvSpPr>
      <dsp:spPr>
        <a:xfrm>
          <a:off x="0" y="3481489"/>
          <a:ext cx="6269038" cy="927236"/>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E2D56BF-7C8C-4836-AC9F-BF0B4F6CF015}">
      <dsp:nvSpPr>
        <dsp:cNvPr id="0" name=""/>
        <dsp:cNvSpPr/>
      </dsp:nvSpPr>
      <dsp:spPr>
        <a:xfrm>
          <a:off x="280489" y="3690118"/>
          <a:ext cx="509980" cy="50998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92B1F1D-7635-4222-8D40-0093AEC687EC}">
      <dsp:nvSpPr>
        <dsp:cNvPr id="0" name=""/>
        <dsp:cNvSpPr/>
      </dsp:nvSpPr>
      <dsp:spPr>
        <a:xfrm>
          <a:off x="1070958" y="3481489"/>
          <a:ext cx="5198079" cy="9272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133" tIns="98133" rIns="98133" bIns="98133" numCol="1" spcCol="1270" anchor="ctr" anchorCtr="0">
          <a:noAutofit/>
        </a:bodyPr>
        <a:lstStyle/>
        <a:p>
          <a:pPr marL="0" lvl="0" indent="0" algn="l" defTabSz="755650">
            <a:lnSpc>
              <a:spcPct val="90000"/>
            </a:lnSpc>
            <a:spcBef>
              <a:spcPct val="0"/>
            </a:spcBef>
            <a:spcAft>
              <a:spcPct val="35000"/>
            </a:spcAft>
            <a:buNone/>
          </a:pPr>
          <a:r>
            <a:rPr lang="en-US" sz="1700" kern="1200"/>
            <a:t>Realistic: in terms of the event organisation having the human, financial and physical resources to achieve them</a:t>
          </a:r>
        </a:p>
      </dsp:txBody>
      <dsp:txXfrm>
        <a:off x="1070958" y="3481489"/>
        <a:ext cx="5198079" cy="927236"/>
      </dsp:txXfrm>
    </dsp:sp>
    <dsp:sp modelId="{3A7F1F36-8C7F-4C69-8B70-1B27F72F3D88}">
      <dsp:nvSpPr>
        <dsp:cNvPr id="0" name=""/>
        <dsp:cNvSpPr/>
      </dsp:nvSpPr>
      <dsp:spPr>
        <a:xfrm>
          <a:off x="0" y="4640535"/>
          <a:ext cx="6269038" cy="927236"/>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E7B3AF2-712D-4EF5-989C-5ED775C3DA8B}">
      <dsp:nvSpPr>
        <dsp:cNvPr id="0" name=""/>
        <dsp:cNvSpPr/>
      </dsp:nvSpPr>
      <dsp:spPr>
        <a:xfrm>
          <a:off x="280489" y="4849163"/>
          <a:ext cx="509980" cy="50998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12D1AC3-2784-413C-A6E2-A1E9DE1520D2}">
      <dsp:nvSpPr>
        <dsp:cNvPr id="0" name=""/>
        <dsp:cNvSpPr/>
      </dsp:nvSpPr>
      <dsp:spPr>
        <a:xfrm>
          <a:off x="1070958" y="4640535"/>
          <a:ext cx="5198079" cy="9272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133" tIns="98133" rIns="98133" bIns="98133" numCol="1" spcCol="1270" anchor="ctr" anchorCtr="0">
          <a:noAutofit/>
        </a:bodyPr>
        <a:lstStyle/>
        <a:p>
          <a:pPr marL="0" lvl="0" indent="0" algn="l" defTabSz="755650">
            <a:lnSpc>
              <a:spcPct val="90000"/>
            </a:lnSpc>
            <a:spcBef>
              <a:spcPct val="0"/>
            </a:spcBef>
            <a:spcAft>
              <a:spcPct val="35000"/>
            </a:spcAft>
            <a:buNone/>
          </a:pPr>
          <a:r>
            <a:rPr lang="en-US" sz="1700" kern="1200"/>
            <a:t>Time specific: to be achieved by a particular time</a:t>
          </a:r>
        </a:p>
      </dsp:txBody>
      <dsp:txXfrm>
        <a:off x="1070958" y="4640535"/>
        <a:ext cx="5198079" cy="92723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94F064-84CC-48CF-B182-D79E2FD9E29B}">
      <dsp:nvSpPr>
        <dsp:cNvPr id="0" name=""/>
        <dsp:cNvSpPr/>
      </dsp:nvSpPr>
      <dsp:spPr>
        <a:xfrm>
          <a:off x="0" y="517778"/>
          <a:ext cx="6263640" cy="81549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AU" sz="3400" b="1" kern="1200"/>
            <a:t>Strategic plan</a:t>
          </a:r>
          <a:endParaRPr lang="en-US" sz="3400" kern="1200"/>
        </a:p>
      </dsp:txBody>
      <dsp:txXfrm>
        <a:off x="39809" y="557587"/>
        <a:ext cx="6184022" cy="735872"/>
      </dsp:txXfrm>
    </dsp:sp>
    <dsp:sp modelId="{50704522-DFB1-4A96-B6AF-52F553F88FE0}">
      <dsp:nvSpPr>
        <dsp:cNvPr id="0" name=""/>
        <dsp:cNvSpPr/>
      </dsp:nvSpPr>
      <dsp:spPr>
        <a:xfrm>
          <a:off x="0" y="1431188"/>
          <a:ext cx="6263640" cy="815490"/>
        </a:xfrm>
        <a:prstGeom prst="roundRect">
          <a:avLst/>
        </a:prstGeom>
        <a:solidFill>
          <a:schemeClr val="accent2">
            <a:hueOff val="-363841"/>
            <a:satOff val="-20982"/>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AU" sz="3400" kern="1200"/>
            <a:t>Situation analysis</a:t>
          </a:r>
          <a:endParaRPr lang="en-US" sz="3400" kern="1200"/>
        </a:p>
      </dsp:txBody>
      <dsp:txXfrm>
        <a:off x="39809" y="1470997"/>
        <a:ext cx="6184022" cy="735872"/>
      </dsp:txXfrm>
    </dsp:sp>
    <dsp:sp modelId="{CDB6330E-44FC-4BCA-AFA1-6FA1F38685D6}">
      <dsp:nvSpPr>
        <dsp:cNvPr id="0" name=""/>
        <dsp:cNvSpPr/>
      </dsp:nvSpPr>
      <dsp:spPr>
        <a:xfrm>
          <a:off x="0" y="2344598"/>
          <a:ext cx="6263640" cy="815490"/>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AU" sz="3400" kern="1200"/>
            <a:t>Identification of strategy options</a:t>
          </a:r>
          <a:endParaRPr lang="en-US" sz="3400" kern="1200"/>
        </a:p>
      </dsp:txBody>
      <dsp:txXfrm>
        <a:off x="39809" y="2384407"/>
        <a:ext cx="6184022" cy="735872"/>
      </dsp:txXfrm>
    </dsp:sp>
    <dsp:sp modelId="{3A36D4D6-6D79-45B8-8E7B-7D43AA5B495B}">
      <dsp:nvSpPr>
        <dsp:cNvPr id="0" name=""/>
        <dsp:cNvSpPr/>
      </dsp:nvSpPr>
      <dsp:spPr>
        <a:xfrm>
          <a:off x="0" y="3258008"/>
          <a:ext cx="6263640" cy="815490"/>
        </a:xfrm>
        <a:prstGeom prst="roundRect">
          <a:avLst/>
        </a:prstGeom>
        <a:solidFill>
          <a:schemeClr val="accent2">
            <a:hueOff val="-1091522"/>
            <a:satOff val="-6294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AU" sz="3400" kern="1200"/>
            <a:t>Strategy evaluation and selection</a:t>
          </a:r>
          <a:endParaRPr lang="en-US" sz="3400" kern="1200"/>
        </a:p>
      </dsp:txBody>
      <dsp:txXfrm>
        <a:off x="39809" y="3297817"/>
        <a:ext cx="6184022" cy="735872"/>
      </dsp:txXfrm>
    </dsp:sp>
    <dsp:sp modelId="{FBE9DB35-E9CA-4541-B756-6A5FBDB346B1}">
      <dsp:nvSpPr>
        <dsp:cNvPr id="0" name=""/>
        <dsp:cNvSpPr/>
      </dsp:nvSpPr>
      <dsp:spPr>
        <a:xfrm>
          <a:off x="0" y="4171419"/>
          <a:ext cx="6263640" cy="81549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AU" sz="3400" kern="1200"/>
            <a:t>Operational planning</a:t>
          </a:r>
          <a:endParaRPr lang="en-US" sz="3400" kern="1200"/>
        </a:p>
      </dsp:txBody>
      <dsp:txXfrm>
        <a:off x="39809" y="4211228"/>
        <a:ext cx="6184022" cy="735872"/>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B7F48CC-BAEB-42F6-90BA-456D10DAF92D}" type="datetimeFigureOut">
              <a:rPr lang="en-GB" smtClean="0"/>
              <a:t>03/12/2024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44E4CA7-7D3A-40E2-B01E-F76AC01DD0A6}" type="slidenum">
              <a:rPr lang="en-GB" smtClean="0"/>
              <a:t>‹#›</a:t>
            </a:fld>
            <a:endParaRPr lang="en-GB"/>
          </a:p>
        </p:txBody>
      </p:sp>
    </p:spTree>
    <p:extLst>
      <p:ext uri="{BB962C8B-B14F-4D97-AF65-F5344CB8AC3E}">
        <p14:creationId xmlns:p14="http://schemas.microsoft.com/office/powerpoint/2010/main" val="36916470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A52163D0-2433-480F-848B-954E4F174A05}" type="datetimeFigureOut">
              <a:rPr lang="en-GB" smtClean="0"/>
              <a:t>03/12/2024</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13154D64-61B2-45BF-A06B-96AC3C7785EA}" type="slidenum">
              <a:rPr lang="en-GB" smtClean="0"/>
              <a:t>‹#›</a:t>
            </a:fld>
            <a:endParaRPr lang="en-GB"/>
          </a:p>
        </p:txBody>
      </p:sp>
    </p:spTree>
    <p:extLst>
      <p:ext uri="{BB962C8B-B14F-4D97-AF65-F5344CB8AC3E}">
        <p14:creationId xmlns:p14="http://schemas.microsoft.com/office/powerpoint/2010/main" val="7736911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A52163D0-2433-480F-848B-954E4F174A05}" type="datetimeFigureOut">
              <a:rPr lang="en-GB" smtClean="0"/>
              <a:t>03/12/2024</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13154D64-61B2-45BF-A06B-96AC3C7785EA}" type="slidenum">
              <a:rPr lang="en-GB" smtClean="0"/>
              <a:t>‹#›</a:t>
            </a:fld>
            <a:endParaRPr lang="en-GB"/>
          </a:p>
        </p:txBody>
      </p:sp>
    </p:spTree>
    <p:extLst>
      <p:ext uri="{BB962C8B-B14F-4D97-AF65-F5344CB8AC3E}">
        <p14:creationId xmlns:p14="http://schemas.microsoft.com/office/powerpoint/2010/main" val="9034998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A52163D0-2433-480F-848B-954E4F174A05}" type="datetimeFigureOut">
              <a:rPr lang="en-GB" smtClean="0"/>
              <a:t>03/12/2024</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13154D64-61B2-45BF-A06B-96AC3C7785EA}" type="slidenum">
              <a:rPr lang="en-GB" smtClean="0"/>
              <a:t>‹#›</a:t>
            </a:fld>
            <a:endParaRPr lang="en-GB"/>
          </a:p>
        </p:txBody>
      </p:sp>
    </p:spTree>
    <p:extLst>
      <p:ext uri="{BB962C8B-B14F-4D97-AF65-F5344CB8AC3E}">
        <p14:creationId xmlns:p14="http://schemas.microsoft.com/office/powerpoint/2010/main" val="1641324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A52163D0-2433-480F-848B-954E4F174A05}" type="datetimeFigureOut">
              <a:rPr lang="en-GB" smtClean="0"/>
              <a:t>03/12/2024</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13154D64-61B2-45BF-A06B-96AC3C7785EA}" type="slidenum">
              <a:rPr lang="en-GB" smtClean="0"/>
              <a:t>‹#›</a:t>
            </a:fld>
            <a:endParaRPr lang="en-GB"/>
          </a:p>
        </p:txBody>
      </p:sp>
    </p:spTree>
    <p:extLst>
      <p:ext uri="{BB962C8B-B14F-4D97-AF65-F5344CB8AC3E}">
        <p14:creationId xmlns:p14="http://schemas.microsoft.com/office/powerpoint/2010/main" val="15803314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A52163D0-2433-480F-848B-954E4F174A05}" type="datetimeFigureOut">
              <a:rPr lang="en-GB" smtClean="0"/>
              <a:t>03/12/2024</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13154D64-61B2-45BF-A06B-96AC3C7785EA}" type="slidenum">
              <a:rPr lang="en-GB" smtClean="0"/>
              <a:t>‹#›</a:t>
            </a:fld>
            <a:endParaRPr lang="en-GB"/>
          </a:p>
        </p:txBody>
      </p:sp>
    </p:spTree>
    <p:extLst>
      <p:ext uri="{BB962C8B-B14F-4D97-AF65-F5344CB8AC3E}">
        <p14:creationId xmlns:p14="http://schemas.microsoft.com/office/powerpoint/2010/main" val="41727786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A52163D0-2433-480F-848B-954E4F174A05}" type="datetimeFigureOut">
              <a:rPr lang="en-GB" smtClean="0"/>
              <a:t>03/12/2024</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13154D64-61B2-45BF-A06B-96AC3C7785EA}" type="slidenum">
              <a:rPr lang="en-GB" smtClean="0"/>
              <a:t>‹#›</a:t>
            </a:fld>
            <a:endParaRPr lang="en-GB"/>
          </a:p>
        </p:txBody>
      </p:sp>
    </p:spTree>
    <p:extLst>
      <p:ext uri="{BB962C8B-B14F-4D97-AF65-F5344CB8AC3E}">
        <p14:creationId xmlns:p14="http://schemas.microsoft.com/office/powerpoint/2010/main" val="31363625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A52163D0-2433-480F-848B-954E4F174A05}" type="datetimeFigureOut">
              <a:rPr lang="en-GB" smtClean="0"/>
              <a:t>03/12/2024</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13154D64-61B2-45BF-A06B-96AC3C7785EA}" type="slidenum">
              <a:rPr lang="en-GB" smtClean="0"/>
              <a:t>‹#›</a:t>
            </a:fld>
            <a:endParaRPr lang="en-GB"/>
          </a:p>
        </p:txBody>
      </p:sp>
    </p:spTree>
    <p:extLst>
      <p:ext uri="{BB962C8B-B14F-4D97-AF65-F5344CB8AC3E}">
        <p14:creationId xmlns:p14="http://schemas.microsoft.com/office/powerpoint/2010/main" val="30449259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A52163D0-2433-480F-848B-954E4F174A05}" type="datetimeFigureOut">
              <a:rPr lang="en-GB" smtClean="0"/>
              <a:t>03/12/2024</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13154D64-61B2-45BF-A06B-96AC3C7785EA}" type="slidenum">
              <a:rPr lang="en-GB" smtClean="0"/>
              <a:t>‹#›</a:t>
            </a:fld>
            <a:endParaRPr lang="en-GB"/>
          </a:p>
        </p:txBody>
      </p:sp>
    </p:spTree>
    <p:extLst>
      <p:ext uri="{BB962C8B-B14F-4D97-AF65-F5344CB8AC3E}">
        <p14:creationId xmlns:p14="http://schemas.microsoft.com/office/powerpoint/2010/main" val="25866818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A52163D0-2433-480F-848B-954E4F174A05}" type="datetimeFigureOut">
              <a:rPr lang="en-GB" smtClean="0"/>
              <a:t>03/12/2024</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13154D64-61B2-45BF-A06B-96AC3C7785EA}" type="slidenum">
              <a:rPr lang="en-GB" smtClean="0"/>
              <a:t>‹#›</a:t>
            </a:fld>
            <a:endParaRPr lang="en-GB"/>
          </a:p>
        </p:txBody>
      </p:sp>
    </p:spTree>
    <p:extLst>
      <p:ext uri="{BB962C8B-B14F-4D97-AF65-F5344CB8AC3E}">
        <p14:creationId xmlns:p14="http://schemas.microsoft.com/office/powerpoint/2010/main" val="13351928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A52163D0-2433-480F-848B-954E4F174A05}" type="datetimeFigureOut">
              <a:rPr lang="en-GB" smtClean="0"/>
              <a:t>03/12/2024</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13154D64-61B2-45BF-A06B-96AC3C7785EA}" type="slidenum">
              <a:rPr lang="en-GB" smtClean="0"/>
              <a:t>‹#›</a:t>
            </a:fld>
            <a:endParaRPr lang="en-GB"/>
          </a:p>
        </p:txBody>
      </p:sp>
    </p:spTree>
    <p:extLst>
      <p:ext uri="{BB962C8B-B14F-4D97-AF65-F5344CB8AC3E}">
        <p14:creationId xmlns:p14="http://schemas.microsoft.com/office/powerpoint/2010/main" val="42939749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A52163D0-2433-480F-848B-954E4F174A05}" type="datetimeFigureOut">
              <a:rPr lang="en-GB" smtClean="0"/>
              <a:t>03/12/2024</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13154D64-61B2-45BF-A06B-96AC3C7785EA}" type="slidenum">
              <a:rPr lang="en-GB" smtClean="0"/>
              <a:t>‹#›</a:t>
            </a:fld>
            <a:endParaRPr lang="en-GB"/>
          </a:p>
        </p:txBody>
      </p:sp>
    </p:spTree>
    <p:extLst>
      <p:ext uri="{BB962C8B-B14F-4D97-AF65-F5344CB8AC3E}">
        <p14:creationId xmlns:p14="http://schemas.microsoft.com/office/powerpoint/2010/main" val="327203945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p>
        </p:txBody>
      </p:sp>
    </p:spTree>
    <p:extLst>
      <p:ext uri="{BB962C8B-B14F-4D97-AF65-F5344CB8AC3E}">
        <p14:creationId xmlns:p14="http://schemas.microsoft.com/office/powerpoint/2010/main" val="20260372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52163D0-2433-480F-848B-954E4F174A05}" type="datetimeFigureOut">
              <a:rPr lang="en-GB" smtClean="0"/>
              <a:t>03/12/2024</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3154D64-61B2-45BF-A06B-96AC3C7785EA}" type="slidenum">
              <a:rPr lang="en-GB" smtClean="0"/>
              <a:t>‹#›</a:t>
            </a:fld>
            <a:endParaRPr lang="en-GB"/>
          </a:p>
        </p:txBody>
      </p:sp>
    </p:spTree>
    <p:extLst>
      <p:ext uri="{BB962C8B-B14F-4D97-AF65-F5344CB8AC3E}">
        <p14:creationId xmlns:p14="http://schemas.microsoft.com/office/powerpoint/2010/main" val="4032080163"/>
      </p:ext>
    </p:extLst>
  </p:cSld>
  <p:clrMap bg1="lt1" tx1="dk1" bg2="lt2" tx2="dk2" accent1="accent1" accent2="accent2" accent3="accent3" accent4="accent4" accent5="accent5" accent6="accent6" hlink="hlink" folHlink="folHlink"/>
  <p:sldLayoutIdLst>
    <p:sldLayoutId id="2147483736" r:id="rId1"/>
    <p:sldLayoutId id="2147483737" r:id="rId2"/>
    <p:sldLayoutId id="2147483738" r:id="rId3"/>
    <p:sldLayoutId id="2147483739" r:id="rId4"/>
    <p:sldLayoutId id="2147483740" r:id="rId5"/>
    <p:sldLayoutId id="2147483741" r:id="rId6"/>
    <p:sldLayoutId id="2147483742" r:id="rId7"/>
    <p:sldLayoutId id="2147483743" r:id="rId8"/>
    <p:sldLayoutId id="2147483744" r:id="rId9"/>
    <p:sldLayoutId id="2147483745" r:id="rId10"/>
    <p:sldLayoutId id="2147483746" r:id="rId11"/>
    <p:sldLayoutId id="2147483747"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hyperlink" Target="https://www.ellenmacarthurfoundation.org/circular-economy/concept" TargetMode="External"/><Relationship Id="rId1" Type="http://schemas.openxmlformats.org/officeDocument/2006/relationships/slideLayout" Target="../slideLayouts/slideLayout8.xml"/><Relationship Id="rId4" Type="http://schemas.openxmlformats.org/officeDocument/2006/relationships/hyperlink" Target="https://thegrandmalogbook.blogspot.com/2019/11/celebrating-20th-anniversary-of-cse-in_26.html" TargetMode="Externa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s://craftguildofchefs.org/news/wales-wins-bid-host-worlds-biggest-culinary-event-2026" TargetMode="Externa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hyperlink" Target="https://www.visitbritain.org/resources-business-events-partners/business-events-growth-programme/candidate-city-bid-support" TargetMode="External"/><Relationship Id="rId2" Type="http://schemas.openxmlformats.org/officeDocument/2006/relationships/hyperlink" Target="https://www.visitbritain.org/resources-business-events-partners/business-events-growth-programme" TargetMode="External"/><Relationship Id="rId1" Type="http://schemas.openxmlformats.org/officeDocument/2006/relationships/slideLayout" Target="../slideLayouts/slideLayout4.xml"/><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3" Type="http://schemas.openxmlformats.org/officeDocument/2006/relationships/hyperlink" Target="https://www.visitwales.com/" TargetMode="External"/><Relationship Id="rId2" Type="http://schemas.openxmlformats.org/officeDocument/2006/relationships/hyperlink" Target="https://www.meetinwales.com/" TargetMode="External"/><Relationship Id="rId1" Type="http://schemas.openxmlformats.org/officeDocument/2006/relationships/slideLayout" Target="../slideLayouts/slideLayout4.xml"/><Relationship Id="rId5" Type="http://schemas.openxmlformats.org/officeDocument/2006/relationships/image" Target="../media/image9.png"/><Relationship Id="rId4" Type="http://schemas.openxmlformats.org/officeDocument/2006/relationships/hyperlink" Target="https://www.gov.wales/national-events-strategy-wales-2022-2030" TargetMode="Externa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hyperlink" Target="https://www.eventbrite.co.uk/blog/how-to-write-an-event-proposal-ds00/" TargetMode="External"/><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hyperlink" Target="https://www.glastonburyfestivals.co.uk/information/an-introduction-to-glastonbury-festival/the-festivals-objectives/" TargetMode="Externa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hyperlink" Target="https://www.majorevents.govt.nz/about/strategy/"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2.xml"/><Relationship Id="rId5" Type="http://schemas.openxmlformats.org/officeDocument/2006/relationships/image" Target="../media/image22.png"/><Relationship Id="rId4" Type="http://schemas.openxmlformats.org/officeDocument/2006/relationships/hyperlink" Target="https://www.ifea.com/"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3.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08410E-DE16-464E-A339-4EC4A538EF33}"/>
              </a:ext>
            </a:extLst>
          </p:cNvPr>
          <p:cNvSpPr>
            <a:spLocks noGrp="1"/>
          </p:cNvSpPr>
          <p:nvPr>
            <p:ph type="title"/>
          </p:nvPr>
        </p:nvSpPr>
        <p:spPr/>
        <p:txBody>
          <a:bodyPr anchor="b">
            <a:normAutofit/>
          </a:bodyPr>
          <a:lstStyle/>
          <a:p>
            <a:r>
              <a:rPr lang="en-GB"/>
              <a:t>Strategic Planning Festivals, Conventions and Events </a:t>
            </a:r>
          </a:p>
        </p:txBody>
      </p:sp>
      <p:sp>
        <p:nvSpPr>
          <p:cNvPr id="3" name="Subtitle 2">
            <a:extLst>
              <a:ext uri="{FF2B5EF4-FFF2-40B4-BE49-F238E27FC236}">
                <a16:creationId xmlns:a16="http://schemas.microsoft.com/office/drawing/2014/main" id="{8BFACB9D-21DF-4289-BBB5-7C7FAB1409AF}"/>
              </a:ext>
            </a:extLst>
          </p:cNvPr>
          <p:cNvSpPr>
            <a:spLocks noGrp="1"/>
          </p:cNvSpPr>
          <p:nvPr>
            <p:ph type="body" sz="half" idx="2"/>
          </p:nvPr>
        </p:nvSpPr>
        <p:spPr/>
        <p:txBody>
          <a:bodyPr>
            <a:normAutofit/>
          </a:bodyPr>
          <a:lstStyle/>
          <a:p>
            <a:r>
              <a:rPr lang="en-GB"/>
              <a:t>BMTP6017</a:t>
            </a:r>
          </a:p>
        </p:txBody>
      </p:sp>
      <p:pic>
        <p:nvPicPr>
          <p:cNvPr id="14" name="Video 13" descr="A group of people sitting around a table with a white paper with writing on it&#10;&#10;Description automatically generated">
            <a:extLst>
              <a:ext uri="{FF2B5EF4-FFF2-40B4-BE49-F238E27FC236}">
                <a16:creationId xmlns:a16="http://schemas.microsoft.com/office/drawing/2014/main" id="{628F5F81-0D67-0810-0BD1-D07E5B58A29D}"/>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r="1" b="285"/>
          <a:stretch/>
        </p:blipFill>
        <p:spPr>
          <a:xfrm>
            <a:off x="5183188" y="1693236"/>
            <a:ext cx="6172200" cy="3462002"/>
          </a:xfrm>
          <a:prstGeom prst="rect">
            <a:avLst/>
          </a:prstGeom>
          <a:noFill/>
        </p:spPr>
      </p:pic>
    </p:spTree>
    <p:extLst>
      <p:ext uri="{BB962C8B-B14F-4D97-AF65-F5344CB8AC3E}">
        <p14:creationId xmlns:p14="http://schemas.microsoft.com/office/powerpoint/2010/main" val="4160781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10"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1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14"/>
                                        </p:tgtEl>
                                      </p:cBhvr>
                                    </p:cmd>
                                  </p:childTnLst>
                                </p:cTn>
                              </p:par>
                            </p:childTnLst>
                          </p:cTn>
                        </p:par>
                      </p:childTnLst>
                    </p:cTn>
                  </p:par>
                </p:childTnLst>
              </p:cTn>
              <p:nextCondLst>
                <p:cond evt="onClick" delay="0">
                  <p:tgtEl>
                    <p:spTgt spid="14"/>
                  </p:tgtEl>
                </p:cond>
              </p:nextCondLst>
            </p:seq>
            <p:video>
              <p:cMediaNode mute="1">
                <p:cTn id="12" repeatCount="indefinite" fill="hold" display="0">
                  <p:stCondLst>
                    <p:cond delay="indefinite"/>
                  </p:stCondLst>
                </p:cTn>
                <p:tgtEl>
                  <p:spTgt spid="14"/>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4ACC70-64F1-3E6E-ED52-035B371A9252}"/>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US" sz="6600" kern="1200">
                <a:solidFill>
                  <a:schemeClr val="tx1"/>
                </a:solidFill>
                <a:latin typeface="+mj-lt"/>
                <a:ea typeface="+mj-ea"/>
                <a:cs typeface="+mj-cs"/>
              </a:rPr>
              <a:t>Power of thoughts</a:t>
            </a:r>
          </a:p>
        </p:txBody>
      </p:sp>
      <p:pic>
        <p:nvPicPr>
          <p:cNvPr id="5" name="Content Placeholder 4">
            <a:extLst>
              <a:ext uri="{FF2B5EF4-FFF2-40B4-BE49-F238E27FC236}">
                <a16:creationId xmlns:a16="http://schemas.microsoft.com/office/drawing/2014/main" id="{A937AD56-4B1A-E742-FD82-DDE7E6047C8C}"/>
              </a:ext>
            </a:extLst>
          </p:cNvPr>
          <p:cNvPicPr>
            <a:picLocks noGrp="1" noChangeAspect="1"/>
          </p:cNvPicPr>
          <p:nvPr>
            <p:ph idx="1"/>
          </p:nvPr>
        </p:nvPicPr>
        <p:blipFill rotWithShape="1">
          <a:blip r:embed="rId2"/>
          <a:srcRect l="32246" r="32987" b="15243"/>
          <a:stretch/>
        </p:blipFill>
        <p:spPr>
          <a:xfrm>
            <a:off x="6421986" y="279386"/>
            <a:ext cx="4803298" cy="6299227"/>
          </a:xfrm>
          <a:prstGeom prst="rect">
            <a:avLst/>
          </a:prstGeom>
        </p:spPr>
      </p:pic>
    </p:spTree>
    <p:extLst>
      <p:ext uri="{BB962C8B-B14F-4D97-AF65-F5344CB8AC3E}">
        <p14:creationId xmlns:p14="http://schemas.microsoft.com/office/powerpoint/2010/main" val="8064411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483B51-0395-4947-1A56-B901D41F1401}"/>
              </a:ext>
            </a:extLst>
          </p:cNvPr>
          <p:cNvSpPr>
            <a:spLocks noGrp="1"/>
          </p:cNvSpPr>
          <p:nvPr>
            <p:ph type="title"/>
          </p:nvPr>
        </p:nvSpPr>
        <p:spPr>
          <a:xfrm>
            <a:off x="839788" y="457200"/>
            <a:ext cx="3932237" cy="1095153"/>
          </a:xfrm>
        </p:spPr>
        <p:txBody>
          <a:bodyPr anchor="b">
            <a:normAutofit/>
          </a:bodyPr>
          <a:lstStyle/>
          <a:p>
            <a:pPr>
              <a:defRPr/>
            </a:pPr>
            <a:r>
              <a:rPr lang="en-GB" b="1"/>
              <a:t>A new debate on Economic impacts?</a:t>
            </a:r>
          </a:p>
        </p:txBody>
      </p:sp>
      <p:sp>
        <p:nvSpPr>
          <p:cNvPr id="36867" name="Content Placeholder 2">
            <a:extLst>
              <a:ext uri="{FF2B5EF4-FFF2-40B4-BE49-F238E27FC236}">
                <a16:creationId xmlns:a16="http://schemas.microsoft.com/office/drawing/2014/main" id="{21D595FE-2798-7E6E-25C1-085AF7B7874A}"/>
              </a:ext>
            </a:extLst>
          </p:cNvPr>
          <p:cNvSpPr>
            <a:spLocks noGrp="1"/>
          </p:cNvSpPr>
          <p:nvPr>
            <p:ph type="body" sz="half" idx="2"/>
          </p:nvPr>
        </p:nvSpPr>
        <p:spPr/>
        <p:txBody>
          <a:bodyPr>
            <a:normAutofit/>
          </a:bodyPr>
          <a:lstStyle/>
          <a:p>
            <a:r>
              <a:rPr lang="en-GB" altLang="en-US" sz="2400"/>
              <a:t>Economic and  social regeneration</a:t>
            </a:r>
          </a:p>
          <a:p>
            <a:r>
              <a:rPr lang="en-GB" altLang="en-US" sz="2400"/>
              <a:t>The circular economy…..</a:t>
            </a:r>
          </a:p>
          <a:p>
            <a:r>
              <a:rPr lang="en-GB" altLang="en-US" sz="2400"/>
              <a:t>What are the implications for events management?</a:t>
            </a:r>
          </a:p>
          <a:p>
            <a:endParaRPr lang="en-GB" altLang="en-US" sz="2400"/>
          </a:p>
          <a:p>
            <a:r>
              <a:rPr lang="en-GB" altLang="en-US" sz="2400">
                <a:hlinkClick r:id="rId2"/>
              </a:rPr>
              <a:t>https://www.ellenmacarthurfoundation.org/circular-economy/concept</a:t>
            </a:r>
            <a:endParaRPr lang="en-GB" altLang="en-US" sz="2400"/>
          </a:p>
          <a:p>
            <a:endParaRPr lang="en-GB" altLang="en-US"/>
          </a:p>
        </p:txBody>
      </p:sp>
      <p:pic>
        <p:nvPicPr>
          <p:cNvPr id="4" name="Picture 3" descr="Diagram&#10;&#10;Description automatically generated">
            <a:extLst>
              <a:ext uri="{FF2B5EF4-FFF2-40B4-BE49-F238E27FC236}">
                <a16:creationId xmlns:a16="http://schemas.microsoft.com/office/drawing/2014/main" id="{E04DB6A5-F159-C74A-EE6E-162726BE4953}"/>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183188" y="1942909"/>
            <a:ext cx="6172200" cy="2962656"/>
          </a:xfrm>
          <a:prstGeom prst="rect">
            <a:avLst/>
          </a:prstGeom>
          <a:noFill/>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BAE62209-8CD1-4E2E-9264-89603349FB30}"/>
              </a:ext>
            </a:extLst>
          </p:cNvPr>
          <p:cNvSpPr>
            <a:spLocks noGrp="1" noChangeArrowheads="1"/>
          </p:cNvSpPr>
          <p:nvPr>
            <p:ph type="title"/>
          </p:nvPr>
        </p:nvSpPr>
        <p:spPr>
          <a:xfrm>
            <a:off x="839788" y="457200"/>
            <a:ext cx="3932237" cy="1095153"/>
          </a:xfrm>
        </p:spPr>
        <p:txBody>
          <a:bodyPr anchor="b">
            <a:normAutofit/>
          </a:bodyPr>
          <a:lstStyle/>
          <a:p>
            <a:r>
              <a:rPr lang="en-AU" altLang="en-US" b="1"/>
              <a:t>What is strategic planning?</a:t>
            </a:r>
          </a:p>
        </p:txBody>
      </p:sp>
      <p:sp>
        <p:nvSpPr>
          <p:cNvPr id="22531" name="Rectangle 3">
            <a:extLst>
              <a:ext uri="{FF2B5EF4-FFF2-40B4-BE49-F238E27FC236}">
                <a16:creationId xmlns:a16="http://schemas.microsoft.com/office/drawing/2014/main" id="{E4D62EF0-0FAC-4AFC-BA6C-FE1A71685051}"/>
              </a:ext>
            </a:extLst>
          </p:cNvPr>
          <p:cNvSpPr>
            <a:spLocks noGrp="1" noChangeArrowheads="1"/>
          </p:cNvSpPr>
          <p:nvPr>
            <p:ph type="body" sz="half" idx="2"/>
          </p:nvPr>
        </p:nvSpPr>
        <p:spPr/>
        <p:txBody>
          <a:bodyPr>
            <a:normAutofit/>
          </a:bodyPr>
          <a:lstStyle/>
          <a:p>
            <a:r>
              <a:rPr lang="en-GB" sz="1800"/>
              <a:t>Define their long-term goals and objectives and develop a plan of action to achieve them. </a:t>
            </a:r>
          </a:p>
          <a:p>
            <a:r>
              <a:rPr lang="en-GB" sz="1800"/>
              <a:t>It involves assessing the organization's current position, analysing external factors such as market trends and competition, and identifying strengths, weaknesses, opportunities, and threats (SWOT analysis).</a:t>
            </a:r>
          </a:p>
          <a:p>
            <a:r>
              <a:rPr lang="en-GB" sz="1800"/>
              <a:t>Helps organizations make informed decisions about allocating resources, setting priorities, and defining strategies to achieve their desired outcomes</a:t>
            </a:r>
            <a:r>
              <a:rPr lang="en-GB"/>
              <a:t>.</a:t>
            </a:r>
            <a:endParaRPr lang="en-AU" altLang="en-US" sz="2400"/>
          </a:p>
        </p:txBody>
      </p:sp>
      <p:pic>
        <p:nvPicPr>
          <p:cNvPr id="2" name="Picture 1">
            <a:extLst>
              <a:ext uri="{FF2B5EF4-FFF2-40B4-BE49-F238E27FC236}">
                <a16:creationId xmlns:a16="http://schemas.microsoft.com/office/drawing/2014/main" id="{21AAFE10-5877-4E5D-AD40-79AD16EA473F}"/>
              </a:ext>
            </a:extLst>
          </p:cNvPr>
          <p:cNvPicPr>
            <a:picLocks noChangeAspect="1"/>
          </p:cNvPicPr>
          <p:nvPr/>
        </p:nvPicPr>
        <p:blipFill rotWithShape="1">
          <a:blip r:embed="rId2"/>
          <a:srcRect t="8990" r="2" b="5737"/>
          <a:stretch/>
        </p:blipFill>
        <p:spPr>
          <a:xfrm>
            <a:off x="5183188" y="1134348"/>
            <a:ext cx="6172200" cy="4579778"/>
          </a:xfrm>
          <a:prstGeom prst="rect">
            <a:avLst/>
          </a:prstGeom>
          <a:noFill/>
        </p:spPr>
      </p:pic>
    </p:spTree>
  </p:cSld>
  <p:clrMapOvr>
    <a:masterClrMapping/>
  </p:clrMapOvr>
  <p:transition>
    <p:blinds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253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253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253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1"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a:extLst>
              <a:ext uri="{FF2B5EF4-FFF2-40B4-BE49-F238E27FC236}">
                <a16:creationId xmlns:a16="http://schemas.microsoft.com/office/drawing/2014/main" id="{C0B021DA-8971-43C0-91DD-1A2222C52F41}"/>
              </a:ext>
            </a:extLst>
          </p:cNvPr>
          <p:cNvSpPr>
            <a:spLocks noGrp="1" noChangeArrowheads="1"/>
          </p:cNvSpPr>
          <p:nvPr>
            <p:ph type="title"/>
          </p:nvPr>
        </p:nvSpPr>
        <p:spPr/>
        <p:txBody>
          <a:bodyPr vert="horz" lIns="91440" tIns="45720" rIns="91440" bIns="45720" rtlCol="0" anchor="b">
            <a:normAutofit/>
          </a:bodyPr>
          <a:lstStyle/>
          <a:p>
            <a:r>
              <a:rPr lang="en-US" altLang="en-US" b="1"/>
              <a:t>The strategic planning process and event organisation</a:t>
            </a:r>
          </a:p>
        </p:txBody>
      </p:sp>
      <p:pic>
        <p:nvPicPr>
          <p:cNvPr id="23555" name="Picture 18" descr="f06-01-9781856178181">
            <a:extLst>
              <a:ext uri="{FF2B5EF4-FFF2-40B4-BE49-F238E27FC236}">
                <a16:creationId xmlns:a16="http://schemas.microsoft.com/office/drawing/2014/main" id="{A8011D3C-EFED-4F6D-82DE-7605AFFA851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307" b="-3"/>
          <a:stretch/>
        </p:blipFill>
        <p:spPr bwMode="auto">
          <a:xfrm>
            <a:off x="4772025" y="457200"/>
            <a:ext cx="6182700" cy="5280409"/>
          </a:xfrm>
          <a:prstGeom prst="rect">
            <a:avLst/>
          </a:prstGeom>
          <a:solidFill>
            <a:srgbClr val="FFFFFF"/>
          </a:solidFill>
          <a:extLst>
            <a:ext uri="{91240B29-F687-4F45-9708-019B960494DF}">
              <a14:hiddenLine xmlns:a14="http://schemas.microsoft.com/office/drawing/2010/main" w="9525">
                <a:solidFill>
                  <a:srgbClr val="000000"/>
                </a:solidFill>
                <a:miter lim="800000"/>
                <a:headEnd/>
                <a:tailEnd/>
              </a14:hiddenLine>
            </a:ext>
          </a:extLst>
        </p:spPr>
      </p:pic>
      <p:sp>
        <p:nvSpPr>
          <p:cNvPr id="23556" name="Rectangle 5">
            <a:extLst>
              <a:ext uri="{FF2B5EF4-FFF2-40B4-BE49-F238E27FC236}">
                <a16:creationId xmlns:a16="http://schemas.microsoft.com/office/drawing/2014/main" id="{770E4B8D-D1F6-4A34-91C2-2E3748EE10CE}"/>
              </a:ext>
            </a:extLst>
          </p:cNvPr>
          <p:cNvSpPr>
            <a:spLocks noChangeArrowheads="1"/>
          </p:cNvSpPr>
          <p:nvPr/>
        </p:nvSpPr>
        <p:spPr bwMode="auto">
          <a:xfrm>
            <a:off x="839788" y="2057400"/>
            <a:ext cx="3932237" cy="3811588"/>
          </a:xfrm>
          <a:prstGeom prst="rect">
            <a:avLst/>
          </a:prstGeom>
          <a:extLs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fontAlgn="base">
              <a:spcBef>
                <a:spcPct val="0"/>
              </a:spcBef>
              <a:spcAft>
                <a:spcPct val="0"/>
              </a:spcAft>
              <a:defRPr>
                <a:solidFill>
                  <a:schemeClr val="tx1"/>
                </a:solidFill>
                <a:latin typeface="Century Gothic" panose="020B0502020202020204" pitchFamily="34" charset="0"/>
              </a:defRPr>
            </a:lvl6pPr>
            <a:lvl7pPr marL="2971800" indent="-228600" defTabSz="457200" fontAlgn="base">
              <a:spcBef>
                <a:spcPct val="0"/>
              </a:spcBef>
              <a:spcAft>
                <a:spcPct val="0"/>
              </a:spcAft>
              <a:defRPr>
                <a:solidFill>
                  <a:schemeClr val="tx1"/>
                </a:solidFill>
                <a:latin typeface="Century Gothic" panose="020B0502020202020204" pitchFamily="34" charset="0"/>
              </a:defRPr>
            </a:lvl7pPr>
            <a:lvl8pPr marL="3429000" indent="-228600" defTabSz="457200" fontAlgn="base">
              <a:spcBef>
                <a:spcPct val="0"/>
              </a:spcBef>
              <a:spcAft>
                <a:spcPct val="0"/>
              </a:spcAft>
              <a:defRPr>
                <a:solidFill>
                  <a:schemeClr val="tx1"/>
                </a:solidFill>
                <a:latin typeface="Century Gothic" panose="020B0502020202020204" pitchFamily="34" charset="0"/>
              </a:defRPr>
            </a:lvl8pPr>
            <a:lvl9pPr marL="3886200" indent="-228600" defTabSz="457200" fontAlgn="base">
              <a:spcBef>
                <a:spcPct val="0"/>
              </a:spcBef>
              <a:spcAft>
                <a:spcPct val="0"/>
              </a:spcAft>
              <a:defRPr>
                <a:solidFill>
                  <a:schemeClr val="tx1"/>
                </a:solidFill>
                <a:latin typeface="Century Gothic" panose="020B0502020202020204" pitchFamily="34" charset="0"/>
              </a:defRPr>
            </a:lvl9pPr>
          </a:lstStyle>
          <a:p>
            <a:pPr>
              <a:lnSpc>
                <a:spcPct val="90000"/>
              </a:lnSpc>
              <a:spcBef>
                <a:spcPts val="1000"/>
              </a:spcBef>
              <a:spcAft>
                <a:spcPts val="600"/>
              </a:spcAft>
            </a:pPr>
            <a:r>
              <a:rPr lang="en-US" altLang="en-US" sz="1600" kern="1200">
                <a:latin typeface="+mn-lt"/>
                <a:ea typeface="+mn-ea"/>
                <a:cs typeface="+mn-cs"/>
              </a:rPr>
              <a:t>(Source: adapted from Grant, 2005)</a:t>
            </a:r>
          </a:p>
        </p:txBody>
      </p:sp>
    </p:spTree>
  </p:cSld>
  <p:clrMapOvr>
    <a:masterClrMapping/>
  </p:clrMapOvr>
  <p:transition>
    <p:blinds dir="vert"/>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a:extLst>
              <a:ext uri="{FF2B5EF4-FFF2-40B4-BE49-F238E27FC236}">
                <a16:creationId xmlns:a16="http://schemas.microsoft.com/office/drawing/2014/main" id="{DC6FAAE4-7B32-4955-9D44-73ACBE8FA1B3}"/>
              </a:ext>
            </a:extLst>
          </p:cNvPr>
          <p:cNvSpPr>
            <a:spLocks noGrp="1" noChangeArrowheads="1"/>
          </p:cNvSpPr>
          <p:nvPr>
            <p:ph type="title"/>
          </p:nvPr>
        </p:nvSpPr>
        <p:spPr/>
        <p:txBody>
          <a:bodyPr anchor="ctr">
            <a:normAutofit/>
          </a:bodyPr>
          <a:lstStyle/>
          <a:p>
            <a:r>
              <a:rPr lang="en-AU" altLang="en-US" b="1"/>
              <a:t>The strategic planning process and event organisation</a:t>
            </a:r>
          </a:p>
        </p:txBody>
      </p:sp>
      <p:sp>
        <p:nvSpPr>
          <p:cNvPr id="24579" name="Rectangle 3">
            <a:extLst>
              <a:ext uri="{FF2B5EF4-FFF2-40B4-BE49-F238E27FC236}">
                <a16:creationId xmlns:a16="http://schemas.microsoft.com/office/drawing/2014/main" id="{72A1D7DB-8308-495E-8723-81A6ABB18205}"/>
              </a:ext>
            </a:extLst>
          </p:cNvPr>
          <p:cNvSpPr>
            <a:spLocks noGrp="1" noChangeArrowheads="1"/>
          </p:cNvSpPr>
          <p:nvPr>
            <p:ph sz="half" idx="1"/>
          </p:nvPr>
        </p:nvSpPr>
        <p:spPr/>
        <p:txBody>
          <a:bodyPr>
            <a:normAutofit/>
          </a:bodyPr>
          <a:lstStyle/>
          <a:p>
            <a:pPr>
              <a:buFontTx/>
              <a:buNone/>
            </a:pPr>
            <a:r>
              <a:rPr lang="en-AU" altLang="en-US" sz="2200" b="1"/>
              <a:t>Concept or intent to bid</a:t>
            </a:r>
          </a:p>
          <a:p>
            <a:r>
              <a:rPr lang="en-AU" altLang="en-US" sz="2200"/>
              <a:t>Preliminary stage</a:t>
            </a:r>
          </a:p>
          <a:p>
            <a:pPr>
              <a:buFontTx/>
              <a:buNone/>
            </a:pPr>
            <a:r>
              <a:rPr lang="en-AU" altLang="en-US" sz="2200" b="1"/>
              <a:t>Feasibility study</a:t>
            </a:r>
          </a:p>
          <a:p>
            <a:r>
              <a:rPr lang="en-AU" altLang="en-US" sz="2200"/>
              <a:t>Formal analysis of the event’s potential</a:t>
            </a:r>
          </a:p>
          <a:p>
            <a:r>
              <a:rPr lang="en-AU" altLang="en-US" sz="2200"/>
              <a:t>Crucial for public funding (grants)</a:t>
            </a:r>
          </a:p>
          <a:p>
            <a:pPr>
              <a:buFontTx/>
              <a:buNone/>
            </a:pPr>
            <a:r>
              <a:rPr lang="en-AU" altLang="en-US" sz="2200" b="1"/>
              <a:t>Decision to proceed or cease</a:t>
            </a:r>
          </a:p>
          <a:p>
            <a:r>
              <a:rPr lang="en-AU" altLang="en-US" sz="2200"/>
              <a:t>Directly determined by feasibility study</a:t>
            </a:r>
          </a:p>
          <a:p>
            <a:r>
              <a:rPr lang="en-AU" altLang="en-US" sz="2200">
                <a:hlinkClick r:id="rId2"/>
              </a:rPr>
              <a:t>https://craftguildofchefs.org/news/wales-wins-bid-host-worlds-biggest-culinary-event-2026</a:t>
            </a:r>
            <a:endParaRPr lang="en-AU" altLang="en-US" sz="2200"/>
          </a:p>
          <a:p>
            <a:endParaRPr lang="en-AU" altLang="en-US" sz="2200"/>
          </a:p>
        </p:txBody>
      </p:sp>
      <p:pic>
        <p:nvPicPr>
          <p:cNvPr id="2" name="Picture 1">
            <a:extLst>
              <a:ext uri="{FF2B5EF4-FFF2-40B4-BE49-F238E27FC236}">
                <a16:creationId xmlns:a16="http://schemas.microsoft.com/office/drawing/2014/main" id="{78E8C2CD-7242-40E5-B7A3-DCC212FE2DE2}"/>
              </a:ext>
            </a:extLst>
          </p:cNvPr>
          <p:cNvPicPr>
            <a:picLocks noChangeAspect="1"/>
          </p:cNvPicPr>
          <p:nvPr/>
        </p:nvPicPr>
        <p:blipFill rotWithShape="1">
          <a:blip r:embed="rId3"/>
          <a:srcRect t="27304" r="-1" b="-1"/>
          <a:stretch/>
        </p:blipFill>
        <p:spPr>
          <a:xfrm>
            <a:off x="6533940" y="1027906"/>
            <a:ext cx="5181600" cy="4351338"/>
          </a:xfrm>
          <a:prstGeom prst="rect">
            <a:avLst/>
          </a:prstGeom>
          <a:noFill/>
          <a:effectLst>
            <a:softEdge rad="0"/>
          </a:effectLst>
        </p:spPr>
      </p:pic>
    </p:spTree>
  </p:cSld>
  <p:clrMapOvr>
    <a:masterClrMapping/>
  </p:clrMapOvr>
  <p:transition>
    <p:blinds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457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457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457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457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4579">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4579">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4579">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4579">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579"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CFE3AB-3F3C-1E81-6D97-8388EB1E88C0}"/>
              </a:ext>
            </a:extLst>
          </p:cNvPr>
          <p:cNvSpPr>
            <a:spLocks noGrp="1"/>
          </p:cNvSpPr>
          <p:nvPr>
            <p:ph type="title"/>
          </p:nvPr>
        </p:nvSpPr>
        <p:spPr>
          <a:xfrm>
            <a:off x="98810" y="18255"/>
            <a:ext cx="10515600" cy="1325563"/>
          </a:xfrm>
        </p:spPr>
        <p:txBody>
          <a:bodyPr anchor="ctr">
            <a:normAutofit/>
          </a:bodyPr>
          <a:lstStyle/>
          <a:p>
            <a:r>
              <a:rPr lang="en-GB"/>
              <a:t>Bidding </a:t>
            </a:r>
          </a:p>
        </p:txBody>
      </p:sp>
      <p:sp>
        <p:nvSpPr>
          <p:cNvPr id="3" name="Content Placeholder 2">
            <a:extLst>
              <a:ext uri="{FF2B5EF4-FFF2-40B4-BE49-F238E27FC236}">
                <a16:creationId xmlns:a16="http://schemas.microsoft.com/office/drawing/2014/main" id="{A61F4B51-4CC9-3C83-2EB9-CD2079633A53}"/>
              </a:ext>
            </a:extLst>
          </p:cNvPr>
          <p:cNvSpPr>
            <a:spLocks noGrp="1"/>
          </p:cNvSpPr>
          <p:nvPr>
            <p:ph sz="half" idx="1"/>
          </p:nvPr>
        </p:nvSpPr>
        <p:spPr>
          <a:xfrm>
            <a:off x="251210" y="1253331"/>
            <a:ext cx="5181600" cy="4351338"/>
          </a:xfrm>
        </p:spPr>
        <p:txBody>
          <a:bodyPr>
            <a:normAutofit/>
          </a:bodyPr>
          <a:lstStyle/>
          <a:p>
            <a:r>
              <a:rPr lang="en-GB" sz="2400" b="1"/>
              <a:t>Business Events Growth Programme </a:t>
            </a:r>
            <a:r>
              <a:rPr lang="en-GB" sz="2400"/>
              <a:t>- VisitBritain promotes business event tourism</a:t>
            </a:r>
          </a:p>
          <a:p>
            <a:r>
              <a:rPr lang="en-GB" sz="2400">
                <a:hlinkClick r:id="rId2"/>
              </a:rPr>
              <a:t>Business Events Growth Programme | VisitBritain.org</a:t>
            </a:r>
            <a:endParaRPr lang="en-GB" sz="2400"/>
          </a:p>
          <a:p>
            <a:r>
              <a:rPr lang="en-GB" sz="2400" b="1"/>
              <a:t>Bid Enhancement &amp; Support </a:t>
            </a:r>
            <a:r>
              <a:rPr lang="en-GB" sz="2400"/>
              <a:t>- specifically supports the bidding process for an international business event not currently held in the UK.</a:t>
            </a:r>
          </a:p>
          <a:p>
            <a:r>
              <a:rPr lang="en-GB" sz="2400">
                <a:hlinkClick r:id="rId3"/>
              </a:rPr>
              <a:t>Candidate City Bid Support | VisitBritain.org</a:t>
            </a:r>
            <a:endParaRPr lang="en-GB" sz="2400"/>
          </a:p>
        </p:txBody>
      </p:sp>
      <p:pic>
        <p:nvPicPr>
          <p:cNvPr id="4" name="Picture 3">
            <a:extLst>
              <a:ext uri="{FF2B5EF4-FFF2-40B4-BE49-F238E27FC236}">
                <a16:creationId xmlns:a16="http://schemas.microsoft.com/office/drawing/2014/main" id="{96D1CB81-0EB2-B088-968D-8EC6874F133E}"/>
              </a:ext>
            </a:extLst>
          </p:cNvPr>
          <p:cNvPicPr>
            <a:picLocks noChangeAspect="1"/>
          </p:cNvPicPr>
          <p:nvPr/>
        </p:nvPicPr>
        <p:blipFill>
          <a:blip r:embed="rId4"/>
          <a:stretch>
            <a:fillRect/>
          </a:stretch>
        </p:blipFill>
        <p:spPr>
          <a:xfrm>
            <a:off x="6835391" y="1027906"/>
            <a:ext cx="5181600" cy="4217201"/>
          </a:xfrm>
          <a:prstGeom prst="rect">
            <a:avLst/>
          </a:prstGeom>
          <a:noFill/>
        </p:spPr>
      </p:pic>
    </p:spTree>
    <p:extLst>
      <p:ext uri="{BB962C8B-B14F-4D97-AF65-F5344CB8AC3E}">
        <p14:creationId xmlns:p14="http://schemas.microsoft.com/office/powerpoint/2010/main" val="16805076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37A354-A055-4085-9B5B-53D5F34F5E8C}"/>
              </a:ext>
            </a:extLst>
          </p:cNvPr>
          <p:cNvSpPr>
            <a:spLocks noGrp="1"/>
          </p:cNvSpPr>
          <p:nvPr>
            <p:ph type="title"/>
          </p:nvPr>
        </p:nvSpPr>
        <p:spPr/>
        <p:txBody>
          <a:bodyPr vert="horz" lIns="91440" tIns="45720" rIns="91440" bIns="45720" rtlCol="0" anchor="ctr">
            <a:normAutofit/>
          </a:bodyPr>
          <a:lstStyle/>
          <a:p>
            <a:pPr eaLnBrk="1" hangingPunct="1"/>
            <a:r>
              <a:rPr lang="en-GB" altLang="en-US" b="1"/>
              <a:t>Meet In Wales </a:t>
            </a:r>
            <a:endParaRPr lang="en-US"/>
          </a:p>
        </p:txBody>
      </p:sp>
      <p:sp>
        <p:nvSpPr>
          <p:cNvPr id="4" name="Content Placeholder 3">
            <a:extLst>
              <a:ext uri="{FF2B5EF4-FFF2-40B4-BE49-F238E27FC236}">
                <a16:creationId xmlns:a16="http://schemas.microsoft.com/office/drawing/2014/main" id="{B2C5CAF8-830C-58B0-D2C6-DDA84AF59108}"/>
              </a:ext>
            </a:extLst>
          </p:cNvPr>
          <p:cNvSpPr>
            <a:spLocks noGrp="1"/>
          </p:cNvSpPr>
          <p:nvPr>
            <p:ph sz="half" idx="1"/>
          </p:nvPr>
        </p:nvSpPr>
        <p:spPr/>
        <p:txBody>
          <a:bodyPr>
            <a:normAutofit/>
          </a:bodyPr>
          <a:lstStyle/>
          <a:p>
            <a:r>
              <a:rPr lang="en-GB" sz="2600">
                <a:hlinkClick r:id="rId2"/>
              </a:rPr>
              <a:t>Meet In Wales Homepage| Meet In Wales</a:t>
            </a:r>
            <a:endParaRPr lang="en-GB" sz="2600"/>
          </a:p>
          <a:p>
            <a:r>
              <a:rPr lang="en-GB" sz="2600" b="0" i="0">
                <a:effectLst/>
              </a:rPr>
              <a:t>promoting Wales as a destination for meetings, incentives, team building, events and conferences. </a:t>
            </a:r>
          </a:p>
          <a:p>
            <a:r>
              <a:rPr lang="en-GB" sz="2600"/>
              <a:t>Tourism - </a:t>
            </a:r>
            <a:r>
              <a:rPr lang="en-GB" sz="2600">
                <a:hlinkClick r:id="rId3"/>
              </a:rPr>
              <a:t>UK breaks and family holiday destinations | Visit Wales</a:t>
            </a:r>
            <a:endParaRPr lang="en-GB" sz="2600"/>
          </a:p>
          <a:p>
            <a:r>
              <a:rPr lang="en-GB" sz="2600">
                <a:hlinkClick r:id="rId4"/>
              </a:rPr>
              <a:t>Events – The National Events Strategy for Wales 2022 to 2030 | GOV.WALES</a:t>
            </a:r>
            <a:endParaRPr lang="en-GB" sz="2600"/>
          </a:p>
          <a:p>
            <a:endParaRPr lang="en-GB" sz="2600"/>
          </a:p>
        </p:txBody>
      </p:sp>
      <p:pic>
        <p:nvPicPr>
          <p:cNvPr id="7" name="Picture 6">
            <a:extLst>
              <a:ext uri="{FF2B5EF4-FFF2-40B4-BE49-F238E27FC236}">
                <a16:creationId xmlns:a16="http://schemas.microsoft.com/office/drawing/2014/main" id="{2CE98EEE-E894-8350-A1D8-57A2F5CCB29D}"/>
              </a:ext>
            </a:extLst>
          </p:cNvPr>
          <p:cNvPicPr>
            <a:picLocks noChangeAspect="1"/>
          </p:cNvPicPr>
          <p:nvPr/>
        </p:nvPicPr>
        <p:blipFill>
          <a:blip r:embed="rId5"/>
          <a:stretch>
            <a:fillRect/>
          </a:stretch>
        </p:blipFill>
        <p:spPr>
          <a:xfrm>
            <a:off x="8942636" y="750451"/>
            <a:ext cx="2534654" cy="4351338"/>
          </a:xfrm>
          <a:prstGeom prst="rect">
            <a:avLst/>
          </a:prstGeom>
          <a:noFill/>
        </p:spPr>
      </p:pic>
    </p:spTree>
    <p:extLst>
      <p:ext uri="{BB962C8B-B14F-4D97-AF65-F5344CB8AC3E}">
        <p14:creationId xmlns:p14="http://schemas.microsoft.com/office/powerpoint/2010/main" val="28204863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3EE1C51F-00A8-4AB5-BF33-D18EC88E59ED}"/>
              </a:ext>
            </a:extLst>
          </p:cNvPr>
          <p:cNvSpPr>
            <a:spLocks noGrp="1" noChangeArrowheads="1"/>
          </p:cNvSpPr>
          <p:nvPr>
            <p:ph type="title"/>
          </p:nvPr>
        </p:nvSpPr>
        <p:spPr>
          <a:xfrm>
            <a:off x="94622" y="28714"/>
            <a:ext cx="10515600" cy="1325563"/>
          </a:xfrm>
        </p:spPr>
        <p:txBody>
          <a:bodyPr anchor="ctr">
            <a:normAutofit/>
          </a:bodyPr>
          <a:lstStyle/>
          <a:p>
            <a:r>
              <a:rPr lang="en-AU" altLang="en-US" sz="3600" b="1"/>
              <a:t>The strategic planning process and event organisation</a:t>
            </a:r>
          </a:p>
        </p:txBody>
      </p:sp>
      <p:sp>
        <p:nvSpPr>
          <p:cNvPr id="11267" name="Rectangle 3">
            <a:extLst>
              <a:ext uri="{FF2B5EF4-FFF2-40B4-BE49-F238E27FC236}">
                <a16:creationId xmlns:a16="http://schemas.microsoft.com/office/drawing/2014/main" id="{C14A2627-1494-4F3B-9E82-5E333ABAB4A6}"/>
              </a:ext>
            </a:extLst>
          </p:cNvPr>
          <p:cNvSpPr>
            <a:spLocks noGrp="1" noChangeArrowheads="1"/>
          </p:cNvSpPr>
          <p:nvPr>
            <p:ph sz="half" idx="1"/>
          </p:nvPr>
        </p:nvSpPr>
        <p:spPr>
          <a:xfrm>
            <a:off x="247022" y="1152385"/>
            <a:ext cx="5181600" cy="4351338"/>
          </a:xfrm>
        </p:spPr>
        <p:txBody>
          <a:bodyPr rtlCol="0">
            <a:normAutofit/>
          </a:bodyPr>
          <a:lstStyle/>
          <a:p>
            <a:pPr>
              <a:buNone/>
              <a:defRPr/>
            </a:pPr>
            <a:r>
              <a:rPr lang="en-AU" altLang="en-US" sz="2200" b="1"/>
              <a:t>Formation of a bidding body and bid preparation</a:t>
            </a:r>
          </a:p>
          <a:p>
            <a:pPr>
              <a:buFont typeface="Wingdings 3" charset="2"/>
              <a:buChar char=""/>
              <a:defRPr/>
            </a:pPr>
            <a:r>
              <a:rPr lang="en-AU" altLang="en-US" sz="2200"/>
              <a:t>Developing a timeline for the bid document</a:t>
            </a:r>
          </a:p>
          <a:p>
            <a:pPr>
              <a:buFont typeface="Wingdings 3" charset="2"/>
              <a:buChar char=""/>
              <a:defRPr/>
            </a:pPr>
            <a:r>
              <a:rPr lang="en-AU" altLang="en-US" sz="2200"/>
              <a:t>Responding to each of the bid criteria</a:t>
            </a:r>
          </a:p>
          <a:p>
            <a:pPr>
              <a:buFont typeface="Wingdings 3" charset="2"/>
              <a:buChar char=""/>
              <a:defRPr/>
            </a:pPr>
            <a:r>
              <a:rPr lang="en-AU" altLang="en-US" sz="2200"/>
              <a:t>Identifying key elements of past successful bids</a:t>
            </a:r>
          </a:p>
          <a:p>
            <a:pPr>
              <a:buFont typeface="Wingdings 3" charset="2"/>
              <a:buChar char=""/>
              <a:defRPr/>
            </a:pPr>
            <a:r>
              <a:rPr lang="en-AU" altLang="en-US" sz="2200"/>
              <a:t>Preparing the bid document</a:t>
            </a:r>
          </a:p>
          <a:p>
            <a:pPr>
              <a:buFont typeface="Wingdings 3" charset="2"/>
              <a:buChar char=""/>
              <a:defRPr/>
            </a:pPr>
            <a:r>
              <a:rPr lang="en-AU" altLang="en-US" sz="2200"/>
              <a:t>Presenting the bid </a:t>
            </a:r>
          </a:p>
          <a:p>
            <a:pPr>
              <a:buFont typeface="Wingdings 3" charset="2"/>
              <a:buChar char=""/>
              <a:defRPr/>
            </a:pPr>
            <a:r>
              <a:rPr lang="en-AU" altLang="en-US" sz="2200"/>
              <a:t>Lobbying in support of the bid</a:t>
            </a:r>
          </a:p>
          <a:p>
            <a:pPr>
              <a:buFont typeface="Wingdings 3" charset="2"/>
              <a:buChar char=""/>
              <a:defRPr/>
            </a:pPr>
            <a:r>
              <a:rPr lang="en-AU" altLang="en-US" sz="2200"/>
              <a:t>Evaluating reasons for a bid failure</a:t>
            </a:r>
          </a:p>
          <a:p>
            <a:pPr>
              <a:buFont typeface="Wingdings 3" charset="2"/>
              <a:buChar char=""/>
              <a:defRPr/>
            </a:pPr>
            <a:endParaRPr lang="en-AU" altLang="en-US" sz="2200"/>
          </a:p>
        </p:txBody>
      </p:sp>
      <p:pic>
        <p:nvPicPr>
          <p:cNvPr id="2" name="Picture 1">
            <a:extLst>
              <a:ext uri="{FF2B5EF4-FFF2-40B4-BE49-F238E27FC236}">
                <a16:creationId xmlns:a16="http://schemas.microsoft.com/office/drawing/2014/main" id="{C2DED013-895F-4E0F-B649-69484C48E782}"/>
              </a:ext>
            </a:extLst>
          </p:cNvPr>
          <p:cNvPicPr>
            <a:picLocks noChangeAspect="1"/>
          </p:cNvPicPr>
          <p:nvPr/>
        </p:nvPicPr>
        <p:blipFill rotWithShape="1">
          <a:blip r:embed="rId2"/>
          <a:srcRect l="10690" r="-3" b="-3"/>
          <a:stretch/>
        </p:blipFill>
        <p:spPr>
          <a:xfrm>
            <a:off x="6644473" y="1152385"/>
            <a:ext cx="5181600" cy="4351338"/>
          </a:xfrm>
          <a:prstGeom prst="rect">
            <a:avLst/>
          </a:prstGeom>
          <a:noFill/>
        </p:spPr>
      </p:pic>
    </p:spTree>
  </p:cSld>
  <p:clrMapOvr>
    <a:masterClrMapping/>
  </p:clrMapOvr>
  <p:transition>
    <p:blinds dir="vert"/>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2831B9-700B-4FAB-9DAE-0C10513A2C7B}"/>
              </a:ext>
            </a:extLst>
          </p:cNvPr>
          <p:cNvSpPr>
            <a:spLocks noGrp="1"/>
          </p:cNvSpPr>
          <p:nvPr>
            <p:ph type="title"/>
          </p:nvPr>
        </p:nvSpPr>
        <p:spPr/>
        <p:txBody>
          <a:bodyPr vert="horz" lIns="91440" tIns="45720" rIns="91440" bIns="45720" rtlCol="0" anchor="ctr">
            <a:normAutofit/>
          </a:bodyPr>
          <a:lstStyle/>
          <a:p>
            <a:pPr eaLnBrk="1" hangingPunct="1"/>
            <a:r>
              <a:rPr lang="en-US" altLang="en-US" sz="2800" b="1"/>
              <a:t>Contents of the event proposal</a:t>
            </a:r>
            <a:br>
              <a:rPr lang="en-US" altLang="en-US" sz="2800" b="1"/>
            </a:br>
            <a:endParaRPr lang="en-US" sz="2800" b="1"/>
          </a:p>
        </p:txBody>
      </p:sp>
      <p:pic>
        <p:nvPicPr>
          <p:cNvPr id="5" name="Picture 15" descr="f06-03-9781856178181">
            <a:extLst>
              <a:ext uri="{FF2B5EF4-FFF2-40B4-BE49-F238E27FC236}">
                <a16:creationId xmlns:a16="http://schemas.microsoft.com/office/drawing/2014/main" id="{1DEB98C5-7B38-474C-9E39-73F30AE2CA44}"/>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tretch/>
        </p:blipFill>
        <p:spPr bwMode="auto">
          <a:xfrm>
            <a:off x="6553659" y="365125"/>
            <a:ext cx="5473381" cy="4351338"/>
          </a:xfrm>
          <a:prstGeom prst="rect">
            <a:avLst/>
          </a:prstGeom>
          <a:solidFill>
            <a:srgbClr val="FFFFFF"/>
          </a:solidFill>
          <a:extLst>
            <a:ext uri="{91240B29-F687-4F45-9708-019B960494DF}">
              <a14:hiddenLine xmlns:a14="http://schemas.microsoft.com/office/drawing/2010/main" w="9525">
                <a:solidFill>
                  <a:srgbClr val="000000"/>
                </a:solidFill>
                <a:miter lim="800000"/>
                <a:headEnd/>
                <a:tailEnd/>
              </a14:hiddenLine>
            </a:ext>
          </a:extLst>
        </p:spPr>
      </p:pic>
      <p:sp>
        <p:nvSpPr>
          <p:cNvPr id="4" name="TextBox 3">
            <a:extLst>
              <a:ext uri="{FF2B5EF4-FFF2-40B4-BE49-F238E27FC236}">
                <a16:creationId xmlns:a16="http://schemas.microsoft.com/office/drawing/2014/main" id="{F01E5441-6129-EE1A-F7A4-5304D35CE997}"/>
              </a:ext>
            </a:extLst>
          </p:cNvPr>
          <p:cNvSpPr txBox="1"/>
          <p:nvPr/>
        </p:nvSpPr>
        <p:spPr>
          <a:xfrm>
            <a:off x="134358" y="1148996"/>
            <a:ext cx="6489182" cy="4524315"/>
          </a:xfrm>
          <a:prstGeom prst="rect">
            <a:avLst/>
          </a:prstGeom>
          <a:noFill/>
        </p:spPr>
        <p:txBody>
          <a:bodyPr wrap="square">
            <a:spAutoFit/>
          </a:bodyPr>
          <a:lstStyle/>
          <a:p>
            <a:pPr algn="l"/>
            <a:r>
              <a:rPr lang="en-GB" b="1" i="0">
                <a:solidFill>
                  <a:srgbClr val="1E0A3C"/>
                </a:solidFill>
                <a:effectLst/>
              </a:rPr>
              <a:t>What should be included in an event proposal template?</a:t>
            </a:r>
          </a:p>
          <a:p>
            <a:pPr algn="l"/>
            <a:r>
              <a:rPr lang="en-GB" b="0" i="0">
                <a:solidFill>
                  <a:srgbClr val="4B4D63"/>
                </a:solidFill>
                <a:effectLst/>
              </a:rPr>
              <a:t>Each event is unique, add a couple of extra sections that are specific to your vision/ event . But as a bare minimum, include:</a:t>
            </a:r>
          </a:p>
          <a:p>
            <a:pPr algn="l">
              <a:buFont typeface="Arial" panose="020B0604020202020204" pitchFamily="34" charset="0"/>
              <a:buChar char="•"/>
            </a:pPr>
            <a:r>
              <a:rPr lang="en-GB" b="0" i="0">
                <a:solidFill>
                  <a:srgbClr val="4B4D63"/>
                </a:solidFill>
                <a:effectLst/>
              </a:rPr>
              <a:t>An introduction</a:t>
            </a:r>
          </a:p>
          <a:p>
            <a:pPr algn="l">
              <a:buFont typeface="Arial" panose="020B0604020202020204" pitchFamily="34" charset="0"/>
              <a:buChar char="•"/>
            </a:pPr>
            <a:r>
              <a:rPr lang="en-GB" b="0" i="0">
                <a:solidFill>
                  <a:srgbClr val="4B4D63"/>
                </a:solidFill>
                <a:effectLst/>
              </a:rPr>
              <a:t>Event objectives</a:t>
            </a:r>
          </a:p>
          <a:p>
            <a:pPr algn="l">
              <a:buFont typeface="Arial" panose="020B0604020202020204" pitchFamily="34" charset="0"/>
              <a:buChar char="•"/>
            </a:pPr>
            <a:r>
              <a:rPr lang="en-GB" b="0" i="0">
                <a:solidFill>
                  <a:srgbClr val="4B4D63"/>
                </a:solidFill>
                <a:effectLst/>
              </a:rPr>
              <a:t>Event overview</a:t>
            </a:r>
          </a:p>
          <a:p>
            <a:pPr algn="l">
              <a:buFont typeface="Arial" panose="020B0604020202020204" pitchFamily="34" charset="0"/>
              <a:buChar char="•"/>
            </a:pPr>
            <a:r>
              <a:rPr lang="en-GB" b="0" i="0">
                <a:solidFill>
                  <a:srgbClr val="4B4D63"/>
                </a:solidFill>
                <a:effectLst/>
              </a:rPr>
              <a:t>Budget</a:t>
            </a:r>
          </a:p>
          <a:p>
            <a:pPr algn="l">
              <a:buFont typeface="Arial" panose="020B0604020202020204" pitchFamily="34" charset="0"/>
              <a:buChar char="•"/>
            </a:pPr>
            <a:r>
              <a:rPr lang="en-GB" b="0" i="0">
                <a:solidFill>
                  <a:srgbClr val="4B4D63"/>
                </a:solidFill>
                <a:effectLst/>
              </a:rPr>
              <a:t>Event marketing and promotion</a:t>
            </a:r>
          </a:p>
          <a:p>
            <a:pPr algn="l">
              <a:buFont typeface="Arial" panose="020B0604020202020204" pitchFamily="34" charset="0"/>
              <a:buChar char="•"/>
            </a:pPr>
            <a:r>
              <a:rPr lang="en-GB" b="0" i="0">
                <a:solidFill>
                  <a:srgbClr val="4B4D63"/>
                </a:solidFill>
                <a:effectLst/>
              </a:rPr>
              <a:t>Sponsorship</a:t>
            </a:r>
          </a:p>
          <a:p>
            <a:pPr algn="l">
              <a:buFont typeface="Arial" panose="020B0604020202020204" pitchFamily="34" charset="0"/>
              <a:buChar char="•"/>
            </a:pPr>
            <a:r>
              <a:rPr lang="en-GB" b="0" i="0">
                <a:solidFill>
                  <a:srgbClr val="4B4D63"/>
                </a:solidFill>
                <a:effectLst/>
              </a:rPr>
              <a:t>Evaluation and feedback</a:t>
            </a:r>
          </a:p>
          <a:p>
            <a:pPr algn="l"/>
            <a:r>
              <a:rPr lang="en-GB" b="0" i="0">
                <a:solidFill>
                  <a:srgbClr val="4B4D63"/>
                </a:solidFill>
                <a:effectLst/>
              </a:rPr>
              <a:t>Each of these sections plays an important role in creating a </a:t>
            </a:r>
            <a:r>
              <a:rPr lang="en-GB" b="1" i="0">
                <a:solidFill>
                  <a:srgbClr val="4B4D63"/>
                </a:solidFill>
                <a:effectLst/>
              </a:rPr>
              <a:t>holistic narrative around the event. </a:t>
            </a:r>
          </a:p>
          <a:p>
            <a:endParaRPr lang="en-GB">
              <a:hlinkClick r:id="rId3"/>
            </a:endParaRPr>
          </a:p>
          <a:p>
            <a:r>
              <a:rPr lang="en-GB">
                <a:hlinkClick r:id="rId3"/>
              </a:rPr>
              <a:t>https://www.eventbrite.co.uk/blog/how-to-write-an-event-proposal-ds00/</a:t>
            </a:r>
            <a:endParaRPr lang="en-GB"/>
          </a:p>
          <a:p>
            <a:endParaRPr lang="en-GB"/>
          </a:p>
        </p:txBody>
      </p:sp>
      <p:sp>
        <p:nvSpPr>
          <p:cNvPr id="7" name="TextBox 6">
            <a:extLst>
              <a:ext uri="{FF2B5EF4-FFF2-40B4-BE49-F238E27FC236}">
                <a16:creationId xmlns:a16="http://schemas.microsoft.com/office/drawing/2014/main" id="{DD21F4C0-DEA8-8390-ED34-B82095D3573C}"/>
              </a:ext>
            </a:extLst>
          </p:cNvPr>
          <p:cNvSpPr txBox="1"/>
          <p:nvPr/>
        </p:nvSpPr>
        <p:spPr>
          <a:xfrm>
            <a:off x="9427866" y="4839846"/>
            <a:ext cx="2449285" cy="646331"/>
          </a:xfrm>
          <a:prstGeom prst="rect">
            <a:avLst/>
          </a:prstGeom>
          <a:noFill/>
        </p:spPr>
        <p:txBody>
          <a:bodyPr wrap="square">
            <a:spAutoFit/>
          </a:bodyPr>
          <a:lstStyle/>
          <a:p>
            <a:r>
              <a:rPr lang="en-GB"/>
              <a:t>(Source: O’Toole, 2004)</a:t>
            </a:r>
            <a:br>
              <a:rPr lang="en-GB"/>
            </a:br>
            <a:endParaRPr lang="en-GB"/>
          </a:p>
        </p:txBody>
      </p:sp>
    </p:spTree>
    <p:extLst>
      <p:ext uri="{BB962C8B-B14F-4D97-AF65-F5344CB8AC3E}">
        <p14:creationId xmlns:p14="http://schemas.microsoft.com/office/powerpoint/2010/main" val="35681367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4">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4">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4">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6" end="6"/>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4">
                                            <p:txEl>
                                              <p:pRg st="7" end="7"/>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4">
                                            <p:txEl>
                                              <p:pRg st="8" end="8"/>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4">
                                            <p:txEl>
                                              <p:pRg st="9" end="9"/>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4">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a:extLst>
              <a:ext uri="{FF2B5EF4-FFF2-40B4-BE49-F238E27FC236}">
                <a16:creationId xmlns:a16="http://schemas.microsoft.com/office/drawing/2014/main" id="{AF466295-0807-4F3D-90CD-B57D2F196D6A}"/>
              </a:ext>
            </a:extLst>
          </p:cNvPr>
          <p:cNvSpPr>
            <a:spLocks noGrp="1" noChangeArrowheads="1"/>
          </p:cNvSpPr>
          <p:nvPr>
            <p:ph type="title"/>
          </p:nvPr>
        </p:nvSpPr>
        <p:spPr/>
        <p:txBody>
          <a:bodyPr anchor="ctr">
            <a:normAutofit/>
          </a:bodyPr>
          <a:lstStyle/>
          <a:p>
            <a:r>
              <a:rPr lang="en-AU" altLang="en-US" b="1"/>
              <a:t>The strategic planning process and event organisation</a:t>
            </a:r>
          </a:p>
        </p:txBody>
      </p:sp>
      <p:sp>
        <p:nvSpPr>
          <p:cNvPr id="32771" name="Rectangle 3">
            <a:extLst>
              <a:ext uri="{FF2B5EF4-FFF2-40B4-BE49-F238E27FC236}">
                <a16:creationId xmlns:a16="http://schemas.microsoft.com/office/drawing/2014/main" id="{17A99DAB-E4E8-4172-A2F7-BADA6BA417DE}"/>
              </a:ext>
            </a:extLst>
          </p:cNvPr>
          <p:cNvSpPr>
            <a:spLocks noGrp="1" noChangeArrowheads="1"/>
          </p:cNvSpPr>
          <p:nvPr>
            <p:ph sz="half" idx="1"/>
          </p:nvPr>
        </p:nvSpPr>
        <p:spPr/>
        <p:txBody>
          <a:bodyPr>
            <a:normAutofit/>
          </a:bodyPr>
          <a:lstStyle/>
          <a:p>
            <a:pPr>
              <a:buFontTx/>
              <a:buNone/>
            </a:pPr>
            <a:r>
              <a:rPr lang="en-AU" altLang="en-US" b="1"/>
              <a:t>Establishment of an organisational structure</a:t>
            </a:r>
          </a:p>
          <a:p>
            <a:r>
              <a:rPr lang="en-AU" altLang="en-US"/>
              <a:t>Simple structures</a:t>
            </a:r>
          </a:p>
          <a:p>
            <a:r>
              <a:rPr lang="en-AU" altLang="en-US"/>
              <a:t>Functional structures</a:t>
            </a:r>
          </a:p>
          <a:p>
            <a:r>
              <a:rPr lang="en-AU" altLang="en-US"/>
              <a:t>Program-based matrix structures</a:t>
            </a:r>
          </a:p>
          <a:p>
            <a:r>
              <a:rPr lang="en-AU" altLang="en-US"/>
              <a:t>Multi-organisational or network structures</a:t>
            </a:r>
          </a:p>
        </p:txBody>
      </p:sp>
      <p:pic>
        <p:nvPicPr>
          <p:cNvPr id="2" name="Picture 1">
            <a:extLst>
              <a:ext uri="{FF2B5EF4-FFF2-40B4-BE49-F238E27FC236}">
                <a16:creationId xmlns:a16="http://schemas.microsoft.com/office/drawing/2014/main" id="{43E8D96F-055B-4D1B-A0A8-4E75F2FB7238}"/>
              </a:ext>
            </a:extLst>
          </p:cNvPr>
          <p:cNvPicPr>
            <a:picLocks noChangeAspect="1"/>
          </p:cNvPicPr>
          <p:nvPr/>
        </p:nvPicPr>
        <p:blipFill rotWithShape="1">
          <a:blip r:embed="rId2"/>
          <a:srcRect l="5813" r="27203" b="-1"/>
          <a:stretch/>
        </p:blipFill>
        <p:spPr>
          <a:xfrm>
            <a:off x="6509657" y="1739486"/>
            <a:ext cx="4512548" cy="3789490"/>
          </a:xfrm>
          <a:prstGeom prst="rect">
            <a:avLst/>
          </a:prstGeom>
          <a:noFill/>
        </p:spPr>
      </p:pic>
    </p:spTree>
  </p:cSld>
  <p:clrMapOvr>
    <a:masterClrMapping/>
  </p:clrMapOvr>
  <p:transition>
    <p:blinds dir="vert"/>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A11E86-8F4E-4857-BD0F-A326B5421B0C}"/>
              </a:ext>
            </a:extLst>
          </p:cNvPr>
          <p:cNvSpPr>
            <a:spLocks noGrp="1"/>
          </p:cNvSpPr>
          <p:nvPr>
            <p:ph type="title"/>
          </p:nvPr>
        </p:nvSpPr>
        <p:spPr/>
        <p:txBody>
          <a:bodyPr/>
          <a:lstStyle/>
          <a:p>
            <a:r>
              <a:rPr lang="en-GB">
                <a:solidFill>
                  <a:srgbClr val="FF0000"/>
                </a:solidFill>
              </a:rPr>
              <a:t>Simple structure ….. </a:t>
            </a:r>
          </a:p>
        </p:txBody>
      </p:sp>
      <p:pic>
        <p:nvPicPr>
          <p:cNvPr id="1026" name="Picture 2">
            <a:extLst>
              <a:ext uri="{FF2B5EF4-FFF2-40B4-BE49-F238E27FC236}">
                <a16:creationId xmlns:a16="http://schemas.microsoft.com/office/drawing/2014/main" id="{B53FCBE6-6027-429E-81FE-8096752B2EA1}"/>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691322" y="1849865"/>
            <a:ext cx="10160000" cy="29246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802916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5843" name="Picture 15" descr="f06-05-9781856178181">
            <a:extLst>
              <a:ext uri="{FF2B5EF4-FFF2-40B4-BE49-F238E27FC236}">
                <a16:creationId xmlns:a16="http://schemas.microsoft.com/office/drawing/2014/main" id="{162E664B-F70C-42DD-9F7B-4696026EF7F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7700" y="643467"/>
            <a:ext cx="10896600" cy="4216400"/>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5844" name="TextBox 5">
            <a:extLst>
              <a:ext uri="{FF2B5EF4-FFF2-40B4-BE49-F238E27FC236}">
                <a16:creationId xmlns:a16="http://schemas.microsoft.com/office/drawing/2014/main" id="{43ECA7FD-13B1-4753-8A88-2ED290BCFF2D}"/>
              </a:ext>
            </a:extLst>
          </p:cNvPr>
          <p:cNvSpPr txBox="1">
            <a:spLocks noChangeArrowheads="1"/>
          </p:cNvSpPr>
          <p:nvPr/>
        </p:nvSpPr>
        <p:spPr bwMode="auto">
          <a:xfrm>
            <a:off x="556532" y="5956300"/>
            <a:ext cx="10896600" cy="838200"/>
          </a:xfrm>
          <a:prstGeom prst="rect">
            <a:avLst/>
          </a:prstGeom>
          <a:solidFill>
            <a:srgbClr val="000000">
              <a:alpha val="50000"/>
            </a:srgbClr>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no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fontAlgn="base">
              <a:spcBef>
                <a:spcPct val="0"/>
              </a:spcBef>
              <a:spcAft>
                <a:spcPct val="0"/>
              </a:spcAft>
              <a:defRPr>
                <a:solidFill>
                  <a:schemeClr val="tx1"/>
                </a:solidFill>
                <a:latin typeface="Century Gothic" panose="020B0502020202020204" pitchFamily="34" charset="0"/>
              </a:defRPr>
            </a:lvl6pPr>
            <a:lvl7pPr marL="2971800" indent="-228600" defTabSz="457200" fontAlgn="base">
              <a:spcBef>
                <a:spcPct val="0"/>
              </a:spcBef>
              <a:spcAft>
                <a:spcPct val="0"/>
              </a:spcAft>
              <a:defRPr>
                <a:solidFill>
                  <a:schemeClr val="tx1"/>
                </a:solidFill>
                <a:latin typeface="Century Gothic" panose="020B0502020202020204" pitchFamily="34" charset="0"/>
              </a:defRPr>
            </a:lvl7pPr>
            <a:lvl8pPr marL="3429000" indent="-228600" defTabSz="457200" fontAlgn="base">
              <a:spcBef>
                <a:spcPct val="0"/>
              </a:spcBef>
              <a:spcAft>
                <a:spcPct val="0"/>
              </a:spcAft>
              <a:defRPr>
                <a:solidFill>
                  <a:schemeClr val="tx1"/>
                </a:solidFill>
                <a:latin typeface="Century Gothic" panose="020B0502020202020204" pitchFamily="34" charset="0"/>
              </a:defRPr>
            </a:lvl8pPr>
            <a:lvl9pPr marL="3886200" indent="-228600" defTabSz="457200" fontAlgn="base">
              <a:spcBef>
                <a:spcPct val="0"/>
              </a:spcBef>
              <a:spcAft>
                <a:spcPct val="0"/>
              </a:spcAft>
              <a:defRPr>
                <a:solidFill>
                  <a:schemeClr val="tx1"/>
                </a:solidFill>
                <a:latin typeface="Century Gothic" panose="020B0502020202020204" pitchFamily="34" charset="0"/>
              </a:defRPr>
            </a:lvl9pPr>
          </a:lstStyle>
          <a:p>
            <a:pPr algn="ctr" eaLnBrk="1" hangingPunct="1">
              <a:spcAft>
                <a:spcPts val="600"/>
              </a:spcAft>
            </a:pPr>
            <a:r>
              <a:rPr lang="en-GB" altLang="en-US" sz="1300">
                <a:solidFill>
                  <a:srgbClr val="FFFFFF"/>
                </a:solidFill>
                <a:latin typeface="Arial" panose="020B0604020202020204" pitchFamily="34" charset="0"/>
              </a:rPr>
              <a:t>(Source: Roskilde Festival, 2006)</a:t>
            </a:r>
          </a:p>
        </p:txBody>
      </p:sp>
    </p:spTree>
  </p:cSld>
  <p:clrMapOvr>
    <a:masterClrMapping/>
  </p:clrMapOvr>
  <p:transition>
    <p:blinds dir="vert"/>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a:extLst>
              <a:ext uri="{FF2B5EF4-FFF2-40B4-BE49-F238E27FC236}">
                <a16:creationId xmlns:a16="http://schemas.microsoft.com/office/drawing/2014/main" id="{2A3D6268-9515-4E9D-8927-3514E1E3C448}"/>
              </a:ext>
            </a:extLst>
          </p:cNvPr>
          <p:cNvSpPr>
            <a:spLocks noGrp="1" noChangeArrowheads="1"/>
          </p:cNvSpPr>
          <p:nvPr>
            <p:ph type="title"/>
          </p:nvPr>
        </p:nvSpPr>
        <p:spPr>
          <a:xfrm>
            <a:off x="2895600" y="260350"/>
            <a:ext cx="7772400" cy="1143000"/>
          </a:xfrm>
        </p:spPr>
        <p:txBody>
          <a:bodyPr>
            <a:normAutofit/>
          </a:bodyPr>
          <a:lstStyle/>
          <a:p>
            <a:r>
              <a:rPr lang="en-GB" altLang="en-US" sz="2800" b="1"/>
              <a:t>2006 Melbourne Commonwealth Games organisational structure</a:t>
            </a:r>
            <a:endParaRPr lang="en-AU" altLang="en-US" sz="2800" b="1"/>
          </a:p>
        </p:txBody>
      </p:sp>
      <p:pic>
        <p:nvPicPr>
          <p:cNvPr id="36867" name="Picture 15" descr="f06-06-9781856178181">
            <a:extLst>
              <a:ext uri="{FF2B5EF4-FFF2-40B4-BE49-F238E27FC236}">
                <a16:creationId xmlns:a16="http://schemas.microsoft.com/office/drawing/2014/main" id="{C4C1602E-E9F3-424F-B593-9BEEA7A1F98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1257" y="1412877"/>
            <a:ext cx="10791930" cy="46926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6868" name="Rectangle 5">
            <a:extLst>
              <a:ext uri="{FF2B5EF4-FFF2-40B4-BE49-F238E27FC236}">
                <a16:creationId xmlns:a16="http://schemas.microsoft.com/office/drawing/2014/main" id="{2DD26873-66DD-4C73-8EBC-FAAEF6286771}"/>
              </a:ext>
            </a:extLst>
          </p:cNvPr>
          <p:cNvSpPr>
            <a:spLocks noChangeArrowheads="1"/>
          </p:cNvSpPr>
          <p:nvPr/>
        </p:nvSpPr>
        <p:spPr bwMode="auto">
          <a:xfrm>
            <a:off x="8299084" y="5875338"/>
            <a:ext cx="5364162" cy="230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fontAlgn="base">
              <a:spcBef>
                <a:spcPct val="0"/>
              </a:spcBef>
              <a:spcAft>
                <a:spcPct val="0"/>
              </a:spcAft>
              <a:defRPr>
                <a:solidFill>
                  <a:schemeClr val="tx1"/>
                </a:solidFill>
                <a:latin typeface="Century Gothic" panose="020B0502020202020204" pitchFamily="34" charset="0"/>
              </a:defRPr>
            </a:lvl6pPr>
            <a:lvl7pPr marL="2971800" indent="-228600" defTabSz="457200" fontAlgn="base">
              <a:spcBef>
                <a:spcPct val="0"/>
              </a:spcBef>
              <a:spcAft>
                <a:spcPct val="0"/>
              </a:spcAft>
              <a:defRPr>
                <a:solidFill>
                  <a:schemeClr val="tx1"/>
                </a:solidFill>
                <a:latin typeface="Century Gothic" panose="020B0502020202020204" pitchFamily="34" charset="0"/>
              </a:defRPr>
            </a:lvl7pPr>
            <a:lvl8pPr marL="3429000" indent="-228600" defTabSz="457200" fontAlgn="base">
              <a:spcBef>
                <a:spcPct val="0"/>
              </a:spcBef>
              <a:spcAft>
                <a:spcPct val="0"/>
              </a:spcAft>
              <a:defRPr>
                <a:solidFill>
                  <a:schemeClr val="tx1"/>
                </a:solidFill>
                <a:latin typeface="Century Gothic" panose="020B0502020202020204" pitchFamily="34" charset="0"/>
              </a:defRPr>
            </a:lvl8pPr>
            <a:lvl9pPr marL="3886200" indent="-228600" defTabSz="457200" fontAlgn="base">
              <a:spcBef>
                <a:spcPct val="0"/>
              </a:spcBef>
              <a:spcAft>
                <a:spcPct val="0"/>
              </a:spcAft>
              <a:defRPr>
                <a:solidFill>
                  <a:schemeClr val="tx1"/>
                </a:solidFill>
                <a:latin typeface="Century Gothic" panose="020B0502020202020204" pitchFamily="34" charset="0"/>
              </a:defRPr>
            </a:lvl9pPr>
          </a:lstStyle>
          <a:p>
            <a:pPr eaLnBrk="1" hangingPunct="1"/>
            <a:r>
              <a:rPr lang="en-US" altLang="en-US" sz="900">
                <a:latin typeface="Arial" panose="020B0604020202020204" pitchFamily="34" charset="0"/>
              </a:rPr>
              <a:t>(Source: Office of Commonwealth Games, 2006)</a:t>
            </a:r>
            <a:endParaRPr lang="en-GB" altLang="en-US" sz="900">
              <a:latin typeface="Arial" panose="020B0604020202020204" pitchFamily="34" charset="0"/>
            </a:endParaRPr>
          </a:p>
        </p:txBody>
      </p:sp>
    </p:spTree>
  </p:cSld>
  <p:clrMapOvr>
    <a:masterClrMapping/>
  </p:clrMapOvr>
  <p:transition>
    <p:blinds dir="vert"/>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a:extLst>
              <a:ext uri="{FF2B5EF4-FFF2-40B4-BE49-F238E27FC236}">
                <a16:creationId xmlns:a16="http://schemas.microsoft.com/office/drawing/2014/main" id="{15DFF71E-4C61-40A4-BA1D-C0B2849CB756}"/>
              </a:ext>
            </a:extLst>
          </p:cNvPr>
          <p:cNvSpPr>
            <a:spLocks noGrp="1" noChangeArrowheads="1"/>
          </p:cNvSpPr>
          <p:nvPr>
            <p:ph type="title"/>
          </p:nvPr>
        </p:nvSpPr>
        <p:spPr>
          <a:xfrm>
            <a:off x="504093" y="507999"/>
            <a:ext cx="7772400" cy="1143000"/>
          </a:xfrm>
        </p:spPr>
        <p:txBody>
          <a:bodyPr>
            <a:normAutofit/>
          </a:bodyPr>
          <a:lstStyle/>
          <a:p>
            <a:pPr algn="l"/>
            <a:r>
              <a:rPr lang="en-GB" sz="2800" b="1" i="0">
                <a:solidFill>
                  <a:srgbClr val="000066"/>
                </a:solidFill>
                <a:effectLst/>
              </a:rPr>
              <a:t>Structure of an event management team</a:t>
            </a:r>
          </a:p>
        </p:txBody>
      </p:sp>
      <p:sp>
        <p:nvSpPr>
          <p:cNvPr id="37892" name="Rectangle 5">
            <a:extLst>
              <a:ext uri="{FF2B5EF4-FFF2-40B4-BE49-F238E27FC236}">
                <a16:creationId xmlns:a16="http://schemas.microsoft.com/office/drawing/2014/main" id="{02B86574-0D29-4485-98B6-86766C8052FF}"/>
              </a:ext>
            </a:extLst>
          </p:cNvPr>
          <p:cNvSpPr>
            <a:spLocks noChangeArrowheads="1"/>
          </p:cNvSpPr>
          <p:nvPr/>
        </p:nvSpPr>
        <p:spPr bwMode="auto">
          <a:xfrm>
            <a:off x="979488" y="6119814"/>
            <a:ext cx="6102350" cy="230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fontAlgn="base">
              <a:spcBef>
                <a:spcPct val="0"/>
              </a:spcBef>
              <a:spcAft>
                <a:spcPct val="0"/>
              </a:spcAft>
              <a:defRPr>
                <a:solidFill>
                  <a:schemeClr val="tx1"/>
                </a:solidFill>
                <a:latin typeface="Century Gothic" panose="020B0502020202020204" pitchFamily="34" charset="0"/>
              </a:defRPr>
            </a:lvl6pPr>
            <a:lvl7pPr marL="2971800" indent="-228600" defTabSz="457200" fontAlgn="base">
              <a:spcBef>
                <a:spcPct val="0"/>
              </a:spcBef>
              <a:spcAft>
                <a:spcPct val="0"/>
              </a:spcAft>
              <a:defRPr>
                <a:solidFill>
                  <a:schemeClr val="tx1"/>
                </a:solidFill>
                <a:latin typeface="Century Gothic" panose="020B0502020202020204" pitchFamily="34" charset="0"/>
              </a:defRPr>
            </a:lvl7pPr>
            <a:lvl8pPr marL="3429000" indent="-228600" defTabSz="457200" fontAlgn="base">
              <a:spcBef>
                <a:spcPct val="0"/>
              </a:spcBef>
              <a:spcAft>
                <a:spcPct val="0"/>
              </a:spcAft>
              <a:defRPr>
                <a:solidFill>
                  <a:schemeClr val="tx1"/>
                </a:solidFill>
                <a:latin typeface="Century Gothic" panose="020B0502020202020204" pitchFamily="34" charset="0"/>
              </a:defRPr>
            </a:lvl8pPr>
            <a:lvl9pPr marL="3886200" indent="-228600" defTabSz="457200" fontAlgn="base">
              <a:spcBef>
                <a:spcPct val="0"/>
              </a:spcBef>
              <a:spcAft>
                <a:spcPct val="0"/>
              </a:spcAft>
              <a:defRPr>
                <a:solidFill>
                  <a:schemeClr val="tx1"/>
                </a:solidFill>
                <a:latin typeface="Century Gothic" panose="020B0502020202020204" pitchFamily="34" charset="0"/>
              </a:defRPr>
            </a:lvl9pPr>
          </a:lstStyle>
          <a:p>
            <a:pPr eaLnBrk="1" hangingPunct="1"/>
            <a:r>
              <a:rPr lang="en-AU" altLang="en-US" sz="900">
                <a:latin typeface="Arial" panose="020B0604020202020204" pitchFamily="34" charset="0"/>
              </a:rPr>
              <a:t>(Source: </a:t>
            </a:r>
            <a:r>
              <a:rPr lang="en-AU" altLang="en-US" sz="900" err="1">
                <a:latin typeface="Arial" panose="020B0604020202020204" pitchFamily="34" charset="0"/>
              </a:rPr>
              <a:t>Sloman</a:t>
            </a:r>
            <a:r>
              <a:rPr lang="en-AU" altLang="en-US" sz="900">
                <a:latin typeface="Arial" panose="020B0604020202020204" pitchFamily="34" charset="0"/>
              </a:rPr>
              <a:t>, 2006)</a:t>
            </a:r>
            <a:endParaRPr lang="en-GB" altLang="en-US" sz="900">
              <a:latin typeface="Arial" panose="020B0604020202020204" pitchFamily="34" charset="0"/>
            </a:endParaRPr>
          </a:p>
        </p:txBody>
      </p:sp>
      <p:pic>
        <p:nvPicPr>
          <p:cNvPr id="1026" name="Picture 2">
            <a:extLst>
              <a:ext uri="{FF2B5EF4-FFF2-40B4-BE49-F238E27FC236}">
                <a16:creationId xmlns:a16="http://schemas.microsoft.com/office/drawing/2014/main" id="{123F36B6-C086-1309-0E7C-3D75A47EA18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59429" y="2333625"/>
            <a:ext cx="6574971" cy="29536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p:blinds dir="vert"/>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a:extLst>
              <a:ext uri="{FF2B5EF4-FFF2-40B4-BE49-F238E27FC236}">
                <a16:creationId xmlns:a16="http://schemas.microsoft.com/office/drawing/2014/main" id="{BF0492C6-3702-43C4-8744-8B0A18970C56}"/>
              </a:ext>
            </a:extLst>
          </p:cNvPr>
          <p:cNvSpPr>
            <a:spLocks noGrp="1" noChangeArrowheads="1"/>
          </p:cNvSpPr>
          <p:nvPr>
            <p:ph type="title"/>
          </p:nvPr>
        </p:nvSpPr>
        <p:spPr>
          <a:xfrm>
            <a:off x="0" y="79479"/>
            <a:ext cx="7772400" cy="1143000"/>
          </a:xfrm>
        </p:spPr>
        <p:txBody>
          <a:bodyPr/>
          <a:lstStyle/>
          <a:p>
            <a:r>
              <a:rPr lang="en-US" altLang="en-US" sz="2800" b="1"/>
              <a:t>A network structure</a:t>
            </a:r>
            <a:endParaRPr lang="en-AU" altLang="en-US" sz="2800" b="1"/>
          </a:p>
        </p:txBody>
      </p:sp>
      <p:pic>
        <p:nvPicPr>
          <p:cNvPr id="38915" name="Picture 15" descr="f06-08-9781856178181">
            <a:extLst>
              <a:ext uri="{FF2B5EF4-FFF2-40B4-BE49-F238E27FC236}">
                <a16:creationId xmlns:a16="http://schemas.microsoft.com/office/drawing/2014/main" id="{4967BF5F-8F96-4D39-A067-F6F820DDA12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27101" y="237217"/>
            <a:ext cx="5594351" cy="545476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blinds dir="vert"/>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624CE2F-3845-F2C3-4EDC-25D765EC1C7D}"/>
              </a:ext>
            </a:extLst>
          </p:cNvPr>
          <p:cNvSpPr txBox="1"/>
          <p:nvPr/>
        </p:nvSpPr>
        <p:spPr>
          <a:xfrm>
            <a:off x="263769" y="405341"/>
            <a:ext cx="6094324" cy="3139321"/>
          </a:xfrm>
          <a:prstGeom prst="rect">
            <a:avLst/>
          </a:prstGeom>
          <a:noFill/>
        </p:spPr>
        <p:txBody>
          <a:bodyPr wrap="square">
            <a:spAutoFit/>
          </a:bodyPr>
          <a:lstStyle/>
          <a:p>
            <a:endParaRPr lang="en-GB"/>
          </a:p>
          <a:p>
            <a:r>
              <a:rPr lang="en-GB" b="1" i="1">
                <a:solidFill>
                  <a:srgbClr val="222222"/>
                </a:solidFill>
                <a:effectLst/>
                <a:latin typeface="Helvetica Neue"/>
              </a:rPr>
              <a:t>The Glastonbury Festival aims to encourage and stimulate youth culture from around the world in all its forms, including pop music, dance music, jazz, folk music, fringe theatre, drama, mime, circus, cinema, poetry and all the creative forms of art and design, including painting, sculpture and textile art.</a:t>
            </a:r>
          </a:p>
          <a:p>
            <a:endParaRPr lang="en-GB" b="1" i="1">
              <a:solidFill>
                <a:srgbClr val="222222"/>
              </a:solidFill>
              <a:latin typeface="Helvetica Neue"/>
            </a:endParaRPr>
          </a:p>
          <a:p>
            <a:r>
              <a:rPr lang="en-GB">
                <a:hlinkClick r:id="rId2"/>
              </a:rPr>
              <a:t>https://www.glastonburyfestivals.co.uk/information/an-introduction-to-glastonbury-festival/the-festivals-objectives/</a:t>
            </a:r>
            <a:endParaRPr lang="en-GB"/>
          </a:p>
          <a:p>
            <a:endParaRPr lang="en-GB"/>
          </a:p>
        </p:txBody>
      </p:sp>
      <p:sp>
        <p:nvSpPr>
          <p:cNvPr id="5" name="TextBox 4">
            <a:extLst>
              <a:ext uri="{FF2B5EF4-FFF2-40B4-BE49-F238E27FC236}">
                <a16:creationId xmlns:a16="http://schemas.microsoft.com/office/drawing/2014/main" id="{71D253E6-986C-381D-BFAE-78D4EAB7D49A}"/>
              </a:ext>
            </a:extLst>
          </p:cNvPr>
          <p:cNvSpPr txBox="1"/>
          <p:nvPr/>
        </p:nvSpPr>
        <p:spPr>
          <a:xfrm>
            <a:off x="8299938" y="682339"/>
            <a:ext cx="3346102" cy="3046988"/>
          </a:xfrm>
          <a:prstGeom prst="rect">
            <a:avLst/>
          </a:prstGeom>
          <a:noFill/>
        </p:spPr>
        <p:txBody>
          <a:bodyPr wrap="square" rtlCol="0">
            <a:spAutoFit/>
          </a:bodyPr>
          <a:lstStyle/>
          <a:p>
            <a:r>
              <a:rPr lang="en-GB" sz="2400"/>
              <a:t>TASK:</a:t>
            </a:r>
          </a:p>
          <a:p>
            <a:r>
              <a:rPr lang="en-GB" sz="2400"/>
              <a:t> </a:t>
            </a:r>
          </a:p>
          <a:p>
            <a:r>
              <a:rPr lang="en-GB" sz="2400"/>
              <a:t>Have a look at the mission  statement of a local and  an international festival </a:t>
            </a:r>
          </a:p>
          <a:p>
            <a:r>
              <a:rPr lang="en-GB" sz="2400"/>
              <a:t>an event</a:t>
            </a:r>
          </a:p>
          <a:p>
            <a:r>
              <a:rPr lang="en-GB" sz="2400"/>
              <a:t>A conference </a:t>
            </a:r>
          </a:p>
        </p:txBody>
      </p:sp>
      <p:pic>
        <p:nvPicPr>
          <p:cNvPr id="6" name="Picture 5">
            <a:extLst>
              <a:ext uri="{FF2B5EF4-FFF2-40B4-BE49-F238E27FC236}">
                <a16:creationId xmlns:a16="http://schemas.microsoft.com/office/drawing/2014/main" id="{9A3936D6-2E7C-7DDD-D504-9BF2FB978FBC}"/>
              </a:ext>
            </a:extLst>
          </p:cNvPr>
          <p:cNvPicPr>
            <a:picLocks noChangeAspect="1"/>
          </p:cNvPicPr>
          <p:nvPr/>
        </p:nvPicPr>
        <p:blipFill>
          <a:blip r:embed="rId3"/>
          <a:stretch>
            <a:fillRect/>
          </a:stretch>
        </p:blipFill>
        <p:spPr>
          <a:xfrm>
            <a:off x="4655318" y="4093917"/>
            <a:ext cx="5715000" cy="1343025"/>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9FD0C1C-2527-C2CD-1E1E-C483475721C2}"/>
              </a:ext>
            </a:extLst>
          </p:cNvPr>
          <p:cNvSpPr>
            <a:spLocks noGrp="1"/>
          </p:cNvSpPr>
          <p:nvPr>
            <p:ph idx="1"/>
          </p:nvPr>
        </p:nvSpPr>
        <p:spPr>
          <a:xfrm>
            <a:off x="1137034" y="627798"/>
            <a:ext cx="4958966" cy="5488338"/>
          </a:xfrm>
        </p:spPr>
        <p:txBody>
          <a:bodyPr>
            <a:normAutofit/>
          </a:bodyPr>
          <a:lstStyle/>
          <a:p>
            <a:r>
              <a:rPr lang="en-GB" sz="1900">
                <a:hlinkClick r:id="rId2"/>
              </a:rPr>
              <a:t>https://www.majorevents.govt.nz/about/strategy/</a:t>
            </a:r>
            <a:endParaRPr lang="en-GB" sz="1900"/>
          </a:p>
          <a:p>
            <a:endParaRPr lang="en-GB" sz="1900"/>
          </a:p>
          <a:p>
            <a:r>
              <a:rPr lang="en-GB" sz="2400" b="1"/>
              <a:t>Vision</a:t>
            </a:r>
          </a:p>
          <a:p>
            <a:r>
              <a:rPr lang="en-GB" sz="2400"/>
              <a:t>Our major events benefit all people who call Aotearoa New Zealand home.</a:t>
            </a:r>
          </a:p>
          <a:p>
            <a:r>
              <a:rPr lang="en-GB" sz="2400" b="1"/>
              <a:t>Strategy</a:t>
            </a:r>
          </a:p>
          <a:p>
            <a:r>
              <a:rPr lang="en-GB" sz="2400"/>
              <a:t>The government invests in major events that generate significant immediate and long-term benefits and align with wider government objectives through leverage and legacy opportunities. </a:t>
            </a:r>
          </a:p>
        </p:txBody>
      </p:sp>
      <p:pic>
        <p:nvPicPr>
          <p:cNvPr id="4" name="Picture 3">
            <a:extLst>
              <a:ext uri="{FF2B5EF4-FFF2-40B4-BE49-F238E27FC236}">
                <a16:creationId xmlns:a16="http://schemas.microsoft.com/office/drawing/2014/main" id="{8FA6A7D0-10A9-C1DE-ABE5-F546E07C3A7D}"/>
              </a:ext>
            </a:extLst>
          </p:cNvPr>
          <p:cNvPicPr>
            <a:picLocks noChangeAspect="1"/>
          </p:cNvPicPr>
          <p:nvPr/>
        </p:nvPicPr>
        <p:blipFill>
          <a:blip r:embed="rId3"/>
          <a:stretch>
            <a:fillRect/>
          </a:stretch>
        </p:blipFill>
        <p:spPr>
          <a:xfrm>
            <a:off x="6719367" y="3318965"/>
            <a:ext cx="4788505" cy="1487812"/>
          </a:xfrm>
          <a:prstGeom prst="rect">
            <a:avLst/>
          </a:prstGeom>
        </p:spPr>
      </p:pic>
    </p:spTree>
    <p:extLst>
      <p:ext uri="{BB962C8B-B14F-4D97-AF65-F5344CB8AC3E}">
        <p14:creationId xmlns:p14="http://schemas.microsoft.com/office/powerpoint/2010/main" val="38294741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986" name="Rectangle 2">
            <a:extLst>
              <a:ext uri="{FF2B5EF4-FFF2-40B4-BE49-F238E27FC236}">
                <a16:creationId xmlns:a16="http://schemas.microsoft.com/office/drawing/2014/main" id="{78D2C9CE-5928-4E54-9123-294610BD5897}"/>
              </a:ext>
            </a:extLst>
          </p:cNvPr>
          <p:cNvSpPr>
            <a:spLocks noGrp="1" noChangeArrowheads="1"/>
          </p:cNvSpPr>
          <p:nvPr>
            <p:ph type="title"/>
          </p:nvPr>
        </p:nvSpPr>
        <p:spPr>
          <a:xfrm>
            <a:off x="838201" y="345810"/>
            <a:ext cx="5120561" cy="1325563"/>
          </a:xfrm>
        </p:spPr>
        <p:txBody>
          <a:bodyPr>
            <a:normAutofit/>
          </a:bodyPr>
          <a:lstStyle/>
          <a:p>
            <a:r>
              <a:rPr lang="en-AU" altLang="en-US" sz="3100" b="1"/>
              <a:t>The strategic planning process and event organisation</a:t>
            </a:r>
          </a:p>
        </p:txBody>
      </p:sp>
      <p:sp>
        <p:nvSpPr>
          <p:cNvPr id="41987" name="Rectangle 3">
            <a:extLst>
              <a:ext uri="{FF2B5EF4-FFF2-40B4-BE49-F238E27FC236}">
                <a16:creationId xmlns:a16="http://schemas.microsoft.com/office/drawing/2014/main" id="{76362066-0DF7-4EAD-9000-8899102E6A80}"/>
              </a:ext>
            </a:extLst>
          </p:cNvPr>
          <p:cNvSpPr>
            <a:spLocks noGrp="1" noChangeArrowheads="1"/>
          </p:cNvSpPr>
          <p:nvPr>
            <p:ph idx="1"/>
          </p:nvPr>
        </p:nvSpPr>
        <p:spPr>
          <a:xfrm>
            <a:off x="838201" y="1825625"/>
            <a:ext cx="5092194" cy="4351338"/>
          </a:xfrm>
        </p:spPr>
        <p:txBody>
          <a:bodyPr>
            <a:normAutofit/>
          </a:bodyPr>
          <a:lstStyle/>
          <a:p>
            <a:pPr>
              <a:buFontTx/>
              <a:buNone/>
            </a:pPr>
            <a:r>
              <a:rPr lang="en-AU" altLang="en-US" b="1"/>
              <a:t>Strategic plan</a:t>
            </a:r>
          </a:p>
          <a:p>
            <a:r>
              <a:rPr lang="en-AU" altLang="en-US"/>
              <a:t>Goals and objectives</a:t>
            </a:r>
          </a:p>
          <a:p>
            <a:pPr lvl="1"/>
            <a:r>
              <a:rPr lang="en-AU" altLang="en-US"/>
              <a:t>economic</a:t>
            </a:r>
          </a:p>
          <a:p>
            <a:pPr lvl="1"/>
            <a:r>
              <a:rPr lang="en-AU" altLang="en-US"/>
              <a:t>attendance/participation</a:t>
            </a:r>
          </a:p>
          <a:p>
            <a:pPr lvl="1"/>
            <a:r>
              <a:rPr lang="en-AU" altLang="en-US"/>
              <a:t>quality</a:t>
            </a:r>
          </a:p>
          <a:p>
            <a:pPr lvl="1"/>
            <a:r>
              <a:rPr lang="en-AU" altLang="en-US"/>
              <a:t>awareness/knowledge/attitudes</a:t>
            </a:r>
          </a:p>
          <a:p>
            <a:pPr lvl="1"/>
            <a:r>
              <a:rPr lang="en-AU" altLang="en-US"/>
              <a:t>human resources</a:t>
            </a:r>
          </a:p>
        </p:txBody>
      </p:sp>
      <p:pic>
        <p:nvPicPr>
          <p:cNvPr id="3" name="Picture 2">
            <a:extLst>
              <a:ext uri="{FF2B5EF4-FFF2-40B4-BE49-F238E27FC236}">
                <a16:creationId xmlns:a16="http://schemas.microsoft.com/office/drawing/2014/main" id="{6619ECD3-61A7-4EDC-B4CA-6ACE28D668EC}"/>
              </a:ext>
            </a:extLst>
          </p:cNvPr>
          <p:cNvPicPr>
            <a:picLocks noChangeAspect="1"/>
          </p:cNvPicPr>
          <p:nvPr/>
        </p:nvPicPr>
        <p:blipFill rotWithShape="1">
          <a:blip r:embed="rId2"/>
          <a:srcRect l="10882" r="20033" b="-2"/>
          <a:stretch/>
        </p:blipFill>
        <p:spPr>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p:spPr>
      </p:pic>
      <p:pic>
        <p:nvPicPr>
          <p:cNvPr id="2" name="Picture 1">
            <a:extLst>
              <a:ext uri="{FF2B5EF4-FFF2-40B4-BE49-F238E27FC236}">
                <a16:creationId xmlns:a16="http://schemas.microsoft.com/office/drawing/2014/main" id="{433A2FFA-37D5-4D33-B689-B33BFBF0A741}"/>
              </a:ext>
            </a:extLst>
          </p:cNvPr>
          <p:cNvPicPr>
            <a:picLocks noChangeAspect="1"/>
          </p:cNvPicPr>
          <p:nvPr/>
        </p:nvPicPr>
        <p:blipFill rotWithShape="1">
          <a:blip r:embed="rId3"/>
          <a:srcRect l="22227" r="9211" b="2"/>
          <a:stretch/>
        </p:blipFill>
        <p:spPr>
          <a:xfrm>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sp>
        <p:nvSpPr>
          <p:cNvPr id="5" name="TextBox 4">
            <a:extLst>
              <a:ext uri="{FF2B5EF4-FFF2-40B4-BE49-F238E27FC236}">
                <a16:creationId xmlns:a16="http://schemas.microsoft.com/office/drawing/2014/main" id="{BFAB7DD1-66D2-A761-C4FF-B8E742678619}"/>
              </a:ext>
            </a:extLst>
          </p:cNvPr>
          <p:cNvSpPr txBox="1"/>
          <p:nvPr/>
        </p:nvSpPr>
        <p:spPr>
          <a:xfrm>
            <a:off x="987109" y="5547919"/>
            <a:ext cx="6094324" cy="646331"/>
          </a:xfrm>
          <a:prstGeom prst="rect">
            <a:avLst/>
          </a:prstGeom>
          <a:noFill/>
        </p:spPr>
        <p:txBody>
          <a:bodyPr wrap="square">
            <a:spAutoFit/>
          </a:bodyPr>
          <a:lstStyle/>
          <a:p>
            <a:r>
              <a:rPr lang="en-GB">
                <a:hlinkClick r:id="rId4"/>
              </a:rPr>
              <a:t>https://www.ifea.com/</a:t>
            </a:r>
            <a:endParaRPr lang="en-GB"/>
          </a:p>
          <a:p>
            <a:endParaRPr lang="en-GB"/>
          </a:p>
        </p:txBody>
      </p:sp>
      <p:pic>
        <p:nvPicPr>
          <p:cNvPr id="6" name="Picture 5">
            <a:extLst>
              <a:ext uri="{FF2B5EF4-FFF2-40B4-BE49-F238E27FC236}">
                <a16:creationId xmlns:a16="http://schemas.microsoft.com/office/drawing/2014/main" id="{E14597C3-A219-E315-92C7-2762AC33B9EC}"/>
              </a:ext>
            </a:extLst>
          </p:cNvPr>
          <p:cNvPicPr>
            <a:picLocks noChangeAspect="1"/>
          </p:cNvPicPr>
          <p:nvPr/>
        </p:nvPicPr>
        <p:blipFill>
          <a:blip r:embed="rId5"/>
          <a:stretch>
            <a:fillRect/>
          </a:stretch>
        </p:blipFill>
        <p:spPr>
          <a:xfrm>
            <a:off x="4025395" y="4883415"/>
            <a:ext cx="3810000" cy="1447800"/>
          </a:xfrm>
          <a:prstGeom prst="rect">
            <a:avLst/>
          </a:prstGeom>
        </p:spPr>
      </p:pic>
    </p:spTree>
  </p:cSld>
  <p:clrMapOvr>
    <a:masterClrMapping/>
  </p:clrMapOvr>
  <p:transition>
    <p:blinds dir="vert"/>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a:extLst>
              <a:ext uri="{FF2B5EF4-FFF2-40B4-BE49-F238E27FC236}">
                <a16:creationId xmlns:a16="http://schemas.microsoft.com/office/drawing/2014/main" id="{5870F9ED-ACC8-4521-B9DC-0000C61B82BB}"/>
              </a:ext>
            </a:extLst>
          </p:cNvPr>
          <p:cNvSpPr>
            <a:spLocks noGrp="1" noChangeArrowheads="1"/>
          </p:cNvSpPr>
          <p:nvPr>
            <p:ph type="title"/>
          </p:nvPr>
        </p:nvSpPr>
        <p:spPr>
          <a:xfrm>
            <a:off x="609600" y="327025"/>
            <a:ext cx="7772400" cy="1143000"/>
          </a:xfrm>
        </p:spPr>
        <p:txBody>
          <a:bodyPr/>
          <a:lstStyle/>
          <a:p>
            <a:r>
              <a:rPr lang="en-AU" altLang="en-US" sz="3600" b="1">
                <a:solidFill>
                  <a:srgbClr val="FF0000"/>
                </a:solidFill>
              </a:rPr>
              <a:t>Examples... </a:t>
            </a:r>
            <a:br>
              <a:rPr lang="en-AU" altLang="en-US" sz="3600" b="1">
                <a:solidFill>
                  <a:srgbClr val="FF0000"/>
                </a:solidFill>
              </a:rPr>
            </a:br>
            <a:endParaRPr lang="en-AU" altLang="en-US" sz="3600" b="1">
              <a:solidFill>
                <a:srgbClr val="FF0000"/>
              </a:solidFill>
            </a:endParaRPr>
          </a:p>
        </p:txBody>
      </p:sp>
      <p:pic>
        <p:nvPicPr>
          <p:cNvPr id="43011" name="Picture 4">
            <a:extLst>
              <a:ext uri="{FF2B5EF4-FFF2-40B4-BE49-F238E27FC236}">
                <a16:creationId xmlns:a16="http://schemas.microsoft.com/office/drawing/2014/main" id="{1FCA25BB-EE70-4A61-BE4D-9FCE13872D4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47113" y="114124"/>
            <a:ext cx="4560183" cy="55430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Box 2">
            <a:extLst>
              <a:ext uri="{FF2B5EF4-FFF2-40B4-BE49-F238E27FC236}">
                <a16:creationId xmlns:a16="http://schemas.microsoft.com/office/drawing/2014/main" id="{8ACFA018-FFDA-CA3F-929C-EDD7B21981C3}"/>
              </a:ext>
            </a:extLst>
          </p:cNvPr>
          <p:cNvSpPr txBox="1"/>
          <p:nvPr/>
        </p:nvSpPr>
        <p:spPr>
          <a:xfrm>
            <a:off x="100483" y="1270041"/>
            <a:ext cx="4244533" cy="4185761"/>
          </a:xfrm>
          <a:prstGeom prst="rect">
            <a:avLst/>
          </a:prstGeom>
          <a:noFill/>
        </p:spPr>
        <p:txBody>
          <a:bodyPr wrap="square">
            <a:spAutoFit/>
          </a:bodyPr>
          <a:lstStyle/>
          <a:p>
            <a:pPr algn="l"/>
            <a:r>
              <a:rPr lang="en-GB" sz="1400" b="1" i="0">
                <a:solidFill>
                  <a:srgbClr val="020202"/>
                </a:solidFill>
                <a:effectLst/>
              </a:rPr>
              <a:t>Taste of London UK</a:t>
            </a:r>
          </a:p>
          <a:p>
            <a:pPr algn="l"/>
            <a:r>
              <a:rPr lang="en-GB" sz="1400" b="0" i="0">
                <a:solidFill>
                  <a:srgbClr val="020202"/>
                </a:solidFill>
                <a:effectLst/>
              </a:rPr>
              <a:t>Equality is creating an even platform to enable everyone to access the same opportunities and is backed by legislation to prevent discrimination based on prejudices against any group.</a:t>
            </a:r>
          </a:p>
          <a:p>
            <a:pPr algn="l"/>
            <a:endParaRPr lang="en-GB" sz="1400" b="0" i="0">
              <a:solidFill>
                <a:srgbClr val="020202"/>
              </a:solidFill>
              <a:effectLst/>
            </a:endParaRPr>
          </a:p>
          <a:p>
            <a:pPr algn="l"/>
            <a:r>
              <a:rPr lang="en-GB" sz="1400" b="0" i="0">
                <a:solidFill>
                  <a:srgbClr val="020202"/>
                </a:solidFill>
                <a:effectLst/>
              </a:rPr>
              <a:t>Diversity is understanding and valuing the differences in people and believing that harnessing these differences will create a productive working environment and an enriching life experience where talents are fully utilised and organisational goals are met.</a:t>
            </a:r>
          </a:p>
          <a:p>
            <a:pPr algn="l"/>
            <a:endParaRPr lang="en-GB" sz="1400" b="0" i="0">
              <a:solidFill>
                <a:srgbClr val="020202"/>
              </a:solidFill>
              <a:effectLst/>
            </a:endParaRPr>
          </a:p>
          <a:p>
            <a:pPr algn="l"/>
            <a:r>
              <a:rPr lang="en-GB" sz="1400" b="0" i="0">
                <a:solidFill>
                  <a:srgbClr val="020202"/>
                </a:solidFill>
                <a:effectLst/>
              </a:rPr>
              <a:t>Taste of London is an event that welcomes and can accommodate all visitors despite some of the challenges of being staged in a park and the temporary nature of the event.</a:t>
            </a:r>
          </a:p>
          <a:p>
            <a:endParaRPr lang="en-GB" sz="1400"/>
          </a:p>
          <a:p>
            <a:endParaRPr lang="en-GB" sz="1400"/>
          </a:p>
          <a:p>
            <a:r>
              <a:rPr lang="en-GB" sz="1400"/>
              <a:t>https://london.tastefestivals.com/access-equality/</a:t>
            </a:r>
          </a:p>
        </p:txBody>
      </p:sp>
      <p:pic>
        <p:nvPicPr>
          <p:cNvPr id="4" name="Picture 3">
            <a:extLst>
              <a:ext uri="{FF2B5EF4-FFF2-40B4-BE49-F238E27FC236}">
                <a16:creationId xmlns:a16="http://schemas.microsoft.com/office/drawing/2014/main" id="{D4F5B257-6804-4A13-16CD-85F358A181F2}"/>
              </a:ext>
            </a:extLst>
          </p:cNvPr>
          <p:cNvPicPr>
            <a:picLocks noChangeAspect="1"/>
          </p:cNvPicPr>
          <p:nvPr/>
        </p:nvPicPr>
        <p:blipFill>
          <a:blip r:embed="rId3"/>
          <a:stretch>
            <a:fillRect/>
          </a:stretch>
        </p:blipFill>
        <p:spPr>
          <a:xfrm>
            <a:off x="4612454" y="1285875"/>
            <a:ext cx="2143125" cy="2143125"/>
          </a:xfrm>
          <a:prstGeom prst="rect">
            <a:avLst/>
          </a:prstGeom>
        </p:spPr>
      </p:pic>
    </p:spTree>
  </p:cSld>
  <p:clrMapOvr>
    <a:masterClrMapping/>
  </p:clrMapOvr>
  <p:transition>
    <p:blinds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4034" name="Title 1">
            <a:extLst>
              <a:ext uri="{FF2B5EF4-FFF2-40B4-BE49-F238E27FC236}">
                <a16:creationId xmlns:a16="http://schemas.microsoft.com/office/drawing/2014/main" id="{B67046D7-12F0-40F3-8878-97FE0BB56B1D}"/>
              </a:ext>
            </a:extLst>
          </p:cNvPr>
          <p:cNvSpPr>
            <a:spLocks noGrp="1" noChangeArrowheads="1"/>
          </p:cNvSpPr>
          <p:nvPr>
            <p:ph type="title"/>
          </p:nvPr>
        </p:nvSpPr>
        <p:spPr>
          <a:xfrm>
            <a:off x="943277" y="712269"/>
            <a:ext cx="3370998" cy="5502264"/>
          </a:xfrm>
        </p:spPr>
        <p:txBody>
          <a:bodyPr>
            <a:normAutofit/>
          </a:bodyPr>
          <a:lstStyle/>
          <a:p>
            <a:r>
              <a:rPr lang="en-GB" altLang="en-US" b="1"/>
              <a:t>SMART Objectives</a:t>
            </a:r>
          </a:p>
        </p:txBody>
      </p:sp>
      <p:graphicFrame>
        <p:nvGraphicFramePr>
          <p:cNvPr id="44036" name="Content Placeholder 2">
            <a:extLst>
              <a:ext uri="{FF2B5EF4-FFF2-40B4-BE49-F238E27FC236}">
                <a16:creationId xmlns:a16="http://schemas.microsoft.com/office/drawing/2014/main" id="{B8D422BF-A61E-D05A-C1C5-F14F4DED2278}"/>
              </a:ext>
            </a:extLst>
          </p:cNvPr>
          <p:cNvGraphicFramePr>
            <a:graphicFrameLocks noGrp="1"/>
          </p:cNvGraphicFramePr>
          <p:nvPr>
            <p:ph idx="1"/>
            <p:extLst>
              <p:ext uri="{D42A27DB-BD31-4B8C-83A1-F6EECF244321}">
                <p14:modId xmlns:p14="http://schemas.microsoft.com/office/powerpoint/2010/main" val="2782008489"/>
              </p:ext>
            </p:extLst>
          </p:nvPr>
        </p:nvGraphicFramePr>
        <p:xfrm>
          <a:off x="5280025" y="642938"/>
          <a:ext cx="6269038" cy="55721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DDDB5C17-C5F9-4C3C-8659-8D2CD5C24CFB}"/>
              </a:ext>
            </a:extLst>
          </p:cNvPr>
          <p:cNvSpPr>
            <a:spLocks noGrp="1" noChangeArrowheads="1"/>
          </p:cNvSpPr>
          <p:nvPr>
            <p:ph type="title"/>
          </p:nvPr>
        </p:nvSpPr>
        <p:spPr>
          <a:xfrm>
            <a:off x="524741" y="620392"/>
            <a:ext cx="3808268" cy="5504688"/>
          </a:xfrm>
        </p:spPr>
        <p:txBody>
          <a:bodyPr>
            <a:normAutofit/>
          </a:bodyPr>
          <a:lstStyle/>
          <a:p>
            <a:r>
              <a:rPr lang="en-AU" altLang="en-US" sz="5600" b="1">
                <a:solidFill>
                  <a:schemeClr val="bg1"/>
                </a:solidFill>
              </a:rPr>
              <a:t>The strategic </a:t>
            </a:r>
            <a:r>
              <a:rPr lang="en-AU" altLang="en-US" sz="5600" b="1"/>
              <a:t>planning process and event organisation</a:t>
            </a:r>
          </a:p>
        </p:txBody>
      </p:sp>
      <p:graphicFrame>
        <p:nvGraphicFramePr>
          <p:cNvPr id="45061" name="Rectangle 3">
            <a:extLst>
              <a:ext uri="{FF2B5EF4-FFF2-40B4-BE49-F238E27FC236}">
                <a16:creationId xmlns:a16="http://schemas.microsoft.com/office/drawing/2014/main" id="{D4F677FA-BF44-7501-F453-E4FA3CAED299}"/>
              </a:ext>
            </a:extLst>
          </p:cNvPr>
          <p:cNvGraphicFramePr>
            <a:graphicFrameLocks noGrp="1"/>
          </p:cNvGraphicFramePr>
          <p:nvPr>
            <p:ph idx="1"/>
            <p:extLst>
              <p:ext uri="{D42A27DB-BD31-4B8C-83A1-F6EECF244321}">
                <p14:modId xmlns:p14="http://schemas.microsoft.com/office/powerpoint/2010/main" val="2766770591"/>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transition>
    <p:blinds dir="vert"/>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a:extLst>
              <a:ext uri="{FF2B5EF4-FFF2-40B4-BE49-F238E27FC236}">
                <a16:creationId xmlns:a16="http://schemas.microsoft.com/office/drawing/2014/main" id="{7F522BEB-1D0E-4CEA-92B3-2F5F587C8CE5}"/>
              </a:ext>
            </a:extLst>
          </p:cNvPr>
          <p:cNvSpPr>
            <a:spLocks noGrp="1" noChangeArrowheads="1"/>
          </p:cNvSpPr>
          <p:nvPr>
            <p:ph type="title"/>
          </p:nvPr>
        </p:nvSpPr>
        <p:spPr>
          <a:xfrm>
            <a:off x="838200" y="365125"/>
            <a:ext cx="10515600" cy="1325563"/>
          </a:xfrm>
        </p:spPr>
        <p:txBody>
          <a:bodyPr anchor="ctr">
            <a:normAutofit/>
          </a:bodyPr>
          <a:lstStyle/>
          <a:p>
            <a:r>
              <a:rPr lang="en-AU" altLang="en-US" b="1"/>
              <a:t>Situation analysis</a:t>
            </a:r>
          </a:p>
        </p:txBody>
      </p:sp>
      <p:sp>
        <p:nvSpPr>
          <p:cNvPr id="46083" name="Content Placeholder 2">
            <a:extLst>
              <a:ext uri="{FF2B5EF4-FFF2-40B4-BE49-F238E27FC236}">
                <a16:creationId xmlns:a16="http://schemas.microsoft.com/office/drawing/2014/main" id="{6A3CDC0D-4E0E-40B7-9955-A3A35935C4E6}"/>
              </a:ext>
            </a:extLst>
          </p:cNvPr>
          <p:cNvSpPr>
            <a:spLocks noGrp="1" noChangeArrowheads="1"/>
          </p:cNvSpPr>
          <p:nvPr>
            <p:ph sz="half" idx="1"/>
          </p:nvPr>
        </p:nvSpPr>
        <p:spPr>
          <a:xfrm>
            <a:off x="597039" y="1494030"/>
            <a:ext cx="5181600" cy="4351338"/>
          </a:xfrm>
        </p:spPr>
        <p:txBody>
          <a:bodyPr>
            <a:normAutofit/>
          </a:bodyPr>
          <a:lstStyle/>
          <a:p>
            <a:endParaRPr lang="en-US" altLang="en-US"/>
          </a:p>
          <a:p>
            <a:r>
              <a:rPr lang="en-US" altLang="en-US"/>
              <a:t>Political/legal</a:t>
            </a:r>
          </a:p>
          <a:p>
            <a:r>
              <a:rPr lang="en-US" altLang="en-US"/>
              <a:t>Economic</a:t>
            </a:r>
          </a:p>
          <a:p>
            <a:r>
              <a:rPr lang="en-US" altLang="en-US"/>
              <a:t>Social/cultural</a:t>
            </a:r>
          </a:p>
          <a:p>
            <a:r>
              <a:rPr lang="en-US" altLang="en-US"/>
              <a:t>Technological</a:t>
            </a:r>
          </a:p>
          <a:p>
            <a:r>
              <a:rPr lang="en-GB" altLang="en-US"/>
              <a:t>Demographic</a:t>
            </a:r>
          </a:p>
          <a:p>
            <a:r>
              <a:rPr lang="en-GB" altLang="en-US"/>
              <a:t>Physical/environmental</a:t>
            </a:r>
          </a:p>
          <a:p>
            <a:r>
              <a:rPr lang="en-GB" altLang="en-US"/>
              <a:t>Competitive</a:t>
            </a:r>
          </a:p>
        </p:txBody>
      </p:sp>
      <p:pic>
        <p:nvPicPr>
          <p:cNvPr id="2" name="Picture 1">
            <a:extLst>
              <a:ext uri="{FF2B5EF4-FFF2-40B4-BE49-F238E27FC236}">
                <a16:creationId xmlns:a16="http://schemas.microsoft.com/office/drawing/2014/main" id="{B5DBD98A-A44F-42CC-84E8-B61D1EB29BB5}"/>
              </a:ext>
            </a:extLst>
          </p:cNvPr>
          <p:cNvPicPr>
            <a:picLocks noChangeAspect="1"/>
          </p:cNvPicPr>
          <p:nvPr/>
        </p:nvPicPr>
        <p:blipFill rotWithShape="1">
          <a:blip r:embed="rId2"/>
          <a:srcRect l="25575" r="-2" b="-2"/>
          <a:stretch/>
        </p:blipFill>
        <p:spPr>
          <a:xfrm>
            <a:off x="6172202" y="1122241"/>
            <a:ext cx="5181600" cy="4351338"/>
          </a:xfrm>
          <a:prstGeom prst="rect">
            <a:avLst/>
          </a:prstGeom>
          <a:noFill/>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a:extLst>
              <a:ext uri="{FF2B5EF4-FFF2-40B4-BE49-F238E27FC236}">
                <a16:creationId xmlns:a16="http://schemas.microsoft.com/office/drawing/2014/main" id="{FCAC7297-ACF3-473B-9F86-6FDF7EFCCC68}"/>
              </a:ext>
            </a:extLst>
          </p:cNvPr>
          <p:cNvSpPr>
            <a:spLocks noGrp="1" noChangeArrowheads="1"/>
          </p:cNvSpPr>
          <p:nvPr>
            <p:ph type="title"/>
          </p:nvPr>
        </p:nvSpPr>
        <p:spPr>
          <a:xfrm>
            <a:off x="838200" y="365125"/>
            <a:ext cx="10515600" cy="1325563"/>
          </a:xfrm>
        </p:spPr>
        <p:txBody>
          <a:bodyPr anchor="ctr">
            <a:normAutofit/>
          </a:bodyPr>
          <a:lstStyle/>
          <a:p>
            <a:r>
              <a:rPr lang="en-AU" altLang="en-US" b="1">
                <a:effectLst>
                  <a:outerShdw blurRad="38100" dist="38100" dir="2700000" algn="tl">
                    <a:srgbClr val="000000">
                      <a:alpha val="43137"/>
                    </a:srgbClr>
                  </a:outerShdw>
                </a:effectLst>
              </a:rPr>
              <a:t>The strategic planning process and event organisation</a:t>
            </a:r>
          </a:p>
        </p:txBody>
      </p:sp>
      <p:sp>
        <p:nvSpPr>
          <p:cNvPr id="48131" name="Rectangle 3">
            <a:extLst>
              <a:ext uri="{FF2B5EF4-FFF2-40B4-BE49-F238E27FC236}">
                <a16:creationId xmlns:a16="http://schemas.microsoft.com/office/drawing/2014/main" id="{21F8F33F-0803-4AD9-924E-789253A4B714}"/>
              </a:ext>
            </a:extLst>
          </p:cNvPr>
          <p:cNvSpPr>
            <a:spLocks noGrp="1" noChangeArrowheads="1"/>
          </p:cNvSpPr>
          <p:nvPr>
            <p:ph sz="half" idx="1"/>
          </p:nvPr>
        </p:nvSpPr>
        <p:spPr>
          <a:xfrm>
            <a:off x="838200" y="1825625"/>
            <a:ext cx="5181600" cy="4351338"/>
          </a:xfrm>
        </p:spPr>
        <p:txBody>
          <a:bodyPr>
            <a:normAutofit/>
          </a:bodyPr>
          <a:lstStyle/>
          <a:p>
            <a:pPr>
              <a:buFontTx/>
              <a:buNone/>
            </a:pPr>
            <a:r>
              <a:rPr lang="en-AU" altLang="en-US" b="1"/>
              <a:t>Legacy</a:t>
            </a:r>
          </a:p>
          <a:p>
            <a:r>
              <a:rPr lang="en-AU" altLang="en-US"/>
              <a:t>Legacy outcomes can include infrastructure improvements, increases in tourism, enhanced workforce skills etc</a:t>
            </a:r>
          </a:p>
          <a:p>
            <a:endParaRPr lang="en-AU" altLang="en-US"/>
          </a:p>
        </p:txBody>
      </p:sp>
      <p:pic>
        <p:nvPicPr>
          <p:cNvPr id="3" name="Picture 2">
            <a:extLst>
              <a:ext uri="{FF2B5EF4-FFF2-40B4-BE49-F238E27FC236}">
                <a16:creationId xmlns:a16="http://schemas.microsoft.com/office/drawing/2014/main" id="{3E0E8AD6-B47E-4916-A195-224B7C4245BA}"/>
              </a:ext>
            </a:extLst>
          </p:cNvPr>
          <p:cNvPicPr>
            <a:picLocks noChangeAspect="1"/>
          </p:cNvPicPr>
          <p:nvPr/>
        </p:nvPicPr>
        <p:blipFill rotWithShape="1">
          <a:blip r:embed="rId2"/>
          <a:srcRect r="21108" b="-1"/>
          <a:stretch/>
        </p:blipFill>
        <p:spPr>
          <a:xfrm>
            <a:off x="6724859" y="1162434"/>
            <a:ext cx="5181600" cy="4351338"/>
          </a:xfrm>
          <a:prstGeom prst="rect">
            <a:avLst/>
          </a:prstGeom>
          <a:noFill/>
        </p:spPr>
      </p:pic>
    </p:spTree>
  </p:cSld>
  <p:clrMapOvr>
    <a:masterClrMapping/>
  </p:clrMapOvr>
  <p:transition>
    <p:blinds dir="vert"/>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a:extLst>
              <a:ext uri="{FF2B5EF4-FFF2-40B4-BE49-F238E27FC236}">
                <a16:creationId xmlns:a16="http://schemas.microsoft.com/office/drawing/2014/main" id="{A68056E1-C5ED-47B2-A183-EF92F37D107A}"/>
              </a:ext>
            </a:extLst>
          </p:cNvPr>
          <p:cNvSpPr>
            <a:spLocks noGrp="1" noChangeArrowheads="1"/>
          </p:cNvSpPr>
          <p:nvPr>
            <p:ph type="title"/>
          </p:nvPr>
        </p:nvSpPr>
        <p:spPr>
          <a:xfrm>
            <a:off x="838200" y="365125"/>
            <a:ext cx="10515600" cy="1325563"/>
          </a:xfrm>
        </p:spPr>
        <p:txBody>
          <a:bodyPr anchor="ctr">
            <a:normAutofit/>
          </a:bodyPr>
          <a:lstStyle/>
          <a:p>
            <a:r>
              <a:rPr lang="en-AU" altLang="en-US" b="1"/>
              <a:t>Strategic planning for existing events</a:t>
            </a:r>
          </a:p>
        </p:txBody>
      </p:sp>
      <p:sp>
        <p:nvSpPr>
          <p:cNvPr id="49155" name="Rectangle 3">
            <a:extLst>
              <a:ext uri="{FF2B5EF4-FFF2-40B4-BE49-F238E27FC236}">
                <a16:creationId xmlns:a16="http://schemas.microsoft.com/office/drawing/2014/main" id="{92E0610E-E916-459A-9659-CE06CA9956BB}"/>
              </a:ext>
            </a:extLst>
          </p:cNvPr>
          <p:cNvSpPr>
            <a:spLocks noGrp="1" noChangeArrowheads="1"/>
          </p:cNvSpPr>
          <p:nvPr>
            <p:ph sz="half" idx="1"/>
          </p:nvPr>
        </p:nvSpPr>
        <p:spPr>
          <a:xfrm>
            <a:off x="838200" y="1825625"/>
            <a:ext cx="5181600" cy="4351338"/>
          </a:xfrm>
        </p:spPr>
        <p:txBody>
          <a:bodyPr>
            <a:normAutofit/>
          </a:bodyPr>
          <a:lstStyle/>
          <a:p>
            <a:r>
              <a:rPr lang="en-AU" altLang="en-US"/>
              <a:t>For recurring events (e.g. annual concerts), organisers:</a:t>
            </a:r>
          </a:p>
          <a:p>
            <a:pPr lvl="1"/>
            <a:r>
              <a:rPr lang="en-AU" altLang="en-US" sz="2800"/>
              <a:t>conduct an appraisal of current situation faced by the event</a:t>
            </a:r>
          </a:p>
          <a:p>
            <a:pPr lvl="1"/>
            <a:r>
              <a:rPr lang="en-AU" altLang="en-US" sz="2800"/>
              <a:t>review the organisational structure and previous strategic plan and make minor or major changes where needed</a:t>
            </a:r>
          </a:p>
        </p:txBody>
      </p:sp>
      <p:pic>
        <p:nvPicPr>
          <p:cNvPr id="49157" name="Picture 49156" descr="A crowd in a party">
            <a:extLst>
              <a:ext uri="{FF2B5EF4-FFF2-40B4-BE49-F238E27FC236}">
                <a16:creationId xmlns:a16="http://schemas.microsoft.com/office/drawing/2014/main" id="{45604589-793C-4DB2-A86D-E08D6ADCC37A}"/>
              </a:ext>
            </a:extLst>
          </p:cNvPr>
          <p:cNvPicPr>
            <a:picLocks noChangeAspect="1"/>
          </p:cNvPicPr>
          <p:nvPr/>
        </p:nvPicPr>
        <p:blipFill rotWithShape="1">
          <a:blip r:embed="rId2"/>
          <a:srcRect r="19325" b="3"/>
          <a:stretch/>
        </p:blipFill>
        <p:spPr>
          <a:xfrm>
            <a:off x="6805246" y="1253331"/>
            <a:ext cx="5181600" cy="4351338"/>
          </a:xfrm>
          <a:prstGeom prst="rect">
            <a:avLst/>
          </a:prstGeom>
          <a:noFill/>
        </p:spPr>
      </p:pic>
    </p:spTree>
  </p:cSld>
  <p:clrMapOvr>
    <a:masterClrMapping/>
  </p:clrMapOvr>
  <p:transition>
    <p:blinds dir="vert"/>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itle 1">
            <a:extLst>
              <a:ext uri="{FF2B5EF4-FFF2-40B4-BE49-F238E27FC236}">
                <a16:creationId xmlns:a16="http://schemas.microsoft.com/office/drawing/2014/main" id="{934E17A9-F690-406F-B06B-42A5A0127502}"/>
              </a:ext>
            </a:extLst>
          </p:cNvPr>
          <p:cNvSpPr>
            <a:spLocks noGrp="1" noChangeArrowheads="1"/>
          </p:cNvSpPr>
          <p:nvPr>
            <p:ph type="title"/>
          </p:nvPr>
        </p:nvSpPr>
        <p:spPr>
          <a:xfrm>
            <a:off x="838200" y="365125"/>
            <a:ext cx="10515600" cy="1325563"/>
          </a:xfrm>
        </p:spPr>
        <p:txBody>
          <a:bodyPr anchor="ctr">
            <a:normAutofit/>
          </a:bodyPr>
          <a:lstStyle/>
          <a:p>
            <a:r>
              <a:rPr lang="en-GB" altLang="en-US" b="1"/>
              <a:t>Summary</a:t>
            </a:r>
          </a:p>
        </p:txBody>
      </p:sp>
      <p:sp>
        <p:nvSpPr>
          <p:cNvPr id="29699" name="Content Placeholder 2">
            <a:extLst>
              <a:ext uri="{FF2B5EF4-FFF2-40B4-BE49-F238E27FC236}">
                <a16:creationId xmlns:a16="http://schemas.microsoft.com/office/drawing/2014/main" id="{A9F69B54-F470-4B22-B5C4-71CF039A827A}"/>
              </a:ext>
            </a:extLst>
          </p:cNvPr>
          <p:cNvSpPr>
            <a:spLocks noGrp="1"/>
          </p:cNvSpPr>
          <p:nvPr>
            <p:ph sz="half" idx="1"/>
          </p:nvPr>
        </p:nvSpPr>
        <p:spPr>
          <a:xfrm>
            <a:off x="396072" y="1926108"/>
            <a:ext cx="9421167" cy="4351338"/>
          </a:xfrm>
        </p:spPr>
        <p:txBody>
          <a:bodyPr rtlCol="0">
            <a:normAutofit/>
          </a:bodyPr>
          <a:lstStyle/>
          <a:p>
            <a:pPr>
              <a:lnSpc>
                <a:spcPct val="100000"/>
              </a:lnSpc>
              <a:buFont typeface="Wingdings 3" charset="2"/>
              <a:buChar char=""/>
              <a:defRPr/>
            </a:pPr>
            <a:r>
              <a:rPr lang="en-US" altLang="en-US" sz="2000"/>
              <a:t>Strategic planning process provides an event </a:t>
            </a:r>
            <a:r>
              <a:rPr lang="en-US" altLang="en-US" sz="2000" err="1"/>
              <a:t>organisation</a:t>
            </a:r>
            <a:r>
              <a:rPr lang="en-US" altLang="en-US" sz="2000"/>
              <a:t> with a systematic approach to the challenge of planning and delivering successful events.</a:t>
            </a:r>
          </a:p>
          <a:p>
            <a:pPr>
              <a:lnSpc>
                <a:spcPct val="100000"/>
              </a:lnSpc>
              <a:buFont typeface="Wingdings 3" charset="2"/>
              <a:buChar char=""/>
              <a:defRPr/>
            </a:pPr>
            <a:r>
              <a:rPr lang="en-AU" altLang="en-US" sz="2000"/>
              <a:t>Preliminary stages involve the decision to proceed or not to proceed with an event.</a:t>
            </a:r>
          </a:p>
          <a:p>
            <a:pPr>
              <a:lnSpc>
                <a:spcPct val="100000"/>
              </a:lnSpc>
              <a:buFont typeface="Wingdings 3" charset="2"/>
              <a:buChar char=""/>
              <a:defRPr/>
            </a:pPr>
            <a:r>
              <a:rPr lang="en-AU" altLang="en-US" sz="2000"/>
              <a:t>Appropriate organisational structure is needed</a:t>
            </a:r>
          </a:p>
          <a:p>
            <a:pPr>
              <a:lnSpc>
                <a:spcPct val="100000"/>
              </a:lnSpc>
              <a:buFont typeface="Wingdings 3" charset="2"/>
              <a:buChar char=""/>
              <a:defRPr/>
            </a:pPr>
            <a:r>
              <a:rPr lang="en-AU" altLang="en-US" sz="2000"/>
              <a:t>An event organisation following the strategic planning model would then progress to establish a strategic plan.</a:t>
            </a:r>
          </a:p>
          <a:p>
            <a:pPr>
              <a:lnSpc>
                <a:spcPct val="100000"/>
              </a:lnSpc>
              <a:buFont typeface="Wingdings 3" charset="2"/>
              <a:buChar char=""/>
              <a:defRPr/>
            </a:pPr>
            <a:r>
              <a:rPr lang="en-AU" altLang="en-US" sz="2000"/>
              <a:t>Flowing from the implementation , depending on its mission or purpose, will potentially be a range of legacies.</a:t>
            </a:r>
            <a:endParaRPr lang="en-US" altLang="en-US" sz="2000"/>
          </a:p>
          <a:p>
            <a:pPr>
              <a:buFont typeface="Wingdings 3" charset="2"/>
              <a:buChar char=""/>
              <a:defRPr/>
            </a:pPr>
            <a:endParaRPr lang="en-GB" altLang="en-US" sz="180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Title 1">
            <a:extLst>
              <a:ext uri="{FF2B5EF4-FFF2-40B4-BE49-F238E27FC236}">
                <a16:creationId xmlns:a16="http://schemas.microsoft.com/office/drawing/2014/main" id="{05AA1D24-6AD7-47C0-A5DA-5AED0C0BA45B}"/>
              </a:ext>
            </a:extLst>
          </p:cNvPr>
          <p:cNvSpPr>
            <a:spLocks noGrp="1" noChangeArrowheads="1"/>
          </p:cNvSpPr>
          <p:nvPr>
            <p:ph type="title"/>
          </p:nvPr>
        </p:nvSpPr>
        <p:spPr>
          <a:xfrm>
            <a:off x="3216276" y="346075"/>
            <a:ext cx="6994525" cy="1143000"/>
          </a:xfrm>
        </p:spPr>
        <p:txBody>
          <a:bodyPr/>
          <a:lstStyle/>
          <a:p>
            <a:r>
              <a:rPr lang="en-GB" altLang="en-US" sz="3600" b="1">
                <a:solidFill>
                  <a:srgbClr val="FF0000"/>
                </a:solidFill>
              </a:rPr>
              <a:t>References</a:t>
            </a:r>
          </a:p>
        </p:txBody>
      </p:sp>
      <p:sp>
        <p:nvSpPr>
          <p:cNvPr id="30723" name="Content Placeholder 2">
            <a:extLst>
              <a:ext uri="{FF2B5EF4-FFF2-40B4-BE49-F238E27FC236}">
                <a16:creationId xmlns:a16="http://schemas.microsoft.com/office/drawing/2014/main" id="{329784DE-6531-47F0-BD0A-AC64F979E46C}"/>
              </a:ext>
            </a:extLst>
          </p:cNvPr>
          <p:cNvSpPr>
            <a:spLocks noGrp="1"/>
          </p:cNvSpPr>
          <p:nvPr>
            <p:ph idx="1"/>
          </p:nvPr>
        </p:nvSpPr>
        <p:spPr>
          <a:xfrm>
            <a:off x="986589" y="1557339"/>
            <a:ext cx="9681411" cy="4060825"/>
          </a:xfrm>
        </p:spPr>
        <p:txBody>
          <a:bodyPr rtlCol="0">
            <a:normAutofit/>
          </a:bodyPr>
          <a:lstStyle/>
          <a:p>
            <a:pPr>
              <a:buFont typeface="Wingdings" panose="05000000000000000000" pitchFamily="2" charset="2"/>
              <a:buChar char="v"/>
              <a:defRPr/>
            </a:pPr>
            <a:r>
              <a:rPr lang="en-US" altLang="en-US" sz="1600">
                <a:solidFill>
                  <a:schemeClr val="tx1">
                    <a:lumMod val="75000"/>
                    <a:lumOff val="25000"/>
                  </a:schemeClr>
                </a:solidFill>
              </a:rPr>
              <a:t>Bath Festivals Trust (2005). </a:t>
            </a:r>
            <a:r>
              <a:rPr lang="en-US" altLang="en-US" sz="1600" i="1">
                <a:solidFill>
                  <a:schemeClr val="tx1">
                    <a:lumMod val="75000"/>
                    <a:lumOff val="25000"/>
                  </a:schemeClr>
                </a:solidFill>
              </a:rPr>
              <a:t>About Us</a:t>
            </a:r>
            <a:r>
              <a:rPr lang="en-US" altLang="en-US" sz="1600">
                <a:solidFill>
                  <a:schemeClr val="tx1">
                    <a:lumMod val="75000"/>
                    <a:lumOff val="25000"/>
                  </a:schemeClr>
                </a:solidFill>
              </a:rPr>
              <a:t>. (Internet) Available from: &lt;http://www.bathmusicfest.org.uk/pages/about.php&gt; (accessed 3 August 2005)</a:t>
            </a:r>
            <a:endParaRPr lang="en-GB" altLang="en-US" sz="1600">
              <a:solidFill>
                <a:schemeClr val="tx1">
                  <a:lumMod val="75000"/>
                  <a:lumOff val="25000"/>
                </a:schemeClr>
              </a:solidFill>
            </a:endParaRPr>
          </a:p>
          <a:p>
            <a:pPr>
              <a:buFont typeface="Wingdings" panose="05000000000000000000" pitchFamily="2" charset="2"/>
              <a:buChar char="v"/>
              <a:defRPr/>
            </a:pPr>
            <a:r>
              <a:rPr lang="en-US" altLang="en-US" sz="1600">
                <a:solidFill>
                  <a:schemeClr val="tx1">
                    <a:lumMod val="75000"/>
                    <a:lumOff val="25000"/>
                  </a:schemeClr>
                </a:solidFill>
              </a:rPr>
              <a:t>Boscombe Arts Festival (2006). About Us. (Internet) Available from &lt;http://barfruit.co.uk/boscombeartsfestival/about.php&gt; (accessed 16 April 2010)</a:t>
            </a:r>
          </a:p>
          <a:p>
            <a:pPr>
              <a:buFont typeface="Wingdings" panose="05000000000000000000" pitchFamily="2" charset="2"/>
              <a:buChar char="v"/>
              <a:defRPr/>
            </a:pPr>
            <a:r>
              <a:rPr lang="en-US" altLang="en-US" sz="1600">
                <a:solidFill>
                  <a:schemeClr val="tx1">
                    <a:lumMod val="75000"/>
                    <a:lumOff val="25000"/>
                  </a:schemeClr>
                </a:solidFill>
              </a:rPr>
              <a:t>Grant, R. (2005). Contemporary Strategy Analysis. Melbourne, Blackwell.</a:t>
            </a:r>
          </a:p>
          <a:p>
            <a:pPr>
              <a:buFont typeface="Wingdings" panose="05000000000000000000" pitchFamily="2" charset="2"/>
              <a:buChar char="v"/>
              <a:defRPr/>
            </a:pPr>
            <a:r>
              <a:rPr lang="en-US" altLang="en-US" sz="1600">
                <a:solidFill>
                  <a:schemeClr val="tx1">
                    <a:lumMod val="75000"/>
                    <a:lumOff val="25000"/>
                  </a:schemeClr>
                </a:solidFill>
              </a:rPr>
              <a:t>O’Toole, W. (2004). Event Project Management System. Sydney, EPMS.net. (Multimedia: </a:t>
            </a:r>
            <a:r>
              <a:rPr lang="en-GB" altLang="en-US" sz="1600">
                <a:solidFill>
                  <a:schemeClr val="tx1">
                    <a:lumMod val="75000"/>
                    <a:lumOff val="25000"/>
                  </a:schemeClr>
                </a:solidFill>
              </a:rPr>
              <a:t>CD-ROM).</a:t>
            </a:r>
          </a:p>
          <a:p>
            <a:pPr>
              <a:buFont typeface="Wingdings" panose="05000000000000000000" pitchFamily="2" charset="2"/>
              <a:buChar char="v"/>
              <a:defRPr/>
            </a:pPr>
            <a:r>
              <a:rPr lang="en-US" altLang="en-US" sz="1600">
                <a:solidFill>
                  <a:schemeClr val="tx1">
                    <a:lumMod val="75000"/>
                    <a:lumOff val="25000"/>
                  </a:schemeClr>
                </a:solidFill>
              </a:rPr>
              <a:t>Manchester 2002 (2003). 2002 Manchester The XVII Commonwealth Games: Post Games Report. London, Commonwealth Games Federation.</a:t>
            </a:r>
          </a:p>
          <a:p>
            <a:pPr>
              <a:buFont typeface="Wingdings" panose="05000000000000000000" pitchFamily="2" charset="2"/>
              <a:buChar char="v"/>
              <a:defRPr/>
            </a:pPr>
            <a:r>
              <a:rPr lang="en-US" altLang="en-US" sz="1600">
                <a:solidFill>
                  <a:schemeClr val="tx1">
                    <a:lumMod val="75000"/>
                    <a:lumOff val="25000"/>
                  </a:schemeClr>
                </a:solidFill>
              </a:rPr>
              <a:t>Salford Film Festival (2010). Mission Statement and Aims. (Internet) Available from &lt;http://www.salfordfilmfestival.org.uk/p.asp?ID¼10&gt; (accessed 12 March 2010).</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Title 1">
            <a:extLst>
              <a:ext uri="{FF2B5EF4-FFF2-40B4-BE49-F238E27FC236}">
                <a16:creationId xmlns:a16="http://schemas.microsoft.com/office/drawing/2014/main" id="{9DB5ACA3-A0F6-404F-A3EB-8A6AEC01ADA1}"/>
              </a:ext>
            </a:extLst>
          </p:cNvPr>
          <p:cNvSpPr>
            <a:spLocks noGrp="1" noChangeArrowheads="1"/>
          </p:cNvSpPr>
          <p:nvPr>
            <p:ph type="title"/>
          </p:nvPr>
        </p:nvSpPr>
        <p:spPr/>
        <p:txBody>
          <a:bodyPr>
            <a:normAutofit/>
          </a:bodyPr>
          <a:lstStyle/>
          <a:p>
            <a:r>
              <a:rPr lang="en-GB" altLang="en-US" sz="3600" b="1">
                <a:solidFill>
                  <a:srgbClr val="FF0000"/>
                </a:solidFill>
              </a:rPr>
              <a:t>References (continued)</a:t>
            </a:r>
            <a:endParaRPr lang="en-GB" altLang="en-US" sz="3600"/>
          </a:p>
        </p:txBody>
      </p:sp>
      <p:sp>
        <p:nvSpPr>
          <p:cNvPr id="52227" name="Content Placeholder 2">
            <a:extLst>
              <a:ext uri="{FF2B5EF4-FFF2-40B4-BE49-F238E27FC236}">
                <a16:creationId xmlns:a16="http://schemas.microsoft.com/office/drawing/2014/main" id="{7A78443D-A995-4B27-B281-BB9B807A6C78}"/>
              </a:ext>
            </a:extLst>
          </p:cNvPr>
          <p:cNvSpPr>
            <a:spLocks noGrp="1" noChangeArrowheads="1"/>
          </p:cNvSpPr>
          <p:nvPr>
            <p:ph idx="1"/>
          </p:nvPr>
        </p:nvSpPr>
        <p:spPr>
          <a:xfrm>
            <a:off x="1455821" y="1700214"/>
            <a:ext cx="9212179" cy="4060825"/>
          </a:xfrm>
        </p:spPr>
        <p:txBody>
          <a:bodyPr/>
          <a:lstStyle/>
          <a:p>
            <a:pPr>
              <a:buFont typeface="Wingdings" panose="05000000000000000000" pitchFamily="2" charset="2"/>
              <a:buChar char="v"/>
            </a:pPr>
            <a:r>
              <a:rPr lang="en-US" altLang="en-US" sz="1600" err="1"/>
              <a:t>SeaBritain</a:t>
            </a:r>
            <a:r>
              <a:rPr lang="en-US" altLang="en-US" sz="1600"/>
              <a:t> 2005 </a:t>
            </a:r>
            <a:r>
              <a:rPr lang="en-US" altLang="en-US" sz="1600" err="1"/>
              <a:t>PressOffice</a:t>
            </a:r>
            <a:r>
              <a:rPr lang="en-US" altLang="en-US" sz="1600"/>
              <a:t> (2004). </a:t>
            </a:r>
            <a:r>
              <a:rPr lang="en-US" altLang="en-US" sz="1600" err="1"/>
              <a:t>SeaBritain</a:t>
            </a:r>
            <a:r>
              <a:rPr lang="en-US" altLang="en-US" sz="1600"/>
              <a:t> 2005 e Take a Fresh Look at the Sea. Press Release, 1 October. &lt;http://www.seabritain2005.com/server.php?show=ConWebDoc.116&gt; </a:t>
            </a:r>
            <a:r>
              <a:rPr lang="en-GB" altLang="en-US" sz="1600"/>
              <a:t>(accessed 9 August 2005).</a:t>
            </a:r>
          </a:p>
          <a:p>
            <a:pPr>
              <a:buFont typeface="Wingdings" panose="05000000000000000000" pitchFamily="2" charset="2"/>
              <a:buChar char="v"/>
            </a:pPr>
            <a:r>
              <a:rPr lang="en-GB" altLang="en-US" sz="1600" err="1"/>
              <a:t>Sloman</a:t>
            </a:r>
            <a:r>
              <a:rPr lang="en-GB" altLang="en-US" sz="1600"/>
              <a:t>, J. (2006). Project Management (Course Notes). Major Event Management Program </a:t>
            </a:r>
            <a:r>
              <a:rPr lang="en-US" altLang="en-US" sz="1600"/>
              <a:t>9-14 June, Sydney, Sport Knowledge Australia.</a:t>
            </a:r>
          </a:p>
          <a:p>
            <a:pPr>
              <a:buFont typeface="Wingdings" panose="05000000000000000000" pitchFamily="2" charset="2"/>
              <a:buChar char="v"/>
            </a:pPr>
            <a:r>
              <a:rPr lang="en-US" altLang="en-US" sz="1600"/>
              <a:t>Windsor Festival (2010). About Windsor Festival. (Internet). Available from &lt;http://www.windsorfestival.com/about/&gt; (accessed 12 April 2010).</a:t>
            </a:r>
          </a:p>
          <a:p>
            <a:pPr>
              <a:buFont typeface="Wingdings" panose="05000000000000000000" pitchFamily="2" charset="2"/>
              <a:buChar char="v"/>
            </a:pPr>
            <a:r>
              <a:rPr lang="en-US" altLang="en-US" sz="1600"/>
              <a:t>Worcester Festival (2005). Welcome to Worcester Festival 2005. [Internet] Available from &lt;http://www.worcesterfestival.co.uk/about_the_festival.asp/&gt; (accessed 13 March </a:t>
            </a:r>
            <a:r>
              <a:rPr lang="en-GB" altLang="en-US" sz="1600"/>
              <a:t>2010).</a:t>
            </a:r>
            <a:endParaRPr lang="en-US" altLang="en-US" sz="1600"/>
          </a:p>
          <a:p>
            <a:pPr>
              <a:buFont typeface="Wingdings" panose="05000000000000000000" pitchFamily="2" charset="2"/>
              <a:buChar char="v"/>
            </a:pPr>
            <a:endParaRPr lang="en-GB" altLang="en-US"/>
          </a:p>
        </p:txBody>
      </p:sp>
    </p:spTree>
  </p:cSld>
  <p:clrMapOvr>
    <a:masterClrMapping/>
  </p:clrMapOvr>
</p:sld>
</file>

<file path=ppt/theme/theme1.xml><?xml version="1.0" encoding="utf-8"?>
<a:theme xmlns:a="http://schemas.openxmlformats.org/drawingml/2006/main" name="HATM 23-24 PPT Template_">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ATM 23-24 PPT Template_" id="{AF7049E2-9975-4F59-820A-E84090D802E1}" vid="{B7DD2E0B-32B1-4585-9041-87F616690AE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HATM 23-24 PPT Template_</Template>
  <Application>Microsoft Office PowerPoint</Application>
  <PresentationFormat>Widescreen</PresentationFormat>
  <Slides>28</Slides>
  <Notes>0</Notes>
  <HiddenSlides>0</HiddenSlides>
  <ScaleCrop>false</ScaleCrop>
  <HeadingPairs>
    <vt:vector size="4" baseType="variant">
      <vt:variant>
        <vt:lpstr>Theme</vt:lpstr>
      </vt:variant>
      <vt:variant>
        <vt:i4>1</vt:i4>
      </vt:variant>
      <vt:variant>
        <vt:lpstr>Slide Titles</vt:lpstr>
      </vt:variant>
      <vt:variant>
        <vt:i4>28</vt:i4>
      </vt:variant>
    </vt:vector>
  </HeadingPairs>
  <TitlesOfParts>
    <vt:vector size="29" baseType="lpstr">
      <vt:lpstr>HATM 23-24 PPT Template_</vt:lpstr>
      <vt:lpstr>Strategic Planning Festivals, Conventions and Events </vt:lpstr>
      <vt:lpstr>Power of thoughts</vt:lpstr>
      <vt:lpstr>A new debate on Economic impacts?</vt:lpstr>
      <vt:lpstr>What is strategic planning?</vt:lpstr>
      <vt:lpstr>The strategic planning process and event organisation</vt:lpstr>
      <vt:lpstr>The strategic planning process and event organisation</vt:lpstr>
      <vt:lpstr>Bidding </vt:lpstr>
      <vt:lpstr>Meet In Wales </vt:lpstr>
      <vt:lpstr>The strategic planning process and event organisation</vt:lpstr>
      <vt:lpstr>Contents of the event proposal </vt:lpstr>
      <vt:lpstr>The strategic planning process and event organisation</vt:lpstr>
      <vt:lpstr>Simple structure ….. </vt:lpstr>
      <vt:lpstr>PowerPoint Presentation</vt:lpstr>
      <vt:lpstr>2006 Melbourne Commonwealth Games organisational structure</vt:lpstr>
      <vt:lpstr>Structure of an event management team</vt:lpstr>
      <vt:lpstr>A network structure</vt:lpstr>
      <vt:lpstr>PowerPoint Presentation</vt:lpstr>
      <vt:lpstr>PowerPoint Presentation</vt:lpstr>
      <vt:lpstr>The strategic planning process and event organisation</vt:lpstr>
      <vt:lpstr>Examples...  </vt:lpstr>
      <vt:lpstr>SMART Objectives</vt:lpstr>
      <vt:lpstr>The strategic planning process and event organisation</vt:lpstr>
      <vt:lpstr>Situation analysis</vt:lpstr>
      <vt:lpstr>The strategic planning process and event organisation</vt:lpstr>
      <vt:lpstr>Strategic planning for existing events</vt:lpstr>
      <vt:lpstr>Summary</vt:lpstr>
      <vt:lpstr>References</vt:lpstr>
      <vt:lpstr>References (continued)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Strategic Planning Festivals, Conventions and Events</dc:title>
  <dc:creator>Helen Evans</dc:creator>
  <cp:revision>1</cp:revision>
  <dcterms:created xsi:type="dcterms:W3CDTF">2020-10-11T15:03:18Z</dcterms:created>
  <dcterms:modified xsi:type="dcterms:W3CDTF">2024-12-03T12:14:13Z</dcterms:modified>
</cp:coreProperties>
</file>