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  <p:sldMasterId id="2147483841" r:id="rId2"/>
  </p:sldMasterIdLst>
  <p:notesMasterIdLst>
    <p:notesMasterId r:id="rId25"/>
  </p:notesMasterIdLst>
  <p:handoutMasterIdLst>
    <p:handoutMasterId r:id="rId26"/>
  </p:handoutMasterIdLst>
  <p:sldIdLst>
    <p:sldId id="294" r:id="rId3"/>
    <p:sldId id="295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293" r:id="rId13"/>
    <p:sldId id="292" r:id="rId14"/>
    <p:sldId id="304" r:id="rId15"/>
    <p:sldId id="267" r:id="rId16"/>
    <p:sldId id="305" r:id="rId17"/>
    <p:sldId id="307" r:id="rId18"/>
    <p:sldId id="306" r:id="rId19"/>
    <p:sldId id="281" r:id="rId20"/>
    <p:sldId id="308" r:id="rId21"/>
    <p:sldId id="309" r:id="rId22"/>
    <p:sldId id="310" r:id="rId23"/>
    <p:sldId id="311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0087" autoAdjust="0"/>
  </p:normalViewPr>
  <p:slideViewPr>
    <p:cSldViewPr>
      <p:cViewPr varScale="1">
        <p:scale>
          <a:sx n="107" d="100"/>
          <a:sy n="107" d="100"/>
        </p:scale>
        <p:origin x="1760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20" Type="http://schemas.openxmlformats.org/officeDocument/2006/relationships/slide" Target="slides/slide18.xml"/><Relationship Id="rId21" Type="http://schemas.openxmlformats.org/officeDocument/2006/relationships/slide" Target="slides/slide19.xml"/><Relationship Id="rId22" Type="http://schemas.openxmlformats.org/officeDocument/2006/relationships/slide" Target="slides/slide20.xml"/><Relationship Id="rId23" Type="http://schemas.openxmlformats.org/officeDocument/2006/relationships/slide" Target="slides/slide21.xml"/><Relationship Id="rId24" Type="http://schemas.openxmlformats.org/officeDocument/2006/relationships/slide" Target="slides/slide22.xml"/><Relationship Id="rId25" Type="http://schemas.openxmlformats.org/officeDocument/2006/relationships/notesMaster" Target="notesMasters/notesMaster1.xml"/><Relationship Id="rId26" Type="http://schemas.openxmlformats.org/officeDocument/2006/relationships/handoutMaster" Target="handoutMasters/handoutMaster1.xml"/><Relationship Id="rId27" Type="http://schemas.openxmlformats.org/officeDocument/2006/relationships/presProps" Target="presProps.xml"/><Relationship Id="rId28" Type="http://schemas.openxmlformats.org/officeDocument/2006/relationships/viewProps" Target="viewProps.xml"/><Relationship Id="rId29" Type="http://schemas.openxmlformats.org/officeDocument/2006/relationships/theme" Target="theme/theme1.xml"/><Relationship Id="rId30" Type="http://schemas.openxmlformats.org/officeDocument/2006/relationships/tableStyles" Target="tableStyles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slide" Target="slides/slide12.xml"/><Relationship Id="rId15" Type="http://schemas.openxmlformats.org/officeDocument/2006/relationships/slide" Target="slides/slide13.xml"/><Relationship Id="rId16" Type="http://schemas.openxmlformats.org/officeDocument/2006/relationships/slide" Target="slides/slide14.xml"/><Relationship Id="rId17" Type="http://schemas.openxmlformats.org/officeDocument/2006/relationships/slide" Target="slides/slide15.xml"/><Relationship Id="rId18" Type="http://schemas.openxmlformats.org/officeDocument/2006/relationships/slide" Target="slides/slide16.xml"/><Relationship Id="rId19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F867E1-3A89-49A3-9316-602BC189DCE0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39C654-76B8-45A1-834D-C3B17A0A44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3739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33E0FC-83D5-464E-9BD9-566AB618E2C8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9933D8-CCFA-4B1F-BEC2-C573B9EFD1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042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F8173E-7D90-4F4B-99DB-B6EE4D0B983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688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9933D8-CCFA-4B1F-BEC2-C573B9EFD15E}" type="slidenum">
              <a:rPr lang="en-GB" smtClean="0">
                <a:solidFill>
                  <a:prstClr val="black"/>
                </a:solidFill>
              </a:rPr>
              <a:pPr/>
              <a:t>11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77213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9933D8-CCFA-4B1F-BEC2-C573B9EFD15E}" type="slidenum">
              <a:rPr lang="en-GB" smtClean="0">
                <a:solidFill>
                  <a:prstClr val="black"/>
                </a:solidFill>
              </a:rPr>
              <a:pPr/>
              <a:t>12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77213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9933D8-CCFA-4B1F-BEC2-C573B9EFD15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4911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9933D8-CCFA-4B1F-BEC2-C573B9EFD15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285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>
                <a:solidFill>
                  <a:srgbClr val="EEECE1"/>
                </a:solidFill>
              </a:rPr>
              <a:pPr/>
              <a:t>22/11/2017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1685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>
                <a:solidFill>
                  <a:srgbClr val="EEECE1"/>
                </a:solidFill>
              </a:rPr>
              <a:pPr/>
              <a:t>22/11/2017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6785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>
                <a:solidFill>
                  <a:srgbClr val="EEECE1"/>
                </a:solidFill>
              </a:rPr>
              <a:pPr/>
              <a:t>22/11/2017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1129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>
                <a:solidFill>
                  <a:srgbClr val="EEECE1"/>
                </a:solidFill>
              </a:rPr>
              <a:pPr/>
              <a:t>22/11/2017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7614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>
                <a:solidFill>
                  <a:srgbClr val="EEECE1"/>
                </a:solidFill>
              </a:rPr>
              <a:pPr/>
              <a:t>22/11/2017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4833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>
                <a:solidFill>
                  <a:srgbClr val="EEECE1"/>
                </a:solidFill>
              </a:rPr>
              <a:pPr/>
              <a:t>22/11/2017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0450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>
                <a:solidFill>
                  <a:srgbClr val="EEECE1"/>
                </a:solidFill>
              </a:rPr>
              <a:pPr/>
              <a:t>22/11/2017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3276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>
                <a:solidFill>
                  <a:srgbClr val="EEECE1"/>
                </a:solidFill>
              </a:rPr>
              <a:pPr/>
              <a:t>22/11/2017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287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>
                <a:solidFill>
                  <a:srgbClr val="EEECE1"/>
                </a:solidFill>
              </a:rPr>
              <a:pPr/>
              <a:t>22/11/2017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9824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>
                <a:solidFill>
                  <a:srgbClr val="EEECE1"/>
                </a:solidFill>
              </a:rPr>
              <a:pPr/>
              <a:t>22/11/2017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5237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1E8B-187B-4894-9FB2-75439CEDC14B}" type="datetimeFigureOut">
              <a:rPr lang="en-GB" smtClean="0">
                <a:solidFill>
                  <a:srgbClr val="EEECE1"/>
                </a:solidFill>
              </a:rPr>
              <a:pPr/>
              <a:t>22/11/2017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EDE58-600A-44F2-A458-BB3E6E7A10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97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8D2EDE58-600A-44F2-A458-BB3E6E7A10AD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BCF1E8B-187B-4894-9FB2-75439CEDC14B}" type="datetimeFigureOut">
              <a:rPr lang="en-GB" smtClean="0"/>
              <a:t>22/11/2017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8D2EDE58-600A-44F2-A458-BB3E6E7A1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BCF1E8B-187B-4894-9FB2-75439CEDC14B}" type="datetimeFigureOut">
              <a:rPr lang="en-GB" smtClean="0">
                <a:solidFill>
                  <a:srgbClr val="EEECE1"/>
                </a:solidFill>
              </a:rPr>
              <a:pPr/>
              <a:t>22/11/2017</a:t>
            </a:fld>
            <a:endParaRPr lang="en-GB">
              <a:solidFill>
                <a:srgbClr val="EEECE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3372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4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5" Type="http://schemas.openxmlformats.org/officeDocument/2006/relationships/image" Target="../media/image12.png"/><Relationship Id="rId6" Type="http://schemas.openxmlformats.org/officeDocument/2006/relationships/image" Target="../media/image13.png"/><Relationship Id="rId7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tif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tif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tif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8.tif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57808"/>
            <a:ext cx="7620000" cy="1143000"/>
          </a:xfrm>
        </p:spPr>
        <p:txBody>
          <a:bodyPr/>
          <a:lstStyle/>
          <a:p>
            <a:pPr algn="ctr"/>
            <a:r>
              <a:rPr lang="en-US" dirty="0" smtClean="0"/>
              <a:t>Dates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Dyddiadau</a:t>
            </a:r>
            <a:r>
              <a:rPr lang="en-US" dirty="0" smtClean="0"/>
              <a:t> </a:t>
            </a:r>
            <a:r>
              <a:rPr lang="en-US" dirty="0" smtClean="0"/>
              <a:t>ECAD4004/C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7620000" cy="4800600"/>
          </a:xfrm>
        </p:spPr>
        <p:txBody>
          <a:bodyPr/>
          <a:lstStyle/>
          <a:p>
            <a:pPr marL="114300" indent="0" algn="ctr">
              <a:buNone/>
            </a:pPr>
            <a:endParaRPr lang="cy-GB" b="1" dirty="0" smtClean="0"/>
          </a:p>
          <a:p>
            <a:pPr marL="114300" indent="0" algn="ctr">
              <a:buNone/>
            </a:pPr>
            <a:r>
              <a:rPr lang="cy-GB" sz="3200" b="1" dirty="0" smtClean="0"/>
              <a:t>PART </a:t>
            </a:r>
            <a:r>
              <a:rPr lang="cy-GB" sz="3200" b="1" dirty="0"/>
              <a:t>A</a:t>
            </a:r>
            <a:r>
              <a:rPr lang="cy-GB" sz="3200" b="1" dirty="0" smtClean="0"/>
              <a:t> - RHAN A </a:t>
            </a:r>
            <a:endParaRPr lang="cy-GB" sz="3200" b="1" dirty="0" smtClean="0"/>
          </a:p>
          <a:p>
            <a:pPr algn="ctr"/>
            <a:r>
              <a:rPr lang="cy-GB" dirty="0" smtClean="0"/>
              <a:t>Dydd </a:t>
            </a:r>
            <a:r>
              <a:rPr lang="cy-GB" dirty="0" smtClean="0"/>
              <a:t>Mawrth/ Tuesday </a:t>
            </a:r>
            <a:endParaRPr lang="en-GB" dirty="0"/>
          </a:p>
          <a:p>
            <a:pPr marL="114300" indent="0" algn="ctr">
              <a:buNone/>
            </a:pPr>
            <a:r>
              <a:rPr lang="cy-GB" sz="3200" b="1" dirty="0" smtClean="0"/>
              <a:t>12</a:t>
            </a:r>
            <a:r>
              <a:rPr lang="cy-GB" sz="3200" b="1" dirty="0" smtClean="0"/>
              <a:t>/12/17 </a:t>
            </a:r>
            <a:endParaRPr lang="en-GB" sz="3200" b="1" dirty="0"/>
          </a:p>
          <a:p>
            <a:pPr algn="ctr"/>
            <a:r>
              <a:rPr lang="cy-GB" dirty="0" smtClean="0"/>
              <a:t> Submission by / Cyflwyno erbyn 12.00yyp </a:t>
            </a:r>
            <a:r>
              <a:rPr lang="cy-GB" dirty="0" smtClean="0"/>
              <a:t>/ pm</a:t>
            </a:r>
          </a:p>
          <a:p>
            <a:pPr algn="ctr"/>
            <a:endParaRPr lang="cy-GB" dirty="0" smtClean="0"/>
          </a:p>
          <a:p>
            <a:pPr marL="114300" indent="0" algn="ctr">
              <a:buNone/>
            </a:pPr>
            <a:r>
              <a:rPr lang="cy-GB" b="1" dirty="0" smtClean="0"/>
              <a:t>Title of the seen paper </a:t>
            </a:r>
            <a:r>
              <a:rPr lang="mr-IN" b="1" dirty="0" smtClean="0"/>
              <a:t>–</a:t>
            </a:r>
            <a:r>
              <a:rPr lang="cy-GB" b="1" dirty="0" smtClean="0"/>
              <a:t> Teitl o’r Papur</a:t>
            </a:r>
          </a:p>
          <a:p>
            <a:pPr marL="114300" indent="0" algn="ctr">
              <a:buNone/>
            </a:pPr>
            <a:r>
              <a:rPr lang="cy-GB" sz="3200" dirty="0" smtClean="0"/>
              <a:t>Moodle 11/12/17</a:t>
            </a:r>
            <a:endParaRPr lang="en-GB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3905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919" y="558812"/>
            <a:ext cx="7620000" cy="1143000"/>
          </a:xfrm>
        </p:spPr>
        <p:txBody>
          <a:bodyPr/>
          <a:lstStyle/>
          <a:p>
            <a:pPr algn="ctr"/>
            <a:r>
              <a:rPr lang="en-US" dirty="0" smtClean="0"/>
              <a:t>Dates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Dyddiadau</a:t>
            </a:r>
            <a:r>
              <a:rPr lang="en-US" dirty="0" smtClean="0"/>
              <a:t> </a:t>
            </a:r>
            <a:r>
              <a:rPr lang="en-US" dirty="0" smtClean="0"/>
              <a:t>ECAD4004/C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7620000" cy="4800600"/>
          </a:xfrm>
        </p:spPr>
        <p:txBody>
          <a:bodyPr/>
          <a:lstStyle/>
          <a:p>
            <a:pPr marL="114300" indent="0" algn="ctr">
              <a:buNone/>
            </a:pPr>
            <a:endParaRPr lang="cy-GB" b="1" dirty="0" smtClean="0"/>
          </a:p>
          <a:p>
            <a:pPr marL="114300" indent="0" algn="ctr">
              <a:buNone/>
            </a:pPr>
            <a:r>
              <a:rPr lang="cy-GB" sz="3200" b="1" dirty="0" smtClean="0"/>
              <a:t>PART </a:t>
            </a:r>
            <a:r>
              <a:rPr lang="cy-GB" sz="3200" b="1" dirty="0" smtClean="0"/>
              <a:t>B - RHAN </a:t>
            </a:r>
            <a:r>
              <a:rPr lang="cy-GB" sz="3200" b="1" dirty="0"/>
              <a:t>B </a:t>
            </a:r>
            <a:endParaRPr lang="cy-GB" sz="3200" b="1" dirty="0" smtClean="0"/>
          </a:p>
          <a:p>
            <a:pPr marL="114300" indent="0" algn="ctr">
              <a:buNone/>
            </a:pPr>
            <a:r>
              <a:rPr lang="cy-GB" b="1" dirty="0" smtClean="0"/>
              <a:t>Seen </a:t>
            </a:r>
            <a:r>
              <a:rPr lang="cy-GB" b="1" dirty="0" smtClean="0"/>
              <a:t>Paper </a:t>
            </a:r>
            <a:r>
              <a:rPr lang="mr-IN" b="1" dirty="0" smtClean="0"/>
              <a:t>–</a:t>
            </a:r>
            <a:r>
              <a:rPr lang="cy-GB" b="1" dirty="0" smtClean="0"/>
              <a:t> Papur a welir o flaen llaw</a:t>
            </a:r>
            <a:endParaRPr lang="cy-GB" b="1" dirty="0"/>
          </a:p>
          <a:p>
            <a:pPr algn="ctr"/>
            <a:r>
              <a:rPr lang="cy-GB" dirty="0" smtClean="0"/>
              <a:t>Dydd Mawrth/ Tuesday </a:t>
            </a:r>
            <a:endParaRPr lang="en-GB" dirty="0"/>
          </a:p>
          <a:p>
            <a:pPr marL="114300" indent="0" algn="ctr">
              <a:buNone/>
            </a:pPr>
            <a:r>
              <a:rPr lang="cy-GB" sz="3200" b="1" dirty="0" smtClean="0"/>
              <a:t>16/01/18 </a:t>
            </a:r>
            <a:endParaRPr lang="en-GB" sz="3200" b="1" dirty="0"/>
          </a:p>
          <a:p>
            <a:pPr algn="ctr"/>
            <a:r>
              <a:rPr lang="cy-GB" dirty="0"/>
              <a:t>Stiwdio </a:t>
            </a:r>
            <a:r>
              <a:rPr lang="cy-GB" dirty="0" smtClean="0"/>
              <a:t>/Studio  2.00yyp / pm</a:t>
            </a:r>
          </a:p>
          <a:p>
            <a:pPr algn="ctr"/>
            <a:endParaRPr lang="cy-GB" dirty="0" smtClean="0"/>
          </a:p>
          <a:p>
            <a:pPr marL="114300" indent="0" algn="ctr">
              <a:buNone/>
            </a:pPr>
            <a:r>
              <a:rPr lang="cy-GB" b="1" dirty="0" smtClean="0"/>
              <a:t>Title of the seen paper </a:t>
            </a:r>
            <a:r>
              <a:rPr lang="mr-IN" b="1" dirty="0" smtClean="0"/>
              <a:t>–</a:t>
            </a:r>
            <a:r>
              <a:rPr lang="cy-GB" b="1" dirty="0" smtClean="0"/>
              <a:t> Teitl o’r Papur</a:t>
            </a:r>
          </a:p>
          <a:p>
            <a:pPr marL="114300" indent="0" algn="ctr">
              <a:buNone/>
            </a:pPr>
            <a:r>
              <a:rPr lang="cy-GB" sz="3200" dirty="0" smtClean="0"/>
              <a:t>Moodle 11/12/17</a:t>
            </a:r>
            <a:endParaRPr lang="en-GB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4283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204864"/>
            <a:ext cx="7620000" cy="1143000"/>
          </a:xfrm>
        </p:spPr>
        <p:txBody>
          <a:bodyPr/>
          <a:lstStyle/>
          <a:p>
            <a:pPr algn="ctr"/>
            <a:r>
              <a:rPr lang="en-US" dirty="0" smtClean="0"/>
              <a:t>Part A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Rhan</a:t>
            </a:r>
            <a:r>
              <a:rPr lang="en-US" dirty="0" smtClean="0"/>
              <a:t> 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03442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954" y="175215"/>
            <a:ext cx="7620000" cy="1143000"/>
          </a:xfrm>
        </p:spPr>
        <p:txBody>
          <a:bodyPr/>
          <a:lstStyle/>
          <a:p>
            <a:r>
              <a:rPr lang="en-US" sz="3200" dirty="0" smtClean="0"/>
              <a:t>Presentation title :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075240" cy="1252736"/>
          </a:xfrm>
        </p:spPr>
        <p:txBody>
          <a:bodyPr/>
          <a:lstStyle/>
          <a:p>
            <a:pPr marL="114300" indent="0">
              <a:buNone/>
            </a:pPr>
            <a:r>
              <a:rPr lang="en-US" dirty="0"/>
              <a:t>  </a:t>
            </a:r>
            <a:endParaRPr lang="en-GB" dirty="0"/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76164" y="2852936"/>
            <a:ext cx="74875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US" sz="2400" b="1" dirty="0"/>
              <a:t>General Guidance</a:t>
            </a:r>
            <a:r>
              <a:rPr lang="en-GB" sz="2400" dirty="0"/>
              <a:t> </a:t>
            </a:r>
            <a:r>
              <a:rPr lang="cy-GB" sz="2400" b="1" dirty="0" smtClean="0">
                <a:latin typeface="Arial" charset="0"/>
                <a:ea typeface="Times New Roman" charset="0"/>
                <a:cs typeface="Times New Roman" charset="0"/>
              </a:rPr>
              <a:t>:</a:t>
            </a:r>
            <a:endParaRPr lang="en-GB" sz="2800" dirty="0">
              <a:latin typeface="Comic Sans MS" charset="0"/>
              <a:ea typeface="Times New Roman" charset="0"/>
              <a:cs typeface="Times New Roman" charset="0"/>
            </a:endParaRPr>
          </a:p>
          <a:p>
            <a:pPr hangingPunct="0"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cy-GB" sz="2400" b="1" dirty="0">
                <a:latin typeface="Arial" charset="0"/>
                <a:ea typeface="Times New Roman" charset="0"/>
                <a:cs typeface="Times New Roman" charset="0"/>
              </a:rPr>
              <a:t> </a:t>
            </a:r>
            <a:endParaRPr lang="en-GB" sz="2800" dirty="0">
              <a:latin typeface="Comic Sans MS" charset="0"/>
              <a:ea typeface="Times New Roman" charset="0"/>
              <a:cs typeface="Times New Roman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0680" y="4784643"/>
            <a:ext cx="2887664" cy="18793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232" y="4941168"/>
            <a:ext cx="2212635" cy="155437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64456" y="4784643"/>
            <a:ext cx="1872208" cy="1872208"/>
          </a:xfrm>
          <a:prstGeom prst="rect">
            <a:avLst/>
          </a:prstGeom>
        </p:spPr>
      </p:pic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7047927"/>
              </p:ext>
            </p:extLst>
          </p:nvPr>
        </p:nvGraphicFramePr>
        <p:xfrm>
          <a:off x="343720" y="1054775"/>
          <a:ext cx="7620000" cy="17068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620000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Prepare and present a resource suitable for a year group of your choice within the Foundation Phase that develops an/or area(s) of learning and experience</a:t>
                      </a:r>
                      <a:endParaRPr lang="en-GB" sz="28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114935" marR="114935" marT="0" marB="0"/>
                </a:tc>
              </a:tr>
            </a:tbl>
          </a:graphicData>
        </a:graphic>
      </p:graphicFrame>
      <p:sp>
        <p:nvSpPr>
          <p:cNvPr id="14" name="Rectangle 13"/>
          <p:cNvSpPr/>
          <p:nvPr/>
        </p:nvSpPr>
        <p:spPr>
          <a:xfrm>
            <a:off x="453954" y="3340656"/>
            <a:ext cx="750976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Arial" charset="0"/>
              </a:rPr>
              <a:t>Your resource should be in the form of a bag or a box, and this could contain additional items. (e.g. a game/ dice faces/ picture cards/ story etc.)</a:t>
            </a:r>
          </a:p>
        </p:txBody>
      </p:sp>
    </p:spTree>
    <p:extLst>
      <p:ext uri="{BB962C8B-B14F-4D97-AF65-F5344CB8AC3E}">
        <p14:creationId xmlns:p14="http://schemas.microsoft.com/office/powerpoint/2010/main" val="1804561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7620000" cy="850106"/>
          </a:xfrm>
        </p:spPr>
        <p:txBody>
          <a:bodyPr/>
          <a:lstStyle/>
          <a:p>
            <a:r>
              <a:rPr lang="cy-GB" sz="3200" b="1" dirty="0" smtClean="0">
                <a:latin typeface="Arial" charset="0"/>
                <a:ea typeface="Times New Roman" charset="0"/>
                <a:cs typeface="Times New Roman" charset="0"/>
              </a:rPr>
              <a:t>General Guidance: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6645050"/>
              </p:ext>
            </p:extLst>
          </p:nvPr>
        </p:nvGraphicFramePr>
        <p:xfrm>
          <a:off x="457200" y="1700808"/>
          <a:ext cx="7499176" cy="38404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499176"/>
              </a:tblGrid>
              <a:tr h="355345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You will present your work orally within an audio/visual presentation of up to 10 minutes in length that you will record for submission.  During this presentation, you should explain:</a:t>
                      </a:r>
                      <a:endParaRPr lang="en-GB" sz="1800" dirty="0">
                        <a:effectLst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</a:endParaRPr>
                    </a:p>
                    <a:p>
                      <a:pPr marL="342900" lvl="0" indent="-342900" algn="l">
                        <a:spcBef>
                          <a:spcPts val="10"/>
                        </a:spcBef>
                        <a:spcAft>
                          <a:spcPts val="10"/>
                        </a:spcAft>
                        <a:buSzPts val="1000"/>
                        <a:buFont typeface="Symbol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dirty="0">
                          <a:effectLst/>
                        </a:rPr>
                        <a:t>the intended age of pupils;</a:t>
                      </a:r>
                    </a:p>
                    <a:p>
                      <a:pPr marL="342900" lvl="0" indent="-342900" algn="l">
                        <a:spcBef>
                          <a:spcPts val="10"/>
                        </a:spcBef>
                        <a:spcAft>
                          <a:spcPts val="10"/>
                        </a:spcAft>
                        <a:buSzPts val="1000"/>
                        <a:buFont typeface="Symbol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dirty="0">
                          <a:effectLst/>
                        </a:rPr>
                        <a:t>the purpose of the resource;</a:t>
                      </a:r>
                    </a:p>
                    <a:p>
                      <a:pPr marL="342900" lvl="0" indent="-342900" algn="l">
                        <a:spcBef>
                          <a:spcPts val="10"/>
                        </a:spcBef>
                        <a:spcAft>
                          <a:spcPts val="10"/>
                        </a:spcAft>
                        <a:buSzPts val="1000"/>
                        <a:buFont typeface="Symbol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dirty="0">
                          <a:effectLst/>
                        </a:rPr>
                        <a:t>the area(s) of the Foundation Phase curriculum within which the resource might be used;</a:t>
                      </a:r>
                    </a:p>
                    <a:p>
                      <a:pPr marL="342900" lvl="0" indent="-342900" algn="l">
                        <a:spcBef>
                          <a:spcPts val="10"/>
                        </a:spcBef>
                        <a:spcAft>
                          <a:spcPts val="10"/>
                        </a:spcAft>
                        <a:buSzPts val="1000"/>
                        <a:buFont typeface="Symbol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dirty="0">
                          <a:effectLst/>
                        </a:rPr>
                        <a:t>the area(s) of Learning and Experience being developed</a:t>
                      </a:r>
                    </a:p>
                    <a:p>
                      <a:pPr marL="342900" lvl="0" indent="-342900" algn="l">
                        <a:spcBef>
                          <a:spcPts val="10"/>
                        </a:spcBef>
                        <a:spcAft>
                          <a:spcPts val="10"/>
                        </a:spcAft>
                        <a:buSzPts val="1000"/>
                        <a:buFont typeface="Symbol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dirty="0">
                          <a:effectLst/>
                        </a:rPr>
                        <a:t>the activities that you intend pupils to undertake using the resource;</a:t>
                      </a:r>
                    </a:p>
                    <a:p>
                      <a:pPr marL="342900" lvl="0" indent="-342900" algn="l">
                        <a:spcBef>
                          <a:spcPts val="10"/>
                        </a:spcBef>
                        <a:spcAft>
                          <a:spcPts val="10"/>
                        </a:spcAft>
                        <a:buSzPts val="1000"/>
                        <a:buFont typeface="Symbol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dirty="0">
                          <a:effectLst/>
                        </a:rPr>
                        <a:t>how the LNF is being promoted through your resource;</a:t>
                      </a:r>
                    </a:p>
                    <a:p>
                      <a:pPr marL="342900" lvl="0" indent="-342900" algn="l">
                        <a:spcBef>
                          <a:spcPts val="10"/>
                        </a:spcBef>
                        <a:spcAft>
                          <a:spcPts val="10"/>
                        </a:spcAft>
                        <a:buSzPts val="1000"/>
                        <a:buFont typeface="Symbol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dirty="0">
                          <a:effectLst/>
                        </a:rPr>
                        <a:t>how the cross curricular responsibilities could be developed;</a:t>
                      </a:r>
                    </a:p>
                    <a:p>
                      <a:pPr marL="342900" lvl="0" indent="-342900" algn="l">
                        <a:spcBef>
                          <a:spcPts val="10"/>
                        </a:spcBef>
                        <a:spcAft>
                          <a:spcPts val="10"/>
                        </a:spcAft>
                        <a:buSzPts val="1000"/>
                        <a:buFont typeface="Symbol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800" dirty="0">
                          <a:effectLst/>
                        </a:rPr>
                        <a:t>how any wider skills (e.g. YCC, ICT, Thinking Skills) are being promoted through your resource(s).</a:t>
                      </a:r>
                      <a:endParaRPr lang="en-GB" sz="1800" dirty="0">
                        <a:solidFill>
                          <a:srgbClr val="373A3C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114935" marR="114935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8358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7620000" cy="4800600"/>
          </a:xfrm>
        </p:spPr>
        <p:txBody>
          <a:bodyPr>
            <a:normAutofit/>
          </a:bodyPr>
          <a:lstStyle/>
          <a:p>
            <a:pPr marL="114300" indent="0" algn="just">
              <a:buNone/>
            </a:pPr>
            <a:r>
              <a:rPr lang="en-US" sz="1900" dirty="0">
                <a:latin typeface="Arial" charset="0"/>
              </a:rPr>
              <a:t>You will need to ensure that you:</a:t>
            </a:r>
          </a:p>
          <a:p>
            <a:pPr algn="just"/>
            <a:endParaRPr lang="en-US" sz="1900" dirty="0">
              <a:latin typeface="Arial" charset="0"/>
            </a:endParaRPr>
          </a:p>
          <a:p>
            <a:pPr algn="just">
              <a:buFont typeface="Symbol" charset="2"/>
              <a:buChar char="·"/>
            </a:pPr>
            <a:r>
              <a:rPr lang="en-US" sz="1900" dirty="0">
                <a:latin typeface="Arial" charset="0"/>
              </a:rPr>
              <a:t>speak clearly and with confidence</a:t>
            </a:r>
          </a:p>
          <a:p>
            <a:pPr>
              <a:buFont typeface="Symbol" charset="2"/>
              <a:buChar char="·"/>
            </a:pPr>
            <a:r>
              <a:rPr lang="en-US" sz="1900" dirty="0">
                <a:latin typeface="Arial" charset="0"/>
              </a:rPr>
              <a:t>give clear explanations</a:t>
            </a:r>
          </a:p>
          <a:p>
            <a:pPr>
              <a:buFont typeface="Symbol" charset="2"/>
              <a:buChar char="·"/>
            </a:pPr>
            <a:r>
              <a:rPr lang="en-US" sz="1900" dirty="0">
                <a:latin typeface="Arial" charset="0"/>
              </a:rPr>
              <a:t>refer knowledgably to relevant areas of the Foundation Phase</a:t>
            </a:r>
          </a:p>
          <a:p>
            <a:pPr>
              <a:buFont typeface="Symbol" charset="2"/>
              <a:buChar char="·"/>
            </a:pPr>
            <a:r>
              <a:rPr lang="en-US" sz="1900" dirty="0">
                <a:latin typeface="Arial" charset="0"/>
              </a:rPr>
              <a:t>refer to relevant theory which underpins the Foundation Phase in Wales (e.g. play-based learning / experiential learning</a:t>
            </a:r>
            <a:r>
              <a:rPr lang="en-US" sz="1900" dirty="0" smtClean="0">
                <a:latin typeface="Arial" charset="0"/>
              </a:rPr>
              <a:t>)</a:t>
            </a:r>
            <a:endParaRPr lang="cy-GB" sz="190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8144" y="0"/>
            <a:ext cx="2583138" cy="187708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57200" y="4149080"/>
            <a:ext cx="7393632" cy="22775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Arial" charset="0"/>
              </a:rPr>
              <a:t>The grade awarded will be for the originality and understanding shown of how young children learn in addition to your ability and enthusiasm to present the resource.  </a:t>
            </a:r>
          </a:p>
          <a:p>
            <a:pPr algn="just"/>
            <a:endParaRPr lang="en-US" dirty="0">
              <a:latin typeface="Arial" charset="0"/>
            </a:endParaRPr>
          </a:p>
          <a:p>
            <a:pPr algn="just"/>
            <a:endParaRPr lang="en-US" dirty="0">
              <a:latin typeface="Arial" charset="0"/>
            </a:endParaRPr>
          </a:p>
          <a:p>
            <a:pPr algn="just"/>
            <a:r>
              <a:rPr lang="en-US" dirty="0">
                <a:latin typeface="Arial" charset="0"/>
              </a:rPr>
              <a:t>You may record your audio/visual presentation using an iPad, mobile phone, </a:t>
            </a:r>
            <a:r>
              <a:rPr lang="en-US" dirty="0" err="1">
                <a:latin typeface="Arial" charset="0"/>
              </a:rPr>
              <a:t>Flipcamera</a:t>
            </a:r>
            <a:r>
              <a:rPr lang="en-US" dirty="0">
                <a:latin typeface="Arial" charset="0"/>
              </a:rPr>
              <a:t>, or on any other suitable device.</a:t>
            </a:r>
          </a:p>
          <a:p>
            <a:pPr algn="just"/>
            <a:endParaRPr lang="en-US" sz="16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3088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7620000" cy="1143000"/>
          </a:xfrm>
        </p:spPr>
        <p:txBody>
          <a:bodyPr/>
          <a:lstStyle/>
          <a:p>
            <a:pPr algn="ctr"/>
            <a:r>
              <a:rPr lang="en-US" dirty="0" err="1" smtClean="0"/>
              <a:t>Esiamplau</a:t>
            </a:r>
            <a:r>
              <a:rPr lang="en-US" dirty="0" smtClean="0"/>
              <a:t> - Examples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7873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98322"/>
            <a:ext cx="9144000" cy="3659678"/>
          </a:xfrm>
          <a:prstGeom prst="rect">
            <a:avLst/>
          </a:prstGeom>
        </p:spPr>
      </p:pic>
      <p:pic>
        <p:nvPicPr>
          <p:cNvPr id="5" name="Picture 4" descr="CacA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9588" y="-254000"/>
            <a:ext cx="5534025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210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204864"/>
            <a:ext cx="7620000" cy="1143000"/>
          </a:xfrm>
        </p:spPr>
        <p:txBody>
          <a:bodyPr/>
          <a:lstStyle/>
          <a:p>
            <a:pPr algn="ctr"/>
            <a:r>
              <a:rPr lang="en-US" dirty="0" smtClean="0"/>
              <a:t>Part B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Rhan</a:t>
            </a:r>
            <a:r>
              <a:rPr lang="en-US" dirty="0" smtClean="0"/>
              <a:t> B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15449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772816"/>
            <a:ext cx="7543800" cy="3230215"/>
          </a:xfrm>
        </p:spPr>
        <p:txBody>
          <a:bodyPr/>
          <a:lstStyle/>
          <a:p>
            <a:r>
              <a:rPr lang="en-GB" dirty="0" err="1" smtClean="0">
                <a:latin typeface="+mn-lt"/>
              </a:rPr>
              <a:t>Gwybod</a:t>
            </a:r>
            <a:r>
              <a:rPr lang="en-GB" dirty="0" smtClean="0">
                <a:latin typeface="+mn-lt"/>
              </a:rPr>
              <a:t> </a:t>
            </a:r>
            <a:r>
              <a:rPr lang="en-GB" dirty="0" err="1" smtClean="0">
                <a:latin typeface="+mn-lt"/>
              </a:rPr>
              <a:t>yn</a:t>
            </a:r>
            <a:r>
              <a:rPr lang="en-GB" dirty="0" smtClean="0">
                <a:latin typeface="+mn-lt"/>
              </a:rPr>
              <a:t> </a:t>
            </a:r>
            <a:r>
              <a:rPr lang="en-GB" dirty="0" err="1" smtClean="0">
                <a:latin typeface="+mn-lt"/>
              </a:rPr>
              <a:t>canlynol</a:t>
            </a:r>
            <a:r>
              <a:rPr lang="en-GB" dirty="0" smtClean="0">
                <a:latin typeface="+mn-lt"/>
              </a:rPr>
              <a:t> </a:t>
            </a:r>
            <a:r>
              <a:rPr lang="en-GB" dirty="0" err="1" smtClean="0">
                <a:latin typeface="+mn-lt"/>
              </a:rPr>
              <a:t>yn</a:t>
            </a:r>
            <a:r>
              <a:rPr lang="en-GB" dirty="0" smtClean="0">
                <a:latin typeface="+mn-lt"/>
              </a:rPr>
              <a:t> help... </a:t>
            </a:r>
            <a:br>
              <a:rPr lang="en-GB" dirty="0" smtClean="0">
                <a:latin typeface="+mn-lt"/>
              </a:rPr>
            </a:br>
            <a:r>
              <a:rPr lang="en-GB" dirty="0" smtClean="0">
                <a:latin typeface="+mn-lt"/>
              </a:rPr>
              <a:t>Knowing the following will help</a:t>
            </a:r>
            <a:r>
              <a:rPr lang="mr-IN" dirty="0" smtClean="0">
                <a:latin typeface="+mn-lt"/>
              </a:rPr>
              <a:t>…</a:t>
            </a:r>
            <a:endParaRPr lang="en-GB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88541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Successful Futures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7620000" cy="4411960"/>
          </a:xfrm>
        </p:spPr>
        <p:txBody>
          <a:bodyPr/>
          <a:lstStyle/>
          <a:p>
            <a:pPr marL="114300" indent="0">
              <a:buNone/>
            </a:pPr>
            <a:r>
              <a:rPr lang="en-GB" dirty="0" smtClean="0"/>
              <a:t>The Review recommends that:</a:t>
            </a:r>
          </a:p>
          <a:p>
            <a:r>
              <a:rPr lang="en-GB" dirty="0" smtClean="0"/>
              <a:t>Literacy</a:t>
            </a:r>
          </a:p>
          <a:p>
            <a:r>
              <a:rPr lang="en-GB" dirty="0" smtClean="0"/>
              <a:t>Numeracy and</a:t>
            </a:r>
          </a:p>
          <a:p>
            <a:r>
              <a:rPr lang="en-GB" dirty="0" smtClean="0"/>
              <a:t>Digital competence</a:t>
            </a:r>
          </a:p>
          <a:p>
            <a:pPr marL="114300" indent="0">
              <a:buNone/>
            </a:pPr>
            <a:r>
              <a:rPr lang="en-GB" dirty="0" smtClean="0"/>
              <a:t>Should be Cross-curriculum Responsibilities for all teachers and the people who work with children and young people.</a:t>
            </a:r>
          </a:p>
          <a:p>
            <a:pPr marL="114300" indent="0">
              <a:buNone/>
            </a:pPr>
            <a:endParaRPr lang="en-GB" dirty="0"/>
          </a:p>
          <a:p>
            <a:pPr marL="114300" indent="0">
              <a:buNone/>
            </a:pPr>
            <a:r>
              <a:rPr lang="en-GB" dirty="0" smtClean="0"/>
              <a:t>The curriculum structure needs to ensure that children develop high levels of competence in these aspects and have frequent opportunities to develop, extend and apply them across the curriculum.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84784"/>
            <a:ext cx="2857500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0267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Successful Futures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en-GB" sz="3200" b="1" dirty="0" smtClean="0"/>
              <a:t>The Review proposes six Areas of Learning and Experience:</a:t>
            </a:r>
          </a:p>
          <a:p>
            <a:r>
              <a:rPr lang="en-GB" sz="3200" dirty="0" smtClean="0"/>
              <a:t>Expressive Arts</a:t>
            </a:r>
          </a:p>
          <a:p>
            <a:r>
              <a:rPr lang="en-GB" sz="3200" dirty="0" smtClean="0"/>
              <a:t>Health and well-being</a:t>
            </a:r>
          </a:p>
          <a:p>
            <a:r>
              <a:rPr lang="en-GB" sz="3200" dirty="0" smtClean="0"/>
              <a:t>Humanities</a:t>
            </a:r>
          </a:p>
          <a:p>
            <a:r>
              <a:rPr lang="en-GB" sz="3200" dirty="0" smtClean="0"/>
              <a:t>Languages, literacy and communication</a:t>
            </a:r>
          </a:p>
          <a:p>
            <a:r>
              <a:rPr lang="en-GB" sz="3200" dirty="0" smtClean="0"/>
              <a:t>Mathematics and numeracy</a:t>
            </a:r>
          </a:p>
          <a:p>
            <a:r>
              <a:rPr lang="en-GB" sz="3200" dirty="0" smtClean="0"/>
              <a:t>Science and technology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41393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3608" y="4835369"/>
            <a:ext cx="2297903" cy="10475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4588" y="3004013"/>
            <a:ext cx="2206560" cy="10353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86282" y="4759424"/>
            <a:ext cx="2287421" cy="11103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83348" y="1216615"/>
            <a:ext cx="2478342" cy="115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22519" y="2960089"/>
            <a:ext cx="2354681" cy="10792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259632" y="1290982"/>
            <a:ext cx="2348171" cy="10653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658448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850106"/>
          </a:xfrm>
        </p:spPr>
        <p:txBody>
          <a:bodyPr/>
          <a:lstStyle/>
          <a:p>
            <a:pPr algn="ctr"/>
            <a:r>
              <a:rPr lang="en-GB" dirty="0" smtClean="0"/>
              <a:t>Standards for QTS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7620000" cy="5400600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 smtClean="0"/>
              <a:t>S2.1 </a:t>
            </a:r>
            <a:r>
              <a:rPr lang="en-GB" sz="2400" dirty="0"/>
              <a:t>They have a secure knowledge and understanding of the subject(s)</a:t>
            </a:r>
            <a:r>
              <a:rPr lang="en-GB" sz="2400" b="1" dirty="0"/>
              <a:t> </a:t>
            </a:r>
            <a:r>
              <a:rPr lang="en-GB" sz="2400" dirty="0"/>
              <a:t>they are trained to teach </a:t>
            </a:r>
          </a:p>
          <a:p>
            <a:pPr marL="114300" indent="0">
              <a:buNone/>
            </a:pPr>
            <a:r>
              <a:rPr lang="en-GB" sz="2400" dirty="0"/>
              <a:t>	</a:t>
            </a:r>
            <a:endParaRPr lang="en-GB" sz="2400" dirty="0">
              <a:latin typeface="Times New Roman"/>
              <a:ea typeface="Times New Roman"/>
            </a:endParaRPr>
          </a:p>
          <a:p>
            <a:r>
              <a:rPr lang="en-GB" sz="2400" b="1" dirty="0" smtClean="0"/>
              <a:t>S2.4 </a:t>
            </a:r>
            <a:r>
              <a:rPr lang="en-GB" sz="2400" dirty="0"/>
              <a:t>They understand how learners’ physical, intellectual, linguistic, social, cultural and emotional development can affect their </a:t>
            </a:r>
            <a:r>
              <a:rPr lang="en-GB" sz="2400" dirty="0" smtClean="0"/>
              <a:t>learning</a:t>
            </a:r>
          </a:p>
          <a:p>
            <a:pPr marL="114300" indent="0">
              <a:buNone/>
            </a:pPr>
            <a:endParaRPr lang="en-GB" sz="2400" dirty="0">
              <a:latin typeface="Times New Roman"/>
              <a:ea typeface="Times New Roman"/>
            </a:endParaRPr>
          </a:p>
          <a:p>
            <a:r>
              <a:rPr lang="en-GB" sz="2400" b="1" dirty="0" smtClean="0"/>
              <a:t>S3.2.1 </a:t>
            </a:r>
            <a:r>
              <a:rPr lang="en-GB" sz="2400" dirty="0"/>
              <a:t>They make appropriate use of a range of monitoring and assessment strategies to evaluate learners’ progress towards planned learning objectives, and use this information to improve their own planning and </a:t>
            </a:r>
            <a:r>
              <a:rPr lang="en-GB" sz="2400" dirty="0" smtClean="0"/>
              <a:t>teaching</a:t>
            </a:r>
          </a:p>
          <a:p>
            <a:pPr marL="114300" indent="0">
              <a:buNone/>
            </a:pPr>
            <a:endParaRPr lang="en-GB" sz="2400" dirty="0">
              <a:latin typeface="Times New Roman"/>
              <a:ea typeface="Times New Roman"/>
            </a:endParaRPr>
          </a:p>
          <a:p>
            <a:r>
              <a:rPr lang="en-GB" sz="2400" b="1" dirty="0" smtClean="0"/>
              <a:t>S3.3.8 </a:t>
            </a:r>
            <a:r>
              <a:rPr lang="en-GB" sz="2400" dirty="0"/>
              <a:t>They organise and manage the physical teaching space, tools, materials, texts and other resources safely and effectively with the help of support staff where </a:t>
            </a:r>
            <a:r>
              <a:rPr lang="en-GB" sz="2400" dirty="0" smtClean="0"/>
              <a:t>appropriate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9606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44824"/>
            <a:ext cx="7848872" cy="1143000"/>
          </a:xfrm>
        </p:spPr>
        <p:txBody>
          <a:bodyPr/>
          <a:lstStyle/>
          <a:p>
            <a:pPr algn="ctr"/>
            <a:r>
              <a:rPr lang="en-US" dirty="0" smtClean="0"/>
              <a:t>A Dull </a:t>
            </a:r>
            <a:r>
              <a:rPr lang="en-US" dirty="0" err="1"/>
              <a:t>T</a:t>
            </a:r>
            <a:r>
              <a:rPr lang="en-US" dirty="0" err="1" smtClean="0"/>
              <a:t>rawsgwricwlaidd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The Cross- Curricular Approach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2167" y="3933056"/>
            <a:ext cx="3067578" cy="242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7014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err="1" smtClean="0"/>
              <a:t>Ychydig</a:t>
            </a:r>
            <a:r>
              <a:rPr lang="en-US" sz="3200" dirty="0" smtClean="0"/>
              <a:t> o </a:t>
            </a:r>
            <a:r>
              <a:rPr lang="en-US" sz="3200" dirty="0" err="1" smtClean="0"/>
              <a:t>ddarllen</a:t>
            </a:r>
            <a:r>
              <a:rPr lang="en-US" sz="3200" dirty="0" smtClean="0"/>
              <a:t> </a:t>
            </a:r>
            <a:r>
              <a:rPr lang="en-US" sz="3200" dirty="0" err="1" smtClean="0"/>
              <a:t>cefndirol</a:t>
            </a:r>
            <a:r>
              <a:rPr lang="en-US" sz="3200" dirty="0" smtClean="0"/>
              <a:t> </a:t>
            </a:r>
            <a:r>
              <a:rPr lang="en-US" sz="3200" dirty="0" err="1" smtClean="0"/>
              <a:t>i</a:t>
            </a:r>
            <a:r>
              <a:rPr lang="en-US" sz="3200" dirty="0" smtClean="0"/>
              <a:t> </a:t>
            </a:r>
            <a:r>
              <a:rPr lang="en-US" sz="3200" dirty="0" err="1" smtClean="0"/>
              <a:t>gefnogi</a:t>
            </a:r>
            <a:r>
              <a:rPr lang="en-US" sz="3200" dirty="0" smtClean="0"/>
              <a:t> </a:t>
            </a:r>
            <a:r>
              <a:rPr lang="mr-IN" sz="3200" dirty="0" smtClean="0"/>
              <a:t>…</a:t>
            </a:r>
            <a:r>
              <a:rPr lang="en-US" sz="3200" dirty="0" smtClean="0"/>
              <a:t> Perhaps some back ground reading </a:t>
            </a:r>
            <a:r>
              <a:rPr lang="cy-GB" sz="3200" dirty="0" smtClean="0"/>
              <a:t>...</a:t>
            </a:r>
            <a:endParaRPr lang="en-US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9632" y="1556792"/>
            <a:ext cx="4800600" cy="4800600"/>
          </a:xfrm>
        </p:spPr>
      </p:pic>
    </p:spTree>
    <p:extLst>
      <p:ext uri="{BB962C8B-B14F-4D97-AF65-F5344CB8AC3E}">
        <p14:creationId xmlns:p14="http://schemas.microsoft.com/office/powerpoint/2010/main" val="19490640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588" y="476672"/>
            <a:ext cx="7620000" cy="1143000"/>
          </a:xfrm>
        </p:spPr>
        <p:txBody>
          <a:bodyPr/>
          <a:lstStyle/>
          <a:p>
            <a:r>
              <a:rPr lang="en-US" dirty="0" smtClean="0"/>
              <a:t>Jonathan Barnes (2015)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588" y="2636912"/>
            <a:ext cx="2527050" cy="3522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3219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What is YCC?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7620000" cy="5060032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en-GB" sz="3200" dirty="0"/>
              <a:t>The Common Requirements of the School Curriculum in Wales provide that</a:t>
            </a:r>
            <a:r>
              <a:rPr lang="en-GB" sz="3200" dirty="0" smtClean="0"/>
              <a:t>:</a:t>
            </a:r>
          </a:p>
          <a:p>
            <a:pPr marL="114300" indent="0">
              <a:buNone/>
            </a:pPr>
            <a:endParaRPr lang="en-GB" sz="3200" dirty="0"/>
          </a:p>
          <a:p>
            <a:pPr marL="114300" indent="0">
              <a:buNone/>
            </a:pPr>
            <a:r>
              <a:rPr lang="en-GB" sz="3200" dirty="0"/>
              <a:t>‘Pupils should be given opportunities, where </a:t>
            </a:r>
            <a:r>
              <a:rPr lang="en-GB" sz="3200" dirty="0" smtClean="0"/>
              <a:t>appropriate, to </a:t>
            </a:r>
            <a:r>
              <a:rPr lang="en-GB" sz="3200" dirty="0"/>
              <a:t>develop and apply knowledge and understanding of </a:t>
            </a:r>
            <a:r>
              <a:rPr lang="en-GB" sz="3200" dirty="0" smtClean="0"/>
              <a:t>the cultural</a:t>
            </a:r>
            <a:r>
              <a:rPr lang="en-GB" sz="3200" dirty="0"/>
              <a:t>, economic, environmental, historical and </a:t>
            </a:r>
            <a:r>
              <a:rPr lang="en-GB" sz="3200" dirty="0" smtClean="0"/>
              <a:t>linguistic characteristics </a:t>
            </a:r>
            <a:r>
              <a:rPr lang="en-GB" sz="3200" dirty="0"/>
              <a:t>of Wales</a:t>
            </a:r>
            <a:r>
              <a:rPr lang="en-GB" sz="3200" dirty="0" smtClean="0"/>
              <a:t>.’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4237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332656"/>
            <a:ext cx="5212432" cy="57336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908122" y="6165304"/>
            <a:ext cx="2491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/>
              <a:t>SALEM ( William Vosper)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6670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772816"/>
            <a:ext cx="7620000" cy="1143000"/>
          </a:xfrm>
        </p:spPr>
        <p:txBody>
          <a:bodyPr/>
          <a:lstStyle/>
          <a:p>
            <a:r>
              <a:rPr lang="en-US" dirty="0" smtClean="0"/>
              <a:t>How about you ?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Beth </a:t>
            </a:r>
            <a:r>
              <a:rPr lang="en-US" dirty="0" err="1"/>
              <a:t>amdanoch</a:t>
            </a:r>
            <a:r>
              <a:rPr lang="en-US" dirty="0"/>
              <a:t> </a:t>
            </a:r>
            <a:r>
              <a:rPr lang="en-US" dirty="0" smtClean="0"/>
              <a:t>chi ?</a:t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err="1" smtClean="0"/>
              <a:t>Syniadau</a:t>
            </a:r>
            <a:r>
              <a:rPr lang="en-US" dirty="0" smtClean="0"/>
              <a:t> ?</a:t>
            </a:r>
            <a:r>
              <a:rPr lang="mr-IN" dirty="0" smtClean="0"/>
              <a:t>…</a:t>
            </a:r>
            <a:r>
              <a:rPr lang="cy-GB" dirty="0" smtClean="0"/>
              <a:t> Ideas 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3488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36912"/>
            <a:ext cx="7620000" cy="1143000"/>
          </a:xfrm>
        </p:spPr>
        <p:txBody>
          <a:bodyPr/>
          <a:lstStyle/>
          <a:p>
            <a:r>
              <a:rPr lang="en-US" dirty="0" smtClean="0"/>
              <a:t>So how would you go about developing a cross-curricular approach through a YCC </a:t>
            </a:r>
            <a:r>
              <a:rPr lang="en-US" smtClean="0"/>
              <a:t>theme?</a:t>
            </a:r>
            <a:br>
              <a:rPr lang="en-US" smtClean="0"/>
            </a:br>
            <a:r>
              <a:rPr lang="en-US"/>
              <a:t/>
            </a:r>
            <a:br>
              <a:rPr lang="en-US"/>
            </a:br>
            <a:r>
              <a:rPr lang="en-US" dirty="0"/>
              <a:t>Felly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fyddech</a:t>
            </a:r>
            <a:r>
              <a:rPr lang="en-US" dirty="0"/>
              <a:t> </a:t>
            </a:r>
            <a:r>
              <a:rPr lang="en-US" dirty="0" err="1"/>
              <a:t>chi'n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ati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ddatblygu</a:t>
            </a:r>
            <a:r>
              <a:rPr lang="en-US" dirty="0"/>
              <a:t> dull </a:t>
            </a:r>
            <a:r>
              <a:rPr lang="en-US" dirty="0" err="1"/>
              <a:t>trawsgwricwlaidd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thema</a:t>
            </a:r>
            <a:r>
              <a:rPr lang="en-US" dirty="0"/>
              <a:t> YCC?</a:t>
            </a:r>
          </a:p>
        </p:txBody>
      </p:sp>
    </p:spTree>
    <p:extLst>
      <p:ext uri="{BB962C8B-B14F-4D97-AF65-F5344CB8AC3E}">
        <p14:creationId xmlns:p14="http://schemas.microsoft.com/office/powerpoint/2010/main" val="4292199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98322"/>
            <a:ext cx="9144000" cy="3659678"/>
          </a:xfrm>
          <a:prstGeom prst="rect">
            <a:avLst/>
          </a:prstGeom>
        </p:spPr>
      </p:pic>
      <p:pic>
        <p:nvPicPr>
          <p:cNvPr id="5" name="Picture 4" descr="CacA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9588" y="-254000"/>
            <a:ext cx="5534025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933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Adjacenc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912</TotalTime>
  <Words>499</Words>
  <Application>Microsoft Macintosh PowerPoint</Application>
  <PresentationFormat>On-screen Show (4:3)</PresentationFormat>
  <Paragraphs>89</Paragraphs>
  <Slides>22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Calibri</vt:lpstr>
      <vt:lpstr>Cambria</vt:lpstr>
      <vt:lpstr>Comic Sans MS</vt:lpstr>
      <vt:lpstr>Mangal</vt:lpstr>
      <vt:lpstr>Symbol</vt:lpstr>
      <vt:lpstr>Times New Roman</vt:lpstr>
      <vt:lpstr>Arial</vt:lpstr>
      <vt:lpstr>Adjacency</vt:lpstr>
      <vt:lpstr>2_Adjacency</vt:lpstr>
      <vt:lpstr>Dates – Dyddiadau ECAD4004/C</vt:lpstr>
      <vt:lpstr>Dates – Dyddiadau ECAD4004/C</vt:lpstr>
      <vt:lpstr>Part A – Rhan A</vt:lpstr>
      <vt:lpstr>Presentation title :</vt:lpstr>
      <vt:lpstr>General Guidance:</vt:lpstr>
      <vt:lpstr>PowerPoint Presentation</vt:lpstr>
      <vt:lpstr>Esiamplau - Examples</vt:lpstr>
      <vt:lpstr>PowerPoint Presentation</vt:lpstr>
      <vt:lpstr>Part B – Rhan B</vt:lpstr>
      <vt:lpstr>Gwybod yn canlynol yn help...  Knowing the following will help…</vt:lpstr>
      <vt:lpstr>Successful Futures</vt:lpstr>
      <vt:lpstr>Successful Futures</vt:lpstr>
      <vt:lpstr>PowerPoint Presentation</vt:lpstr>
      <vt:lpstr>Standards for QTS</vt:lpstr>
      <vt:lpstr>A Dull Trawsgwricwlaidd The Cross- Curricular Approach</vt:lpstr>
      <vt:lpstr>Ychydig o ddarllen cefndirol i gefnogi … Perhaps some back ground reading ...</vt:lpstr>
      <vt:lpstr>Jonathan Barnes (2015)</vt:lpstr>
      <vt:lpstr>What is YCC?</vt:lpstr>
      <vt:lpstr>PowerPoint Presentation</vt:lpstr>
      <vt:lpstr>How about you ? Beth amdanoch chi ?  Syniadau ?… Ideas ?</vt:lpstr>
      <vt:lpstr>So how would you go about developing a cross-curricular approach through a YCC theme?  Felly sut fyddech chi'n mynd ati i ddatblygu dull trawsgwricwlaidd trwy thema YCC?</vt:lpstr>
      <vt:lpstr>PowerPoint Presentation</vt:lpstr>
    </vt:vector>
  </TitlesOfParts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Jones, Mathew</cp:lastModifiedBy>
  <cp:revision>53</cp:revision>
  <cp:lastPrinted>2015-04-20T13:00:20Z</cp:lastPrinted>
  <dcterms:created xsi:type="dcterms:W3CDTF">2015-04-16T16:18:26Z</dcterms:created>
  <dcterms:modified xsi:type="dcterms:W3CDTF">2017-11-22T18:42:37Z</dcterms:modified>
</cp:coreProperties>
</file>