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9" r:id="rId3"/>
    <p:sldId id="257" r:id="rId4"/>
    <p:sldId id="260" r:id="rId5"/>
    <p:sldId id="261" r:id="rId6"/>
    <p:sldId id="262" r:id="rId7"/>
    <p:sldId id="263" r:id="rId8"/>
    <p:sldId id="264" r:id="rId9"/>
    <p:sldId id="265" r:id="rId10"/>
    <p:sldId id="267" r:id="rId11"/>
    <p:sldId id="266" r:id="rId12"/>
    <p:sldId id="268" r:id="rId13"/>
    <p:sldId id="269" r:id="rId14"/>
    <p:sldId id="271" r:id="rId15"/>
    <p:sldId id="272" r:id="rId16"/>
    <p:sldId id="306"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7" r:id="rId31"/>
    <p:sldId id="288" r:id="rId32"/>
    <p:sldId id="289" r:id="rId33"/>
    <p:sldId id="290" r:id="rId34"/>
    <p:sldId id="291" r:id="rId35"/>
    <p:sldId id="292" r:id="rId36"/>
    <p:sldId id="293" r:id="rId37"/>
    <p:sldId id="294" r:id="rId38"/>
    <p:sldId id="295" r:id="rId39"/>
    <p:sldId id="296" r:id="rId40"/>
    <p:sldId id="297" r:id="rId41"/>
    <p:sldId id="305" r:id="rId42"/>
    <p:sldId id="299" r:id="rId43"/>
    <p:sldId id="301" r:id="rId44"/>
    <p:sldId id="302" r:id="rId45"/>
    <p:sldId id="303" r:id="rId4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8819ED-9D94-40B5-3BA3-8249C5B28449}" v="13" dt="2022-11-20T08:44:39.529"/>
    <p1510:client id="{3120DE14-5E0A-6BBD-4C6E-50C5B8FD56CD}" v="716" dt="2022-11-11T12:02:48.714"/>
    <p1510:client id="{683F0829-44B4-D20F-6371-936D2004AF98}" v="14" dt="2022-11-11T07:22:03.043"/>
    <p1510:client id="{7641EC62-D152-07A9-B900-8E7816815AA4}" v="483" dt="2022-11-11T09:51:09.675"/>
    <p1510:client id="{77BE1D8C-9A36-83DD-CA6D-131FE828CE2C}" v="40" dt="2022-11-20T22:16:40.100"/>
    <p1510:client id="{BBDCCE57-BD48-5A4C-5C5E-5694D2F8DAF8}" v="26" dt="2022-11-10T20:34:08.7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411A0F-9151-4880-B276-DAAE42098AA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5E01096-1C99-4016-8F71-41E3ACE608E7}">
      <dgm:prSet/>
      <dgm:spPr/>
      <dgm:t>
        <a:bodyPr/>
        <a:lstStyle/>
        <a:p>
          <a:r>
            <a:rPr lang="en-GB"/>
            <a:t>What is success?</a:t>
          </a:r>
          <a:endParaRPr lang="en-US"/>
        </a:p>
      </dgm:t>
    </dgm:pt>
    <dgm:pt modelId="{8BA2D183-0E01-498D-8878-36B6C13BDD03}" type="parTrans" cxnId="{C2DC182D-D51D-4F5E-93FA-15AC5608D174}">
      <dgm:prSet/>
      <dgm:spPr/>
      <dgm:t>
        <a:bodyPr/>
        <a:lstStyle/>
        <a:p>
          <a:endParaRPr lang="en-US"/>
        </a:p>
      </dgm:t>
    </dgm:pt>
    <dgm:pt modelId="{88DE580E-B108-403C-B111-8C469A73F53A}" type="sibTrans" cxnId="{C2DC182D-D51D-4F5E-93FA-15AC5608D174}">
      <dgm:prSet/>
      <dgm:spPr/>
      <dgm:t>
        <a:bodyPr/>
        <a:lstStyle/>
        <a:p>
          <a:endParaRPr lang="en-US"/>
        </a:p>
      </dgm:t>
    </dgm:pt>
    <dgm:pt modelId="{6A0D8532-88D1-4DC7-8A3D-CBA988A3E821}">
      <dgm:prSet/>
      <dgm:spPr/>
      <dgm:t>
        <a:bodyPr/>
        <a:lstStyle/>
        <a:p>
          <a:r>
            <a:rPr lang="en-GB"/>
            <a:t>How do we measure success?</a:t>
          </a:r>
          <a:endParaRPr lang="en-US"/>
        </a:p>
      </dgm:t>
    </dgm:pt>
    <dgm:pt modelId="{AD1C2071-FF82-4F55-A755-353446E0B795}" type="parTrans" cxnId="{544F80BE-1F85-469C-A1D4-DF6B4BD5DF91}">
      <dgm:prSet/>
      <dgm:spPr/>
      <dgm:t>
        <a:bodyPr/>
        <a:lstStyle/>
        <a:p>
          <a:endParaRPr lang="en-US"/>
        </a:p>
      </dgm:t>
    </dgm:pt>
    <dgm:pt modelId="{F7C1F693-7C21-4913-ACAF-00721A97B4AF}" type="sibTrans" cxnId="{544F80BE-1F85-469C-A1D4-DF6B4BD5DF91}">
      <dgm:prSet/>
      <dgm:spPr/>
      <dgm:t>
        <a:bodyPr/>
        <a:lstStyle/>
        <a:p>
          <a:endParaRPr lang="en-US"/>
        </a:p>
      </dgm:t>
    </dgm:pt>
    <dgm:pt modelId="{1109B665-B797-48AF-90E6-ADCD7C3E5F38}" type="pres">
      <dgm:prSet presAssocID="{4E411A0F-9151-4880-B276-DAAE42098AA5}" presName="root" presStyleCnt="0">
        <dgm:presLayoutVars>
          <dgm:dir/>
          <dgm:resizeHandles val="exact"/>
        </dgm:presLayoutVars>
      </dgm:prSet>
      <dgm:spPr/>
    </dgm:pt>
    <dgm:pt modelId="{62E08FE6-A809-49E2-AEA3-6CC5EBEC37A7}" type="pres">
      <dgm:prSet presAssocID="{45E01096-1C99-4016-8F71-41E3ACE608E7}" presName="compNode" presStyleCnt="0"/>
      <dgm:spPr/>
    </dgm:pt>
    <dgm:pt modelId="{32B29FC6-4FD7-4C43-A4C5-28BD31CC52A2}" type="pres">
      <dgm:prSet presAssocID="{45E01096-1C99-4016-8F71-41E3ACE608E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odium"/>
        </a:ext>
      </dgm:extLst>
    </dgm:pt>
    <dgm:pt modelId="{B8D91863-05B0-4216-94D9-98D574874851}" type="pres">
      <dgm:prSet presAssocID="{45E01096-1C99-4016-8F71-41E3ACE608E7}" presName="spaceRect" presStyleCnt="0"/>
      <dgm:spPr/>
    </dgm:pt>
    <dgm:pt modelId="{77BCFB21-B432-4CE1-80A0-6DA0174B188A}" type="pres">
      <dgm:prSet presAssocID="{45E01096-1C99-4016-8F71-41E3ACE608E7}" presName="textRect" presStyleLbl="revTx" presStyleIdx="0" presStyleCnt="2">
        <dgm:presLayoutVars>
          <dgm:chMax val="1"/>
          <dgm:chPref val="1"/>
        </dgm:presLayoutVars>
      </dgm:prSet>
      <dgm:spPr/>
    </dgm:pt>
    <dgm:pt modelId="{E941B8E9-A81B-4AE7-BA9C-0CCD8E82A1EF}" type="pres">
      <dgm:prSet presAssocID="{88DE580E-B108-403C-B111-8C469A73F53A}" presName="sibTrans" presStyleCnt="0"/>
      <dgm:spPr/>
    </dgm:pt>
    <dgm:pt modelId="{7F03E1E0-6015-49F5-A42B-16DD2D2B17F0}" type="pres">
      <dgm:prSet presAssocID="{6A0D8532-88D1-4DC7-8A3D-CBA988A3E821}" presName="compNode" presStyleCnt="0"/>
      <dgm:spPr/>
    </dgm:pt>
    <dgm:pt modelId="{00D629C7-AA42-45EF-855F-4D99672D5897}" type="pres">
      <dgm:prSet presAssocID="{6A0D8532-88D1-4DC7-8A3D-CBA988A3E82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8D18D3A2-6B86-4203-ABFA-E1A9789BE77B}" type="pres">
      <dgm:prSet presAssocID="{6A0D8532-88D1-4DC7-8A3D-CBA988A3E821}" presName="spaceRect" presStyleCnt="0"/>
      <dgm:spPr/>
    </dgm:pt>
    <dgm:pt modelId="{F434CCE2-2FDC-4C85-BC81-40E5CE4F72B9}" type="pres">
      <dgm:prSet presAssocID="{6A0D8532-88D1-4DC7-8A3D-CBA988A3E821}" presName="textRect" presStyleLbl="revTx" presStyleIdx="1" presStyleCnt="2">
        <dgm:presLayoutVars>
          <dgm:chMax val="1"/>
          <dgm:chPref val="1"/>
        </dgm:presLayoutVars>
      </dgm:prSet>
      <dgm:spPr/>
    </dgm:pt>
  </dgm:ptLst>
  <dgm:cxnLst>
    <dgm:cxn modelId="{C2DC182D-D51D-4F5E-93FA-15AC5608D174}" srcId="{4E411A0F-9151-4880-B276-DAAE42098AA5}" destId="{45E01096-1C99-4016-8F71-41E3ACE608E7}" srcOrd="0" destOrd="0" parTransId="{8BA2D183-0E01-498D-8878-36B6C13BDD03}" sibTransId="{88DE580E-B108-403C-B111-8C469A73F53A}"/>
    <dgm:cxn modelId="{40382063-070A-4BA5-9104-4F50EE266DBE}" type="presOf" srcId="{4E411A0F-9151-4880-B276-DAAE42098AA5}" destId="{1109B665-B797-48AF-90E6-ADCD7C3E5F38}" srcOrd="0" destOrd="0" presId="urn:microsoft.com/office/officeart/2018/2/layout/IconLabelList"/>
    <dgm:cxn modelId="{12CD4485-1B5A-462B-916D-A93E7590DBCF}" type="presOf" srcId="{6A0D8532-88D1-4DC7-8A3D-CBA988A3E821}" destId="{F434CCE2-2FDC-4C85-BC81-40E5CE4F72B9}" srcOrd="0" destOrd="0" presId="urn:microsoft.com/office/officeart/2018/2/layout/IconLabelList"/>
    <dgm:cxn modelId="{544F80BE-1F85-469C-A1D4-DF6B4BD5DF91}" srcId="{4E411A0F-9151-4880-B276-DAAE42098AA5}" destId="{6A0D8532-88D1-4DC7-8A3D-CBA988A3E821}" srcOrd="1" destOrd="0" parTransId="{AD1C2071-FF82-4F55-A755-353446E0B795}" sibTransId="{F7C1F693-7C21-4913-ACAF-00721A97B4AF}"/>
    <dgm:cxn modelId="{733B88D7-1878-4B5A-9525-68DFA2AB464B}" type="presOf" srcId="{45E01096-1C99-4016-8F71-41E3ACE608E7}" destId="{77BCFB21-B432-4CE1-80A0-6DA0174B188A}" srcOrd="0" destOrd="0" presId="urn:microsoft.com/office/officeart/2018/2/layout/IconLabelList"/>
    <dgm:cxn modelId="{06300EA5-08C6-4AFE-ADE3-DA83A0127850}" type="presParOf" srcId="{1109B665-B797-48AF-90E6-ADCD7C3E5F38}" destId="{62E08FE6-A809-49E2-AEA3-6CC5EBEC37A7}" srcOrd="0" destOrd="0" presId="urn:microsoft.com/office/officeart/2018/2/layout/IconLabelList"/>
    <dgm:cxn modelId="{23F459AF-7D38-4866-9C77-60FB8E3E9993}" type="presParOf" srcId="{62E08FE6-A809-49E2-AEA3-6CC5EBEC37A7}" destId="{32B29FC6-4FD7-4C43-A4C5-28BD31CC52A2}" srcOrd="0" destOrd="0" presId="urn:microsoft.com/office/officeart/2018/2/layout/IconLabelList"/>
    <dgm:cxn modelId="{E222745F-8837-4CDE-92F4-4FA057DEE9C6}" type="presParOf" srcId="{62E08FE6-A809-49E2-AEA3-6CC5EBEC37A7}" destId="{B8D91863-05B0-4216-94D9-98D574874851}" srcOrd="1" destOrd="0" presId="urn:microsoft.com/office/officeart/2018/2/layout/IconLabelList"/>
    <dgm:cxn modelId="{BAA2BE6A-A1D8-467C-9F20-8EC1D43DF711}" type="presParOf" srcId="{62E08FE6-A809-49E2-AEA3-6CC5EBEC37A7}" destId="{77BCFB21-B432-4CE1-80A0-6DA0174B188A}" srcOrd="2" destOrd="0" presId="urn:microsoft.com/office/officeart/2018/2/layout/IconLabelList"/>
    <dgm:cxn modelId="{CA87A969-2D2B-4288-BB26-28EF577CB37A}" type="presParOf" srcId="{1109B665-B797-48AF-90E6-ADCD7C3E5F38}" destId="{E941B8E9-A81B-4AE7-BA9C-0CCD8E82A1EF}" srcOrd="1" destOrd="0" presId="urn:microsoft.com/office/officeart/2018/2/layout/IconLabelList"/>
    <dgm:cxn modelId="{E43D137E-F1F5-4C7C-A7E8-005DB74AFCDC}" type="presParOf" srcId="{1109B665-B797-48AF-90E6-ADCD7C3E5F38}" destId="{7F03E1E0-6015-49F5-A42B-16DD2D2B17F0}" srcOrd="2" destOrd="0" presId="urn:microsoft.com/office/officeart/2018/2/layout/IconLabelList"/>
    <dgm:cxn modelId="{F5E29F81-E372-4B5C-94DA-6B8469630CD6}" type="presParOf" srcId="{7F03E1E0-6015-49F5-A42B-16DD2D2B17F0}" destId="{00D629C7-AA42-45EF-855F-4D99672D5897}" srcOrd="0" destOrd="0" presId="urn:microsoft.com/office/officeart/2018/2/layout/IconLabelList"/>
    <dgm:cxn modelId="{7B4DD1E1-6F38-4483-903E-69709E8C9E3B}" type="presParOf" srcId="{7F03E1E0-6015-49F5-A42B-16DD2D2B17F0}" destId="{8D18D3A2-6B86-4203-ABFA-E1A9789BE77B}" srcOrd="1" destOrd="0" presId="urn:microsoft.com/office/officeart/2018/2/layout/IconLabelList"/>
    <dgm:cxn modelId="{7C86CE0D-5ED6-4721-BA18-69E64BB70FF8}" type="presParOf" srcId="{7F03E1E0-6015-49F5-A42B-16DD2D2B17F0}" destId="{F434CCE2-2FDC-4C85-BC81-40E5CE4F72B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98CBD5-384F-4B67-A8BD-C72D3BFC467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FF5AFB7-E911-46F1-AD7A-CABA44184228}">
      <dgm:prSet/>
      <dgm:spPr/>
      <dgm:t>
        <a:bodyPr/>
        <a:lstStyle/>
        <a:p>
          <a:pPr rtl="0"/>
          <a:r>
            <a:rPr lang="en-GB" dirty="0">
              <a:latin typeface="Calibri Light" panose="020F0302020204030204"/>
            </a:rPr>
            <a:t>Assignment 2</a:t>
          </a:r>
          <a:endParaRPr lang="en-US" dirty="0"/>
        </a:p>
      </dgm:t>
    </dgm:pt>
    <dgm:pt modelId="{F69BDC3B-9A59-473F-87AB-EF339D73C6DA}" type="parTrans" cxnId="{1848153B-4C56-4802-B259-5B1B4A5681A6}">
      <dgm:prSet/>
      <dgm:spPr/>
      <dgm:t>
        <a:bodyPr/>
        <a:lstStyle/>
        <a:p>
          <a:endParaRPr lang="en-US"/>
        </a:p>
      </dgm:t>
    </dgm:pt>
    <dgm:pt modelId="{E12BC282-811A-4C9A-BDB3-76F5BED0F8BA}" type="sibTrans" cxnId="{1848153B-4C56-4802-B259-5B1B4A5681A6}">
      <dgm:prSet/>
      <dgm:spPr/>
      <dgm:t>
        <a:bodyPr/>
        <a:lstStyle/>
        <a:p>
          <a:endParaRPr lang="en-US"/>
        </a:p>
      </dgm:t>
    </dgm:pt>
    <dgm:pt modelId="{047DE15A-A3F2-43FE-93AC-DFE3946E30C2}">
      <dgm:prSet/>
      <dgm:spPr/>
      <dgm:t>
        <a:bodyPr/>
        <a:lstStyle/>
        <a:p>
          <a:pPr rtl="0"/>
          <a:r>
            <a:rPr lang="en-GB" dirty="0"/>
            <a:t>What advances have been made</a:t>
          </a:r>
          <a:r>
            <a:rPr lang="en-GB" dirty="0">
              <a:latin typeface="Calibri Light" panose="020F0302020204030204"/>
            </a:rPr>
            <a:t> within criminal investigations</a:t>
          </a:r>
          <a:r>
            <a:rPr lang="en-GB" dirty="0"/>
            <a:t>?</a:t>
          </a:r>
          <a:endParaRPr lang="en-US" dirty="0"/>
        </a:p>
      </dgm:t>
    </dgm:pt>
    <dgm:pt modelId="{90A8FBB1-D23B-4BB7-B21A-BD18D5148A92}" type="parTrans" cxnId="{360162C2-BBE4-4A6B-A833-9CF778D06629}">
      <dgm:prSet/>
      <dgm:spPr/>
      <dgm:t>
        <a:bodyPr/>
        <a:lstStyle/>
        <a:p>
          <a:endParaRPr lang="en-US"/>
        </a:p>
      </dgm:t>
    </dgm:pt>
    <dgm:pt modelId="{77B9108D-8626-4C92-BA18-B5A5F0BCD5B3}" type="sibTrans" cxnId="{360162C2-BBE4-4A6B-A833-9CF778D06629}">
      <dgm:prSet/>
      <dgm:spPr/>
      <dgm:t>
        <a:bodyPr/>
        <a:lstStyle/>
        <a:p>
          <a:endParaRPr lang="en-US"/>
        </a:p>
      </dgm:t>
    </dgm:pt>
    <dgm:pt modelId="{90A9F77E-D08D-4B1B-8B54-D4FCFEA2272E}" type="pres">
      <dgm:prSet presAssocID="{7698CBD5-384F-4B67-A8BD-C72D3BFC467D}" presName="linear" presStyleCnt="0">
        <dgm:presLayoutVars>
          <dgm:animLvl val="lvl"/>
          <dgm:resizeHandles val="exact"/>
        </dgm:presLayoutVars>
      </dgm:prSet>
      <dgm:spPr/>
    </dgm:pt>
    <dgm:pt modelId="{30D5E839-C50B-4998-9F54-4C0C28B55B59}" type="pres">
      <dgm:prSet presAssocID="{5FF5AFB7-E911-46F1-AD7A-CABA44184228}" presName="parentText" presStyleLbl="node1" presStyleIdx="0" presStyleCnt="2">
        <dgm:presLayoutVars>
          <dgm:chMax val="0"/>
          <dgm:bulletEnabled val="1"/>
        </dgm:presLayoutVars>
      </dgm:prSet>
      <dgm:spPr/>
    </dgm:pt>
    <dgm:pt modelId="{88CBDDC3-761C-4A4D-80D0-A1547E814FA7}" type="pres">
      <dgm:prSet presAssocID="{E12BC282-811A-4C9A-BDB3-76F5BED0F8BA}" presName="spacer" presStyleCnt="0"/>
      <dgm:spPr/>
    </dgm:pt>
    <dgm:pt modelId="{05989237-EAE7-46BB-A376-B35BB33A893D}" type="pres">
      <dgm:prSet presAssocID="{047DE15A-A3F2-43FE-93AC-DFE3946E30C2}" presName="parentText" presStyleLbl="node1" presStyleIdx="1" presStyleCnt="2">
        <dgm:presLayoutVars>
          <dgm:chMax val="0"/>
          <dgm:bulletEnabled val="1"/>
        </dgm:presLayoutVars>
      </dgm:prSet>
      <dgm:spPr/>
    </dgm:pt>
  </dgm:ptLst>
  <dgm:cxnLst>
    <dgm:cxn modelId="{1848153B-4C56-4802-B259-5B1B4A5681A6}" srcId="{7698CBD5-384F-4B67-A8BD-C72D3BFC467D}" destId="{5FF5AFB7-E911-46F1-AD7A-CABA44184228}" srcOrd="0" destOrd="0" parTransId="{F69BDC3B-9A59-473F-87AB-EF339D73C6DA}" sibTransId="{E12BC282-811A-4C9A-BDB3-76F5BED0F8BA}"/>
    <dgm:cxn modelId="{366EB265-5D22-4771-B0FD-E970E6FF2CFA}" type="presOf" srcId="{5FF5AFB7-E911-46F1-AD7A-CABA44184228}" destId="{30D5E839-C50B-4998-9F54-4C0C28B55B59}" srcOrd="0" destOrd="0" presId="urn:microsoft.com/office/officeart/2005/8/layout/vList2"/>
    <dgm:cxn modelId="{8E83B066-F666-4E73-A588-F399432AC261}" type="presOf" srcId="{7698CBD5-384F-4B67-A8BD-C72D3BFC467D}" destId="{90A9F77E-D08D-4B1B-8B54-D4FCFEA2272E}" srcOrd="0" destOrd="0" presId="urn:microsoft.com/office/officeart/2005/8/layout/vList2"/>
    <dgm:cxn modelId="{360162C2-BBE4-4A6B-A833-9CF778D06629}" srcId="{7698CBD5-384F-4B67-A8BD-C72D3BFC467D}" destId="{047DE15A-A3F2-43FE-93AC-DFE3946E30C2}" srcOrd="1" destOrd="0" parTransId="{90A8FBB1-D23B-4BB7-B21A-BD18D5148A92}" sibTransId="{77B9108D-8626-4C92-BA18-B5A5F0BCD5B3}"/>
    <dgm:cxn modelId="{83BDB7F4-6940-4573-804F-F087B7CD7D3D}" type="presOf" srcId="{047DE15A-A3F2-43FE-93AC-DFE3946E30C2}" destId="{05989237-EAE7-46BB-A376-B35BB33A893D}" srcOrd="0" destOrd="0" presId="urn:microsoft.com/office/officeart/2005/8/layout/vList2"/>
    <dgm:cxn modelId="{AC775A90-CE9E-41F7-ADD2-8CD8DE68B264}" type="presParOf" srcId="{90A9F77E-D08D-4B1B-8B54-D4FCFEA2272E}" destId="{30D5E839-C50B-4998-9F54-4C0C28B55B59}" srcOrd="0" destOrd="0" presId="urn:microsoft.com/office/officeart/2005/8/layout/vList2"/>
    <dgm:cxn modelId="{6A949F79-9907-4F3C-BDD7-78B608A6B2E2}" type="presParOf" srcId="{90A9F77E-D08D-4B1B-8B54-D4FCFEA2272E}" destId="{88CBDDC3-761C-4A4D-80D0-A1547E814FA7}" srcOrd="1" destOrd="0" presId="urn:microsoft.com/office/officeart/2005/8/layout/vList2"/>
    <dgm:cxn modelId="{0635991C-B45F-49DD-AED3-DC03689F963E}" type="presParOf" srcId="{90A9F77E-D08D-4B1B-8B54-D4FCFEA2272E}" destId="{05989237-EAE7-46BB-A376-B35BB33A893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B29FC6-4FD7-4C43-A4C5-28BD31CC52A2}">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BCFB21-B432-4CE1-80A0-6DA0174B188A}">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GB" sz="2800" kern="1200"/>
            <a:t>What is success?</a:t>
          </a:r>
          <a:endParaRPr lang="en-US" sz="2800" kern="1200"/>
        </a:p>
      </dsp:txBody>
      <dsp:txXfrm>
        <a:off x="765914" y="2943510"/>
        <a:ext cx="4320000" cy="720000"/>
      </dsp:txXfrm>
    </dsp:sp>
    <dsp:sp modelId="{00D629C7-AA42-45EF-855F-4D99672D5897}">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34CCE2-2FDC-4C85-BC81-40E5CE4F72B9}">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GB" sz="2800" kern="1200"/>
            <a:t>How do we measure success?</a:t>
          </a:r>
          <a:endParaRPr lang="en-US" sz="2800" kern="1200"/>
        </a:p>
      </dsp:txBody>
      <dsp:txXfrm>
        <a:off x="5841914" y="2943510"/>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D5E839-C50B-4998-9F54-4C0C28B55B59}">
      <dsp:nvSpPr>
        <dsp:cNvPr id="0" name=""/>
        <dsp:cNvSpPr/>
      </dsp:nvSpPr>
      <dsp:spPr>
        <a:xfrm>
          <a:off x="0" y="77794"/>
          <a:ext cx="6263640" cy="260686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rtl="0">
            <a:lnSpc>
              <a:spcPct val="90000"/>
            </a:lnSpc>
            <a:spcBef>
              <a:spcPct val="0"/>
            </a:spcBef>
            <a:spcAft>
              <a:spcPct val="35000"/>
            </a:spcAft>
            <a:buNone/>
          </a:pPr>
          <a:r>
            <a:rPr lang="en-GB" sz="4700" kern="1200" dirty="0">
              <a:latin typeface="Calibri Light" panose="020F0302020204030204"/>
            </a:rPr>
            <a:t>Assignment 2</a:t>
          </a:r>
          <a:endParaRPr lang="en-US" sz="4700" kern="1200" dirty="0"/>
        </a:p>
      </dsp:txBody>
      <dsp:txXfrm>
        <a:off x="127257" y="205051"/>
        <a:ext cx="6009126" cy="2352355"/>
      </dsp:txXfrm>
    </dsp:sp>
    <dsp:sp modelId="{05989237-EAE7-46BB-A376-B35BB33A893D}">
      <dsp:nvSpPr>
        <dsp:cNvPr id="0" name=""/>
        <dsp:cNvSpPr/>
      </dsp:nvSpPr>
      <dsp:spPr>
        <a:xfrm>
          <a:off x="0" y="2820023"/>
          <a:ext cx="6263640" cy="260686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rtl="0">
            <a:lnSpc>
              <a:spcPct val="90000"/>
            </a:lnSpc>
            <a:spcBef>
              <a:spcPct val="0"/>
            </a:spcBef>
            <a:spcAft>
              <a:spcPct val="35000"/>
            </a:spcAft>
            <a:buNone/>
          </a:pPr>
          <a:r>
            <a:rPr lang="en-GB" sz="4700" kern="1200" dirty="0"/>
            <a:t>What advances have been made</a:t>
          </a:r>
          <a:r>
            <a:rPr lang="en-GB" sz="4700" kern="1200" dirty="0">
              <a:latin typeface="Calibri Light" panose="020F0302020204030204"/>
            </a:rPr>
            <a:t> within criminal investigations</a:t>
          </a:r>
          <a:r>
            <a:rPr lang="en-GB" sz="4700" kern="1200" dirty="0"/>
            <a:t>?</a:t>
          </a:r>
          <a:endParaRPr lang="en-US" sz="4700" kern="1200" dirty="0"/>
        </a:p>
      </dsp:txBody>
      <dsp:txXfrm>
        <a:off x="127257" y="2947280"/>
        <a:ext cx="6009126" cy="2352355"/>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22/11/2022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22/11/2022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22/11/2022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ted.com/talks/carol_dweck_the_power_of_believing_that_you_can_improve" TargetMode="External"/><Relationship Id="rId2" Type="http://schemas.openxmlformats.org/officeDocument/2006/relationships/hyperlink" Target="https://vimeo.com/38247060" TargetMode="Externa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9uY0qN3riac"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XdHW8_1Svc4"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qsQIrjtmIsA" TargetMode="External"/><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R6ArpK5HOzU" TargetMode="External"/><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tkm0TNFzIeg" TargetMode="External"/><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p:cNvSpPr>
            <a:spLocks noGrp="1"/>
          </p:cNvSpPr>
          <p:nvPr>
            <p:ph type="subTitle" idx="1"/>
          </p:nvPr>
        </p:nvSpPr>
        <p:spPr>
          <a:xfrm>
            <a:off x="4439633" y="4518923"/>
            <a:ext cx="3312734" cy="1141851"/>
          </a:xfrm>
          <a:noFill/>
        </p:spPr>
        <p:txBody>
          <a:bodyPr vert="horz" lIns="91440" tIns="45720" rIns="91440" bIns="45720" rtlCol="0">
            <a:normAutofit/>
          </a:bodyPr>
          <a:lstStyle/>
          <a:p>
            <a:r>
              <a:rPr lang="en-GB" sz="2000">
                <a:solidFill>
                  <a:srgbClr val="080808"/>
                </a:solidFill>
                <a:cs typeface="Calibri"/>
              </a:rPr>
              <a:t>BMPS5011</a:t>
            </a:r>
          </a:p>
          <a:p>
            <a:r>
              <a:rPr lang="en-GB" sz="2000">
                <a:solidFill>
                  <a:srgbClr val="080808"/>
                </a:solidFill>
                <a:cs typeface="Calibri"/>
              </a:rPr>
              <a:t>SADIE FRANCE</a:t>
            </a:r>
          </a:p>
        </p:txBody>
      </p:sp>
      <p:sp>
        <p:nvSpPr>
          <p:cNvPr id="2" name="Title 1"/>
          <p:cNvSpPr>
            <a:spLocks noGrp="1"/>
          </p:cNvSpPr>
          <p:nvPr>
            <p:ph type="ctrTitle"/>
          </p:nvPr>
        </p:nvSpPr>
        <p:spPr>
          <a:xfrm>
            <a:off x="3204642" y="2353641"/>
            <a:ext cx="5782716" cy="2150719"/>
          </a:xfrm>
          <a:noFill/>
        </p:spPr>
        <p:txBody>
          <a:bodyPr anchor="ctr">
            <a:normAutofit/>
          </a:bodyPr>
          <a:lstStyle/>
          <a:p>
            <a:r>
              <a:rPr lang="en-GB" sz="3600">
                <a:solidFill>
                  <a:srgbClr val="080808"/>
                </a:solidFill>
                <a:cs typeface="Calibri Light"/>
              </a:rPr>
              <a:t>Changemakers: Creativity and value creation</a:t>
            </a:r>
            <a:endParaRPr lang="en-GB" sz="3600">
              <a:solidFill>
                <a:srgbClr val="080808"/>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13522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5ED948-E0B2-B26B-B89A-1480087818C1}"/>
              </a:ext>
            </a:extLst>
          </p:cNvPr>
          <p:cNvSpPr>
            <a:spLocks noGrp="1"/>
          </p:cNvSpPr>
          <p:nvPr>
            <p:ph type="title"/>
          </p:nvPr>
        </p:nvSpPr>
        <p:spPr>
          <a:xfrm>
            <a:off x="589560" y="856180"/>
            <a:ext cx="4560584" cy="1128068"/>
          </a:xfrm>
        </p:spPr>
        <p:txBody>
          <a:bodyPr anchor="ctr">
            <a:normAutofit/>
          </a:bodyPr>
          <a:lstStyle/>
          <a:p>
            <a:r>
              <a:rPr lang="en-GB" sz="4000">
                <a:cs typeface="Calibri Light"/>
              </a:rPr>
              <a:t>Scheme of work</a:t>
            </a:r>
            <a:endParaRPr lang="en-GB" sz="4000"/>
          </a:p>
        </p:txBody>
      </p:sp>
      <p:grpSp>
        <p:nvGrpSpPr>
          <p:cNvPr id="7"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7">
            <a:extLst>
              <a:ext uri="{FF2B5EF4-FFF2-40B4-BE49-F238E27FC236}">
                <a16:creationId xmlns:a16="http://schemas.microsoft.com/office/drawing/2014/main" id="{07A749BF-740F-14EF-8479-9C8A2F10F7F5}"/>
              </a:ext>
            </a:extLst>
          </p:cNvPr>
          <p:cNvSpPr>
            <a:spLocks noGrp="1"/>
          </p:cNvSpPr>
          <p:nvPr>
            <p:ph idx="1"/>
          </p:nvPr>
        </p:nvSpPr>
        <p:spPr>
          <a:xfrm>
            <a:off x="590719" y="2330505"/>
            <a:ext cx="4559425" cy="3979585"/>
          </a:xfrm>
        </p:spPr>
        <p:txBody>
          <a:bodyPr anchor="ctr">
            <a:normAutofit/>
          </a:bodyPr>
          <a:lstStyle/>
          <a:p>
            <a:endParaRPr lang="en-US" sz="2000"/>
          </a:p>
        </p:txBody>
      </p:sp>
      <p:sp>
        <p:nvSpPr>
          <p:cNvPr id="16"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able&#10;&#10;Description automatically generated">
            <a:extLst>
              <a:ext uri="{FF2B5EF4-FFF2-40B4-BE49-F238E27FC236}">
                <a16:creationId xmlns:a16="http://schemas.microsoft.com/office/drawing/2014/main" id="{FAE2F1D2-320A-1DE4-51F3-F4F60429F944}"/>
              </a:ext>
            </a:extLst>
          </p:cNvPr>
          <p:cNvPicPr>
            <a:picLocks noChangeAspect="1"/>
          </p:cNvPicPr>
          <p:nvPr/>
        </p:nvPicPr>
        <p:blipFill rotWithShape="1">
          <a:blip r:embed="rId2"/>
          <a:srcRect l="2970" r="7283" b="1"/>
          <a:stretch/>
        </p:blipFill>
        <p:spPr>
          <a:xfrm>
            <a:off x="5977788" y="799352"/>
            <a:ext cx="5425410" cy="5259296"/>
          </a:xfrm>
          <a:prstGeom prst="rect">
            <a:avLst/>
          </a:prstGeom>
        </p:spPr>
      </p:pic>
    </p:spTree>
    <p:extLst>
      <p:ext uri="{BB962C8B-B14F-4D97-AF65-F5344CB8AC3E}">
        <p14:creationId xmlns:p14="http://schemas.microsoft.com/office/powerpoint/2010/main" val="16914138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00CDF-7865-E4A1-2528-457EA819E123}"/>
              </a:ext>
            </a:extLst>
          </p:cNvPr>
          <p:cNvSpPr>
            <a:spLocks noGrp="1"/>
          </p:cNvSpPr>
          <p:nvPr>
            <p:ph type="title"/>
          </p:nvPr>
        </p:nvSpPr>
        <p:spPr>
          <a:xfrm>
            <a:off x="4965430" y="629268"/>
            <a:ext cx="6586491" cy="1286160"/>
          </a:xfrm>
        </p:spPr>
        <p:txBody>
          <a:bodyPr anchor="b">
            <a:normAutofit/>
          </a:bodyPr>
          <a:lstStyle/>
          <a:p>
            <a:r>
              <a:rPr lang="en-GB" dirty="0">
                <a:cs typeface="Calibri Light"/>
              </a:rPr>
              <a:t>Recap on last session</a:t>
            </a:r>
            <a:endParaRPr lang="en-GB" dirty="0"/>
          </a:p>
        </p:txBody>
      </p:sp>
      <p:sp>
        <p:nvSpPr>
          <p:cNvPr id="3" name="Content Placeholder 2">
            <a:extLst>
              <a:ext uri="{FF2B5EF4-FFF2-40B4-BE49-F238E27FC236}">
                <a16:creationId xmlns:a16="http://schemas.microsoft.com/office/drawing/2014/main" id="{791796A2-ADFF-D245-B871-462A69C40DB8}"/>
              </a:ext>
            </a:extLst>
          </p:cNvPr>
          <p:cNvSpPr>
            <a:spLocks noGrp="1"/>
          </p:cNvSpPr>
          <p:nvPr>
            <p:ph idx="1"/>
          </p:nvPr>
        </p:nvSpPr>
        <p:spPr>
          <a:xfrm>
            <a:off x="4965431" y="2438400"/>
            <a:ext cx="6586489" cy="3785419"/>
          </a:xfrm>
        </p:spPr>
        <p:txBody>
          <a:bodyPr vert="horz" lIns="91440" tIns="45720" rIns="91440" bIns="45720" rtlCol="0" anchor="t">
            <a:normAutofit/>
          </a:bodyPr>
          <a:lstStyle/>
          <a:p>
            <a:r>
              <a:rPr lang="en-GB" sz="2000">
                <a:cs typeface="Calibri"/>
              </a:rPr>
              <a:t>Confidence- developing confidence/ Types of confidence/ Importance of confidence</a:t>
            </a:r>
          </a:p>
          <a:p>
            <a:r>
              <a:rPr lang="en-GB" sz="2000">
                <a:cs typeface="Calibri"/>
              </a:rPr>
              <a:t>Authentic leadership</a:t>
            </a:r>
          </a:p>
          <a:p>
            <a:r>
              <a:rPr lang="en-GB" sz="2000">
                <a:cs typeface="Calibri"/>
              </a:rPr>
              <a:t>Delivering your message- presenting</a:t>
            </a:r>
          </a:p>
          <a:p>
            <a:r>
              <a:rPr lang="en-GB" sz="2000">
                <a:cs typeface="Calibri"/>
              </a:rPr>
              <a:t>Bringing your idea to life- prototyping</a:t>
            </a:r>
          </a:p>
          <a:p>
            <a:r>
              <a:rPr lang="en-GB" sz="2000">
                <a:cs typeface="Calibri"/>
              </a:rPr>
              <a:t>Statistics- themes, patterns and how to present your data</a:t>
            </a:r>
          </a:p>
          <a:p>
            <a:r>
              <a:rPr lang="en-GB" sz="2000">
                <a:cs typeface="Calibri"/>
              </a:rPr>
              <a:t>Qualitative data- preparation and presenting your data</a:t>
            </a:r>
          </a:p>
          <a:p>
            <a:r>
              <a:rPr lang="en-GB" sz="2000">
                <a:cs typeface="Calibri"/>
              </a:rPr>
              <a:t>Thematical analysis</a:t>
            </a:r>
          </a:p>
        </p:txBody>
      </p:sp>
      <p:pic>
        <p:nvPicPr>
          <p:cNvPr id="5" name="Picture 4" descr="Magnifying glass showing decling performance">
            <a:extLst>
              <a:ext uri="{FF2B5EF4-FFF2-40B4-BE49-F238E27FC236}">
                <a16:creationId xmlns:a16="http://schemas.microsoft.com/office/drawing/2014/main" id="{E74C0780-20C6-1EF3-31FC-36AD625ABB8E}"/>
              </a:ext>
            </a:extLst>
          </p:cNvPr>
          <p:cNvPicPr>
            <a:picLocks noChangeAspect="1"/>
          </p:cNvPicPr>
          <p:nvPr/>
        </p:nvPicPr>
        <p:blipFill rotWithShape="1">
          <a:blip r:embed="rId2"/>
          <a:srcRect l="29443" r="25504" b="-3"/>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6A3FA"/>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120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7E7C20-A1D8-585F-CF5C-A436538B05AF}"/>
              </a:ext>
            </a:extLst>
          </p:cNvPr>
          <p:cNvSpPr>
            <a:spLocks noGrp="1"/>
          </p:cNvSpPr>
          <p:nvPr>
            <p:ph type="title"/>
          </p:nvPr>
        </p:nvSpPr>
        <p:spPr>
          <a:xfrm>
            <a:off x="645065" y="1463040"/>
            <a:ext cx="3796306" cy="2690949"/>
          </a:xfrm>
        </p:spPr>
        <p:txBody>
          <a:bodyPr anchor="t">
            <a:normAutofit/>
          </a:bodyPr>
          <a:lstStyle/>
          <a:p>
            <a:r>
              <a:rPr lang="en-GB" sz="4800">
                <a:cs typeface="Calibri Light"/>
              </a:rPr>
              <a:t>Aims for today's session</a:t>
            </a:r>
            <a:endParaRPr lang="en-GB" sz="480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2D4DE8-20D2-1A6F-E24A-F54612DCF2AA}"/>
              </a:ext>
            </a:extLst>
          </p:cNvPr>
          <p:cNvSpPr>
            <a:spLocks noGrp="1"/>
          </p:cNvSpPr>
          <p:nvPr>
            <p:ph idx="1"/>
          </p:nvPr>
        </p:nvSpPr>
        <p:spPr>
          <a:xfrm>
            <a:off x="5656218" y="1463039"/>
            <a:ext cx="5542387" cy="4300447"/>
          </a:xfrm>
        </p:spPr>
        <p:txBody>
          <a:bodyPr anchor="t">
            <a:normAutofit/>
          </a:bodyPr>
          <a:lstStyle/>
          <a:p>
            <a:r>
              <a:rPr lang="en-GB" sz="2200" b="1" u="sng" dirty="0">
                <a:cs typeface="Calibri"/>
              </a:rPr>
              <a:t>Finish unit 4</a:t>
            </a:r>
          </a:p>
          <a:p>
            <a:r>
              <a:rPr lang="en-GB" sz="2200" dirty="0">
                <a:cs typeface="Calibri"/>
              </a:rPr>
              <a:t>Failure- is it the end?</a:t>
            </a:r>
          </a:p>
          <a:p>
            <a:r>
              <a:rPr lang="en-GB" sz="2200" dirty="0">
                <a:cs typeface="Calibri"/>
              </a:rPr>
              <a:t>Success and wellbeing</a:t>
            </a:r>
          </a:p>
          <a:p>
            <a:r>
              <a:rPr lang="en-GB" sz="2200" dirty="0">
                <a:cs typeface="Calibri"/>
              </a:rPr>
              <a:t>Success from failure</a:t>
            </a:r>
          </a:p>
          <a:p>
            <a:r>
              <a:rPr lang="en-GB" sz="2200" dirty="0">
                <a:cs typeface="Calibri"/>
              </a:rPr>
              <a:t>Sharing success</a:t>
            </a:r>
          </a:p>
          <a:p>
            <a:r>
              <a:rPr lang="en-GB" sz="2200" dirty="0">
                <a:cs typeface="Calibri"/>
              </a:rPr>
              <a:t>Showcasing your project</a:t>
            </a:r>
          </a:p>
        </p:txBody>
      </p:sp>
    </p:spTree>
    <p:extLst>
      <p:ext uri="{BB962C8B-B14F-4D97-AF65-F5344CB8AC3E}">
        <p14:creationId xmlns:p14="http://schemas.microsoft.com/office/powerpoint/2010/main" val="2749385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39497-E4F0-1C6A-F2E2-0E39C7B61F93}"/>
              </a:ext>
            </a:extLst>
          </p:cNvPr>
          <p:cNvSpPr>
            <a:spLocks noGrp="1"/>
          </p:cNvSpPr>
          <p:nvPr>
            <p:ph type="title"/>
          </p:nvPr>
        </p:nvSpPr>
        <p:spPr>
          <a:xfrm>
            <a:off x="4965430" y="629268"/>
            <a:ext cx="6586491" cy="1286160"/>
          </a:xfrm>
        </p:spPr>
        <p:txBody>
          <a:bodyPr anchor="b">
            <a:normAutofit/>
          </a:bodyPr>
          <a:lstStyle/>
          <a:p>
            <a:r>
              <a:rPr lang="en-GB" dirty="0">
                <a:cs typeface="Calibri Light"/>
              </a:rPr>
              <a:t>Succeed or fail</a:t>
            </a:r>
            <a:endParaRPr lang="en-GB" dirty="0"/>
          </a:p>
        </p:txBody>
      </p:sp>
      <p:sp>
        <p:nvSpPr>
          <p:cNvPr id="3" name="Content Placeholder 2">
            <a:extLst>
              <a:ext uri="{FF2B5EF4-FFF2-40B4-BE49-F238E27FC236}">
                <a16:creationId xmlns:a16="http://schemas.microsoft.com/office/drawing/2014/main" id="{A348B4AD-7AAE-40EE-632B-A0DDA1EA56AF}"/>
              </a:ext>
            </a:extLst>
          </p:cNvPr>
          <p:cNvSpPr>
            <a:spLocks noGrp="1"/>
          </p:cNvSpPr>
          <p:nvPr>
            <p:ph idx="1"/>
          </p:nvPr>
        </p:nvSpPr>
        <p:spPr>
          <a:xfrm>
            <a:off x="4965431" y="2438400"/>
            <a:ext cx="6586489" cy="3785419"/>
          </a:xfrm>
        </p:spPr>
        <p:txBody>
          <a:bodyPr vert="horz" lIns="91440" tIns="45720" rIns="91440" bIns="45720" rtlCol="0" anchor="t">
            <a:normAutofit fontScale="92500" lnSpcReduction="20000"/>
          </a:bodyPr>
          <a:lstStyle/>
          <a:p>
            <a:pPr marL="0" indent="0">
              <a:buNone/>
            </a:pPr>
            <a:r>
              <a:rPr lang="en-GB" sz="1900" dirty="0">
                <a:cs typeface="Calibri"/>
              </a:rPr>
              <a:t>What is our perception of failure?</a:t>
            </a:r>
            <a:endParaRPr lang="en-US"/>
          </a:p>
          <a:p>
            <a:endParaRPr lang="en-GB" sz="1900" dirty="0"/>
          </a:p>
          <a:p>
            <a:endParaRPr lang="en-GB" sz="1900" dirty="0">
              <a:cs typeface="Calibri"/>
            </a:endParaRPr>
          </a:p>
          <a:p>
            <a:endParaRPr lang="en-GB" sz="1900" dirty="0">
              <a:cs typeface="Calibri"/>
            </a:endParaRPr>
          </a:p>
          <a:p>
            <a:endParaRPr lang="en-GB" sz="1900">
              <a:cs typeface="Calibri"/>
            </a:endParaRPr>
          </a:p>
          <a:p>
            <a:endParaRPr lang="en-GB" sz="1900">
              <a:cs typeface="Calibri"/>
            </a:endParaRPr>
          </a:p>
          <a:p>
            <a:endParaRPr lang="en-GB" sz="1900">
              <a:cs typeface="Calibri"/>
            </a:endParaRPr>
          </a:p>
          <a:p>
            <a:endParaRPr lang="en-GB" sz="1900">
              <a:cs typeface="Calibri"/>
            </a:endParaRPr>
          </a:p>
          <a:p>
            <a:endParaRPr lang="en-GB" sz="1900">
              <a:cs typeface="Calibri"/>
            </a:endParaRPr>
          </a:p>
          <a:p>
            <a:endParaRPr lang="en-GB" sz="1900">
              <a:ea typeface="+mn-lt"/>
              <a:cs typeface="+mn-lt"/>
            </a:endParaRPr>
          </a:p>
          <a:p>
            <a:pPr marL="0" indent="0">
              <a:buNone/>
            </a:pPr>
            <a:r>
              <a:rPr lang="en-GB" sz="1900" dirty="0">
                <a:ea typeface="+mn-lt"/>
                <a:cs typeface="+mn-lt"/>
              </a:rPr>
              <a:t>https://uwtsd.hosted.panopto.com/Panopto/Pages/Viewer.aspx?id=a4cb3981-da15-4e3b-89dc-af0100910792</a:t>
            </a:r>
            <a:endParaRPr lang="en-GB" sz="1900" dirty="0">
              <a:cs typeface="Calibri"/>
            </a:endParaRPr>
          </a:p>
          <a:p>
            <a:pPr marL="0" indent="0">
              <a:buNone/>
            </a:pPr>
            <a:endParaRPr lang="en-GB" sz="1900">
              <a:cs typeface="Calibri"/>
            </a:endParaRPr>
          </a:p>
        </p:txBody>
      </p:sp>
      <p:pic>
        <p:nvPicPr>
          <p:cNvPr id="5" name="Picture 4" descr="Wood human figure">
            <a:extLst>
              <a:ext uri="{FF2B5EF4-FFF2-40B4-BE49-F238E27FC236}">
                <a16:creationId xmlns:a16="http://schemas.microsoft.com/office/drawing/2014/main" id="{1F7012E3-91DD-9259-0FEA-CFDAE8308770}"/>
              </a:ext>
            </a:extLst>
          </p:cNvPr>
          <p:cNvPicPr>
            <a:picLocks noChangeAspect="1"/>
          </p:cNvPicPr>
          <p:nvPr/>
        </p:nvPicPr>
        <p:blipFill rotWithShape="1">
          <a:blip r:embed="rId2"/>
          <a:srcRect l="2172" r="52775" b="-3"/>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E9D00"/>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A676091-BC94-ED62-DB34-C55CAF6D6935}"/>
              </a:ext>
            </a:extLst>
          </p:cNvPr>
          <p:cNvSpPr txBox="1"/>
          <p:nvPr/>
        </p:nvSpPr>
        <p:spPr>
          <a:xfrm>
            <a:off x="4967111" y="2935111"/>
            <a:ext cx="50517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0" i="0">
                <a:solidFill>
                  <a:srgbClr val="000000"/>
                </a:solidFill>
                <a:latin typeface="Calibri"/>
                <a:ea typeface="Calibri"/>
                <a:cs typeface="Calibri"/>
              </a:rPr>
              <a:t>Is failure always negative?</a:t>
            </a:r>
            <a:endParaRPr lang="en-GB"/>
          </a:p>
        </p:txBody>
      </p:sp>
      <p:sp>
        <p:nvSpPr>
          <p:cNvPr id="6" name="TextBox 5">
            <a:extLst>
              <a:ext uri="{FF2B5EF4-FFF2-40B4-BE49-F238E27FC236}">
                <a16:creationId xmlns:a16="http://schemas.microsoft.com/office/drawing/2014/main" id="{B1BE3C12-92ED-BDAC-1BFF-0B572C3E107E}"/>
              </a:ext>
            </a:extLst>
          </p:cNvPr>
          <p:cNvSpPr txBox="1"/>
          <p:nvPr/>
        </p:nvSpPr>
        <p:spPr>
          <a:xfrm>
            <a:off x="4929481" y="3574814"/>
            <a:ext cx="38288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What does failure mean to you?</a:t>
            </a:r>
            <a:endParaRPr lang="en-US" dirty="0"/>
          </a:p>
        </p:txBody>
      </p:sp>
      <p:sp>
        <p:nvSpPr>
          <p:cNvPr id="7" name="TextBox 6">
            <a:extLst>
              <a:ext uri="{FF2B5EF4-FFF2-40B4-BE49-F238E27FC236}">
                <a16:creationId xmlns:a16="http://schemas.microsoft.com/office/drawing/2014/main" id="{6710921B-D731-ABD8-4C9C-A917BE2808E6}"/>
              </a:ext>
            </a:extLst>
          </p:cNvPr>
          <p:cNvSpPr txBox="1"/>
          <p:nvPr/>
        </p:nvSpPr>
        <p:spPr>
          <a:xfrm>
            <a:off x="4967110" y="4214518"/>
            <a:ext cx="62769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Think of a time when a mistake or failure has really set you back</a:t>
            </a:r>
            <a:endParaRPr lang="en-US" dirty="0"/>
          </a:p>
        </p:txBody>
      </p:sp>
      <p:sp>
        <p:nvSpPr>
          <p:cNvPr id="8" name="TextBox 7">
            <a:extLst>
              <a:ext uri="{FF2B5EF4-FFF2-40B4-BE49-F238E27FC236}">
                <a16:creationId xmlns:a16="http://schemas.microsoft.com/office/drawing/2014/main" id="{4FE7B14B-E286-6424-1C85-189E6DE9A4A8}"/>
              </a:ext>
            </a:extLst>
          </p:cNvPr>
          <p:cNvSpPr txBox="1"/>
          <p:nvPr/>
        </p:nvSpPr>
        <p:spPr>
          <a:xfrm>
            <a:off x="4967111" y="4826000"/>
            <a:ext cx="593607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Think of someone who you feel is successful and why- make a note (2 mins)</a:t>
            </a:r>
            <a:endParaRPr lang="en-GB" dirty="0"/>
          </a:p>
        </p:txBody>
      </p:sp>
    </p:spTree>
    <p:extLst>
      <p:ext uri="{BB962C8B-B14F-4D97-AF65-F5344CB8AC3E}">
        <p14:creationId xmlns:p14="http://schemas.microsoft.com/office/powerpoint/2010/main" val="3848926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7"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indoor, hand, chessman&#10;&#10;Description automatically generated">
            <a:extLst>
              <a:ext uri="{FF2B5EF4-FFF2-40B4-BE49-F238E27FC236}">
                <a16:creationId xmlns:a16="http://schemas.microsoft.com/office/drawing/2014/main" id="{4B744D12-C1DB-FC35-C896-349D265AA6E1}"/>
              </a:ext>
            </a:extLst>
          </p:cNvPr>
          <p:cNvPicPr>
            <a:picLocks noGrp="1" noChangeAspect="1"/>
          </p:cNvPicPr>
          <p:nvPr>
            <p:ph idx="1"/>
          </p:nvPr>
        </p:nvPicPr>
        <p:blipFill>
          <a:blip r:embed="rId2"/>
          <a:stretch>
            <a:fillRect/>
          </a:stretch>
        </p:blipFill>
        <p:spPr>
          <a:xfrm>
            <a:off x="457200" y="835152"/>
            <a:ext cx="11277600" cy="5187696"/>
          </a:xfrm>
          <a:prstGeom prst="rect">
            <a:avLst/>
          </a:prstGeom>
        </p:spPr>
      </p:pic>
    </p:spTree>
    <p:extLst>
      <p:ext uri="{BB962C8B-B14F-4D97-AF65-F5344CB8AC3E}">
        <p14:creationId xmlns:p14="http://schemas.microsoft.com/office/powerpoint/2010/main" val="872503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A picture containing text, person, bowed instrument&#10;&#10;Description automatically generated">
            <a:extLst>
              <a:ext uri="{FF2B5EF4-FFF2-40B4-BE49-F238E27FC236}">
                <a16:creationId xmlns:a16="http://schemas.microsoft.com/office/drawing/2014/main" id="{8175212C-C1E9-216D-75CB-81E57DA21AF2}"/>
              </a:ext>
            </a:extLst>
          </p:cNvPr>
          <p:cNvPicPr>
            <a:picLocks noGrp="1" noChangeAspect="1"/>
          </p:cNvPicPr>
          <p:nvPr>
            <p:ph idx="1"/>
          </p:nvPr>
        </p:nvPicPr>
        <p:blipFill>
          <a:blip r:embed="rId2"/>
          <a:stretch>
            <a:fillRect/>
          </a:stretch>
        </p:blipFill>
        <p:spPr>
          <a:xfrm>
            <a:off x="228600" y="242220"/>
            <a:ext cx="11658600" cy="4925759"/>
          </a:xfrm>
          <a:prstGeom prst="rect">
            <a:avLst/>
          </a:prstGeom>
        </p:spPr>
      </p:pic>
    </p:spTree>
    <p:extLst>
      <p:ext uri="{BB962C8B-B14F-4D97-AF65-F5344CB8AC3E}">
        <p14:creationId xmlns:p14="http://schemas.microsoft.com/office/powerpoint/2010/main" val="2789027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DA5778-E62B-5F4C-D9D3-8870CBDC59A7}"/>
              </a:ext>
            </a:extLst>
          </p:cNvPr>
          <p:cNvSpPr>
            <a:spLocks noGrp="1"/>
          </p:cNvSpPr>
          <p:nvPr>
            <p:ph type="title"/>
          </p:nvPr>
        </p:nvSpPr>
        <p:spPr>
          <a:xfrm>
            <a:off x="640080" y="325369"/>
            <a:ext cx="4368602" cy="1956841"/>
          </a:xfrm>
        </p:spPr>
        <p:txBody>
          <a:bodyPr anchor="b">
            <a:normAutofit/>
          </a:bodyPr>
          <a:lstStyle/>
          <a:p>
            <a:r>
              <a:rPr lang="en-GB" sz="4200">
                <a:cs typeface="Calibri Light"/>
              </a:rPr>
              <a:t>Failure, a mechanism for growth</a:t>
            </a:r>
            <a:endParaRPr lang="en-GB"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51F03D-1E1C-90EA-715A-3244F5E823FD}"/>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a:ea typeface="+mn-lt"/>
                <a:cs typeface="+mn-lt"/>
                <a:hlinkClick r:id="rId2"/>
              </a:rPr>
              <a:t>https://vimeo.com/38247060</a:t>
            </a:r>
            <a:r>
              <a:rPr lang="en-GB" sz="2200">
                <a:ea typeface="+mn-lt"/>
                <a:cs typeface="+mn-lt"/>
              </a:rPr>
              <a:t> </a:t>
            </a:r>
          </a:p>
          <a:p>
            <a:pPr marL="0" indent="0">
              <a:buNone/>
            </a:pPr>
            <a:endParaRPr lang="en-GB" sz="2200">
              <a:ea typeface="+mn-lt"/>
              <a:cs typeface="+mn-lt"/>
            </a:endParaRPr>
          </a:p>
          <a:p>
            <a:r>
              <a:rPr lang="en-GB" sz="2200">
                <a:ea typeface="+mn-lt"/>
                <a:cs typeface="+mn-lt"/>
                <a:hlinkClick r:id="rId3"/>
              </a:rPr>
              <a:t>https://www.ted.com/talks/carol_dweck_the_power_of_believing_that_you_can_improve</a:t>
            </a:r>
            <a:r>
              <a:rPr lang="en-GB" sz="2200">
                <a:ea typeface="+mn-lt"/>
                <a:cs typeface="+mn-lt"/>
              </a:rPr>
              <a:t> </a:t>
            </a:r>
            <a:endParaRPr lang="en-GB" sz="2200">
              <a:cs typeface="Calibri"/>
            </a:endParaRPr>
          </a:p>
        </p:txBody>
      </p:sp>
      <p:pic>
        <p:nvPicPr>
          <p:cNvPr id="5" name="Picture 4" descr="Locator flag on a city map">
            <a:extLst>
              <a:ext uri="{FF2B5EF4-FFF2-40B4-BE49-F238E27FC236}">
                <a16:creationId xmlns:a16="http://schemas.microsoft.com/office/drawing/2014/main" id="{DFC41B3F-3AD1-CB1F-35D1-1C0D88D6ECF2}"/>
              </a:ext>
            </a:extLst>
          </p:cNvPr>
          <p:cNvPicPr>
            <a:picLocks noChangeAspect="1"/>
          </p:cNvPicPr>
          <p:nvPr/>
        </p:nvPicPr>
        <p:blipFill rotWithShape="1">
          <a:blip r:embed="rId4"/>
          <a:srcRect r="33145"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84095D82-BEC7-8AA4-828B-60BCBC2F65DC}"/>
              </a:ext>
            </a:extLst>
          </p:cNvPr>
          <p:cNvSpPr txBox="1"/>
          <p:nvPr/>
        </p:nvSpPr>
        <p:spPr>
          <a:xfrm>
            <a:off x="705555" y="4797778"/>
            <a:ext cx="451555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Dweck's argument- Brain training</a:t>
            </a:r>
          </a:p>
          <a:p>
            <a:r>
              <a:rPr lang="en-GB" dirty="0">
                <a:cs typeface="Calibri"/>
              </a:rPr>
              <a:t>We should train our brain as it is a muscle, just like an athlete would to train for a race. We can do this by encountering problems and searching for ways to overcome them.</a:t>
            </a:r>
          </a:p>
        </p:txBody>
      </p:sp>
    </p:spTree>
    <p:extLst>
      <p:ext uri="{BB962C8B-B14F-4D97-AF65-F5344CB8AC3E}">
        <p14:creationId xmlns:p14="http://schemas.microsoft.com/office/powerpoint/2010/main" val="1859034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A521D2-504F-1083-AA79-9B9BF66C7573}"/>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cs typeface="Calibri Light"/>
              </a:rPr>
              <a:t>Success and wellbeing</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FBA56ECE-EBEF-B118-67EE-E0BC1231882B}"/>
              </a:ext>
            </a:extLst>
          </p:cNvPr>
          <p:cNvGraphicFramePr>
            <a:graphicFrameLocks noGrp="1"/>
          </p:cNvGraphicFramePr>
          <p:nvPr>
            <p:ph idx="1"/>
            <p:extLst>
              <p:ext uri="{D42A27DB-BD31-4B8C-83A1-F6EECF244321}">
                <p14:modId xmlns:p14="http://schemas.microsoft.com/office/powerpoint/2010/main" val="262958414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65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3D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10;&#10;Description automatically generated">
            <a:extLst>
              <a:ext uri="{FF2B5EF4-FFF2-40B4-BE49-F238E27FC236}">
                <a16:creationId xmlns:a16="http://schemas.microsoft.com/office/drawing/2014/main" id="{4E32F96B-46A1-FE79-95C8-981BB3073699}"/>
              </a:ext>
            </a:extLst>
          </p:cNvPr>
          <p:cNvPicPr>
            <a:picLocks noGrp="1" noChangeAspect="1"/>
          </p:cNvPicPr>
          <p:nvPr>
            <p:ph idx="1"/>
          </p:nvPr>
        </p:nvPicPr>
        <p:blipFill>
          <a:blip r:embed="rId2"/>
          <a:stretch>
            <a:fillRect/>
          </a:stretch>
        </p:blipFill>
        <p:spPr>
          <a:xfrm>
            <a:off x="643467" y="907204"/>
            <a:ext cx="10905066" cy="5043592"/>
          </a:xfrm>
          <a:prstGeom prst="rect">
            <a:avLst/>
          </a:prstGeom>
        </p:spPr>
      </p:pic>
    </p:spTree>
    <p:extLst>
      <p:ext uri="{BB962C8B-B14F-4D97-AF65-F5344CB8AC3E}">
        <p14:creationId xmlns:p14="http://schemas.microsoft.com/office/powerpoint/2010/main" val="28693296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45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application&#10;&#10;Description automatically generated">
            <a:extLst>
              <a:ext uri="{FF2B5EF4-FFF2-40B4-BE49-F238E27FC236}">
                <a16:creationId xmlns:a16="http://schemas.microsoft.com/office/drawing/2014/main" id="{1E7D0DC2-460D-5796-DF62-703ECA7DCB62}"/>
              </a:ext>
            </a:extLst>
          </p:cNvPr>
          <p:cNvPicPr>
            <a:picLocks noGrp="1" noChangeAspect="1"/>
          </p:cNvPicPr>
          <p:nvPr>
            <p:ph idx="1"/>
          </p:nvPr>
        </p:nvPicPr>
        <p:blipFill>
          <a:blip r:embed="rId2"/>
          <a:stretch>
            <a:fillRect/>
          </a:stretch>
        </p:blipFill>
        <p:spPr>
          <a:xfrm>
            <a:off x="643467" y="1179831"/>
            <a:ext cx="10905066" cy="4498338"/>
          </a:xfrm>
          <a:prstGeom prst="rect">
            <a:avLst/>
          </a:prstGeom>
        </p:spPr>
      </p:pic>
    </p:spTree>
    <p:extLst>
      <p:ext uri="{BB962C8B-B14F-4D97-AF65-F5344CB8AC3E}">
        <p14:creationId xmlns:p14="http://schemas.microsoft.com/office/powerpoint/2010/main" val="4047858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13A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02630AA9-D7DF-D95E-09CC-BCCAFD9FABB1}"/>
              </a:ext>
            </a:extLst>
          </p:cNvPr>
          <p:cNvPicPr>
            <a:picLocks noGrp="1" noChangeAspect="1"/>
          </p:cNvPicPr>
          <p:nvPr>
            <p:ph idx="1"/>
          </p:nvPr>
        </p:nvPicPr>
        <p:blipFill>
          <a:blip r:embed="rId2"/>
          <a:stretch>
            <a:fillRect/>
          </a:stretch>
        </p:blipFill>
        <p:spPr>
          <a:xfrm>
            <a:off x="643467" y="961728"/>
            <a:ext cx="10905066" cy="4934543"/>
          </a:xfrm>
          <a:prstGeom prst="rect">
            <a:avLst/>
          </a:prstGeom>
        </p:spPr>
      </p:pic>
      <p:sp>
        <p:nvSpPr>
          <p:cNvPr id="5" name="TextBox 4">
            <a:extLst>
              <a:ext uri="{FF2B5EF4-FFF2-40B4-BE49-F238E27FC236}">
                <a16:creationId xmlns:a16="http://schemas.microsoft.com/office/drawing/2014/main" id="{1DD103FF-9CD6-5EA5-15E1-FC7F63BB1701}"/>
              </a:ext>
            </a:extLst>
          </p:cNvPr>
          <p:cNvSpPr txBox="1"/>
          <p:nvPr/>
        </p:nvSpPr>
        <p:spPr>
          <a:xfrm>
            <a:off x="1016000" y="5080000"/>
            <a:ext cx="53245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3"/>
              </a:rPr>
              <a:t>https://www.youtube.com/watch?v=9uY0qN3riac</a:t>
            </a:r>
            <a:r>
              <a:rPr lang="en-GB" dirty="0">
                <a:ea typeface="+mn-lt"/>
                <a:cs typeface="+mn-lt"/>
              </a:rPr>
              <a:t> </a:t>
            </a:r>
            <a:endParaRPr lang="en-US"/>
          </a:p>
        </p:txBody>
      </p:sp>
    </p:spTree>
    <p:extLst>
      <p:ext uri="{BB962C8B-B14F-4D97-AF65-F5344CB8AC3E}">
        <p14:creationId xmlns:p14="http://schemas.microsoft.com/office/powerpoint/2010/main" val="40283936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D04BC6-2E89-9D1B-46B1-088E522A441F}"/>
              </a:ext>
            </a:extLst>
          </p:cNvPr>
          <p:cNvSpPr>
            <a:spLocks noGrp="1"/>
          </p:cNvSpPr>
          <p:nvPr>
            <p:ph type="title"/>
          </p:nvPr>
        </p:nvSpPr>
        <p:spPr>
          <a:xfrm>
            <a:off x="1043631" y="809898"/>
            <a:ext cx="9942716" cy="1554480"/>
          </a:xfrm>
        </p:spPr>
        <p:txBody>
          <a:bodyPr anchor="ctr">
            <a:normAutofit/>
          </a:bodyPr>
          <a:lstStyle/>
          <a:p>
            <a:r>
              <a:rPr lang="en-GB" sz="4800" dirty="0">
                <a:cs typeface="Calibri Light"/>
              </a:rPr>
              <a:t>Success and luck</a:t>
            </a:r>
            <a:endParaRPr lang="en-GB" sz="4800" dirty="0"/>
          </a:p>
        </p:txBody>
      </p:sp>
      <p:sp>
        <p:nvSpPr>
          <p:cNvPr id="3" name="Content Placeholder 2">
            <a:extLst>
              <a:ext uri="{FF2B5EF4-FFF2-40B4-BE49-F238E27FC236}">
                <a16:creationId xmlns:a16="http://schemas.microsoft.com/office/drawing/2014/main" id="{3D58A59C-4FB9-76E2-E14E-D31C2D9BE533}"/>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GB" sz="2400" dirty="0">
                <a:cs typeface="Calibri"/>
              </a:rPr>
              <a:t>After what we have spoken about today, I want you reassess the person you thought of as successful and decide if you still feel they are successful or can you think of someone better?</a:t>
            </a:r>
            <a:endParaRPr lang="en-US" sz="2400" dirty="0"/>
          </a:p>
          <a:p>
            <a:pPr marL="0" indent="0">
              <a:buNone/>
            </a:pPr>
            <a:endParaRPr lang="en-GB" sz="2400">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475B0F9-1FA5-A414-BA64-327FD6A4DB07}"/>
              </a:ext>
            </a:extLst>
          </p:cNvPr>
          <p:cNvSpPr txBox="1"/>
          <p:nvPr/>
        </p:nvSpPr>
        <p:spPr>
          <a:xfrm>
            <a:off x="1241778" y="4995332"/>
            <a:ext cx="8494888" cy="1494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u="sng" dirty="0">
                <a:ea typeface="+mn-lt"/>
                <a:cs typeface="+mn-lt"/>
              </a:rPr>
              <a:t>TASK-</a:t>
            </a:r>
            <a:endParaRPr lang="en-US" sz="2400">
              <a:ea typeface="+mn-lt"/>
              <a:cs typeface="+mn-lt"/>
            </a:endParaRPr>
          </a:p>
          <a:p>
            <a:pPr>
              <a:lnSpc>
                <a:spcPct val="90000"/>
              </a:lnSpc>
              <a:spcBef>
                <a:spcPts val="1000"/>
              </a:spcBef>
            </a:pPr>
            <a:r>
              <a:rPr lang="en-GB" sz="2400" dirty="0">
                <a:ea typeface="+mn-lt"/>
                <a:cs typeface="+mn-lt"/>
              </a:rPr>
              <a:t>Research 3 people who you feel are successful through luck and explain why.</a:t>
            </a:r>
            <a:endParaRPr lang="en-US" sz="2400" dirty="0">
              <a:ea typeface="+mn-lt"/>
              <a:cs typeface="+mn-lt"/>
            </a:endParaRPr>
          </a:p>
          <a:p>
            <a:pPr algn="l"/>
            <a:endParaRPr lang="en-GB" dirty="0">
              <a:cs typeface="Calibri"/>
            </a:endParaRPr>
          </a:p>
        </p:txBody>
      </p:sp>
    </p:spTree>
    <p:extLst>
      <p:ext uri="{BB962C8B-B14F-4D97-AF65-F5344CB8AC3E}">
        <p14:creationId xmlns:p14="http://schemas.microsoft.com/office/powerpoint/2010/main" val="760091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E5D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68112D18-98AB-ECF3-C105-080D5997CD37}"/>
              </a:ext>
            </a:extLst>
          </p:cNvPr>
          <p:cNvPicPr>
            <a:picLocks noGrp="1" noChangeAspect="1"/>
          </p:cNvPicPr>
          <p:nvPr>
            <p:ph idx="1"/>
          </p:nvPr>
        </p:nvPicPr>
        <p:blipFill>
          <a:blip r:embed="rId2"/>
          <a:stretch>
            <a:fillRect/>
          </a:stretch>
        </p:blipFill>
        <p:spPr>
          <a:xfrm>
            <a:off x="643467" y="839046"/>
            <a:ext cx="10905066" cy="5179907"/>
          </a:xfrm>
          <a:prstGeom prst="rect">
            <a:avLst/>
          </a:prstGeom>
        </p:spPr>
      </p:pic>
    </p:spTree>
    <p:extLst>
      <p:ext uri="{BB962C8B-B14F-4D97-AF65-F5344CB8AC3E}">
        <p14:creationId xmlns:p14="http://schemas.microsoft.com/office/powerpoint/2010/main" val="42650082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FB92C0EB-2603-C964-FE04-0DAE0F1C43D2}"/>
              </a:ext>
            </a:extLst>
          </p:cNvPr>
          <p:cNvPicPr>
            <a:picLocks noGrp="1" noChangeAspect="1"/>
          </p:cNvPicPr>
          <p:nvPr>
            <p:ph idx="1"/>
          </p:nvPr>
        </p:nvPicPr>
        <p:blipFill rotWithShape="1">
          <a:blip r:embed="rId2"/>
          <a:srcRect r="2644"/>
          <a:stretch/>
        </p:blipFill>
        <p:spPr>
          <a:xfrm>
            <a:off x="838200" y="754148"/>
            <a:ext cx="10515600" cy="4995575"/>
          </a:xfrm>
          <a:prstGeom prst="rect">
            <a:avLst/>
          </a:prstGeom>
        </p:spPr>
      </p:pic>
      <p:cxnSp>
        <p:nvCxnSpPr>
          <p:cNvPr id="15" name="Straight Connector 14">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67213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3">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ffee on white background">
            <a:extLst>
              <a:ext uri="{FF2B5EF4-FFF2-40B4-BE49-F238E27FC236}">
                <a16:creationId xmlns:a16="http://schemas.microsoft.com/office/drawing/2014/main" id="{3110935E-C3BE-4C30-8D7D-A080548F6258}"/>
              </a:ext>
            </a:extLst>
          </p:cNvPr>
          <p:cNvPicPr>
            <a:picLocks noChangeAspect="1"/>
          </p:cNvPicPr>
          <p:nvPr/>
        </p:nvPicPr>
        <p:blipFill rotWithShape="1">
          <a:blip r:embed="rId2"/>
          <a:srcRect t="23391" r="9091"/>
          <a:stretch/>
        </p:blipFill>
        <p:spPr>
          <a:xfrm>
            <a:off x="20" y="10"/>
            <a:ext cx="12191981" cy="6857990"/>
          </a:xfrm>
          <a:prstGeom prst="rect">
            <a:avLst/>
          </a:prstGeom>
        </p:spPr>
      </p:pic>
      <p:sp>
        <p:nvSpPr>
          <p:cNvPr id="16" name="Rectangle 15">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B70116-514B-D849-7829-0E7B46F26827}"/>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t>Break</a:t>
            </a:r>
          </a:p>
        </p:txBody>
      </p:sp>
      <p:sp>
        <p:nvSpPr>
          <p:cNvPr id="18" name="Rectangle: Rounded Corners 17">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B0EA78-1F00-E21A-8D50-8281D6EBCE54}"/>
              </a:ext>
            </a:extLst>
          </p:cNvPr>
          <p:cNvSpPr>
            <a:spLocks noGrp="1"/>
          </p:cNvSpPr>
          <p:nvPr>
            <p:ph idx="1"/>
          </p:nvPr>
        </p:nvSpPr>
        <p:spPr>
          <a:xfrm>
            <a:off x="404553" y="5624945"/>
            <a:ext cx="9078562" cy="592975"/>
          </a:xfrm>
        </p:spPr>
        <p:txBody>
          <a:bodyPr vert="horz" lIns="91440" tIns="45720" rIns="91440" bIns="45720" rtlCol="0" anchor="ctr">
            <a:normAutofit/>
          </a:bodyPr>
          <a:lstStyle/>
          <a:p>
            <a:pPr marL="0" indent="0">
              <a:buNone/>
            </a:pPr>
            <a:r>
              <a:rPr lang="en-US" sz="2400"/>
              <a:t>Take 15 mins</a:t>
            </a:r>
          </a:p>
        </p:txBody>
      </p:sp>
    </p:spTree>
    <p:extLst>
      <p:ext uri="{BB962C8B-B14F-4D97-AF65-F5344CB8AC3E}">
        <p14:creationId xmlns:p14="http://schemas.microsoft.com/office/powerpoint/2010/main" val="371770822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C15527-D447-CC74-820C-399BC392690D}"/>
              </a:ext>
            </a:extLst>
          </p:cNvPr>
          <p:cNvSpPr>
            <a:spLocks noGrp="1"/>
          </p:cNvSpPr>
          <p:nvPr>
            <p:ph type="title"/>
          </p:nvPr>
        </p:nvSpPr>
        <p:spPr>
          <a:xfrm>
            <a:off x="1371599" y="5510253"/>
            <a:ext cx="9895951" cy="1033669"/>
          </a:xfrm>
        </p:spPr>
        <p:txBody>
          <a:bodyPr>
            <a:normAutofit/>
          </a:bodyPr>
          <a:lstStyle/>
          <a:p>
            <a:r>
              <a:rPr lang="en-GB" sz="4000">
                <a:solidFill>
                  <a:srgbClr val="FFFFFF"/>
                </a:solidFill>
                <a:cs typeface="Calibri Light"/>
              </a:rPr>
              <a:t>Captain Sully</a:t>
            </a:r>
            <a:endParaRPr lang="en-GB" sz="4000">
              <a:solidFill>
                <a:srgbClr val="FFFFFF"/>
              </a:solidFill>
            </a:endParaRPr>
          </a:p>
        </p:txBody>
      </p:sp>
      <p:pic>
        <p:nvPicPr>
          <p:cNvPr id="4" name="Picture 4" descr="Text&#10;&#10;Description automatically generated">
            <a:extLst>
              <a:ext uri="{FF2B5EF4-FFF2-40B4-BE49-F238E27FC236}">
                <a16:creationId xmlns:a16="http://schemas.microsoft.com/office/drawing/2014/main" id="{D3E74691-1284-6920-0340-97DD5E834168}"/>
              </a:ext>
            </a:extLst>
          </p:cNvPr>
          <p:cNvPicPr>
            <a:picLocks noChangeAspect="1"/>
          </p:cNvPicPr>
          <p:nvPr/>
        </p:nvPicPr>
        <p:blipFill>
          <a:blip r:embed="rId2"/>
          <a:stretch>
            <a:fillRect/>
          </a:stretch>
        </p:blipFill>
        <p:spPr>
          <a:xfrm>
            <a:off x="1940256" y="680369"/>
            <a:ext cx="8311487" cy="2659675"/>
          </a:xfrm>
          <a:prstGeom prst="rect">
            <a:avLst/>
          </a:prstGeom>
        </p:spPr>
      </p:pic>
      <p:sp>
        <p:nvSpPr>
          <p:cNvPr id="3" name="Content Placeholder 2">
            <a:extLst>
              <a:ext uri="{FF2B5EF4-FFF2-40B4-BE49-F238E27FC236}">
                <a16:creationId xmlns:a16="http://schemas.microsoft.com/office/drawing/2014/main" id="{40D8D26E-618B-12F2-1692-3F1DD491AE92}"/>
              </a:ext>
            </a:extLst>
          </p:cNvPr>
          <p:cNvSpPr>
            <a:spLocks noGrp="1"/>
          </p:cNvSpPr>
          <p:nvPr>
            <p:ph idx="1"/>
          </p:nvPr>
        </p:nvSpPr>
        <p:spPr>
          <a:xfrm>
            <a:off x="1940256" y="3833199"/>
            <a:ext cx="8332826" cy="1119982"/>
          </a:xfrm>
        </p:spPr>
        <p:txBody>
          <a:bodyPr vert="horz" lIns="91440" tIns="45720" rIns="91440" bIns="45720" rtlCol="0" anchor="ctr">
            <a:normAutofit/>
          </a:bodyPr>
          <a:lstStyle/>
          <a:p>
            <a:r>
              <a:rPr lang="en-GB" sz="2000">
                <a:ea typeface="+mn-lt"/>
                <a:cs typeface="+mn-lt"/>
                <a:hlinkClick r:id="rId3"/>
              </a:rPr>
              <a:t>https://www.youtube.com/watch?v=XdHW8_1Svc4</a:t>
            </a:r>
            <a:r>
              <a:rPr lang="en-GB" sz="2000">
                <a:ea typeface="+mn-lt"/>
                <a:cs typeface="+mn-lt"/>
              </a:rPr>
              <a:t> </a:t>
            </a:r>
          </a:p>
          <a:p>
            <a:endParaRPr lang="en-GB" sz="2000">
              <a:cs typeface="Calibri"/>
            </a:endParaRPr>
          </a:p>
        </p:txBody>
      </p:sp>
    </p:spTree>
    <p:extLst>
      <p:ext uri="{BB962C8B-B14F-4D97-AF65-F5344CB8AC3E}">
        <p14:creationId xmlns:p14="http://schemas.microsoft.com/office/powerpoint/2010/main" val="34307868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aircraft, airplane&#10;&#10;Description automatically generated">
            <a:extLst>
              <a:ext uri="{FF2B5EF4-FFF2-40B4-BE49-F238E27FC236}">
                <a16:creationId xmlns:a16="http://schemas.microsoft.com/office/drawing/2014/main" id="{3EF9A82E-CC4F-1FC5-FF91-78B83DF53FAF}"/>
              </a:ext>
            </a:extLst>
          </p:cNvPr>
          <p:cNvPicPr>
            <a:picLocks noGrp="1" noChangeAspect="1"/>
          </p:cNvPicPr>
          <p:nvPr>
            <p:ph idx="1"/>
          </p:nvPr>
        </p:nvPicPr>
        <p:blipFill rotWithShape="1">
          <a:blip r:embed="rId2"/>
          <a:srcRect l="1592" r="-1" b="-1"/>
          <a:stretch/>
        </p:blipFill>
        <p:spPr>
          <a:xfrm>
            <a:off x="838200" y="754148"/>
            <a:ext cx="10515600" cy="4995575"/>
          </a:xfrm>
          <a:prstGeom prst="rect">
            <a:avLst/>
          </a:prstGeom>
        </p:spPr>
      </p:pic>
      <p:cxnSp>
        <p:nvCxnSpPr>
          <p:cNvPr id="15" name="Straight Connector 14">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66417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435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a:extLst>
              <a:ext uri="{FF2B5EF4-FFF2-40B4-BE49-F238E27FC236}">
                <a16:creationId xmlns:a16="http://schemas.microsoft.com/office/drawing/2014/main" id="{9C91E37E-CD55-8AF7-C715-3360CEE78179}"/>
              </a:ext>
            </a:extLst>
          </p:cNvPr>
          <p:cNvPicPr>
            <a:picLocks noGrp="1" noChangeAspect="1"/>
          </p:cNvPicPr>
          <p:nvPr>
            <p:ph idx="1"/>
          </p:nvPr>
        </p:nvPicPr>
        <p:blipFill>
          <a:blip r:embed="rId2"/>
          <a:stretch>
            <a:fillRect/>
          </a:stretch>
        </p:blipFill>
        <p:spPr>
          <a:xfrm>
            <a:off x="643467" y="961728"/>
            <a:ext cx="10905066" cy="4934543"/>
          </a:xfrm>
          <a:prstGeom prst="rect">
            <a:avLst/>
          </a:prstGeom>
        </p:spPr>
      </p:pic>
    </p:spTree>
    <p:extLst>
      <p:ext uri="{BB962C8B-B14F-4D97-AF65-F5344CB8AC3E}">
        <p14:creationId xmlns:p14="http://schemas.microsoft.com/office/powerpoint/2010/main" val="10930754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imeline&#10;&#10;Description automatically generated">
            <a:extLst>
              <a:ext uri="{FF2B5EF4-FFF2-40B4-BE49-F238E27FC236}">
                <a16:creationId xmlns:a16="http://schemas.microsoft.com/office/drawing/2014/main" id="{D00B6954-EBA0-309D-ECE5-05615481D1D4}"/>
              </a:ext>
            </a:extLst>
          </p:cNvPr>
          <p:cNvPicPr>
            <a:picLocks noGrp="1" noChangeAspect="1"/>
          </p:cNvPicPr>
          <p:nvPr>
            <p:ph idx="1"/>
          </p:nvPr>
        </p:nvPicPr>
        <p:blipFill>
          <a:blip r:embed="rId2"/>
          <a:stretch>
            <a:fillRect/>
          </a:stretch>
        </p:blipFill>
        <p:spPr>
          <a:xfrm>
            <a:off x="1506347" y="457200"/>
            <a:ext cx="9179306" cy="5943600"/>
          </a:xfrm>
          <a:prstGeom prst="rect">
            <a:avLst/>
          </a:prstGeom>
        </p:spPr>
      </p:pic>
    </p:spTree>
    <p:extLst>
      <p:ext uri="{BB962C8B-B14F-4D97-AF65-F5344CB8AC3E}">
        <p14:creationId xmlns:p14="http://schemas.microsoft.com/office/powerpoint/2010/main" val="24082317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imeline&#10;&#10;Description automatically generated">
            <a:extLst>
              <a:ext uri="{FF2B5EF4-FFF2-40B4-BE49-F238E27FC236}">
                <a16:creationId xmlns:a16="http://schemas.microsoft.com/office/drawing/2014/main" id="{413138C7-48E3-B5FD-3E76-6F9F431C78E2}"/>
              </a:ext>
            </a:extLst>
          </p:cNvPr>
          <p:cNvPicPr>
            <a:picLocks noGrp="1" noChangeAspect="1"/>
          </p:cNvPicPr>
          <p:nvPr>
            <p:ph idx="1"/>
          </p:nvPr>
        </p:nvPicPr>
        <p:blipFill>
          <a:blip r:embed="rId2"/>
          <a:stretch>
            <a:fillRect/>
          </a:stretch>
        </p:blipFill>
        <p:spPr>
          <a:xfrm>
            <a:off x="1506347" y="457200"/>
            <a:ext cx="9179306" cy="5943600"/>
          </a:xfrm>
          <a:prstGeom prst="rect">
            <a:avLst/>
          </a:prstGeom>
        </p:spPr>
      </p:pic>
    </p:spTree>
    <p:extLst>
      <p:ext uri="{BB962C8B-B14F-4D97-AF65-F5344CB8AC3E}">
        <p14:creationId xmlns:p14="http://schemas.microsoft.com/office/powerpoint/2010/main" val="33873783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3F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graphical user interface&#10;&#10;Description automatically generated">
            <a:extLst>
              <a:ext uri="{FF2B5EF4-FFF2-40B4-BE49-F238E27FC236}">
                <a16:creationId xmlns:a16="http://schemas.microsoft.com/office/drawing/2014/main" id="{1680EC1E-1E3E-89E0-B829-A9E2310849C6}"/>
              </a:ext>
            </a:extLst>
          </p:cNvPr>
          <p:cNvPicPr>
            <a:picLocks noGrp="1" noChangeAspect="1"/>
          </p:cNvPicPr>
          <p:nvPr>
            <p:ph idx="1"/>
          </p:nvPr>
        </p:nvPicPr>
        <p:blipFill>
          <a:blip r:embed="rId2"/>
          <a:stretch>
            <a:fillRect/>
          </a:stretch>
        </p:blipFill>
        <p:spPr>
          <a:xfrm>
            <a:off x="643467" y="1043516"/>
            <a:ext cx="10905066" cy="4770967"/>
          </a:xfrm>
          <a:prstGeom prst="rect">
            <a:avLst/>
          </a:prstGeom>
        </p:spPr>
      </p:pic>
      <p:sp>
        <p:nvSpPr>
          <p:cNvPr id="5" name="TextBox 4">
            <a:extLst>
              <a:ext uri="{FF2B5EF4-FFF2-40B4-BE49-F238E27FC236}">
                <a16:creationId xmlns:a16="http://schemas.microsoft.com/office/drawing/2014/main" id="{919FDEB5-F52D-6F05-86D7-8F8C9B2B3AE7}"/>
              </a:ext>
            </a:extLst>
          </p:cNvPr>
          <p:cNvSpPr txBox="1"/>
          <p:nvPr/>
        </p:nvSpPr>
        <p:spPr>
          <a:xfrm>
            <a:off x="4826000" y="5813777"/>
            <a:ext cx="852311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cs typeface="Calibri"/>
              </a:rPr>
              <a:t>Post to the forum- "The successful person"</a:t>
            </a:r>
            <a:endParaRPr lang="en-GB" sz="2800" b="1" dirty="0"/>
          </a:p>
        </p:txBody>
      </p:sp>
      <p:sp>
        <p:nvSpPr>
          <p:cNvPr id="2" name="TextBox 1">
            <a:extLst>
              <a:ext uri="{FF2B5EF4-FFF2-40B4-BE49-F238E27FC236}">
                <a16:creationId xmlns:a16="http://schemas.microsoft.com/office/drawing/2014/main" id="{AE509CBA-7189-AB10-8755-6204157936D5}"/>
              </a:ext>
            </a:extLst>
          </p:cNvPr>
          <p:cNvSpPr txBox="1"/>
          <p:nvPr/>
        </p:nvSpPr>
        <p:spPr>
          <a:xfrm>
            <a:off x="4826000" y="1307629"/>
            <a:ext cx="2982148" cy="58477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dirty="0">
                <a:cs typeface="Calibri"/>
              </a:rPr>
              <a:t>TASK.....</a:t>
            </a:r>
            <a:endParaRPr lang="en-GB" sz="3200" dirty="0"/>
          </a:p>
        </p:txBody>
      </p:sp>
    </p:spTree>
    <p:extLst>
      <p:ext uri="{BB962C8B-B14F-4D97-AF65-F5344CB8AC3E}">
        <p14:creationId xmlns:p14="http://schemas.microsoft.com/office/powerpoint/2010/main" val="40097660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0003AF-7DDD-72E1-44D3-559B5DC79CBD}"/>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Applying learning from your </a:t>
            </a:r>
            <a:r>
              <a:rPr lang="en-US" sz="3200" dirty="0">
                <a:solidFill>
                  <a:schemeClr val="bg1"/>
                </a:solidFill>
              </a:rPr>
              <a:t>project- how to be successful</a:t>
            </a:r>
            <a:endParaRPr lang="en-US" sz="3200" kern="1200" dirty="0">
              <a:solidFill>
                <a:schemeClr val="bg1"/>
              </a:solidFill>
            </a:endParaRPr>
          </a:p>
        </p:txBody>
      </p:sp>
      <p:pic>
        <p:nvPicPr>
          <p:cNvPr id="4" name="Picture 4" descr="Graphical user interface&#10;&#10;Description automatically generated">
            <a:extLst>
              <a:ext uri="{FF2B5EF4-FFF2-40B4-BE49-F238E27FC236}">
                <a16:creationId xmlns:a16="http://schemas.microsoft.com/office/drawing/2014/main" id="{33C2337B-A59E-8E09-3C10-14D277620E7F}"/>
              </a:ext>
            </a:extLst>
          </p:cNvPr>
          <p:cNvPicPr>
            <a:picLocks noGrp="1" noChangeAspect="1"/>
          </p:cNvPicPr>
          <p:nvPr>
            <p:ph idx="1"/>
          </p:nvPr>
        </p:nvPicPr>
        <p:blipFill>
          <a:blip r:embed="rId2"/>
          <a:stretch>
            <a:fillRect/>
          </a:stretch>
        </p:blipFill>
        <p:spPr>
          <a:xfrm>
            <a:off x="708691" y="1581153"/>
            <a:ext cx="10849877" cy="4394199"/>
          </a:xfrm>
          <a:prstGeom prst="rect">
            <a:avLst/>
          </a:prstGeom>
        </p:spPr>
      </p:pic>
      <p:sp>
        <p:nvSpPr>
          <p:cNvPr id="5" name="TextBox 4">
            <a:extLst>
              <a:ext uri="{FF2B5EF4-FFF2-40B4-BE49-F238E27FC236}">
                <a16:creationId xmlns:a16="http://schemas.microsoft.com/office/drawing/2014/main" id="{215331FE-E0C5-1C34-C1F7-A2DB44D9CBC1}"/>
              </a:ext>
            </a:extLst>
          </p:cNvPr>
          <p:cNvSpPr txBox="1"/>
          <p:nvPr/>
        </p:nvSpPr>
        <p:spPr>
          <a:xfrm>
            <a:off x="7535333" y="4477925"/>
            <a:ext cx="18250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PROGRESS</a:t>
            </a:r>
          </a:p>
        </p:txBody>
      </p:sp>
      <p:sp>
        <p:nvSpPr>
          <p:cNvPr id="6" name="TextBox 5">
            <a:extLst>
              <a:ext uri="{FF2B5EF4-FFF2-40B4-BE49-F238E27FC236}">
                <a16:creationId xmlns:a16="http://schemas.microsoft.com/office/drawing/2014/main" id="{985D0DA4-284E-86B7-92E8-B56628CEB705}"/>
              </a:ext>
            </a:extLst>
          </p:cNvPr>
          <p:cNvSpPr txBox="1"/>
          <p:nvPr/>
        </p:nvSpPr>
        <p:spPr>
          <a:xfrm>
            <a:off x="6970888" y="5136444"/>
            <a:ext cx="18250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CAREER</a:t>
            </a:r>
          </a:p>
        </p:txBody>
      </p:sp>
      <p:sp>
        <p:nvSpPr>
          <p:cNvPr id="7" name="TextBox 6">
            <a:extLst>
              <a:ext uri="{FF2B5EF4-FFF2-40B4-BE49-F238E27FC236}">
                <a16:creationId xmlns:a16="http://schemas.microsoft.com/office/drawing/2014/main" id="{75D4E553-32E8-276B-578D-E20393C3733A}"/>
              </a:ext>
            </a:extLst>
          </p:cNvPr>
          <p:cNvSpPr txBox="1"/>
          <p:nvPr/>
        </p:nvSpPr>
        <p:spPr>
          <a:xfrm>
            <a:off x="8400814" y="5390444"/>
            <a:ext cx="18250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IMPROVE</a:t>
            </a:r>
          </a:p>
        </p:txBody>
      </p:sp>
      <p:sp>
        <p:nvSpPr>
          <p:cNvPr id="8" name="TextBox 7">
            <a:extLst>
              <a:ext uri="{FF2B5EF4-FFF2-40B4-BE49-F238E27FC236}">
                <a16:creationId xmlns:a16="http://schemas.microsoft.com/office/drawing/2014/main" id="{B7C10637-91B0-07FE-45D6-726C44747200}"/>
              </a:ext>
            </a:extLst>
          </p:cNvPr>
          <p:cNvSpPr txBox="1"/>
          <p:nvPr/>
        </p:nvSpPr>
        <p:spPr>
          <a:xfrm>
            <a:off x="9548517" y="4402666"/>
            <a:ext cx="18250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LEARN</a:t>
            </a:r>
          </a:p>
        </p:txBody>
      </p:sp>
      <p:sp>
        <p:nvSpPr>
          <p:cNvPr id="10" name="TextBox 9">
            <a:extLst>
              <a:ext uri="{FF2B5EF4-FFF2-40B4-BE49-F238E27FC236}">
                <a16:creationId xmlns:a16="http://schemas.microsoft.com/office/drawing/2014/main" id="{9B077F2F-A26B-B824-D90D-9A8F9D614FDB}"/>
              </a:ext>
            </a:extLst>
          </p:cNvPr>
          <p:cNvSpPr txBox="1"/>
          <p:nvPr/>
        </p:nvSpPr>
        <p:spPr>
          <a:xfrm>
            <a:off x="9896591" y="5023554"/>
            <a:ext cx="18250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GROW</a:t>
            </a:r>
          </a:p>
        </p:txBody>
      </p:sp>
    </p:spTree>
    <p:extLst>
      <p:ext uri="{BB962C8B-B14F-4D97-AF65-F5344CB8AC3E}">
        <p14:creationId xmlns:p14="http://schemas.microsoft.com/office/powerpoint/2010/main" val="4051144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10"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958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con&#10;&#10;Description automatically generated">
            <a:extLst>
              <a:ext uri="{FF2B5EF4-FFF2-40B4-BE49-F238E27FC236}">
                <a16:creationId xmlns:a16="http://schemas.microsoft.com/office/drawing/2014/main" id="{6056147C-DB6B-84D3-BCEC-288120D1E781}"/>
              </a:ext>
            </a:extLst>
          </p:cNvPr>
          <p:cNvPicPr>
            <a:picLocks noGrp="1" noChangeAspect="1"/>
          </p:cNvPicPr>
          <p:nvPr>
            <p:ph idx="1"/>
          </p:nvPr>
        </p:nvPicPr>
        <p:blipFill>
          <a:blip r:embed="rId2"/>
          <a:stretch>
            <a:fillRect/>
          </a:stretch>
        </p:blipFill>
        <p:spPr>
          <a:xfrm>
            <a:off x="643467" y="948098"/>
            <a:ext cx="10905066" cy="4961804"/>
          </a:xfrm>
          <a:prstGeom prst="rect">
            <a:avLst/>
          </a:prstGeom>
        </p:spPr>
      </p:pic>
      <p:sp>
        <p:nvSpPr>
          <p:cNvPr id="2" name="TextBox 1">
            <a:extLst>
              <a:ext uri="{FF2B5EF4-FFF2-40B4-BE49-F238E27FC236}">
                <a16:creationId xmlns:a16="http://schemas.microsoft.com/office/drawing/2014/main" id="{196F4F9B-7C8C-E807-ED98-CEB29B8092FA}"/>
              </a:ext>
            </a:extLst>
          </p:cNvPr>
          <p:cNvSpPr txBox="1"/>
          <p:nvPr/>
        </p:nvSpPr>
        <p:spPr>
          <a:xfrm>
            <a:off x="1082841" y="5183605"/>
            <a:ext cx="2707105" cy="270710"/>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4703998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24642851-D8A3-C435-2AE5-19454013EAE0}"/>
              </a:ext>
            </a:extLst>
          </p:cNvPr>
          <p:cNvPicPr>
            <a:picLocks noGrp="1" noChangeAspect="1"/>
          </p:cNvPicPr>
          <p:nvPr>
            <p:ph idx="1"/>
          </p:nvPr>
        </p:nvPicPr>
        <p:blipFill>
          <a:blip r:embed="rId2"/>
          <a:stretch>
            <a:fillRect/>
          </a:stretch>
        </p:blipFill>
        <p:spPr>
          <a:xfrm>
            <a:off x="643467" y="1493350"/>
            <a:ext cx="10905066" cy="3871298"/>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15112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10;&#10;Description automatically generated">
            <a:extLst>
              <a:ext uri="{FF2B5EF4-FFF2-40B4-BE49-F238E27FC236}">
                <a16:creationId xmlns:a16="http://schemas.microsoft.com/office/drawing/2014/main" id="{72DF1590-33F9-5B80-64D9-3C38AED14266}"/>
              </a:ext>
            </a:extLst>
          </p:cNvPr>
          <p:cNvPicPr>
            <a:picLocks noGrp="1" noChangeAspect="1"/>
          </p:cNvPicPr>
          <p:nvPr>
            <p:ph idx="1"/>
          </p:nvPr>
        </p:nvPicPr>
        <p:blipFill>
          <a:blip r:embed="rId2"/>
          <a:stretch>
            <a:fillRect/>
          </a:stretch>
        </p:blipFill>
        <p:spPr>
          <a:xfrm>
            <a:off x="643467" y="961728"/>
            <a:ext cx="10905066" cy="4934543"/>
          </a:xfrm>
          <a:prstGeom prst="rect">
            <a:avLst/>
          </a:prstGeom>
        </p:spPr>
      </p:pic>
      <p:sp>
        <p:nvSpPr>
          <p:cNvPr id="5" name="TextBox 4">
            <a:extLst>
              <a:ext uri="{FF2B5EF4-FFF2-40B4-BE49-F238E27FC236}">
                <a16:creationId xmlns:a16="http://schemas.microsoft.com/office/drawing/2014/main" id="{881A40D4-AF15-0B1D-28AA-A76A4D94C16B}"/>
              </a:ext>
            </a:extLst>
          </p:cNvPr>
          <p:cNvSpPr txBox="1"/>
          <p:nvPr/>
        </p:nvSpPr>
        <p:spPr>
          <a:xfrm>
            <a:off x="997184" y="5540963"/>
            <a:ext cx="71872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linkClick r:id="rId3"/>
              </a:rPr>
              <a:t>https://www.youtube.com/watch?v=qsQIrjtmIsA</a:t>
            </a:r>
            <a:r>
              <a:rPr lang="en-GB" dirty="0"/>
              <a:t> </a:t>
            </a:r>
            <a:endParaRPr lang="en-US"/>
          </a:p>
        </p:txBody>
      </p:sp>
    </p:spTree>
    <p:extLst>
      <p:ext uri="{BB962C8B-B14F-4D97-AF65-F5344CB8AC3E}">
        <p14:creationId xmlns:p14="http://schemas.microsoft.com/office/powerpoint/2010/main" val="20967603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application&#10;&#10;Description automatically generated">
            <a:extLst>
              <a:ext uri="{FF2B5EF4-FFF2-40B4-BE49-F238E27FC236}">
                <a16:creationId xmlns:a16="http://schemas.microsoft.com/office/drawing/2014/main" id="{86FAC629-ABA7-C76E-8554-8021F410B9EE}"/>
              </a:ext>
            </a:extLst>
          </p:cNvPr>
          <p:cNvPicPr>
            <a:picLocks noGrp="1" noChangeAspect="1"/>
          </p:cNvPicPr>
          <p:nvPr>
            <p:ph idx="1"/>
          </p:nvPr>
        </p:nvPicPr>
        <p:blipFill>
          <a:blip r:embed="rId2"/>
          <a:stretch>
            <a:fillRect/>
          </a:stretch>
        </p:blipFill>
        <p:spPr>
          <a:xfrm>
            <a:off x="643467" y="920834"/>
            <a:ext cx="10905066" cy="5016331"/>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9D87F9B-A088-8BDD-1121-AEBD2DBFB102}"/>
              </a:ext>
            </a:extLst>
          </p:cNvPr>
          <p:cNvSpPr txBox="1"/>
          <p:nvPr/>
        </p:nvSpPr>
        <p:spPr>
          <a:xfrm>
            <a:off x="1260592" y="5823184"/>
            <a:ext cx="66510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linkClick r:id="rId3"/>
              </a:rPr>
              <a:t>https://www.youtube.com/watch?v=R6ArpK5HOzU</a:t>
            </a:r>
            <a:r>
              <a:rPr lang="en-GB" dirty="0"/>
              <a:t> </a:t>
            </a:r>
            <a:endParaRPr lang="en-US"/>
          </a:p>
        </p:txBody>
      </p:sp>
      <p:sp>
        <p:nvSpPr>
          <p:cNvPr id="2" name="TextBox 1">
            <a:extLst>
              <a:ext uri="{FF2B5EF4-FFF2-40B4-BE49-F238E27FC236}">
                <a16:creationId xmlns:a16="http://schemas.microsoft.com/office/drawing/2014/main" id="{17F90ED7-C189-EC1A-AE7B-05EF26F91556}"/>
              </a:ext>
            </a:extLst>
          </p:cNvPr>
          <p:cNvSpPr txBox="1"/>
          <p:nvPr/>
        </p:nvSpPr>
        <p:spPr>
          <a:xfrm>
            <a:off x="1112920" y="1935079"/>
            <a:ext cx="4932947" cy="78205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6059032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Logo, company name&#10;&#10;Description automatically generated">
            <a:extLst>
              <a:ext uri="{FF2B5EF4-FFF2-40B4-BE49-F238E27FC236}">
                <a16:creationId xmlns:a16="http://schemas.microsoft.com/office/drawing/2014/main" id="{19ECE341-5450-78D9-A92D-AC22F5B090CC}"/>
              </a:ext>
            </a:extLst>
          </p:cNvPr>
          <p:cNvPicPr>
            <a:picLocks noGrp="1" noChangeAspect="1"/>
          </p:cNvPicPr>
          <p:nvPr>
            <p:ph idx="1"/>
          </p:nvPr>
        </p:nvPicPr>
        <p:blipFill>
          <a:blip r:embed="rId2"/>
          <a:stretch>
            <a:fillRect/>
          </a:stretch>
        </p:blipFill>
        <p:spPr>
          <a:xfrm>
            <a:off x="6188794" y="1042245"/>
            <a:ext cx="5136124" cy="989678"/>
          </a:xfrm>
        </p:spPr>
      </p:pic>
      <p:pic>
        <p:nvPicPr>
          <p:cNvPr id="8" name="Picture 8">
            <a:extLst>
              <a:ext uri="{FF2B5EF4-FFF2-40B4-BE49-F238E27FC236}">
                <a16:creationId xmlns:a16="http://schemas.microsoft.com/office/drawing/2014/main" id="{AF963856-8FFC-DC3E-5517-DE2CC8FD745B}"/>
              </a:ext>
            </a:extLst>
          </p:cNvPr>
          <p:cNvPicPr>
            <a:picLocks noChangeAspect="1"/>
          </p:cNvPicPr>
          <p:nvPr/>
        </p:nvPicPr>
        <p:blipFill>
          <a:blip r:embed="rId3"/>
          <a:stretch>
            <a:fillRect/>
          </a:stretch>
        </p:blipFill>
        <p:spPr>
          <a:xfrm>
            <a:off x="7489724" y="2117707"/>
            <a:ext cx="3640393" cy="3753294"/>
          </a:xfrm>
          <a:prstGeom prst="rect">
            <a:avLst/>
          </a:prstGeom>
        </p:spPr>
      </p:pic>
      <p:sp>
        <p:nvSpPr>
          <p:cNvPr id="9" name="TextBox 8">
            <a:extLst>
              <a:ext uri="{FF2B5EF4-FFF2-40B4-BE49-F238E27FC236}">
                <a16:creationId xmlns:a16="http://schemas.microsoft.com/office/drawing/2014/main" id="{CF3A000F-36D0-DF6A-9228-C81831976C39}"/>
              </a:ext>
            </a:extLst>
          </p:cNvPr>
          <p:cNvSpPr txBox="1"/>
          <p:nvPr/>
        </p:nvSpPr>
        <p:spPr>
          <a:xfrm>
            <a:off x="201561" y="1627239"/>
            <a:ext cx="5754329"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222825"/>
                </a:solidFill>
                <a:latin typeface="Source Sans Pro"/>
              </a:rPr>
              <a:t>The most important thing when figuring out your own circle of competence is to be honest with yourself. As Buffett said, “the size of the circle is not very important.” More important is defining the limits of your circle. Think of areas where you have an advantage over most people. This could be from study, work, or simply lived experience — we all have a circle of competence.</a:t>
            </a:r>
          </a:p>
          <a:p>
            <a:endParaRPr lang="en-US" dirty="0">
              <a:solidFill>
                <a:srgbClr val="222825"/>
              </a:solidFill>
              <a:latin typeface="Source Sans Pro"/>
            </a:endParaRPr>
          </a:p>
          <a:p>
            <a:endParaRPr lang="en-US" dirty="0">
              <a:solidFill>
                <a:srgbClr val="222825"/>
              </a:solidFill>
              <a:latin typeface="Source Sans Pro"/>
            </a:endParaRPr>
          </a:p>
          <a:p>
            <a:endParaRPr lang="en-US" dirty="0">
              <a:solidFill>
                <a:srgbClr val="222825"/>
              </a:solidFill>
              <a:latin typeface="Source Sans Pro"/>
            </a:endParaRPr>
          </a:p>
          <a:p>
            <a:r>
              <a:rPr lang="en-US" dirty="0">
                <a:solidFill>
                  <a:srgbClr val="222825"/>
                </a:solidFill>
                <a:latin typeface="Source Sans Pro"/>
              </a:rPr>
              <a:t>For example, a lawyer who has spent decades studying and applying his knowledge in the courtroom will have a circle of competence rooted in law. It’s highly specialized and offers a clear advantage to them when it comes to that area.</a:t>
            </a:r>
          </a:p>
          <a:p>
            <a:endParaRPr lang="en-US" dirty="0">
              <a:solidFill>
                <a:srgbClr val="222825"/>
              </a:solidFill>
              <a:latin typeface="Source Sans Pro"/>
            </a:endParaRPr>
          </a:p>
          <a:p>
            <a:r>
              <a:rPr lang="en-US" dirty="0">
                <a:solidFill>
                  <a:srgbClr val="222825"/>
                </a:solidFill>
                <a:latin typeface="Source Sans Pro"/>
              </a:rPr>
              <a:t>(Bolger, 2022)</a:t>
            </a:r>
          </a:p>
        </p:txBody>
      </p:sp>
    </p:spTree>
    <p:extLst>
      <p:ext uri="{BB962C8B-B14F-4D97-AF65-F5344CB8AC3E}">
        <p14:creationId xmlns:p14="http://schemas.microsoft.com/office/powerpoint/2010/main" val="6010536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437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person, athletic game&#10;&#10;Description automatically generated">
            <a:extLst>
              <a:ext uri="{FF2B5EF4-FFF2-40B4-BE49-F238E27FC236}">
                <a16:creationId xmlns:a16="http://schemas.microsoft.com/office/drawing/2014/main" id="{6EE90B2E-09B2-81B9-8990-0B2F6C7591CC}"/>
              </a:ext>
            </a:extLst>
          </p:cNvPr>
          <p:cNvPicPr>
            <a:picLocks noGrp="1" noChangeAspect="1"/>
          </p:cNvPicPr>
          <p:nvPr>
            <p:ph idx="1"/>
          </p:nvPr>
        </p:nvPicPr>
        <p:blipFill>
          <a:blip r:embed="rId2"/>
          <a:stretch>
            <a:fillRect/>
          </a:stretch>
        </p:blipFill>
        <p:spPr>
          <a:xfrm>
            <a:off x="643467" y="1302513"/>
            <a:ext cx="10905066" cy="4252974"/>
          </a:xfrm>
          <a:prstGeom prst="rect">
            <a:avLst/>
          </a:prstGeom>
        </p:spPr>
      </p:pic>
      <p:sp>
        <p:nvSpPr>
          <p:cNvPr id="5" name="TextBox 4">
            <a:extLst>
              <a:ext uri="{FF2B5EF4-FFF2-40B4-BE49-F238E27FC236}">
                <a16:creationId xmlns:a16="http://schemas.microsoft.com/office/drawing/2014/main" id="{1BCDA845-5BFC-00A5-2072-BE3400A4F8C2}"/>
              </a:ext>
            </a:extLst>
          </p:cNvPr>
          <p:cNvSpPr txBox="1"/>
          <p:nvPr/>
        </p:nvSpPr>
        <p:spPr>
          <a:xfrm>
            <a:off x="1147704" y="5268148"/>
            <a:ext cx="69708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hlinkClick r:id="rId3"/>
              </a:rPr>
              <a:t>https://www.youtube.com/watch?v=tkm0TNFzIeg</a:t>
            </a:r>
            <a:r>
              <a:rPr lang="en-GB" dirty="0">
                <a:ea typeface="+mn-lt"/>
                <a:cs typeface="+mn-lt"/>
              </a:rPr>
              <a:t> </a:t>
            </a:r>
            <a:endParaRPr lang="en-US"/>
          </a:p>
        </p:txBody>
      </p:sp>
    </p:spTree>
    <p:extLst>
      <p:ext uri="{BB962C8B-B14F-4D97-AF65-F5344CB8AC3E}">
        <p14:creationId xmlns:p14="http://schemas.microsoft.com/office/powerpoint/2010/main" val="13522301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A0547-8F41-B8A6-68CB-E8B480D2AFDC}"/>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6700" kern="1200">
                <a:solidFill>
                  <a:schemeClr val="tx1"/>
                </a:solidFill>
                <a:latin typeface="+mj-lt"/>
                <a:ea typeface="+mj-ea"/>
                <a:cs typeface="+mj-cs"/>
              </a:rPr>
              <a:t>Developing your approach to showcase the outputs of your project</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4632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sign&#10;&#10;Description automatically generated">
            <a:extLst>
              <a:ext uri="{FF2B5EF4-FFF2-40B4-BE49-F238E27FC236}">
                <a16:creationId xmlns:a16="http://schemas.microsoft.com/office/drawing/2014/main" id="{C67F69F7-53CF-4FAB-C22C-2D2E07C7A9A1}"/>
              </a:ext>
            </a:extLst>
          </p:cNvPr>
          <p:cNvPicPr>
            <a:picLocks noGrp="1" noChangeAspect="1"/>
          </p:cNvPicPr>
          <p:nvPr>
            <p:ph idx="1"/>
          </p:nvPr>
        </p:nvPicPr>
        <p:blipFill rotWithShape="1">
          <a:blip r:embed="rId2"/>
          <a:srcRect l="1066" r="-1" b="-1"/>
          <a:stretch/>
        </p:blipFill>
        <p:spPr>
          <a:xfrm>
            <a:off x="838200" y="754148"/>
            <a:ext cx="10515600" cy="4995575"/>
          </a:xfrm>
          <a:prstGeom prst="rect">
            <a:avLst/>
          </a:prstGeom>
        </p:spPr>
      </p:pic>
      <p:cxnSp>
        <p:nvCxnSpPr>
          <p:cNvPr id="15" name="Straight Connector 14">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82801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a:extLst>
              <a:ext uri="{FF2B5EF4-FFF2-40B4-BE49-F238E27FC236}">
                <a16:creationId xmlns:a16="http://schemas.microsoft.com/office/drawing/2014/main" id="{4BF25471-8497-B60D-097F-5914A9B0682A}"/>
              </a:ext>
            </a:extLst>
          </p:cNvPr>
          <p:cNvPicPr>
            <a:picLocks noGrp="1" noChangeAspect="1"/>
          </p:cNvPicPr>
          <p:nvPr>
            <p:ph idx="1"/>
          </p:nvPr>
        </p:nvPicPr>
        <p:blipFill rotWithShape="1">
          <a:blip r:embed="rId2"/>
          <a:srcRect l="1592" r="-1" b="-1"/>
          <a:stretch/>
        </p:blipFill>
        <p:spPr>
          <a:xfrm>
            <a:off x="838200" y="754148"/>
            <a:ext cx="10515600" cy="4995575"/>
          </a:xfrm>
          <a:prstGeom prst="rect">
            <a:avLst/>
          </a:prstGeom>
        </p:spPr>
      </p:pic>
      <p:cxnSp>
        <p:nvCxnSpPr>
          <p:cNvPr id="18" name="Straight Connector 17">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14666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468BC798-34A7-8439-3C0F-8C0C6A70D4D2}"/>
              </a:ext>
            </a:extLst>
          </p:cNvPr>
          <p:cNvPicPr>
            <a:picLocks noGrp="1" noChangeAspect="1"/>
          </p:cNvPicPr>
          <p:nvPr>
            <p:ph idx="1"/>
          </p:nvPr>
        </p:nvPicPr>
        <p:blipFill rotWithShape="1">
          <a:blip r:embed="rId2"/>
          <a:srcRect l="2645"/>
          <a:stretch/>
        </p:blipFill>
        <p:spPr>
          <a:xfrm>
            <a:off x="838200" y="754148"/>
            <a:ext cx="10515600" cy="4995575"/>
          </a:xfrm>
          <a:prstGeom prst="rect">
            <a:avLst/>
          </a:prstGeom>
        </p:spPr>
      </p:pic>
      <p:cxnSp>
        <p:nvCxnSpPr>
          <p:cNvPr id="15" name="Straight Connector 14">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07157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4A1456A8-4A29-35B4-D9F6-7771185567CF}"/>
              </a:ext>
            </a:extLst>
          </p:cNvPr>
          <p:cNvPicPr>
            <a:picLocks noGrp="1" noChangeAspect="1"/>
          </p:cNvPicPr>
          <p:nvPr>
            <p:ph idx="1"/>
          </p:nvPr>
        </p:nvPicPr>
        <p:blipFill rotWithShape="1">
          <a:blip r:embed="rId2"/>
          <a:srcRect l="540" r="1" b="1"/>
          <a:stretch/>
        </p:blipFill>
        <p:spPr>
          <a:xfrm>
            <a:off x="838200" y="754148"/>
            <a:ext cx="10515600" cy="4995575"/>
          </a:xfrm>
          <a:prstGeom prst="rect">
            <a:avLst/>
          </a:prstGeom>
        </p:spPr>
      </p:pic>
      <p:cxnSp>
        <p:nvCxnSpPr>
          <p:cNvPr id="15" name="Straight Connector 14">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58990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00E0F77-E936-4985-B7B1-B9823486A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F53013-22FF-E86B-4DFB-5E229CE980ED}"/>
              </a:ext>
            </a:extLst>
          </p:cNvPr>
          <p:cNvSpPr>
            <a:spLocks noGrp="1"/>
          </p:cNvSpPr>
          <p:nvPr>
            <p:ph type="title"/>
          </p:nvPr>
        </p:nvSpPr>
        <p:spPr>
          <a:xfrm>
            <a:off x="517889" y="4883544"/>
            <a:ext cx="3876086" cy="1556907"/>
          </a:xfrm>
        </p:spPr>
        <p:txBody>
          <a:bodyPr anchor="ctr">
            <a:normAutofit/>
          </a:bodyPr>
          <a:lstStyle/>
          <a:p>
            <a:r>
              <a:rPr lang="en-GB" sz="3200" dirty="0">
                <a:cs typeface="Calibri Light"/>
              </a:rPr>
              <a:t>Creating an abstract for your project</a:t>
            </a:r>
            <a:endParaRPr lang="en-GB" sz="3200" dirty="0"/>
          </a:p>
        </p:txBody>
      </p:sp>
      <p:sp>
        <p:nvSpPr>
          <p:cNvPr id="11" name="Rectangle 10">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 timeline&#10;&#10;Description automatically generated">
            <a:extLst>
              <a:ext uri="{FF2B5EF4-FFF2-40B4-BE49-F238E27FC236}">
                <a16:creationId xmlns:a16="http://schemas.microsoft.com/office/drawing/2014/main" id="{4C353BD2-5684-1CC6-5D30-B9D20559264D}"/>
              </a:ext>
            </a:extLst>
          </p:cNvPr>
          <p:cNvPicPr>
            <a:picLocks noChangeAspect="1"/>
          </p:cNvPicPr>
          <p:nvPr/>
        </p:nvPicPr>
        <p:blipFill>
          <a:blip r:embed="rId2"/>
          <a:stretch>
            <a:fillRect/>
          </a:stretch>
        </p:blipFill>
        <p:spPr>
          <a:xfrm>
            <a:off x="959205" y="535299"/>
            <a:ext cx="10369645" cy="3525679"/>
          </a:xfrm>
          <a:prstGeom prst="rect">
            <a:avLst/>
          </a:prstGeom>
        </p:spPr>
      </p:pic>
      <p:sp>
        <p:nvSpPr>
          <p:cNvPr id="15" name="Rectangle 14">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12478F-CF24-3015-37CD-4B004E57F9CE}"/>
              </a:ext>
            </a:extLst>
          </p:cNvPr>
          <p:cNvSpPr>
            <a:spLocks noGrp="1"/>
          </p:cNvSpPr>
          <p:nvPr>
            <p:ph idx="1"/>
          </p:nvPr>
        </p:nvSpPr>
        <p:spPr>
          <a:xfrm>
            <a:off x="5162719" y="4883544"/>
            <a:ext cx="6586915" cy="1556907"/>
          </a:xfrm>
        </p:spPr>
        <p:txBody>
          <a:bodyPr vert="horz" lIns="91440" tIns="45720" rIns="91440" bIns="45720" rtlCol="0" anchor="ctr">
            <a:normAutofit/>
          </a:bodyPr>
          <a:lstStyle/>
          <a:p>
            <a:pPr marL="0" indent="0">
              <a:buNone/>
            </a:pPr>
            <a:r>
              <a:rPr lang="en-GB" sz="3600" dirty="0">
                <a:cs typeface="Calibri"/>
              </a:rPr>
              <a:t>What is an abstract?</a:t>
            </a:r>
            <a:endParaRPr lang="en-US" sz="3600"/>
          </a:p>
          <a:p>
            <a:endParaRPr lang="en-GB" sz="1800">
              <a:cs typeface="Calibri"/>
            </a:endParaRPr>
          </a:p>
        </p:txBody>
      </p:sp>
    </p:spTree>
    <p:extLst>
      <p:ext uri="{BB962C8B-B14F-4D97-AF65-F5344CB8AC3E}">
        <p14:creationId xmlns:p14="http://schemas.microsoft.com/office/powerpoint/2010/main" val="23462752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00E0F77-E936-4985-B7B1-B9823486A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968CE0-02F9-DF7D-1548-E4EE9191678E}"/>
              </a:ext>
            </a:extLst>
          </p:cNvPr>
          <p:cNvSpPr>
            <a:spLocks noGrp="1"/>
          </p:cNvSpPr>
          <p:nvPr>
            <p:ph type="title"/>
          </p:nvPr>
        </p:nvSpPr>
        <p:spPr>
          <a:xfrm>
            <a:off x="517889" y="4883544"/>
            <a:ext cx="3876086" cy="1556907"/>
          </a:xfrm>
        </p:spPr>
        <p:txBody>
          <a:bodyPr anchor="ctr">
            <a:normAutofit/>
          </a:bodyPr>
          <a:lstStyle/>
          <a:p>
            <a:r>
              <a:rPr lang="en-GB" sz="3200">
                <a:cs typeface="Calibri Light"/>
              </a:rPr>
              <a:t>Structure </a:t>
            </a:r>
          </a:p>
        </p:txBody>
      </p:sp>
      <p:sp>
        <p:nvSpPr>
          <p:cNvPr id="13" name="Rectangle 12">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10;&#10;Description automatically generated">
            <a:extLst>
              <a:ext uri="{FF2B5EF4-FFF2-40B4-BE49-F238E27FC236}">
                <a16:creationId xmlns:a16="http://schemas.microsoft.com/office/drawing/2014/main" id="{F0C7081E-D9F2-D96A-601A-C785C96B3C7F}"/>
              </a:ext>
            </a:extLst>
          </p:cNvPr>
          <p:cNvPicPr>
            <a:picLocks noChangeAspect="1"/>
          </p:cNvPicPr>
          <p:nvPr/>
        </p:nvPicPr>
        <p:blipFill>
          <a:blip r:embed="rId2"/>
          <a:stretch>
            <a:fillRect/>
          </a:stretch>
        </p:blipFill>
        <p:spPr>
          <a:xfrm>
            <a:off x="959205" y="561223"/>
            <a:ext cx="10369645" cy="3473830"/>
          </a:xfrm>
          <a:prstGeom prst="rect">
            <a:avLst/>
          </a:prstGeom>
        </p:spPr>
      </p:pic>
      <p:sp>
        <p:nvSpPr>
          <p:cNvPr id="17" name="Rectangle 16">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1F040E5E-6A1D-C2BA-161D-F2408C5BB2D0}"/>
              </a:ext>
            </a:extLst>
          </p:cNvPr>
          <p:cNvSpPr>
            <a:spLocks noGrp="1"/>
          </p:cNvSpPr>
          <p:nvPr>
            <p:ph idx="1"/>
          </p:nvPr>
        </p:nvSpPr>
        <p:spPr>
          <a:xfrm>
            <a:off x="5162719" y="4883544"/>
            <a:ext cx="6586915" cy="1556907"/>
          </a:xfrm>
        </p:spPr>
        <p:txBody>
          <a:bodyPr anchor="ctr">
            <a:normAutofit/>
          </a:bodyPr>
          <a:lstStyle/>
          <a:p>
            <a:pPr marL="0" indent="0">
              <a:buNone/>
            </a:pPr>
            <a:r>
              <a:rPr lang="en-US" sz="3600" dirty="0">
                <a:cs typeface="Calibri"/>
              </a:rPr>
              <a:t>How long should an abstract be?</a:t>
            </a:r>
          </a:p>
        </p:txBody>
      </p:sp>
    </p:spTree>
    <p:extLst>
      <p:ext uri="{BB962C8B-B14F-4D97-AF65-F5344CB8AC3E}">
        <p14:creationId xmlns:p14="http://schemas.microsoft.com/office/powerpoint/2010/main" val="3902112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10">
            <a:extLst>
              <a:ext uri="{FF2B5EF4-FFF2-40B4-BE49-F238E27FC236}">
                <a16:creationId xmlns:a16="http://schemas.microsoft.com/office/drawing/2014/main" id="{700E0F77-E936-4985-B7B1-B9823486A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553937-450D-7725-F0CA-B098713165A9}"/>
              </a:ext>
            </a:extLst>
          </p:cNvPr>
          <p:cNvSpPr>
            <a:spLocks noGrp="1"/>
          </p:cNvSpPr>
          <p:nvPr>
            <p:ph type="title"/>
          </p:nvPr>
        </p:nvSpPr>
        <p:spPr>
          <a:xfrm>
            <a:off x="517889" y="4883544"/>
            <a:ext cx="3876086" cy="1556907"/>
          </a:xfrm>
        </p:spPr>
        <p:txBody>
          <a:bodyPr anchor="ctr">
            <a:normAutofit/>
          </a:bodyPr>
          <a:lstStyle/>
          <a:p>
            <a:endParaRPr lang="en-GB" sz="3200" dirty="0">
              <a:cs typeface="Calibri Light"/>
            </a:endParaRPr>
          </a:p>
        </p:txBody>
      </p:sp>
      <p:sp>
        <p:nvSpPr>
          <p:cNvPr id="7" name="Rectangle 12">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CD1672F0-7BA8-CB69-3BBD-0AFA9D820F05}"/>
              </a:ext>
            </a:extLst>
          </p:cNvPr>
          <p:cNvPicPr>
            <a:picLocks noChangeAspect="1"/>
          </p:cNvPicPr>
          <p:nvPr/>
        </p:nvPicPr>
        <p:blipFill>
          <a:blip r:embed="rId2"/>
          <a:stretch>
            <a:fillRect/>
          </a:stretch>
        </p:blipFill>
        <p:spPr>
          <a:xfrm>
            <a:off x="959205" y="509375"/>
            <a:ext cx="10369645" cy="3577526"/>
          </a:xfrm>
          <a:prstGeom prst="rect">
            <a:avLst/>
          </a:prstGeom>
        </p:spPr>
      </p:pic>
      <p:sp>
        <p:nvSpPr>
          <p:cNvPr id="17" name="Rectangle 16">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1E7E89C-C64A-A9AB-1460-FAA2A524FD1D}"/>
              </a:ext>
            </a:extLst>
          </p:cNvPr>
          <p:cNvSpPr>
            <a:spLocks noGrp="1"/>
          </p:cNvSpPr>
          <p:nvPr>
            <p:ph idx="1"/>
          </p:nvPr>
        </p:nvSpPr>
        <p:spPr>
          <a:xfrm>
            <a:off x="5162719" y="4883544"/>
            <a:ext cx="6586915" cy="1556907"/>
          </a:xfrm>
        </p:spPr>
        <p:txBody>
          <a:bodyPr anchor="ctr">
            <a:normAutofit/>
          </a:bodyPr>
          <a:lstStyle/>
          <a:p>
            <a:pPr marL="0" indent="0">
              <a:buNone/>
            </a:pPr>
            <a:r>
              <a:rPr lang="en-US" sz="3600" dirty="0">
                <a:cs typeface="Calibri"/>
              </a:rPr>
              <a:t>Introduction</a:t>
            </a:r>
          </a:p>
        </p:txBody>
      </p:sp>
    </p:spTree>
    <p:extLst>
      <p:ext uri="{BB962C8B-B14F-4D97-AF65-F5344CB8AC3E}">
        <p14:creationId xmlns:p14="http://schemas.microsoft.com/office/powerpoint/2010/main" val="29552071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EAE179-C525-48F3-AD47-0E9E2B6F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BAE43A-2A2D-C6A9-5F19-3E0A3A65DCED}"/>
              </a:ext>
            </a:extLst>
          </p:cNvPr>
          <p:cNvSpPr>
            <a:spLocks noGrp="1"/>
          </p:cNvSpPr>
          <p:nvPr>
            <p:ph type="title"/>
          </p:nvPr>
        </p:nvSpPr>
        <p:spPr>
          <a:xfrm>
            <a:off x="517889" y="4883544"/>
            <a:ext cx="3876086" cy="1556907"/>
          </a:xfrm>
        </p:spPr>
        <p:txBody>
          <a:bodyPr anchor="ctr">
            <a:normAutofit/>
          </a:bodyPr>
          <a:lstStyle/>
          <a:p>
            <a:endParaRPr lang="en-GB" sz="3200"/>
          </a:p>
        </p:txBody>
      </p:sp>
      <p:sp>
        <p:nvSpPr>
          <p:cNvPr id="13" name="Rectangle 12">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67DF1CE9-9695-7803-4013-FF215B26CF5D}"/>
              </a:ext>
            </a:extLst>
          </p:cNvPr>
          <p:cNvPicPr>
            <a:picLocks noChangeAspect="1"/>
          </p:cNvPicPr>
          <p:nvPr/>
        </p:nvPicPr>
        <p:blipFill rotWithShape="1">
          <a:blip r:embed="rId2"/>
          <a:srcRect r="6838" b="-1"/>
          <a:stretch/>
        </p:blipFill>
        <p:spPr>
          <a:xfrm>
            <a:off x="959205" y="364142"/>
            <a:ext cx="10369645" cy="3867993"/>
          </a:xfrm>
          <a:prstGeom prst="rect">
            <a:avLst/>
          </a:prstGeom>
        </p:spPr>
      </p:pic>
      <p:sp>
        <p:nvSpPr>
          <p:cNvPr id="17" name="Rectangle 16">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8774D535-7844-F9A0-C8EA-B78B8A43F173}"/>
              </a:ext>
            </a:extLst>
          </p:cNvPr>
          <p:cNvSpPr>
            <a:spLocks noGrp="1"/>
          </p:cNvSpPr>
          <p:nvPr>
            <p:ph idx="1"/>
          </p:nvPr>
        </p:nvSpPr>
        <p:spPr>
          <a:xfrm>
            <a:off x="5162719" y="4883544"/>
            <a:ext cx="6586915" cy="1556907"/>
          </a:xfrm>
        </p:spPr>
        <p:txBody>
          <a:bodyPr anchor="ctr">
            <a:normAutofit/>
          </a:bodyPr>
          <a:lstStyle/>
          <a:p>
            <a:pPr marL="0" indent="0">
              <a:buNone/>
            </a:pPr>
            <a:r>
              <a:rPr lang="en-US" sz="3600" dirty="0" err="1">
                <a:cs typeface="Calibri"/>
              </a:rPr>
              <a:t>Summarising</a:t>
            </a:r>
            <a:endParaRPr lang="en-US"/>
          </a:p>
        </p:txBody>
      </p:sp>
    </p:spTree>
    <p:extLst>
      <p:ext uri="{BB962C8B-B14F-4D97-AF65-F5344CB8AC3E}">
        <p14:creationId xmlns:p14="http://schemas.microsoft.com/office/powerpoint/2010/main" val="20019431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EAE179-C525-48F3-AD47-0E9E2B6F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407834-F75A-DF5E-64D1-2ED0DD021CAA}"/>
              </a:ext>
            </a:extLst>
          </p:cNvPr>
          <p:cNvSpPr>
            <a:spLocks noGrp="1"/>
          </p:cNvSpPr>
          <p:nvPr>
            <p:ph type="title"/>
          </p:nvPr>
        </p:nvSpPr>
        <p:spPr>
          <a:xfrm>
            <a:off x="517889" y="4883544"/>
            <a:ext cx="3876086" cy="1556907"/>
          </a:xfrm>
        </p:spPr>
        <p:txBody>
          <a:bodyPr anchor="ctr">
            <a:normAutofit/>
          </a:bodyPr>
          <a:lstStyle/>
          <a:p>
            <a:endParaRPr lang="en-GB" sz="3200"/>
          </a:p>
        </p:txBody>
      </p:sp>
      <p:sp>
        <p:nvSpPr>
          <p:cNvPr id="13" name="Rectangle 12">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6C99CBE8-7509-4E46-BACC-0DA17390A317}"/>
              </a:ext>
            </a:extLst>
          </p:cNvPr>
          <p:cNvPicPr>
            <a:picLocks noChangeAspect="1"/>
          </p:cNvPicPr>
          <p:nvPr/>
        </p:nvPicPr>
        <p:blipFill rotWithShape="1">
          <a:blip r:embed="rId2"/>
          <a:srcRect r="8850"/>
          <a:stretch/>
        </p:blipFill>
        <p:spPr>
          <a:xfrm>
            <a:off x="959205" y="364142"/>
            <a:ext cx="10369645" cy="3867993"/>
          </a:xfrm>
          <a:prstGeom prst="rect">
            <a:avLst/>
          </a:prstGeom>
        </p:spPr>
      </p:pic>
      <p:sp>
        <p:nvSpPr>
          <p:cNvPr id="17" name="Rectangle 16">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2574058F-E397-C9A9-982D-13C7545F183D}"/>
              </a:ext>
            </a:extLst>
          </p:cNvPr>
          <p:cNvSpPr>
            <a:spLocks noGrp="1"/>
          </p:cNvSpPr>
          <p:nvPr>
            <p:ph idx="1"/>
          </p:nvPr>
        </p:nvSpPr>
        <p:spPr>
          <a:xfrm>
            <a:off x="5162719" y="4883544"/>
            <a:ext cx="6586915" cy="1556907"/>
          </a:xfrm>
        </p:spPr>
        <p:txBody>
          <a:bodyPr anchor="ctr">
            <a:normAutofit/>
          </a:bodyPr>
          <a:lstStyle/>
          <a:p>
            <a:pPr marL="0" indent="0">
              <a:buNone/>
            </a:pPr>
            <a:r>
              <a:rPr lang="en-US" sz="3600" dirty="0">
                <a:cs typeface="Calibri"/>
              </a:rPr>
              <a:t>Synopsis</a:t>
            </a:r>
          </a:p>
        </p:txBody>
      </p:sp>
    </p:spTree>
    <p:extLst>
      <p:ext uri="{BB962C8B-B14F-4D97-AF65-F5344CB8AC3E}">
        <p14:creationId xmlns:p14="http://schemas.microsoft.com/office/powerpoint/2010/main" val="30278382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00E0F77-E936-4985-B7B1-B9823486A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37DED7-79A7-2CA8-0030-2A5E8BD7608D}"/>
              </a:ext>
            </a:extLst>
          </p:cNvPr>
          <p:cNvSpPr>
            <a:spLocks noGrp="1"/>
          </p:cNvSpPr>
          <p:nvPr>
            <p:ph type="title"/>
          </p:nvPr>
        </p:nvSpPr>
        <p:spPr>
          <a:xfrm>
            <a:off x="517889" y="4883544"/>
            <a:ext cx="3876086" cy="1556907"/>
          </a:xfrm>
        </p:spPr>
        <p:txBody>
          <a:bodyPr anchor="ctr">
            <a:normAutofit/>
          </a:bodyPr>
          <a:lstStyle/>
          <a:p>
            <a:endParaRPr lang="en-GB" sz="3200"/>
          </a:p>
        </p:txBody>
      </p:sp>
      <p:sp>
        <p:nvSpPr>
          <p:cNvPr id="13" name="Rectangle 12">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358186B2-87C1-FB49-C9B5-A4F689CF5E85}"/>
              </a:ext>
            </a:extLst>
          </p:cNvPr>
          <p:cNvPicPr>
            <a:picLocks noChangeAspect="1"/>
          </p:cNvPicPr>
          <p:nvPr/>
        </p:nvPicPr>
        <p:blipFill>
          <a:blip r:embed="rId2"/>
          <a:stretch>
            <a:fillRect/>
          </a:stretch>
        </p:blipFill>
        <p:spPr>
          <a:xfrm>
            <a:off x="959205" y="561223"/>
            <a:ext cx="10369645" cy="3473830"/>
          </a:xfrm>
          <a:prstGeom prst="rect">
            <a:avLst/>
          </a:prstGeom>
        </p:spPr>
      </p:pic>
      <p:sp>
        <p:nvSpPr>
          <p:cNvPr id="17" name="Rectangle 16">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ACD8B18-2961-5BD2-16C9-0E578348158B}"/>
              </a:ext>
            </a:extLst>
          </p:cNvPr>
          <p:cNvSpPr>
            <a:spLocks noGrp="1"/>
          </p:cNvSpPr>
          <p:nvPr>
            <p:ph idx="1"/>
          </p:nvPr>
        </p:nvSpPr>
        <p:spPr>
          <a:xfrm>
            <a:off x="5162719" y="4883544"/>
            <a:ext cx="6586915" cy="1556907"/>
          </a:xfrm>
        </p:spPr>
        <p:txBody>
          <a:bodyPr anchor="ctr">
            <a:normAutofit/>
          </a:bodyPr>
          <a:lstStyle/>
          <a:p>
            <a:pPr marL="0" indent="0">
              <a:buNone/>
            </a:pPr>
            <a:r>
              <a:rPr lang="en-US" sz="3600" dirty="0">
                <a:cs typeface="Calibri"/>
              </a:rPr>
              <a:t>Recommendations</a:t>
            </a:r>
          </a:p>
        </p:txBody>
      </p:sp>
    </p:spTree>
    <p:extLst>
      <p:ext uri="{BB962C8B-B14F-4D97-AF65-F5344CB8AC3E}">
        <p14:creationId xmlns:p14="http://schemas.microsoft.com/office/powerpoint/2010/main" val="34434189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A0547-8F41-B8A6-68CB-E8B480D2AFDC}"/>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6700" dirty="0"/>
              <a:t>The use of academic posters to showcase</a:t>
            </a:r>
            <a:r>
              <a:rPr lang="en-US" sz="6700" kern="1200" dirty="0">
                <a:latin typeface="+mj-lt"/>
                <a:ea typeface="+mj-ea"/>
                <a:cs typeface="+mj-cs"/>
              </a:rPr>
              <a:t> the your project</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36683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C411F6-287F-9B7E-06E8-C48AD3C75D1A}"/>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Academic posters</a:t>
            </a:r>
          </a:p>
        </p:txBody>
      </p:sp>
      <p:cxnSp>
        <p:nvCxnSpPr>
          <p:cNvPr id="25" name="Straight Connector 2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5" descr="Graphical user interface, text, application, email&#10;&#10;Description automatically generated">
            <a:extLst>
              <a:ext uri="{FF2B5EF4-FFF2-40B4-BE49-F238E27FC236}">
                <a16:creationId xmlns:a16="http://schemas.microsoft.com/office/drawing/2014/main" id="{0226A74E-2697-9511-4BEB-2C0D1544A234}"/>
              </a:ext>
            </a:extLst>
          </p:cNvPr>
          <p:cNvPicPr>
            <a:picLocks noChangeAspect="1"/>
          </p:cNvPicPr>
          <p:nvPr/>
        </p:nvPicPr>
        <p:blipFill>
          <a:blip r:embed="rId2"/>
          <a:stretch>
            <a:fillRect/>
          </a:stretch>
        </p:blipFill>
        <p:spPr>
          <a:xfrm>
            <a:off x="636715" y="2426818"/>
            <a:ext cx="4845620" cy="3997637"/>
          </a:xfrm>
          <a:prstGeom prst="rect">
            <a:avLst/>
          </a:prstGeom>
        </p:spPr>
      </p:pic>
      <p:cxnSp>
        <p:nvCxnSpPr>
          <p:cNvPr id="27" name="Straight Connector 2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8" name="Picture 8" descr="Graphical user interface, text, application&#10;&#10;Description automatically generated">
            <a:extLst>
              <a:ext uri="{FF2B5EF4-FFF2-40B4-BE49-F238E27FC236}">
                <a16:creationId xmlns:a16="http://schemas.microsoft.com/office/drawing/2014/main" id="{BE569D01-F0FE-9587-CE5D-A2DB4D039758}"/>
              </a:ext>
            </a:extLst>
          </p:cNvPr>
          <p:cNvPicPr>
            <a:picLocks noGrp="1" noChangeAspect="1"/>
          </p:cNvPicPr>
          <p:nvPr>
            <p:ph idx="1"/>
          </p:nvPr>
        </p:nvPicPr>
        <p:blipFill>
          <a:blip r:embed="rId3"/>
          <a:stretch>
            <a:fillRect/>
          </a:stretch>
        </p:blipFill>
        <p:spPr>
          <a:xfrm>
            <a:off x="6712947" y="2426818"/>
            <a:ext cx="4920169" cy="3997637"/>
          </a:xfrm>
          <a:prstGeom prst="rect">
            <a:avLst/>
          </a:prstGeom>
        </p:spPr>
      </p:pic>
    </p:spTree>
    <p:extLst>
      <p:ext uri="{BB962C8B-B14F-4D97-AF65-F5344CB8AC3E}">
        <p14:creationId xmlns:p14="http://schemas.microsoft.com/office/powerpoint/2010/main" val="67144947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application, PowerPoint&#10;&#10;Description automatically generated">
            <a:extLst>
              <a:ext uri="{FF2B5EF4-FFF2-40B4-BE49-F238E27FC236}">
                <a16:creationId xmlns:a16="http://schemas.microsoft.com/office/drawing/2014/main" id="{ACDFED83-9579-99B5-6328-C04DBB3E2283}"/>
              </a:ext>
            </a:extLst>
          </p:cNvPr>
          <p:cNvPicPr>
            <a:picLocks noGrp="1" noChangeAspect="1"/>
          </p:cNvPicPr>
          <p:nvPr>
            <p:ph idx="1"/>
          </p:nvPr>
        </p:nvPicPr>
        <p:blipFill>
          <a:blip r:embed="rId2"/>
          <a:stretch>
            <a:fillRect/>
          </a:stretch>
        </p:blipFill>
        <p:spPr>
          <a:xfrm>
            <a:off x="643467" y="770890"/>
            <a:ext cx="10905066" cy="5316218"/>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992170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273365-BF8D-C499-D455-FCA0AFD243A0}"/>
              </a:ext>
            </a:extLst>
          </p:cNvPr>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5400" kern="1200">
                <a:solidFill>
                  <a:schemeClr val="bg1"/>
                </a:solidFill>
                <a:latin typeface="+mj-lt"/>
                <a:ea typeface="+mj-ea"/>
                <a:cs typeface="+mj-cs"/>
              </a:rPr>
              <a:t>Task.....</a:t>
            </a:r>
          </a:p>
        </p:txBody>
      </p:sp>
      <p:cxnSp>
        <p:nvCxnSpPr>
          <p:cNvPr id="13" name="Straight Connector 1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4" descr="Text&#10;&#10;Description automatically generated">
            <a:extLst>
              <a:ext uri="{FF2B5EF4-FFF2-40B4-BE49-F238E27FC236}">
                <a16:creationId xmlns:a16="http://schemas.microsoft.com/office/drawing/2014/main" id="{A91F8501-5F3D-F3AD-4B69-1392F9AB25B5}"/>
              </a:ext>
            </a:extLst>
          </p:cNvPr>
          <p:cNvPicPr>
            <a:picLocks noGrp="1" noChangeAspect="1"/>
          </p:cNvPicPr>
          <p:nvPr>
            <p:ph idx="1"/>
          </p:nvPr>
        </p:nvPicPr>
        <p:blipFill>
          <a:blip r:embed="rId2"/>
          <a:stretch>
            <a:fillRect/>
          </a:stretch>
        </p:blipFill>
        <p:spPr>
          <a:xfrm>
            <a:off x="320040" y="2974886"/>
            <a:ext cx="11496821" cy="2902946"/>
          </a:xfrm>
          <a:prstGeom prst="rect">
            <a:avLst/>
          </a:prstGeom>
        </p:spPr>
      </p:pic>
    </p:spTree>
    <p:extLst>
      <p:ext uri="{BB962C8B-B14F-4D97-AF65-F5344CB8AC3E}">
        <p14:creationId xmlns:p14="http://schemas.microsoft.com/office/powerpoint/2010/main" val="17253182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943CCE0-E5E0-091E-B7EE-B7D45CB90709}"/>
              </a:ext>
            </a:extLst>
          </p:cNvPr>
          <p:cNvSpPr>
            <a:spLocks noGrp="1"/>
          </p:cNvSpPr>
          <p:nvPr>
            <p:ph type="title"/>
          </p:nvPr>
        </p:nvSpPr>
        <p:spPr>
          <a:xfrm>
            <a:off x="524741" y="620392"/>
            <a:ext cx="3808268" cy="5504688"/>
          </a:xfrm>
        </p:spPr>
        <p:txBody>
          <a:bodyPr>
            <a:normAutofit/>
          </a:bodyPr>
          <a:lstStyle/>
          <a:p>
            <a:r>
              <a:rPr lang="en-GB" sz="6000">
                <a:solidFill>
                  <a:schemeClr val="bg1"/>
                </a:solidFill>
                <a:cs typeface="Calibri Light"/>
              </a:rPr>
              <a:t>Next session....</a:t>
            </a:r>
            <a:endParaRPr lang="en-GB" sz="6000">
              <a:solidFill>
                <a:schemeClr val="bg1"/>
              </a:solidFill>
            </a:endParaRPr>
          </a:p>
        </p:txBody>
      </p:sp>
      <p:graphicFrame>
        <p:nvGraphicFramePr>
          <p:cNvPr id="5" name="Content Placeholder 2">
            <a:extLst>
              <a:ext uri="{FF2B5EF4-FFF2-40B4-BE49-F238E27FC236}">
                <a16:creationId xmlns:a16="http://schemas.microsoft.com/office/drawing/2014/main" id="{C3DBAE60-F2A0-D506-AAEC-0E5854C084B0}"/>
              </a:ext>
            </a:extLst>
          </p:cNvPr>
          <p:cNvGraphicFramePr>
            <a:graphicFrameLocks noGrp="1"/>
          </p:cNvGraphicFramePr>
          <p:nvPr>
            <p:ph idx="1"/>
            <p:extLst>
              <p:ext uri="{D42A27DB-BD31-4B8C-83A1-F6EECF244321}">
                <p14:modId xmlns:p14="http://schemas.microsoft.com/office/powerpoint/2010/main" val="393964944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81289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45</Slides>
  <Notes>0</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office theme</vt:lpstr>
      <vt:lpstr>Changemakers: Creativity and value creation</vt:lpstr>
      <vt:lpstr>Scheme of work</vt:lpstr>
      <vt:lpstr>Recap on last session</vt:lpstr>
      <vt:lpstr>Aims for today's session</vt:lpstr>
      <vt:lpstr>Succeed or fail</vt:lpstr>
      <vt:lpstr>PowerPoint Presentation</vt:lpstr>
      <vt:lpstr>PowerPoint Presentation</vt:lpstr>
      <vt:lpstr>Failure, a mechanism for growth</vt:lpstr>
      <vt:lpstr>Success and wellbeing</vt:lpstr>
      <vt:lpstr>PowerPoint Presentation</vt:lpstr>
      <vt:lpstr>PowerPoint Presentation</vt:lpstr>
      <vt:lpstr>PowerPoint Presentation</vt:lpstr>
      <vt:lpstr>Success and luck</vt:lpstr>
      <vt:lpstr>PowerPoint Presentation</vt:lpstr>
      <vt:lpstr>PowerPoint Presentation</vt:lpstr>
      <vt:lpstr>Break</vt:lpstr>
      <vt:lpstr>Captain Sully</vt:lpstr>
      <vt:lpstr>PowerPoint Presentation</vt:lpstr>
      <vt:lpstr>PowerPoint Presentation</vt:lpstr>
      <vt:lpstr>PowerPoint Presentation</vt:lpstr>
      <vt:lpstr>PowerPoint Presentation</vt:lpstr>
      <vt:lpstr>PowerPoint Presentation</vt:lpstr>
      <vt:lpstr>Applying learning from your project- how to be successful</vt:lpstr>
      <vt:lpstr>PowerPoint Presentation</vt:lpstr>
      <vt:lpstr>PowerPoint Presentation</vt:lpstr>
      <vt:lpstr>PowerPoint Presentation</vt:lpstr>
      <vt:lpstr>PowerPoint Presentation</vt:lpstr>
      <vt:lpstr>PowerPoint Presentation</vt:lpstr>
      <vt:lpstr>PowerPoint Presentation</vt:lpstr>
      <vt:lpstr>Developing your approach to showcase the outputs of your project</vt:lpstr>
      <vt:lpstr>PowerPoint Presentation</vt:lpstr>
      <vt:lpstr>PowerPoint Presentation</vt:lpstr>
      <vt:lpstr>PowerPoint Presentation</vt:lpstr>
      <vt:lpstr>PowerPoint Presentation</vt:lpstr>
      <vt:lpstr>Creating an abstract for your project</vt:lpstr>
      <vt:lpstr>Structure </vt:lpstr>
      <vt:lpstr>PowerPoint Presentation</vt:lpstr>
      <vt:lpstr>PowerPoint Presentation</vt:lpstr>
      <vt:lpstr>PowerPoint Presentation</vt:lpstr>
      <vt:lpstr>PowerPoint Presentation</vt:lpstr>
      <vt:lpstr>The use of academic posters to showcase the your project</vt:lpstr>
      <vt:lpstr>Academic posters</vt:lpstr>
      <vt:lpstr>PowerPoint Presentation</vt:lpstr>
      <vt:lpstr>Task.....</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431</cp:revision>
  <dcterms:created xsi:type="dcterms:W3CDTF">2022-11-10T20:29:42Z</dcterms:created>
  <dcterms:modified xsi:type="dcterms:W3CDTF">2022-11-22T10:38:20Z</dcterms:modified>
</cp:coreProperties>
</file>